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74" r:id="rId16"/>
    <p:sldId id="271" r:id="rId17"/>
    <p:sldId id="269" r:id="rId18"/>
    <p:sldId id="270"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41F9B-263B-442F-9205-0AE2E8EF824F}"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53CF5-0485-4A98-9169-27D150A336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41F9B-263B-442F-9205-0AE2E8EF824F}" type="datetimeFigureOut">
              <a:rPr lang="en-US" smtClean="0"/>
              <a:pPr/>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53CF5-0485-4A98-9169-27D150A336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pennetworking.org/sdn-resources/customer-case-studies/openflow/"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 name="TextBox 4"/>
          <p:cNvSpPr txBox="1"/>
          <p:nvPr/>
        </p:nvSpPr>
        <p:spPr>
          <a:xfrm>
            <a:off x="714348" y="500042"/>
            <a:ext cx="7715304" cy="1210588"/>
          </a:xfrm>
          <a:prstGeom prst="rect">
            <a:avLst/>
          </a:prstGeom>
          <a:noFill/>
        </p:spPr>
        <p:txBody>
          <a:bodyPr wrap="square" rtlCol="0">
            <a:spAutoFit/>
          </a:bodyPr>
          <a:lstStyle/>
          <a:p>
            <a:pPr algn="ctr">
              <a:spcAft>
                <a:spcPts val="838"/>
              </a:spcAft>
            </a:pPr>
            <a:r>
              <a:rPr lang="en-US" sz="2400" b="1" dirty="0" smtClean="0">
                <a:latin typeface="Times New Roman" pitchFamily="18" charset="0"/>
                <a:cs typeface="Times New Roman" pitchFamily="18" charset="0"/>
              </a:rPr>
              <a:t>DETECTION AND MITIGATION OF FLOW TABLE</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FLOOD ATTACK IN SDN ARCHITECTURE</a:t>
            </a:r>
            <a:endParaRPr lang="en-US" sz="2400" b="1" dirty="0" smtClean="0">
              <a:solidFill>
                <a:srgbClr val="131413"/>
              </a:solidFill>
              <a:latin typeface="Times New Roman" pitchFamily="18" charset="0"/>
              <a:cs typeface="Times New Roman" pitchFamily="18" charset="0"/>
            </a:endParaRPr>
          </a:p>
          <a:p>
            <a:pPr algn="ctr">
              <a:spcAft>
                <a:spcPts val="425"/>
              </a:spcAft>
            </a:pPr>
            <a:r>
              <a:rPr lang="en-IN" i="1" dirty="0" smtClean="0">
                <a:solidFill>
                  <a:srgbClr val="131413"/>
                </a:solidFill>
                <a:latin typeface="Times New Roman" pitchFamily="18" charset="0"/>
              </a:rPr>
              <a:t>Presentation</a:t>
            </a:r>
          </a:p>
        </p:txBody>
      </p:sp>
      <p:sp>
        <p:nvSpPr>
          <p:cNvPr id="6" name="TextBox 5"/>
          <p:cNvSpPr txBox="1"/>
          <p:nvPr/>
        </p:nvSpPr>
        <p:spPr>
          <a:xfrm>
            <a:off x="1071538" y="1785926"/>
            <a:ext cx="7215238" cy="2585323"/>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by</a:t>
            </a:r>
            <a:endParaRPr lang="en-IN"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VISHAL  KUMAR</a:t>
            </a:r>
            <a:endParaRPr lang="en-US" b="1"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B200059CS</a:t>
            </a:r>
          </a:p>
          <a:p>
            <a:pPr algn="ctr"/>
            <a:r>
              <a:rPr lang="en-US" dirty="0" smtClean="0">
                <a:latin typeface="Times New Roman" pitchFamily="18" charset="0"/>
                <a:cs typeface="Times New Roman" pitchFamily="18" charset="0"/>
              </a:rPr>
              <a:t>BACHELOR OF TECHNOLOGY in</a:t>
            </a:r>
          </a:p>
          <a:p>
            <a:pPr algn="ctr"/>
            <a:r>
              <a:rPr lang="en-US" dirty="0" smtClean="0">
                <a:latin typeface="Times New Roman" pitchFamily="18" charset="0"/>
                <a:cs typeface="Times New Roman" pitchFamily="18" charset="0"/>
              </a:rPr>
              <a:t>COMPUTER SCIENCE AND ENGINEERING</a:t>
            </a:r>
          </a:p>
          <a:p>
            <a:pPr algn="ctr"/>
            <a:endParaRPr lang="en-US" dirty="0" smtClean="0">
              <a:latin typeface="Times New Roman" pitchFamily="18" charset="0"/>
              <a:cs typeface="Times New Roman" pitchFamily="18" charset="0"/>
            </a:endParaRPr>
          </a:p>
          <a:p>
            <a:pPr algn="ctr"/>
            <a:endParaRPr lang="en-IN" dirty="0">
              <a:latin typeface="Times New Roman" pitchFamily="18" charset="0"/>
              <a:cs typeface="Times New Roman" pitchFamily="18" charset="0"/>
            </a:endParaRPr>
          </a:p>
          <a:p>
            <a:pPr algn="ctr"/>
            <a:r>
              <a:rPr lang="en-US" i="1" dirty="0" smtClean="0">
                <a:latin typeface="Times New Roman" pitchFamily="18" charset="0"/>
                <a:cs typeface="Times New Roman" pitchFamily="18" charset="0"/>
              </a:rPr>
              <a:t>Under the Supervision of</a:t>
            </a:r>
          </a:p>
          <a:p>
            <a:pPr algn="ctr"/>
            <a:r>
              <a:rPr lang="en-IN" b="1" dirty="0" smtClean="0">
                <a:latin typeface="Times New Roman" pitchFamily="18" charset="0"/>
                <a:cs typeface="Times New Roman" pitchFamily="18" charset="0"/>
              </a:rPr>
              <a:t>Prof. Mahesh Chandra Govil</a:t>
            </a:r>
            <a:endParaRPr lang="en-US" b="1" dirty="0">
              <a:latin typeface="Times New Roman" pitchFamily="18" charset="0"/>
              <a:cs typeface="Times New Roman" pitchFamily="18" charset="0"/>
            </a:endParaRPr>
          </a:p>
        </p:txBody>
      </p:sp>
      <p:pic>
        <p:nvPicPr>
          <p:cNvPr id="7" name="Picture 1"/>
          <p:cNvPicPr>
            <a:picLocks noChangeAspect="1"/>
          </p:cNvPicPr>
          <p:nvPr/>
        </p:nvPicPr>
        <p:blipFill>
          <a:blip r:embed="rId2"/>
          <a:srcRect/>
          <a:stretch>
            <a:fillRect/>
          </a:stretch>
        </p:blipFill>
        <p:spPr bwMode="auto">
          <a:xfrm>
            <a:off x="571472" y="4572008"/>
            <a:ext cx="1466850" cy="1905000"/>
          </a:xfrm>
          <a:prstGeom prst="rect">
            <a:avLst/>
          </a:prstGeom>
          <a:noFill/>
          <a:ln w="9525">
            <a:noFill/>
            <a:miter lim="800000"/>
            <a:headEnd/>
            <a:tailEnd/>
          </a:ln>
        </p:spPr>
      </p:pic>
      <p:sp>
        <p:nvSpPr>
          <p:cNvPr id="8" name="TextBox 7"/>
          <p:cNvSpPr txBox="1"/>
          <p:nvPr/>
        </p:nvSpPr>
        <p:spPr>
          <a:xfrm>
            <a:off x="2500298" y="4714884"/>
            <a:ext cx="5929354" cy="1485022"/>
          </a:xfrm>
          <a:prstGeom prst="rect">
            <a:avLst/>
          </a:prstGeom>
          <a:noFill/>
        </p:spPr>
        <p:txBody>
          <a:bodyPr wrap="square" rtlCol="0">
            <a:spAutoFit/>
          </a:bodyPr>
          <a:lstStyle/>
          <a:p>
            <a:pPr algn="ctr">
              <a:lnSpc>
                <a:spcPts val="2850"/>
              </a:lnSpc>
              <a:spcBef>
                <a:spcPts val="2938"/>
              </a:spcBef>
            </a:pPr>
            <a:r>
              <a:rPr lang="en-US" b="1" dirty="0" smtClean="0">
                <a:latin typeface="Times New Roman" pitchFamily="18" charset="0"/>
              </a:rPr>
              <a:t>Department of Computer Science and Engineering National Institute of Technology Sikkim Ravangla-737139,</a:t>
            </a:r>
          </a:p>
          <a:p>
            <a:pPr algn="ctr">
              <a:lnSpc>
                <a:spcPts val="2850"/>
              </a:lnSpc>
            </a:pPr>
            <a:r>
              <a:rPr lang="en-US" b="1" dirty="0" smtClean="0">
                <a:latin typeface="Times New Roman" pitchFamily="18" charset="0"/>
              </a:rPr>
              <a:t>Sikkim, India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ISSUES WITH SDN</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4524315"/>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Security of the Controller</a:t>
            </a:r>
            <a:r>
              <a:rPr lang="en-US" dirty="0" smtClean="0">
                <a:latin typeface="Times New Roman" pitchFamily="18" charset="0"/>
                <a:cs typeface="Times New Roman" pitchFamily="18" charset="0"/>
              </a:rPr>
              <a:t>: The SDN controller is a critical component, and if not properly secured, it can be exploited by attackers, potentially allowing unauthorized access to network devices.</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Vulnerabilities in Software Components</a:t>
            </a:r>
            <a:r>
              <a:rPr lang="en-US" dirty="0" smtClean="0">
                <a:latin typeface="Times New Roman" pitchFamily="18" charset="0"/>
                <a:cs typeface="Times New Roman" pitchFamily="18" charset="0"/>
              </a:rPr>
              <a:t>: SDN heavily relies on software, which may contain vulnerabilities and bugs. Exploiting these vulnerabilities can lead to unauthorized control or network disruptions.</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Complex Configurations and Misconfigurations</a:t>
            </a:r>
            <a:r>
              <a:rPr lang="en-US" dirty="0" smtClean="0">
                <a:latin typeface="Times New Roman" pitchFamily="18" charset="0"/>
                <a:cs typeface="Times New Roman" pitchFamily="18" charset="0"/>
              </a:rPr>
              <a:t>: SDN configurations can be complex, and misconfigurations can lead to network outages or create security weaknesses. Ensuring proper configurations and conducting regular audits is crucial.</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Lack of Standardized Security Measures</a:t>
            </a:r>
            <a:r>
              <a:rPr lang="en-US" dirty="0" smtClean="0">
                <a:latin typeface="Times New Roman" pitchFamily="18" charset="0"/>
                <a:cs typeface="Times New Roman" pitchFamily="18" charset="0"/>
              </a:rPr>
              <a:t>: SDN lacks universally accepted security standards, making it essential for organizations to develop their own security policies. The absence of standardized practices can result in varied levels of security across different SDN implementations.</a:t>
            </a:r>
            <a:endParaRPr lang="en-US" dirty="0">
              <a:latin typeface="Times New Roman" pitchFamily="18" charset="0"/>
              <a:cs typeface="Times New Roman" pitchFamily="18" charset="0"/>
            </a:endParaRPr>
          </a:p>
        </p:txBody>
      </p:sp>
      <p:pic>
        <p:nvPicPr>
          <p:cNvPr id="10" name="Picture 9"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SECURITY &amp; SDN</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5355312"/>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Security threats can be broadly classified into two categories :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First set of issues are common to both traditional network as well as SDN .</a:t>
            </a:r>
          </a:p>
          <a:p>
            <a:pPr algn="just"/>
            <a:endParaRPr lang="en-IN" dirty="0" smtClean="0">
              <a:latin typeface="Times New Roman" pitchFamily="18" charset="0"/>
              <a:cs typeface="Times New Roman" pitchFamily="18" charset="0"/>
            </a:endParaRPr>
          </a:p>
          <a:p>
            <a:pPr algn="just"/>
            <a:r>
              <a:rPr lang="en-US" b="1" dirty="0" smtClean="0"/>
              <a:t>Resource Exhaustion Attacks</a:t>
            </a:r>
            <a:r>
              <a:rPr lang="en-US" dirty="0" smtClean="0"/>
              <a:t>:</a:t>
            </a:r>
          </a:p>
          <a:p>
            <a:pPr lvl="1" algn="just"/>
            <a:r>
              <a:rPr lang="en-US" b="1" dirty="0" smtClean="0"/>
              <a:t>UDP Flood</a:t>
            </a:r>
            <a:r>
              <a:rPr lang="en-US" dirty="0" smtClean="0"/>
              <a:t>: Attackers flood the network with a high volume of User Datagram Protocol (UDP) packets, which can lead to resource exhaustion in SDN switches or the SDN controller.</a:t>
            </a:r>
          </a:p>
          <a:p>
            <a:pPr lvl="1" algn="just"/>
            <a:r>
              <a:rPr lang="en-US" b="1" dirty="0" smtClean="0"/>
              <a:t>ICMP Flood</a:t>
            </a:r>
            <a:r>
              <a:rPr lang="en-US" dirty="0" smtClean="0"/>
              <a:t>: An attack that sends a massive number of Internet Control Message Protocol (ICMP) echo requests (ping) to overwhelm network devices and affect their responsiveness.</a:t>
            </a:r>
          </a:p>
          <a:p>
            <a:pPr lvl="1" algn="just"/>
            <a:endParaRPr lang="en-US" dirty="0" smtClean="0"/>
          </a:p>
          <a:p>
            <a:pPr algn="just"/>
            <a:r>
              <a:rPr lang="en-US" b="1" dirty="0" smtClean="0"/>
              <a:t>Amplification Attacks</a:t>
            </a:r>
            <a:r>
              <a:rPr lang="en-US" dirty="0" smtClean="0"/>
              <a:t>:</a:t>
            </a:r>
          </a:p>
          <a:p>
            <a:pPr lvl="1" algn="just"/>
            <a:r>
              <a:rPr lang="en-US" b="1" dirty="0" smtClean="0"/>
              <a:t>DNS Amplification</a:t>
            </a:r>
            <a:r>
              <a:rPr lang="en-US" dirty="0" smtClean="0"/>
              <a:t>: Attackers send DNS queries with spoofed source IP addresses to DNS servers. The responses generated by the DNS servers are larger than the queries, leading to amplified traffic that can overwhelm the target.</a:t>
            </a:r>
          </a:p>
          <a:p>
            <a:pPr lvl="1" algn="just"/>
            <a:r>
              <a:rPr lang="en-US" b="1" dirty="0" smtClean="0"/>
              <a:t>NTP Amplification</a:t>
            </a:r>
            <a:r>
              <a:rPr lang="en-US" dirty="0" smtClean="0"/>
              <a:t>: Similar to DNS amplification, attackers use Network Time Protocol (NTP) servers to generate amplified traffic.</a:t>
            </a:r>
          </a:p>
          <a:p>
            <a:pPr algn="just"/>
            <a:endParaRPr lang="en-IN" dirty="0" smtClean="0">
              <a:latin typeface="Times New Roman" pitchFamily="18" charset="0"/>
              <a:cs typeface="Times New Roman" pitchFamily="18" charset="0"/>
            </a:endParaRPr>
          </a:p>
        </p:txBody>
      </p:sp>
      <p:pic>
        <p:nvPicPr>
          <p:cNvPr id="10" name="Picture 9"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SECURITY &amp; SDN</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5355312"/>
          </a:xfrm>
          <a:prstGeom prst="rect">
            <a:avLst/>
          </a:prstGeom>
          <a:noFill/>
        </p:spPr>
        <p:txBody>
          <a:bodyPr wrap="square" rtlCol="0">
            <a:spAutoFit/>
          </a:bodyPr>
          <a:lstStyle/>
          <a:p>
            <a:pPr algn="just"/>
            <a:r>
              <a:rPr lang="en-US" b="1" dirty="0" smtClean="0"/>
              <a:t>Layer 7 Application Layer Attacks</a:t>
            </a:r>
            <a:r>
              <a:rPr lang="en-US" dirty="0" smtClean="0"/>
              <a:t>:</a:t>
            </a:r>
          </a:p>
          <a:p>
            <a:pPr lvl="1" algn="just"/>
            <a:r>
              <a:rPr lang="en-US" b="1" dirty="0" smtClean="0"/>
              <a:t>HTTP Flood</a:t>
            </a:r>
            <a:r>
              <a:rPr lang="en-US" dirty="0" smtClean="0"/>
              <a:t>: Attackers send a large volume of HTTP requests to a web server, aiming to consume server resources and disrupt access for legitimate users.</a:t>
            </a:r>
          </a:p>
          <a:p>
            <a:pPr lvl="1" algn="just"/>
            <a:r>
              <a:rPr lang="en-US" b="1" dirty="0" err="1" smtClean="0"/>
              <a:t>Slowloris</a:t>
            </a:r>
            <a:r>
              <a:rPr lang="en-US" dirty="0" smtClean="0"/>
              <a:t>: This attack targets web servers by keeping numerous connections open but sending partial HTTP requests, consuming server resources and making the server unable to serve other clients.</a:t>
            </a:r>
          </a:p>
          <a:p>
            <a:pPr lvl="1" algn="just"/>
            <a:endParaRPr lang="en-US" dirty="0" smtClean="0"/>
          </a:p>
          <a:p>
            <a:pPr algn="just"/>
            <a:r>
              <a:rPr lang="en-US" b="1" dirty="0" smtClean="0"/>
              <a:t>Broadcast Storms</a:t>
            </a:r>
            <a:r>
              <a:rPr lang="en-US" dirty="0" smtClean="0"/>
              <a:t>:</a:t>
            </a:r>
          </a:p>
          <a:p>
            <a:pPr lvl="1" algn="just"/>
            <a:r>
              <a:rPr lang="en-US" dirty="0" smtClean="0"/>
              <a:t>Attackers can initiate broadcast storms by flooding the network with broadcast traffic, causing congestion and service disruption in SDN.</a:t>
            </a:r>
          </a:p>
          <a:p>
            <a:pPr lvl="1" algn="just"/>
            <a:endParaRPr lang="en-US" dirty="0" smtClean="0"/>
          </a:p>
          <a:p>
            <a:pPr algn="just"/>
            <a:r>
              <a:rPr lang="en-US" b="1" dirty="0" smtClean="0"/>
              <a:t>Traffic Redirection</a:t>
            </a:r>
            <a:r>
              <a:rPr lang="en-US" dirty="0" smtClean="0"/>
              <a:t>:</a:t>
            </a:r>
          </a:p>
          <a:p>
            <a:pPr lvl="1" algn="just"/>
            <a:r>
              <a:rPr lang="en-US" dirty="0" smtClean="0"/>
              <a:t>Attackers can manipulate flow rules in SDN switches to redirect traffic to unauthorized destinations or to create traffic loops.</a:t>
            </a:r>
          </a:p>
          <a:p>
            <a:pPr lvl="1" algn="just"/>
            <a:endParaRPr lang="en-US" dirty="0" smtClean="0"/>
          </a:p>
          <a:p>
            <a:pPr algn="just"/>
            <a:r>
              <a:rPr lang="en-US" b="1" dirty="0" smtClean="0"/>
              <a:t>Resource Starvation</a:t>
            </a:r>
            <a:r>
              <a:rPr lang="en-US" dirty="0" smtClean="0"/>
              <a:t>:</a:t>
            </a:r>
          </a:p>
          <a:p>
            <a:pPr lvl="1" algn="just"/>
            <a:r>
              <a:rPr lang="en-US" dirty="0" smtClean="0"/>
              <a:t>Attackers may employ techniques to starve resources such as CPU, memory, or bandwidth in network devices, leading to performance degradation.</a:t>
            </a:r>
          </a:p>
          <a:p>
            <a:pPr algn="just"/>
            <a:endParaRPr lang="en-IN" dirty="0" smtClean="0">
              <a:latin typeface="Times New Roman" pitchFamily="18" charset="0"/>
              <a:cs typeface="Times New Roman" pitchFamily="18" charset="0"/>
            </a:endParaRPr>
          </a:p>
        </p:txBody>
      </p:sp>
      <p:pic>
        <p:nvPicPr>
          <p:cNvPr id="10" name="Picture 9"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SECURITY &amp; SDN</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3693319"/>
          </a:xfrm>
          <a:prstGeom prst="rect">
            <a:avLst/>
          </a:prstGeom>
          <a:noFill/>
        </p:spPr>
        <p:txBody>
          <a:bodyPr wrap="square" rtlCol="0">
            <a:spAutoFit/>
          </a:bodyPr>
          <a:lstStyle/>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Another set of attacks are specific to SDN  : </a:t>
            </a:r>
          </a:p>
          <a:p>
            <a:pPr algn="just"/>
            <a:endParaRPr lang="en-IN" dirty="0" smtClean="0">
              <a:latin typeface="Times New Roman" pitchFamily="18" charset="0"/>
              <a:cs typeface="Times New Roman" pitchFamily="18" charset="0"/>
            </a:endParaRPr>
          </a:p>
          <a:p>
            <a:r>
              <a:rPr lang="en-US" b="1" dirty="0" smtClean="0"/>
              <a:t>SDN-Specific Attacks</a:t>
            </a:r>
            <a:r>
              <a:rPr lang="en-US" dirty="0" smtClean="0"/>
              <a:t>:</a:t>
            </a:r>
          </a:p>
          <a:p>
            <a:endParaRPr lang="en-US" dirty="0" smtClean="0"/>
          </a:p>
          <a:p>
            <a:r>
              <a:rPr lang="en-US" b="1" dirty="0" smtClean="0"/>
              <a:t>Flow Table Exhaustion</a:t>
            </a:r>
            <a:r>
              <a:rPr lang="en-US" dirty="0" smtClean="0"/>
              <a:t>: Attackers attempt to overload the flow tables in SDN switches by creating a large number of unnecessary flow entries. This can disrupt network operations. E.g. Flow entry flooding. </a:t>
            </a:r>
          </a:p>
          <a:p>
            <a:endParaRPr lang="en-US" dirty="0" smtClean="0"/>
          </a:p>
          <a:p>
            <a:r>
              <a:rPr lang="en-US" b="1" dirty="0" smtClean="0"/>
              <a:t>Control Plane Overload</a:t>
            </a:r>
            <a:r>
              <a:rPr lang="en-US" dirty="0" smtClean="0"/>
              <a:t>: Attackers target the SDN controller with an excessive number of control plane requests, causing it to become unresponsive and impacting network management.</a:t>
            </a:r>
          </a:p>
          <a:p>
            <a:pPr algn="just"/>
            <a:endParaRPr lang="en-IN" dirty="0" smtClean="0">
              <a:latin typeface="Times New Roman" pitchFamily="18" charset="0"/>
              <a:cs typeface="Times New Roman" pitchFamily="18" charset="0"/>
            </a:endParaRPr>
          </a:p>
        </p:txBody>
      </p:sp>
      <p:pic>
        <p:nvPicPr>
          <p:cNvPr id="10" name="Picture 9"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LITERATURE SURVEY</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1200329"/>
          </a:xfrm>
          <a:prstGeom prst="rect">
            <a:avLst/>
          </a:prstGeom>
          <a:noFill/>
        </p:spPr>
        <p:txBody>
          <a:bodyPr wrap="square" rtlCol="0">
            <a:spAutoFit/>
          </a:bodyPr>
          <a:lstStyle/>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285720" y="1357298"/>
          <a:ext cx="8334410" cy="4668520"/>
        </p:xfrm>
        <a:graphic>
          <a:graphicData uri="http://schemas.openxmlformats.org/drawingml/2006/table">
            <a:tbl>
              <a:tblPr firstRow="1" bandRow="1">
                <a:tableStyleId>{5940675A-B579-460E-94D1-54222C63F5DA}</a:tableStyleId>
              </a:tblPr>
              <a:tblGrid>
                <a:gridCol w="714380"/>
                <a:gridCol w="2143140"/>
                <a:gridCol w="1928826"/>
                <a:gridCol w="1881182"/>
                <a:gridCol w="1666882"/>
              </a:tblGrid>
              <a:tr h="370840">
                <a:tc>
                  <a:txBody>
                    <a:bodyPr/>
                    <a:lstStyle/>
                    <a:p>
                      <a:r>
                        <a:rPr lang="en-IN" sz="1200" dirty="0" smtClean="0">
                          <a:latin typeface="Times New Roman" pitchFamily="18" charset="0"/>
                          <a:cs typeface="Times New Roman" pitchFamily="18" charset="0"/>
                        </a:rPr>
                        <a:t>S.NO</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AUTHOR</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TITLE</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SPECIFICATION</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LIMITATION</a:t>
                      </a:r>
                      <a:endParaRPr lang="en-US" sz="1200"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a:tc>
                <a:tc>
                  <a:txBody>
                    <a:bodyPr/>
                    <a:lstStyle/>
                    <a:p>
                      <a:r>
                        <a:rPr lang="da-DK" sz="1200" b="0" i="0" kern="1200" dirty="0" smtClean="0">
                          <a:solidFill>
                            <a:schemeClr val="tx1"/>
                          </a:solidFill>
                          <a:latin typeface="Times New Roman" pitchFamily="18" charset="0"/>
                          <a:ea typeface="+mn-ea"/>
                          <a:cs typeface="Times New Roman" pitchFamily="18" charset="0"/>
                        </a:rPr>
                        <a:t>Zhoou et</a:t>
                      </a:r>
                      <a:r>
                        <a:rPr lang="da-DK" sz="1200" b="0" i="0" kern="1200" baseline="0" dirty="0" smtClean="0">
                          <a:solidFill>
                            <a:schemeClr val="tx1"/>
                          </a:solidFill>
                          <a:latin typeface="Times New Roman" pitchFamily="18" charset="0"/>
                          <a:ea typeface="+mn-ea"/>
                          <a:cs typeface="Times New Roman" pitchFamily="18" charset="0"/>
                        </a:rPr>
                        <a:t> </a:t>
                      </a:r>
                      <a:r>
                        <a:rPr lang="da-DK" sz="1200" b="0" i="0" kern="1200" dirty="0" smtClean="0">
                          <a:solidFill>
                            <a:schemeClr val="tx1"/>
                          </a:solidFill>
                          <a:latin typeface="Times New Roman" pitchFamily="18" charset="0"/>
                          <a:ea typeface="+mn-ea"/>
                          <a:cs typeface="Times New Roman" pitchFamily="18" charset="0"/>
                        </a:rPr>
                        <a:t>al., 2018</a:t>
                      </a:r>
                      <a:r>
                        <a:rPr lang="da-DK" sz="1200" b="0" i="0" kern="1200" baseline="0" dirty="0" smtClean="0">
                          <a:solidFill>
                            <a:schemeClr val="tx1"/>
                          </a:solidFill>
                          <a:latin typeface="Times New Roman" pitchFamily="18" charset="0"/>
                          <a:ea typeface="+mn-ea"/>
                          <a:cs typeface="Times New Roman" pitchFamily="18" charset="0"/>
                        </a:rPr>
                        <a:t> </a:t>
                      </a:r>
                      <a:r>
                        <a:rPr lang="da-DK" sz="1200" b="0" i="0" kern="1200" dirty="0" smtClean="0">
                          <a:solidFill>
                            <a:schemeClr val="tx1"/>
                          </a:solidFill>
                          <a:latin typeface="Times New Roman" pitchFamily="18" charset="0"/>
                          <a:ea typeface="+mn-ea"/>
                          <a:cs typeface="Times New Roman" pitchFamily="18" charset="0"/>
                        </a:rPr>
                        <a:t>[5]</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Exploiting the vulnerability of flow table overflow in software-defined network: Attack model, evaluation, and defense</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paper introduces a novel inference attack, achieving an 80% or higher accuracy in inferring network parameters, and suggests two defense strategies</a:t>
                      </a:r>
                      <a:endParaRPr lang="en-US" sz="1200" dirty="0">
                        <a:latin typeface="Times New Roman" pitchFamily="18" charset="0"/>
                        <a:cs typeface="Times New Roman" pitchFamily="18" charset="0"/>
                      </a:endParaRPr>
                    </a:p>
                  </a:txBody>
                  <a:tcPr/>
                </a:tc>
                <a:tc>
                  <a:txBody>
                    <a:bodyPr/>
                    <a:lstStyle/>
                    <a:p>
                      <a:pPr algn="l"/>
                      <a:r>
                        <a:rPr lang="en-US" sz="1200" b="0" i="0" kern="1200" dirty="0" smtClean="0">
                          <a:solidFill>
                            <a:schemeClr val="tx1"/>
                          </a:solidFill>
                          <a:latin typeface="Times New Roman" pitchFamily="18" charset="0"/>
                          <a:ea typeface="+mn-ea"/>
                          <a:cs typeface="Times New Roman" pitchFamily="18" charset="0"/>
                        </a:rPr>
                        <a:t>Narrow focus on a specific vulnerability, potential lack of universal applicability for proposed defense strategies, and a need for real-world validation.</a:t>
                      </a:r>
                      <a:endParaRPr lang="en-US" sz="1200"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Nader et</a:t>
                      </a:r>
                      <a:r>
                        <a:rPr lang="en-US" sz="1200" b="0" i="0" kern="1200" baseline="0" dirty="0" smtClean="0">
                          <a:solidFill>
                            <a:schemeClr val="tx1"/>
                          </a:solidFill>
                          <a:latin typeface="Times New Roman" pitchFamily="18" charset="0"/>
                          <a:ea typeface="+mn-ea"/>
                          <a:cs typeface="Times New Roman" pitchFamily="18" charset="0"/>
                        </a:rPr>
                        <a:t> </a:t>
                      </a:r>
                      <a:r>
                        <a:rPr lang="en-US" sz="1200" b="0" i="0" kern="1200" dirty="0" smtClean="0">
                          <a:solidFill>
                            <a:schemeClr val="tx1"/>
                          </a:solidFill>
                          <a:latin typeface="Times New Roman" pitchFamily="18" charset="0"/>
                          <a:ea typeface="+mn-ea"/>
                          <a:cs typeface="Times New Roman" pitchFamily="18" charset="0"/>
                        </a:rPr>
                        <a:t>al., 2019</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Security of Software Defined Networks (SDN) Against Flow Table Overloading Attack</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paper proposes an algorithm based on entropy variation to detect and prevent flow table overloading attacks in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SDN.</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algorithm relies solely on destination IP to calculate entropy as a detection feature.</a:t>
                      </a:r>
                      <a:endParaRPr lang="en-US" sz="1200"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Cao et al., 2023</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attack: Overflowing</a:t>
                      </a:r>
                      <a:r>
                        <a:rPr lang="en-US" sz="1200" b="0" i="0" kern="1200" baseline="0" dirty="0" smtClean="0">
                          <a:solidFill>
                            <a:schemeClr val="tx1"/>
                          </a:solidFill>
                          <a:latin typeface="Times New Roman" pitchFamily="18" charset="0"/>
                          <a:ea typeface="+mn-ea"/>
                          <a:cs typeface="Times New Roman" pitchFamily="18" charset="0"/>
                        </a:rPr>
                        <a:t> SDN </a:t>
                      </a:r>
                      <a:r>
                        <a:rPr lang="en-US" sz="1200" b="0" i="0" kern="1200" dirty="0" smtClean="0">
                          <a:solidFill>
                            <a:schemeClr val="tx1"/>
                          </a:solidFill>
                          <a:latin typeface="Times New Roman" pitchFamily="18" charset="0"/>
                          <a:ea typeface="+mn-ea"/>
                          <a:cs typeface="Times New Roman" pitchFamily="18" charset="0"/>
                        </a:rPr>
                        <a:t>flow tables</a:t>
                      </a:r>
                      <a:r>
                        <a:rPr lang="en-US" sz="1200" b="0" i="0" kern="1200" baseline="0" dirty="0" smtClean="0">
                          <a:solidFill>
                            <a:schemeClr val="tx1"/>
                          </a:solidFill>
                          <a:latin typeface="Times New Roman" pitchFamily="18" charset="0"/>
                          <a:ea typeface="+mn-ea"/>
                          <a:cs typeface="Times New Roman" pitchFamily="18" charset="0"/>
                        </a:rPr>
                        <a:t> </a:t>
                      </a:r>
                      <a:r>
                        <a:rPr lang="en-US" sz="1200" b="0" i="0" kern="1200" dirty="0" smtClean="0">
                          <a:solidFill>
                            <a:schemeClr val="tx1"/>
                          </a:solidFill>
                          <a:latin typeface="Times New Roman" pitchFamily="18" charset="0"/>
                          <a:ea typeface="+mn-ea"/>
                          <a:cs typeface="Times New Roman" pitchFamily="18" charset="0"/>
                        </a:rPr>
                        <a:t>at a low rate</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paper introduces the</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LOFT attack, a low-rate flow table overflow attack in SDN, demonstrating feasibility in a real </a:t>
                      </a:r>
                      <a:r>
                        <a:rPr lang="en-US" sz="1200" b="0" i="0" kern="1200" dirty="0" err="1" smtClean="0">
                          <a:solidFill>
                            <a:schemeClr val="tx1"/>
                          </a:solidFill>
                          <a:latin typeface="Times New Roman" pitchFamily="18" charset="0"/>
                          <a:ea typeface="+mn-ea"/>
                          <a:cs typeface="Times New Roman" pitchFamily="18" charset="0"/>
                        </a:rPr>
                        <a:t>testbed</a:t>
                      </a:r>
                      <a:r>
                        <a:rPr lang="en-US" sz="1200" b="0" i="0" kern="1200" dirty="0" smtClean="0">
                          <a:solidFill>
                            <a:schemeClr val="tx1"/>
                          </a:solidFill>
                          <a:latin typeface="Times New Roman" pitchFamily="18" charset="0"/>
                          <a:ea typeface="+mn-ea"/>
                          <a:cs typeface="Times New Roman" pitchFamily="18" charset="0"/>
                        </a:rPr>
                        <a:t>. It proposes </a:t>
                      </a:r>
                      <a:r>
                        <a:rPr lang="en-US" sz="1200" b="0" i="0" kern="1200" dirty="0" err="1" smtClean="0">
                          <a:solidFill>
                            <a:schemeClr val="tx1"/>
                          </a:solidFill>
                          <a:latin typeface="Times New Roman" pitchFamily="18" charset="0"/>
                          <a:ea typeface="+mn-ea"/>
                          <a:cs typeface="Times New Roman" pitchFamily="18" charset="0"/>
                        </a:rPr>
                        <a:t>LOFTGuard</a:t>
                      </a:r>
                      <a:r>
                        <a:rPr lang="en-US" sz="1200" b="0" i="0" kern="1200" dirty="0" smtClean="0">
                          <a:solidFill>
                            <a:schemeClr val="tx1"/>
                          </a:solidFill>
                          <a:latin typeface="Times New Roman" pitchFamily="18" charset="0"/>
                          <a:ea typeface="+mn-ea"/>
                          <a:cs typeface="Times New Roman" pitchFamily="18" charset="0"/>
                        </a:rPr>
                        <a:t> as a lightweight defense system.</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While effective, LOFT-</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Guard introduces a small overhead; the impact on diverse SDN environments and scalability may require</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further exploration</a:t>
                      </a:r>
                      <a:endParaRPr lang="en-US" sz="1200" dirty="0">
                        <a:latin typeface="Times New Roman" pitchFamily="18" charset="0"/>
                        <a:cs typeface="Times New Roman" pitchFamily="18" charset="0"/>
                      </a:endParaRPr>
                    </a:p>
                  </a:txBody>
                  <a:tcPr/>
                </a:tc>
              </a:tr>
            </a:tbl>
          </a:graphicData>
        </a:graphic>
      </p:graphicFrame>
      <p:pic>
        <p:nvPicPr>
          <p:cNvPr id="12" name="Picture 11"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LITERATURE SURVEY</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1200329"/>
          </a:xfrm>
          <a:prstGeom prst="rect">
            <a:avLst/>
          </a:prstGeom>
          <a:noFill/>
        </p:spPr>
        <p:txBody>
          <a:bodyPr wrap="square" rtlCol="0">
            <a:spAutoFit/>
          </a:bodyPr>
          <a:lstStyle/>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285720" y="1357298"/>
          <a:ext cx="8334410" cy="4028440"/>
        </p:xfrm>
        <a:graphic>
          <a:graphicData uri="http://schemas.openxmlformats.org/drawingml/2006/table">
            <a:tbl>
              <a:tblPr firstRow="1" bandRow="1">
                <a:tableStyleId>{5940675A-B579-460E-94D1-54222C63F5DA}</a:tableStyleId>
              </a:tblPr>
              <a:tblGrid>
                <a:gridCol w="714380"/>
                <a:gridCol w="2143140"/>
                <a:gridCol w="1928826"/>
                <a:gridCol w="1881182"/>
                <a:gridCol w="1666882"/>
              </a:tblGrid>
              <a:tr h="370840">
                <a:tc>
                  <a:txBody>
                    <a:bodyPr/>
                    <a:lstStyle/>
                    <a:p>
                      <a:r>
                        <a:rPr lang="en-IN" sz="1200" dirty="0" smtClean="0">
                          <a:latin typeface="Times New Roman" pitchFamily="18" charset="0"/>
                          <a:cs typeface="Times New Roman" pitchFamily="18" charset="0"/>
                        </a:rPr>
                        <a:t>S.NO</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AUTHOR</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TITLE</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SPECIFICATION</a:t>
                      </a:r>
                      <a:endParaRPr lang="en-US"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LIMITATION</a:t>
                      </a:r>
                      <a:endParaRPr lang="en-US" sz="1200"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4.</a:t>
                      </a:r>
                      <a:endParaRPr lang="en-US" sz="1200" dirty="0">
                        <a:latin typeface="Times New Roman" pitchFamily="18" charset="0"/>
                        <a:cs typeface="Times New Roman" pitchFamily="18" charset="0"/>
                      </a:endParaRPr>
                    </a:p>
                  </a:txBody>
                  <a:tcPr/>
                </a:tc>
                <a:tc>
                  <a:txBody>
                    <a:bodyPr/>
                    <a:lstStyle/>
                    <a:p>
                      <a:r>
                        <a:rPr lang="da-DK" sz="1200" b="0" i="0" kern="1200" dirty="0" smtClean="0">
                          <a:solidFill>
                            <a:schemeClr val="tx1"/>
                          </a:solidFill>
                          <a:latin typeface="Times New Roman" pitchFamily="18" charset="0"/>
                          <a:ea typeface="+mn-ea"/>
                          <a:cs typeface="Times New Roman" pitchFamily="18" charset="0"/>
                        </a:rPr>
                        <a:t>Shen et al.</a:t>
                      </a:r>
                      <a:r>
                        <a:rPr lang="da-DK" sz="1200" b="0" i="0" kern="1200" baseline="0" dirty="0" smtClean="0">
                          <a:solidFill>
                            <a:schemeClr val="tx1"/>
                          </a:solidFill>
                          <a:latin typeface="Times New Roman" pitchFamily="18" charset="0"/>
                          <a:ea typeface="+mn-ea"/>
                          <a:cs typeface="Times New Roman" pitchFamily="18" charset="0"/>
                        </a:rPr>
                        <a:t>, </a:t>
                      </a:r>
                      <a:r>
                        <a:rPr lang="da-DK" sz="1200" b="0" i="0" kern="1200" dirty="0" smtClean="0">
                          <a:solidFill>
                            <a:schemeClr val="tx1"/>
                          </a:solidFill>
                          <a:latin typeface="Times New Roman" pitchFamily="18" charset="0"/>
                          <a:ea typeface="+mn-ea"/>
                          <a:cs typeface="Times New Roman" pitchFamily="18" charset="0"/>
                        </a:rPr>
                        <a:t>2023 [7]</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Flow table saturation attack against dynamic timeout mechanisms in SDN</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paper analyzes flow table management mechanisms, proposes an advanced flow table saturation attack exploiting dynamic timeouts,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and conducts extensive experiments, showcasing its effectiveness and stealth.</a:t>
                      </a:r>
                      <a:endParaRPr lang="en-US" sz="1200" dirty="0">
                        <a:latin typeface="Times New Roman" pitchFamily="18" charset="0"/>
                        <a:cs typeface="Times New Roman" pitchFamily="18" charset="0"/>
                      </a:endParaRPr>
                    </a:p>
                  </a:txBody>
                  <a:tcPr/>
                </a:tc>
                <a:tc>
                  <a:txBody>
                    <a:bodyPr/>
                    <a:lstStyle/>
                    <a:p>
                      <a:pPr algn="l"/>
                      <a:r>
                        <a:rPr lang="en-US" sz="1200" b="0" i="0" kern="1200" dirty="0" smtClean="0">
                          <a:solidFill>
                            <a:schemeClr val="tx1"/>
                          </a:solidFill>
                          <a:latin typeface="Times New Roman" pitchFamily="18" charset="0"/>
                          <a:ea typeface="+mn-ea"/>
                          <a:cs typeface="Times New Roman" pitchFamily="18" charset="0"/>
                        </a:rPr>
                        <a:t>The research focuses on a specific aspect of flow table management; broader implications and countermeasures beyond dynamic time-</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outs may warrant further exploration.</a:t>
                      </a:r>
                      <a:endParaRPr lang="en-US" sz="1200"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5</a:t>
                      </a:r>
                      <a:endParaRPr lang="en-US" sz="1200" dirty="0">
                        <a:latin typeface="Times New Roman" pitchFamily="18" charset="0"/>
                        <a:cs typeface="Times New Roman" pitchFamily="18" charset="0"/>
                      </a:endParaRPr>
                    </a:p>
                  </a:txBody>
                  <a:tcPr/>
                </a:tc>
                <a:tc>
                  <a:txBody>
                    <a:bodyPr/>
                    <a:lstStyle/>
                    <a:p>
                      <a:r>
                        <a:rPr lang="en-US" sz="1200" b="0" i="0" kern="1200" dirty="0" err="1" smtClean="0">
                          <a:solidFill>
                            <a:schemeClr val="tx1"/>
                          </a:solidFill>
                          <a:latin typeface="Times New Roman" pitchFamily="18" charset="0"/>
                          <a:ea typeface="+mn-ea"/>
                          <a:cs typeface="Times New Roman" pitchFamily="18" charset="0"/>
                        </a:rPr>
                        <a:t>Xie</a:t>
                      </a:r>
                      <a:r>
                        <a:rPr lang="en-US" sz="1200" b="0" i="0" kern="1200" dirty="0" smtClean="0">
                          <a:solidFill>
                            <a:schemeClr val="tx1"/>
                          </a:solidFill>
                          <a:latin typeface="Times New Roman" pitchFamily="18" charset="0"/>
                          <a:ea typeface="+mn-ea"/>
                          <a:cs typeface="Times New Roman" pitchFamily="18" charset="0"/>
                        </a:rPr>
                        <a:t> et al., 2023</a:t>
                      </a:r>
                      <a:r>
                        <a:rPr lang="en-US" sz="1200" b="0" i="0" kern="1200" baseline="0" dirty="0" smtClean="0">
                          <a:solidFill>
                            <a:schemeClr val="tx1"/>
                          </a:solidFill>
                          <a:latin typeface="Times New Roman" pitchFamily="18" charset="0"/>
                          <a:ea typeface="+mn-ea"/>
                          <a:cs typeface="Times New Roman" pitchFamily="18" charset="0"/>
                        </a:rPr>
                        <a:t> </a:t>
                      </a:r>
                      <a:r>
                        <a:rPr lang="en-US" sz="1200" b="0" i="0" kern="1200" dirty="0" smtClean="0">
                          <a:solidFill>
                            <a:schemeClr val="tx1"/>
                          </a:solidFill>
                          <a:latin typeface="Times New Roman" pitchFamily="18" charset="0"/>
                          <a:ea typeface="+mn-ea"/>
                          <a:cs typeface="Times New Roman" pitchFamily="18" charset="0"/>
                        </a:rPr>
                        <a:t>[8]</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paper addresses the</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threat of low-rate </a:t>
                      </a:r>
                      <a:r>
                        <a:rPr lang="en-US" sz="1200" b="0" i="0" kern="1200" dirty="0" err="1" smtClean="0">
                          <a:solidFill>
                            <a:schemeClr val="tx1"/>
                          </a:solidFill>
                          <a:latin typeface="Times New Roman" pitchFamily="18" charset="0"/>
                          <a:ea typeface="+mn-ea"/>
                          <a:cs typeface="Times New Roman" pitchFamily="18" charset="0"/>
                        </a:rPr>
                        <a:t>DoS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a:t>
                      </a:r>
                      <a:r>
                        <a:rPr lang="en-US" sz="1200" b="0" i="0" kern="1200" dirty="0" err="1" smtClean="0">
                          <a:solidFill>
                            <a:schemeClr val="tx1"/>
                          </a:solidFill>
                          <a:latin typeface="Times New Roman" pitchFamily="18" charset="0"/>
                          <a:ea typeface="+mn-ea"/>
                          <a:cs typeface="Times New Roman" pitchFamily="18" charset="0"/>
                        </a:rPr>
                        <a:t>LDoS</a:t>
                      </a:r>
                      <a:r>
                        <a:rPr lang="en-US" sz="1200" b="0" i="0" kern="1200" dirty="0" smtClean="0">
                          <a:solidFill>
                            <a:schemeClr val="tx1"/>
                          </a:solidFill>
                          <a:latin typeface="Times New Roman" pitchFamily="18" charset="0"/>
                          <a:ea typeface="+mn-ea"/>
                          <a:cs typeface="Times New Roman" pitchFamily="18" charset="0"/>
                        </a:rPr>
                        <a:t>) attacks causing flow table overflow in SDN. It introduces SAIA, a detection and defense mechanism, showcasing lightweight deployment and effective mitigation</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paper proposes an algorithm based on entropy variation to detect and prevent flow table overloading attacks in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latin typeface="Times New Roman" pitchFamily="18" charset="0"/>
                          <a:ea typeface="+mn-ea"/>
                          <a:cs typeface="Times New Roman" pitchFamily="18" charset="0"/>
                        </a:rPr>
                        <a:t>SDN.</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latin typeface="Times New Roman" pitchFamily="18" charset="0"/>
                          <a:ea typeface="+mn-ea"/>
                          <a:cs typeface="Times New Roman" pitchFamily="18" charset="0"/>
                        </a:rPr>
                        <a:t>The proposed SAIA mechanism might face challenges in predicting flow table overflow accurately.</a:t>
                      </a:r>
                      <a:endParaRPr lang="en-US" sz="1200" dirty="0">
                        <a:latin typeface="Times New Roman" pitchFamily="18" charset="0"/>
                        <a:cs typeface="Times New Roman" pitchFamily="18" charset="0"/>
                      </a:endParaRPr>
                    </a:p>
                  </a:txBody>
                  <a:tcPr/>
                </a:tc>
              </a:tr>
            </a:tbl>
          </a:graphicData>
        </a:graphic>
      </p:graphicFrame>
      <p:pic>
        <p:nvPicPr>
          <p:cNvPr id="12" name="Picture 11"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MOTIVATION &amp; OBJECTIVE</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369331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Flow entry flooding attacks are a serious threat to software-defined networks (SDNs). These attacks can overwhelm the SDN controller and cause the network to become unresponsive. This can have a devastating impact on businesses and organizations that rely on SDNs.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is a need for research into new and effective ways to prevent and mitigate flow entry flooding attacks.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Flow entry flooding attacks are a relatively new type of attack, and there is still much to learn about how to prevent and mitigate them.</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Flow entry flooding attacks can have a significant impact on businesses and organizations. </a:t>
            </a:r>
            <a:endParaRPr lang="en-US" dirty="0">
              <a:latin typeface="Times New Roman" pitchFamily="18" charset="0"/>
              <a:cs typeface="Times New Roman" pitchFamily="18" charset="0"/>
            </a:endParaRPr>
          </a:p>
        </p:txBody>
      </p:sp>
      <p:pic>
        <p:nvPicPr>
          <p:cNvPr id="10" name="Picture 9"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FUTURE WORK</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00034" y="1643050"/>
            <a:ext cx="8143932" cy="4801314"/>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Implementation of existing algorithms :  Performing attacks on </a:t>
            </a:r>
            <a:r>
              <a:rPr lang="en-IN" dirty="0" err="1" smtClean="0">
                <a:latin typeface="Times New Roman" pitchFamily="18" charset="0"/>
                <a:cs typeface="Times New Roman" pitchFamily="18" charset="0"/>
              </a:rPr>
              <a:t>Mininet</a:t>
            </a:r>
            <a:r>
              <a:rPr lang="en-IN" dirty="0" smtClean="0">
                <a:latin typeface="Times New Roman" pitchFamily="18" charset="0"/>
                <a:cs typeface="Times New Roman" pitchFamily="18" charset="0"/>
              </a:rPr>
              <a:t> simulator and observe the  possible </a:t>
            </a:r>
            <a:r>
              <a:rPr lang="en-IN" smtClean="0">
                <a:latin typeface="Times New Roman" pitchFamily="18" charset="0"/>
                <a:cs typeface="Times New Roman" pitchFamily="18" charset="0"/>
              </a:rPr>
              <a:t>security vulnerabilities.</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Flow Entry Monitoring: Continuously monitor flow table entries for unauthorized or suspicious changes.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Access Control: Implement strict access control policies to restrict who can modify flow entries.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Anomaly Detection: Use anomaly detection mechanisms to identify abnormal flow entry patterns or behavior.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Controller Authentication: Ensure strong authentication for SDN controllers to prevent unauthorized access.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Flow Entry </a:t>
            </a:r>
            <a:r>
              <a:rPr lang="en-US" dirty="0" err="1" smtClean="0">
                <a:latin typeface="Times New Roman" pitchFamily="18" charset="0"/>
                <a:cs typeface="Times New Roman" pitchFamily="18" charset="0"/>
              </a:rPr>
              <a:t>Whitelisting</a:t>
            </a:r>
            <a:r>
              <a:rPr lang="en-US" dirty="0" smtClean="0">
                <a:latin typeface="Times New Roman" pitchFamily="18" charset="0"/>
                <a:cs typeface="Times New Roman" pitchFamily="18" charset="0"/>
              </a:rPr>
              <a:t>: Maintain a </a:t>
            </a:r>
            <a:r>
              <a:rPr lang="en-US" dirty="0" err="1" smtClean="0">
                <a:latin typeface="Times New Roman" pitchFamily="18" charset="0"/>
                <a:cs typeface="Times New Roman" pitchFamily="18" charset="0"/>
              </a:rPr>
              <a:t>whitelist</a:t>
            </a:r>
            <a:r>
              <a:rPr lang="en-US" dirty="0" smtClean="0">
                <a:latin typeface="Times New Roman" pitchFamily="18" charset="0"/>
                <a:cs typeface="Times New Roman" pitchFamily="18" charset="0"/>
              </a:rPr>
              <a:t> of approved flow entries and block any unauthorized ones.</a:t>
            </a:r>
            <a:endParaRPr lang="en-US" dirty="0">
              <a:latin typeface="Times New Roman" pitchFamily="18" charset="0"/>
              <a:cs typeface="Times New Roman" pitchFamily="18" charset="0"/>
            </a:endParaRPr>
          </a:p>
        </p:txBody>
      </p:sp>
      <p:pic>
        <p:nvPicPr>
          <p:cNvPr id="12" name="Picture 11"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928662"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REFERENCE</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428736"/>
            <a:ext cx="8286808" cy="5401479"/>
          </a:xfrm>
          <a:prstGeom prst="rect">
            <a:avLst/>
          </a:prstGeom>
          <a:noFill/>
        </p:spPr>
        <p:txBody>
          <a:bodyPr wrap="square" rtlCol="0">
            <a:spAutoFit/>
          </a:bodyPr>
          <a:lstStyle/>
          <a:p>
            <a:pPr marL="342900" indent="-342900" algn="just">
              <a:buFont typeface="+mj-lt"/>
              <a:buAutoNum type="arabicPeriod"/>
            </a:pPr>
            <a:r>
              <a:rPr lang="en-US" sz="1500" dirty="0" err="1" smtClean="0">
                <a:latin typeface="Times New Roman" pitchFamily="18" charset="0"/>
                <a:cs typeface="Times New Roman" pitchFamily="18" charset="0"/>
              </a:rPr>
              <a:t>Kreutz</a:t>
            </a:r>
            <a:r>
              <a:rPr lang="en-US" sz="1500" dirty="0" smtClean="0">
                <a:latin typeface="Times New Roman" pitchFamily="18" charset="0"/>
                <a:cs typeface="Times New Roman" pitchFamily="18" charset="0"/>
              </a:rPr>
              <a:t>, Diego, Fernando MV Ramos, Paulo </a:t>
            </a:r>
            <a:r>
              <a:rPr lang="en-US" sz="1500" dirty="0" err="1" smtClean="0">
                <a:latin typeface="Times New Roman" pitchFamily="18" charset="0"/>
                <a:cs typeface="Times New Roman" pitchFamily="18" charset="0"/>
              </a:rPr>
              <a:t>Esteves</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Verissimo</a:t>
            </a:r>
            <a:r>
              <a:rPr lang="en-US" sz="1500" dirty="0" smtClean="0">
                <a:latin typeface="Times New Roman" pitchFamily="18" charset="0"/>
                <a:cs typeface="Times New Roman" pitchFamily="18" charset="0"/>
              </a:rPr>
              <a:t>, Christian </a:t>
            </a:r>
            <a:r>
              <a:rPr lang="en-US" sz="1500" dirty="0" err="1" smtClean="0">
                <a:latin typeface="Times New Roman" pitchFamily="18" charset="0"/>
                <a:cs typeface="Times New Roman" pitchFamily="18" charset="0"/>
              </a:rPr>
              <a:t>Esteve</a:t>
            </a:r>
            <a:r>
              <a:rPr lang="en-US" sz="1500" dirty="0" smtClean="0">
                <a:latin typeface="Times New Roman" pitchFamily="18" charset="0"/>
                <a:cs typeface="Times New Roman" pitchFamily="18" charset="0"/>
              </a:rPr>
              <a:t> Rothenberg, </a:t>
            </a:r>
            <a:r>
              <a:rPr lang="en-US" sz="1500" dirty="0" err="1" smtClean="0">
                <a:latin typeface="Times New Roman" pitchFamily="18" charset="0"/>
                <a:cs typeface="Times New Roman" pitchFamily="18" charset="0"/>
              </a:rPr>
              <a:t>Siamak</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Azodolmolky</a:t>
            </a:r>
            <a:r>
              <a:rPr lang="en-US" sz="1500" dirty="0" smtClean="0">
                <a:latin typeface="Times New Roman" pitchFamily="18" charset="0"/>
                <a:cs typeface="Times New Roman" pitchFamily="18" charset="0"/>
              </a:rPr>
              <a:t>, and Steve </a:t>
            </a:r>
            <a:r>
              <a:rPr lang="en-US" sz="1500" dirty="0" err="1" smtClean="0">
                <a:latin typeface="Times New Roman" pitchFamily="18" charset="0"/>
                <a:cs typeface="Times New Roman" pitchFamily="18" charset="0"/>
              </a:rPr>
              <a:t>Uhlig</a:t>
            </a:r>
            <a:r>
              <a:rPr lang="en-US" sz="1500" dirty="0" smtClean="0">
                <a:latin typeface="Times New Roman" pitchFamily="18" charset="0"/>
                <a:cs typeface="Times New Roman" pitchFamily="18" charset="0"/>
              </a:rPr>
              <a:t>. "Software-defined networking: A comprehensive survey." </a:t>
            </a:r>
            <a:r>
              <a:rPr lang="en-US" sz="1500" i="1" dirty="0" smtClean="0">
                <a:latin typeface="Times New Roman" pitchFamily="18" charset="0"/>
                <a:cs typeface="Times New Roman" pitchFamily="18" charset="0"/>
              </a:rPr>
              <a:t>Proceedings of the IEEE</a:t>
            </a:r>
            <a:r>
              <a:rPr lang="en-US" sz="1500" dirty="0" smtClean="0">
                <a:latin typeface="Times New Roman" pitchFamily="18" charset="0"/>
                <a:cs typeface="Times New Roman" pitchFamily="18" charset="0"/>
              </a:rPr>
              <a:t> 103, no. 1 (2014): 14-76.</a:t>
            </a:r>
          </a:p>
          <a:p>
            <a:pPr marL="342900" indent="-342900" algn="just">
              <a:buFont typeface="+mj-lt"/>
              <a:buAutoNum type="arabicPeriod"/>
            </a:pPr>
            <a:endParaRPr lang="en-US" sz="1500" dirty="0" smtClean="0">
              <a:latin typeface="Times New Roman" pitchFamily="18" charset="0"/>
              <a:cs typeface="Times New Roman" pitchFamily="18" charset="0"/>
            </a:endParaRPr>
          </a:p>
          <a:p>
            <a:pPr marL="342900" indent="-342900" algn="just">
              <a:buFont typeface="+mj-lt"/>
              <a:buAutoNum type="arabicPeriod"/>
            </a:pPr>
            <a:r>
              <a:rPr lang="en-US" sz="1500" dirty="0" smtClean="0">
                <a:latin typeface="Times New Roman" pitchFamily="18" charset="0"/>
                <a:cs typeface="Times New Roman" pitchFamily="18" charset="0"/>
              </a:rPr>
              <a:t>F. </a:t>
            </a:r>
            <a:r>
              <a:rPr lang="en-US" sz="1500" dirty="0" err="1" smtClean="0">
                <a:latin typeface="Times New Roman" pitchFamily="18" charset="0"/>
                <a:cs typeface="Times New Roman" pitchFamily="18" charset="0"/>
              </a:rPr>
              <a:t>Hu</a:t>
            </a:r>
            <a:r>
              <a:rPr lang="en-US" sz="1500" dirty="0" smtClean="0">
                <a:latin typeface="Times New Roman" pitchFamily="18" charset="0"/>
                <a:cs typeface="Times New Roman" pitchFamily="18" charset="0"/>
              </a:rPr>
              <a:t>, Q. </a:t>
            </a:r>
            <a:r>
              <a:rPr lang="en-US" sz="1500" dirty="0" err="1" smtClean="0">
                <a:latin typeface="Times New Roman" pitchFamily="18" charset="0"/>
                <a:cs typeface="Times New Roman" pitchFamily="18" charset="0"/>
              </a:rPr>
              <a:t>Hao</a:t>
            </a:r>
            <a:r>
              <a:rPr lang="en-US" sz="1500" dirty="0" smtClean="0">
                <a:latin typeface="Times New Roman" pitchFamily="18" charset="0"/>
                <a:cs typeface="Times New Roman" pitchFamily="18" charset="0"/>
              </a:rPr>
              <a:t> and K. </a:t>
            </a:r>
            <a:r>
              <a:rPr lang="en-US" sz="1500" dirty="0" err="1" smtClean="0">
                <a:latin typeface="Times New Roman" pitchFamily="18" charset="0"/>
                <a:cs typeface="Times New Roman" pitchFamily="18" charset="0"/>
              </a:rPr>
              <a:t>Bao</a:t>
            </a:r>
            <a:r>
              <a:rPr lang="en-US" sz="1500" dirty="0" smtClean="0">
                <a:latin typeface="Times New Roman" pitchFamily="18" charset="0"/>
                <a:cs typeface="Times New Roman" pitchFamily="18" charset="0"/>
              </a:rPr>
              <a:t>, "A Survey on Software-Defined Network and </a:t>
            </a:r>
            <a:r>
              <a:rPr lang="en-US" sz="1500" dirty="0" err="1" smtClean="0">
                <a:latin typeface="Times New Roman" pitchFamily="18" charset="0"/>
                <a:cs typeface="Times New Roman" pitchFamily="18" charset="0"/>
              </a:rPr>
              <a:t>OpenFlow</a:t>
            </a:r>
            <a:r>
              <a:rPr lang="en-US" sz="1500" dirty="0" smtClean="0">
                <a:latin typeface="Times New Roman" pitchFamily="18" charset="0"/>
                <a:cs typeface="Times New Roman" pitchFamily="18" charset="0"/>
              </a:rPr>
              <a:t>: From Concept to Implementation," in IEEE Communications Surveys &amp; Tutorials, vol. 16, no. 4, pp. 2181-2206, </a:t>
            </a:r>
            <a:r>
              <a:rPr lang="en-US" sz="1500" dirty="0" err="1" smtClean="0">
                <a:latin typeface="Times New Roman" pitchFamily="18" charset="0"/>
                <a:cs typeface="Times New Roman" pitchFamily="18" charset="0"/>
              </a:rPr>
              <a:t>Fourthquarter</a:t>
            </a:r>
            <a:r>
              <a:rPr lang="en-US" sz="1500" dirty="0" smtClean="0">
                <a:latin typeface="Times New Roman" pitchFamily="18" charset="0"/>
                <a:cs typeface="Times New Roman" pitchFamily="18" charset="0"/>
              </a:rPr>
              <a:t> 2014, </a:t>
            </a:r>
            <a:r>
              <a:rPr lang="en-US" sz="1500" dirty="0" err="1" smtClean="0">
                <a:latin typeface="Times New Roman" pitchFamily="18" charset="0"/>
                <a:cs typeface="Times New Roman" pitchFamily="18" charset="0"/>
              </a:rPr>
              <a:t>doi</a:t>
            </a:r>
            <a:r>
              <a:rPr lang="en-US" sz="1500" dirty="0" smtClean="0">
                <a:latin typeface="Times New Roman" pitchFamily="18" charset="0"/>
                <a:cs typeface="Times New Roman" pitchFamily="18" charset="0"/>
              </a:rPr>
              <a:t>: 10.1109/COMST.2014.2326417.</a:t>
            </a:r>
          </a:p>
          <a:p>
            <a:pPr marL="342900" indent="-342900" algn="just">
              <a:buFont typeface="+mj-lt"/>
              <a:buAutoNum type="arabicPeriod"/>
            </a:pPr>
            <a:endParaRPr lang="en-IN" sz="1500" dirty="0" smtClean="0">
              <a:latin typeface="Times New Roman" pitchFamily="18" charset="0"/>
              <a:cs typeface="Times New Roman" pitchFamily="18" charset="0"/>
            </a:endParaRPr>
          </a:p>
          <a:p>
            <a:pPr marL="342900" indent="-342900" algn="just">
              <a:buFont typeface="+mj-lt"/>
              <a:buAutoNum type="arabicPeriod"/>
            </a:pPr>
            <a:r>
              <a:rPr lang="en-US" sz="1500" dirty="0" smtClean="0">
                <a:latin typeface="Times New Roman" pitchFamily="18" charset="0"/>
                <a:cs typeface="Times New Roman" pitchFamily="18" charset="0"/>
              </a:rPr>
              <a:t>S. Scott-Hayward, S. </a:t>
            </a:r>
            <a:r>
              <a:rPr lang="en-US" sz="1500" dirty="0" err="1" smtClean="0">
                <a:latin typeface="Times New Roman" pitchFamily="18" charset="0"/>
                <a:cs typeface="Times New Roman" pitchFamily="18" charset="0"/>
              </a:rPr>
              <a:t>Natarajan</a:t>
            </a:r>
            <a:r>
              <a:rPr lang="en-US" sz="1500" dirty="0" smtClean="0">
                <a:latin typeface="Times New Roman" pitchFamily="18" charset="0"/>
                <a:cs typeface="Times New Roman" pitchFamily="18" charset="0"/>
              </a:rPr>
              <a:t> and S. </a:t>
            </a:r>
            <a:r>
              <a:rPr lang="en-US" sz="1500" dirty="0" err="1" smtClean="0">
                <a:latin typeface="Times New Roman" pitchFamily="18" charset="0"/>
                <a:cs typeface="Times New Roman" pitchFamily="18" charset="0"/>
              </a:rPr>
              <a:t>Sezer</a:t>
            </a:r>
            <a:r>
              <a:rPr lang="en-US" sz="1500" dirty="0" smtClean="0">
                <a:latin typeface="Times New Roman" pitchFamily="18" charset="0"/>
                <a:cs typeface="Times New Roman" pitchFamily="18" charset="0"/>
              </a:rPr>
              <a:t>, "A Survey of Security in Software Defined Networks," in IEEE Communications Surveys &amp; Tutorials, vol. 18, no. 1, pp. 623-654, </a:t>
            </a:r>
            <a:r>
              <a:rPr lang="en-US" sz="1500" dirty="0" err="1" smtClean="0">
                <a:latin typeface="Times New Roman" pitchFamily="18" charset="0"/>
                <a:cs typeface="Times New Roman" pitchFamily="18" charset="0"/>
              </a:rPr>
              <a:t>Firstquarter</a:t>
            </a:r>
            <a:r>
              <a:rPr lang="en-US" sz="1500" dirty="0" smtClean="0">
                <a:latin typeface="Times New Roman" pitchFamily="18" charset="0"/>
                <a:cs typeface="Times New Roman" pitchFamily="18" charset="0"/>
              </a:rPr>
              <a:t> 2016, </a:t>
            </a:r>
            <a:r>
              <a:rPr lang="en-US" sz="1500" dirty="0" err="1" smtClean="0">
                <a:latin typeface="Times New Roman" pitchFamily="18" charset="0"/>
                <a:cs typeface="Times New Roman" pitchFamily="18" charset="0"/>
              </a:rPr>
              <a:t>doi</a:t>
            </a:r>
            <a:r>
              <a:rPr lang="en-US" sz="1500" dirty="0" smtClean="0">
                <a:latin typeface="Times New Roman" pitchFamily="18" charset="0"/>
                <a:cs typeface="Times New Roman" pitchFamily="18" charset="0"/>
              </a:rPr>
              <a:t>: 10.1109/COMST.2015.2453114.</a:t>
            </a:r>
          </a:p>
          <a:p>
            <a:pPr marL="342900" indent="-342900" algn="just">
              <a:buFont typeface="+mj-lt"/>
              <a:buAutoNum type="arabicPeriod"/>
            </a:pPr>
            <a:endParaRPr lang="en-IN" sz="1500" dirty="0" smtClean="0">
              <a:latin typeface="Times New Roman" pitchFamily="18" charset="0"/>
              <a:cs typeface="Times New Roman" pitchFamily="18" charset="0"/>
            </a:endParaRPr>
          </a:p>
          <a:p>
            <a:pPr marL="342900" indent="-342900" algn="just">
              <a:buFont typeface="+mj-lt"/>
              <a:buAutoNum type="arabicPeriod"/>
            </a:pPr>
            <a:r>
              <a:rPr lang="en-US" sz="1500" dirty="0" smtClean="0">
                <a:latin typeface="Times New Roman" pitchFamily="18" charset="0"/>
                <a:cs typeface="Times New Roman" pitchFamily="18" charset="0"/>
                <a:hlinkClick r:id="rId2"/>
              </a:rPr>
              <a:t>https://opennetworking.org/sdn-resources/customer-case-studies/openflow/</a:t>
            </a:r>
            <a:endParaRPr lang="en-US" sz="1500" dirty="0" smtClean="0">
              <a:latin typeface="Times New Roman" pitchFamily="18" charset="0"/>
              <a:cs typeface="Times New Roman" pitchFamily="18" charset="0"/>
            </a:endParaRPr>
          </a:p>
          <a:p>
            <a:pPr marL="342900" indent="-342900" algn="just">
              <a:buFont typeface="+mj-lt"/>
              <a:buAutoNum type="arabicPeriod"/>
            </a:pPr>
            <a:endParaRPr lang="en-IN" sz="1500" dirty="0" smtClean="0">
              <a:latin typeface="Times New Roman" pitchFamily="18" charset="0"/>
              <a:cs typeface="Times New Roman" pitchFamily="18" charset="0"/>
            </a:endParaRPr>
          </a:p>
          <a:p>
            <a:pPr marL="342900" indent="-342900" algn="just">
              <a:buFont typeface="+mj-lt"/>
              <a:buAutoNum type="arabicPeriod"/>
            </a:pPr>
            <a:r>
              <a:rPr lang="en-US" sz="1500" dirty="0" smtClean="0">
                <a:latin typeface="Times New Roman" pitchFamily="18" charset="0"/>
                <a:cs typeface="Times New Roman" pitchFamily="18" charset="0"/>
                <a:hlinkClick r:id="rId2"/>
              </a:rPr>
              <a:t>https://opennetworking.org/sdn-resources/customer-case-studies/openflow/</a:t>
            </a:r>
            <a:endParaRPr lang="en-US" sz="1500" dirty="0" smtClean="0">
              <a:latin typeface="Times New Roman" pitchFamily="18" charset="0"/>
              <a:cs typeface="Times New Roman" pitchFamily="18" charset="0"/>
            </a:endParaRPr>
          </a:p>
          <a:p>
            <a:pPr marL="342900" indent="-342900" algn="just">
              <a:buFont typeface="+mj-lt"/>
              <a:buAutoNum type="arabicPeriod"/>
            </a:pPr>
            <a:endParaRPr lang="en-IN" sz="1500" dirty="0" smtClean="0">
              <a:latin typeface="Times New Roman" pitchFamily="18" charset="0"/>
              <a:cs typeface="Times New Roman" pitchFamily="18" charset="0"/>
            </a:endParaRPr>
          </a:p>
          <a:p>
            <a:pPr marL="342900" indent="-342900" algn="just">
              <a:buFont typeface="+mj-lt"/>
              <a:buAutoNum type="arabicPeriod"/>
            </a:pPr>
            <a:r>
              <a:rPr lang="en-US" sz="1500" dirty="0" smtClean="0">
                <a:latin typeface="Times New Roman" pitchFamily="18" charset="0"/>
                <a:cs typeface="Times New Roman" pitchFamily="18" charset="0"/>
              </a:rPr>
              <a:t>https://ryu-sdn.org/</a:t>
            </a:r>
          </a:p>
          <a:p>
            <a:pPr marL="342900" indent="-342900" algn="just">
              <a:buFont typeface="+mj-lt"/>
              <a:buAutoNum type="arabicPeriod"/>
            </a:pPr>
            <a:endParaRPr lang="en-IN" sz="1500" dirty="0" smtClean="0">
              <a:latin typeface="Times New Roman" pitchFamily="18" charset="0"/>
              <a:cs typeface="Times New Roman" pitchFamily="18" charset="0"/>
            </a:endParaRPr>
          </a:p>
          <a:p>
            <a:pPr marL="342900" indent="-342900" algn="just">
              <a:buFont typeface="+mj-lt"/>
              <a:buAutoNum type="arabicPeriod"/>
            </a:pPr>
            <a:endParaRPr lang="en-IN" sz="1500" dirty="0" smtClean="0">
              <a:latin typeface="Times New Roman" pitchFamily="18" charset="0"/>
              <a:cs typeface="Times New Roman" pitchFamily="18" charset="0"/>
            </a:endParaRPr>
          </a:p>
          <a:p>
            <a:pPr marL="342900" indent="-342900" algn="just">
              <a:buFont typeface="+mj-lt"/>
              <a:buAutoNum type="arabicPeriod"/>
            </a:pPr>
            <a:endParaRPr lang="en-US" sz="1500" dirty="0" smtClean="0">
              <a:latin typeface="Times New Roman" pitchFamily="18" charset="0"/>
              <a:cs typeface="Times New Roman" pitchFamily="18" charset="0"/>
            </a:endParaRPr>
          </a:p>
          <a:p>
            <a:pPr marL="342900" indent="-342900" algn="just">
              <a:buFont typeface="+mj-lt"/>
              <a:buAutoNum type="arabicPeriod"/>
            </a:pPr>
            <a:endParaRPr lang="en-US" sz="1500" dirty="0" smtClean="0"/>
          </a:p>
          <a:p>
            <a:pPr algn="just"/>
            <a:endParaRPr lang="en-IN" sz="1500" dirty="0" smtClean="0">
              <a:latin typeface="Times New Roman" pitchFamily="18" charset="0"/>
              <a:cs typeface="Times New Roman" pitchFamily="18" charset="0"/>
            </a:endParaRPr>
          </a:p>
          <a:p>
            <a:pPr algn="just"/>
            <a:endParaRPr lang="en-IN" sz="1500" dirty="0" smtClean="0">
              <a:latin typeface="Times New Roman" pitchFamily="18" charset="0"/>
              <a:cs typeface="Times New Roman" pitchFamily="18" charset="0"/>
            </a:endParaRPr>
          </a:p>
        </p:txBody>
      </p:sp>
      <p:pic>
        <p:nvPicPr>
          <p:cNvPr id="10" name="Picture 9" descr="image.png"/>
          <p:cNvPicPr>
            <a:picLocks noChangeAspect="1"/>
          </p:cNvPicPr>
          <p:nvPr/>
        </p:nvPicPr>
        <p:blipFill>
          <a:blip r:embed="rId3"/>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714612" y="3143248"/>
            <a:ext cx="8286808" cy="707886"/>
          </a:xfrm>
          <a:prstGeom prst="rect">
            <a:avLst/>
          </a:prstGeom>
          <a:noFill/>
        </p:spPr>
        <p:txBody>
          <a:bodyPr wrap="square" rtlCol="0">
            <a:spAutoFit/>
          </a:bodyPr>
          <a:lstStyle/>
          <a:p>
            <a:pPr algn="just"/>
            <a:r>
              <a:rPr lang="en-IN" sz="4000" b="1" dirty="0" smtClean="0">
                <a:latin typeface="Times New Roman" pitchFamily="18" charset="0"/>
                <a:cs typeface="Times New Roman" pitchFamily="18" charset="0"/>
              </a:rPr>
              <a:t>THANK YOU</a:t>
            </a:r>
          </a:p>
        </p:txBody>
      </p:sp>
      <p:pic>
        <p:nvPicPr>
          <p:cNvPr id="10" name="Picture 9" descr="image.png"/>
          <p:cNvPicPr>
            <a:picLocks noChangeAspect="1"/>
          </p:cNvPicPr>
          <p:nvPr/>
        </p:nvPicPr>
        <p:blipFill>
          <a:blip r:embed="rId2"/>
          <a:stretch>
            <a:fillRect/>
          </a:stretch>
        </p:blipFill>
        <p:spPr>
          <a:xfrm>
            <a:off x="2428860" y="1357298"/>
            <a:ext cx="4114523" cy="411829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14348" y="571480"/>
            <a:ext cx="7072362" cy="461665"/>
          </a:xfrm>
          <a:prstGeom prst="rect">
            <a:avLst/>
          </a:prstGeom>
          <a:noFill/>
        </p:spPr>
        <p:txBody>
          <a:bodyPr wrap="square" rtlCol="0">
            <a:spAutoFit/>
          </a:bodyPr>
          <a:lstStyle/>
          <a:p>
            <a:pPr algn="ctr"/>
            <a:r>
              <a:rPr lang="en-IN" sz="2400" dirty="0" smtClean="0">
                <a:solidFill>
                  <a:srgbClr val="FF0000"/>
                </a:solidFill>
                <a:latin typeface="Times New Roman" pitchFamily="18" charset="0"/>
                <a:cs typeface="Times New Roman" pitchFamily="18" charset="0"/>
              </a:rPr>
              <a:t>Table of Contents</a:t>
            </a:r>
            <a:endParaRPr lang="en-US" sz="2400" dirty="0">
              <a:solidFill>
                <a:srgbClr val="FF0000"/>
              </a:solidFill>
              <a:latin typeface="Times New Roman" pitchFamily="18" charset="0"/>
              <a:cs typeface="Times New Roman" pitchFamily="18" charset="0"/>
            </a:endParaRPr>
          </a:p>
        </p:txBody>
      </p:sp>
      <p:sp>
        <p:nvSpPr>
          <p:cNvPr id="5" name="TextBox 4"/>
          <p:cNvSpPr txBox="1"/>
          <p:nvPr/>
        </p:nvSpPr>
        <p:spPr>
          <a:xfrm>
            <a:off x="571472" y="1428736"/>
            <a:ext cx="7858180" cy="4613058"/>
          </a:xfrm>
          <a:prstGeom prst="rect">
            <a:avLst/>
          </a:prstGeom>
          <a:noFill/>
        </p:spPr>
        <p:txBody>
          <a:bodyPr wrap="square" rtlCol="0">
            <a:spAutoFit/>
          </a:bodyPr>
          <a:lstStyle/>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Introduction</a:t>
            </a: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Motivation</a:t>
            </a: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Problem Statement</a:t>
            </a: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Literature Review	</a:t>
            </a: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Proposed Methodology</a:t>
            </a:r>
          </a:p>
          <a:p>
            <a:pPr marL="342900">
              <a:lnSpc>
                <a:spcPct val="150000"/>
              </a:lnSpc>
              <a:buSzPct val="100000"/>
              <a:buFont typeface="Wingdings" pitchFamily="2" charset="2"/>
              <a:buChar char="Ø"/>
            </a:pPr>
            <a:r>
              <a:rPr lang="en-GB" dirty="0" smtClean="0">
                <a:latin typeface="Times New Roman"/>
                <a:ea typeface="Times New Roman"/>
                <a:cs typeface="Times New Roman"/>
              </a:rPr>
              <a:t>Implementation</a:t>
            </a:r>
            <a:endParaRPr lang="en-GB" dirty="0" smtClean="0">
              <a:latin typeface="Times New Roman"/>
              <a:ea typeface="Times New Roman"/>
              <a:cs typeface="Times New Roman"/>
              <a:sym typeface="Times New Roman"/>
            </a:endParaRPr>
          </a:p>
          <a:p>
            <a:pPr marL="342900">
              <a:lnSpc>
                <a:spcPct val="150000"/>
              </a:lnSpc>
              <a:buSzPct val="100000"/>
              <a:buFont typeface="Wingdings" pitchFamily="2" charset="2"/>
              <a:buChar char="Ø"/>
            </a:pPr>
            <a:r>
              <a:rPr lang="en-GB" dirty="0" smtClean="0">
                <a:latin typeface="Times New Roman"/>
                <a:ea typeface="Times New Roman"/>
                <a:cs typeface="Times New Roman"/>
              </a:rPr>
              <a:t>Results</a:t>
            </a:r>
            <a:endParaRPr lang="en-GB" dirty="0" smtClean="0">
              <a:latin typeface="Times New Roman"/>
              <a:ea typeface="Times New Roman"/>
              <a:cs typeface="Times New Roman"/>
              <a:sym typeface="Times New Roman"/>
            </a:endParaRPr>
          </a:p>
          <a:p>
            <a:pPr marL="342900">
              <a:lnSpc>
                <a:spcPct val="150000"/>
              </a:lnSpc>
              <a:buSzPct val="100000"/>
              <a:buFont typeface="Wingdings" pitchFamily="2" charset="2"/>
              <a:buChar char="Ø"/>
            </a:pPr>
            <a:r>
              <a:rPr lang="en-GB" dirty="0" smtClean="0">
                <a:latin typeface="Times New Roman"/>
                <a:ea typeface="Times New Roman"/>
                <a:cs typeface="Times New Roman"/>
              </a:rPr>
              <a:t>Improvements</a:t>
            </a:r>
            <a:endParaRPr lang="en-GB" dirty="0" smtClean="0">
              <a:latin typeface="Times New Roman"/>
              <a:ea typeface="Times New Roman"/>
              <a:cs typeface="Times New Roman"/>
              <a:sym typeface="Times New Roman"/>
            </a:endParaRP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Conclusions </a:t>
            </a: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Future Work</a:t>
            </a:r>
          </a:p>
          <a:p>
            <a:pPr marL="342900" lvl="0">
              <a:lnSpc>
                <a:spcPct val="150000"/>
              </a:lnSpc>
              <a:buSzPct val="100000"/>
              <a:buFont typeface="Wingdings" pitchFamily="2" charset="2"/>
              <a:buChar char="Ø"/>
            </a:pPr>
            <a:r>
              <a:rPr lang="en-GB" dirty="0" smtClean="0">
                <a:latin typeface="Times New Roman" panose="02020603050405020304" pitchFamily="18" charset="0"/>
                <a:ea typeface="Times New Roman"/>
                <a:cs typeface="Times New Roman" panose="02020603050405020304" pitchFamily="18" charset="0"/>
                <a:sym typeface="Times New Roman"/>
              </a:rPr>
              <a:t>References</a:t>
            </a:r>
            <a:endParaRPr lang="en-GB" dirty="0">
              <a:latin typeface="Times New Roman" panose="02020603050405020304" pitchFamily="18" charset="0"/>
              <a:ea typeface="Times New Roman"/>
              <a:cs typeface="Times New Roman" panose="02020603050405020304" pitchFamily="18" charset="0"/>
              <a:sym typeface="Times New Roman"/>
            </a:endParaRPr>
          </a:p>
        </p:txBody>
      </p:sp>
      <p:sp>
        <p:nvSpPr>
          <p:cNvPr id="6" name="TextBox 5"/>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5122"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image.png"/>
          <p:cNvPicPr>
            <a:picLocks noChangeAspect="1"/>
          </p:cNvPicPr>
          <p:nvPr/>
        </p:nvPicPr>
        <p:blipFill>
          <a:blip r:embed="rId2"/>
          <a:stretch>
            <a:fillRect/>
          </a:stretch>
        </p:blipFill>
        <p:spPr>
          <a:xfrm>
            <a:off x="2500298" y="1428736"/>
            <a:ext cx="4114523" cy="4118291"/>
          </a:xfrm>
          <a:prstGeom prst="rect">
            <a:avLst/>
          </a:prstGeom>
        </p:spPr>
      </p:pic>
      <p:sp>
        <p:nvSpPr>
          <p:cNvPr id="9" name="TextBox 8"/>
          <p:cNvSpPr txBox="1"/>
          <p:nvPr/>
        </p:nvSpPr>
        <p:spPr>
          <a:xfrm>
            <a:off x="214282" y="214290"/>
            <a:ext cx="428628" cy="276999"/>
          </a:xfrm>
          <a:prstGeom prst="rect">
            <a:avLst/>
          </a:prstGeom>
          <a:noFill/>
        </p:spPr>
        <p:txBody>
          <a:bodyPr wrap="square" rtlCol="0">
            <a:spAutoFit/>
          </a:bodyPr>
          <a:lstStyle/>
          <a:p>
            <a:r>
              <a:rPr lang="en-IN" sz="12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6" name="TextBox 5"/>
          <p:cNvSpPr txBox="1"/>
          <p:nvPr/>
        </p:nvSpPr>
        <p:spPr>
          <a:xfrm>
            <a:off x="500034" y="1714488"/>
            <a:ext cx="8215370" cy="4801314"/>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Software-Defined Networks (SDNs), packet movement follows a distinct sequence.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Packets are initially received, and the controller determines the route based on policies.</a:t>
            </a:r>
          </a:p>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The controller then installs flow rules in switches, guiding packet forwarding.</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Subsequent packets traverse the established path, with the controller adapting routes </a:t>
            </a:r>
          </a:p>
          <a:p>
            <a:pPr algn="just"/>
            <a:r>
              <a:rPr lang="en-US" dirty="0" smtClean="0">
                <a:latin typeface="Times New Roman" pitchFamily="18" charset="0"/>
                <a:cs typeface="Times New Roman" pitchFamily="18" charset="0"/>
              </a:rPr>
              <a:t>dynamically as network conditions change, ensuring efficient and flexible data transmission.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 Flow Table Flood attack, attacker overwhelm the flow tables by flooding them with a high volume of bogus flow requests. This exhausts the limited resources of SDN switches, causing legitimate flow entries to be displaced. Consequently, network performance degrades, and critical services may be disrupted.</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7" name="TextBox 6"/>
          <p:cNvSpPr txBox="1"/>
          <p:nvPr/>
        </p:nvSpPr>
        <p:spPr>
          <a:xfrm>
            <a:off x="1857356" y="642918"/>
            <a:ext cx="5214974"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INTRODUCTION</a:t>
            </a:r>
            <a:endParaRPr lang="en-US" sz="3000" dirty="0">
              <a:solidFill>
                <a:srgbClr val="FF0000"/>
              </a:solidFill>
              <a:latin typeface="Times New Roman" pitchFamily="18" charset="0"/>
              <a:cs typeface="Times New Roman" pitchFamily="18" charset="0"/>
            </a:endParaRPr>
          </a:p>
        </p:txBody>
      </p:sp>
      <p:sp>
        <p:nvSpPr>
          <p:cNvPr id="9" name="TextBox 8"/>
          <p:cNvSpPr txBox="1"/>
          <p:nvPr/>
        </p:nvSpPr>
        <p:spPr>
          <a:xfrm>
            <a:off x="214282" y="214290"/>
            <a:ext cx="428628" cy="276999"/>
          </a:xfrm>
          <a:prstGeom prst="rect">
            <a:avLst/>
          </a:prstGeom>
          <a:noFill/>
        </p:spPr>
        <p:txBody>
          <a:bodyPr wrap="square" rtlCol="0">
            <a:spAutoFit/>
          </a:bodyPr>
          <a:lstStyle/>
          <a:p>
            <a:r>
              <a:rPr lang="en-IN" sz="12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Introduction</a:t>
            </a: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Motivation</a:t>
            </a: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Problem Statement</a:t>
            </a: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Literature Review	</a:t>
            </a: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Proposed Methodology</a:t>
            </a:r>
          </a:p>
          <a:p>
            <a:pPr marL="342900">
              <a:buSzPct val="100000"/>
              <a:buAutoNum type="arabicPeriod"/>
            </a:pPr>
            <a:r>
              <a:rPr lang="en-GB" dirty="0" smtClean="0">
                <a:latin typeface="Times New Roman"/>
                <a:ea typeface="Times New Roman"/>
                <a:cs typeface="Times New Roman"/>
              </a:rPr>
              <a:t>Implementation</a:t>
            </a:r>
            <a:endParaRPr lang="en-GB" dirty="0" smtClean="0">
              <a:latin typeface="Times New Roman"/>
              <a:ea typeface="Times New Roman"/>
              <a:cs typeface="Times New Roman"/>
              <a:sym typeface="Times New Roman"/>
            </a:endParaRPr>
          </a:p>
          <a:p>
            <a:pPr marL="342900">
              <a:buSzPct val="100000"/>
              <a:buAutoNum type="arabicPeriod"/>
            </a:pPr>
            <a:r>
              <a:rPr lang="en-GB" dirty="0" smtClean="0">
                <a:latin typeface="Times New Roman"/>
                <a:ea typeface="Times New Roman"/>
                <a:cs typeface="Times New Roman"/>
              </a:rPr>
              <a:t>Results</a:t>
            </a:r>
            <a:endParaRPr lang="en-GB" dirty="0" smtClean="0">
              <a:latin typeface="Times New Roman"/>
              <a:ea typeface="Times New Roman"/>
              <a:cs typeface="Times New Roman"/>
              <a:sym typeface="Times New Roman"/>
            </a:endParaRPr>
          </a:p>
          <a:p>
            <a:pPr marL="342900">
              <a:buSzPct val="100000"/>
              <a:buAutoNum type="arabicPeriod"/>
            </a:pPr>
            <a:r>
              <a:rPr lang="en-GB" dirty="0" smtClean="0">
                <a:latin typeface="Times New Roman"/>
                <a:ea typeface="Times New Roman"/>
                <a:cs typeface="Times New Roman"/>
              </a:rPr>
              <a:t>Improvements</a:t>
            </a:r>
            <a:endParaRPr lang="en-GB" dirty="0" smtClean="0">
              <a:latin typeface="Times New Roman"/>
              <a:ea typeface="Times New Roman"/>
              <a:cs typeface="Times New Roman"/>
              <a:sym typeface="Times New Roman"/>
            </a:endParaRP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Conclusions </a:t>
            </a: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Future Work</a:t>
            </a:r>
          </a:p>
          <a:p>
            <a:pPr marL="342900" lvl="0">
              <a:buSzPct val="100000"/>
              <a:buFont typeface="+mj-lt"/>
              <a:buAutoNum type="arabicPeriod"/>
            </a:pPr>
            <a:r>
              <a:rPr lang="en-GB" dirty="0" smtClean="0">
                <a:latin typeface="Times New Roman" panose="02020603050405020304" pitchFamily="18" charset="0"/>
                <a:ea typeface="Times New Roman"/>
                <a:cs typeface="Times New Roman" panose="02020603050405020304" pitchFamily="18" charset="0"/>
                <a:sym typeface="Times New Roman"/>
              </a:rPr>
              <a:t>References</a:t>
            </a:r>
            <a:endParaRPr lang="en-GB"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6" name="TextBox 5"/>
          <p:cNvSpPr txBox="1"/>
          <p:nvPr/>
        </p:nvSpPr>
        <p:spPr>
          <a:xfrm>
            <a:off x="500034" y="1643050"/>
            <a:ext cx="8215370" cy="36933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p:txBody>
      </p:sp>
      <p:sp>
        <p:nvSpPr>
          <p:cNvPr id="7" name="TextBox 6"/>
          <p:cNvSpPr txBox="1"/>
          <p:nvPr/>
        </p:nvSpPr>
        <p:spPr>
          <a:xfrm>
            <a:off x="1857356" y="642918"/>
            <a:ext cx="5572164"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MOTIVATION</a:t>
            </a:r>
            <a:endParaRPr lang="en-US" sz="3000" dirty="0">
              <a:solidFill>
                <a:srgbClr val="FF0000"/>
              </a:solidFill>
              <a:latin typeface="Times New Roman" pitchFamily="18" charset="0"/>
              <a:cs typeface="Times New Roman" pitchFamily="18" charset="0"/>
            </a:endParaRPr>
          </a:p>
        </p:txBody>
      </p:sp>
      <p:pic>
        <p:nvPicPr>
          <p:cNvPr id="8" name="Picture 7" descr="image.png"/>
          <p:cNvPicPr>
            <a:picLocks noChangeAspect="1"/>
          </p:cNvPicPr>
          <p:nvPr/>
        </p:nvPicPr>
        <p:blipFill>
          <a:blip r:embed="rId2"/>
          <a:stretch>
            <a:fillRect/>
          </a:stretch>
        </p:blipFill>
        <p:spPr>
          <a:xfrm>
            <a:off x="2500298" y="1428736"/>
            <a:ext cx="4114523" cy="4118291"/>
          </a:xfrm>
          <a:prstGeom prst="rect">
            <a:avLst/>
          </a:prstGeom>
        </p:spPr>
      </p:pic>
      <p:sp>
        <p:nvSpPr>
          <p:cNvPr id="9" name="TextBox 8"/>
          <p:cNvSpPr txBox="1"/>
          <p:nvPr/>
        </p:nvSpPr>
        <p:spPr>
          <a:xfrm>
            <a:off x="500034" y="1643050"/>
            <a:ext cx="8215370" cy="4524315"/>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In Software-Defined Networks (SDNs), packet movement follows a distinct sequence. </a:t>
            </a:r>
          </a:p>
          <a:p>
            <a:pPr algn="just"/>
            <a:r>
              <a:rPr lang="en-US" dirty="0" smtClean="0">
                <a:latin typeface="Times New Roman" pitchFamily="18" charset="0"/>
                <a:cs typeface="Times New Roman" pitchFamily="18" charset="0"/>
              </a:rPr>
              <a:t>Packets </a:t>
            </a:r>
            <a:r>
              <a:rPr lang="en-US" dirty="0" smtClean="0">
                <a:latin typeface="Times New Roman" pitchFamily="18" charset="0"/>
                <a:cs typeface="Times New Roman" pitchFamily="18" charset="0"/>
              </a:rPr>
              <a:t>are initially received, and the controller determines the route based on policies. </a:t>
            </a: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controller then installs flow rules in switches, guiding packet </a:t>
            </a:r>
            <a:r>
              <a:rPr lang="en-US" dirty="0" smtClean="0">
                <a:latin typeface="Times New Roman" pitchFamily="18" charset="0"/>
                <a:cs typeface="Times New Roman" pitchFamily="18" charset="0"/>
              </a:rPr>
              <a:t>forwarding. Subsequent </a:t>
            </a:r>
            <a:r>
              <a:rPr lang="en-US" dirty="0" smtClean="0">
                <a:latin typeface="Times New Roman" pitchFamily="18" charset="0"/>
                <a:cs typeface="Times New Roman" pitchFamily="18" charset="0"/>
              </a:rPr>
              <a:t>packets traverse the established path, with the controller adapting routes </a:t>
            </a:r>
          </a:p>
          <a:p>
            <a:pPr algn="just"/>
            <a:r>
              <a:rPr lang="en-US" dirty="0" smtClean="0">
                <a:latin typeface="Times New Roman" pitchFamily="18" charset="0"/>
                <a:cs typeface="Times New Roman" pitchFamily="18" charset="0"/>
              </a:rPr>
              <a:t>dynamically </a:t>
            </a:r>
            <a:r>
              <a:rPr lang="en-US" dirty="0" smtClean="0">
                <a:latin typeface="Times New Roman" pitchFamily="18" charset="0"/>
                <a:cs typeface="Times New Roman" pitchFamily="18" charset="0"/>
              </a:rPr>
              <a:t>as network conditions change, ensuring efficient and flexible data transmission</a:t>
            </a:r>
            <a:r>
              <a:rPr lang="en-US" dirty="0" smtClean="0">
                <a:latin typeface="Times New Roman" pitchFamily="18" charset="0"/>
                <a:cs typeface="Times New Roman" pitchFamily="18" charset="0"/>
              </a:rPr>
              <a:t>.</a:t>
            </a:r>
          </a:p>
          <a:p>
            <a:pPr algn="just"/>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 Flow Table Flood attack, malicious actors overwhelm the flow tables in Software-Defined Networks (SDNs) by flooding them with a high volume of bogus flow requests. This exhausts the limited resources of SDN switches, causing legitimate flow entries to be displaced. Consequently, network performance degrades, and critical services may be disrupted. Attackers exploit vulnerabilities in the SDN controller's handling of flow table entries, impairing network functionality and potentially facilitating further cyber threats.</a:t>
            </a:r>
          </a:p>
          <a:p>
            <a:pPr algn="just"/>
            <a:endParaRPr lang="en-IN"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pic>
        <p:nvPicPr>
          <p:cNvPr id="3076" name="Picture 4" descr="MN621 Network Requirement Analysis, Plan and Design Assignment Help"/>
          <p:cNvPicPr>
            <a:picLocks noChangeAspect="1" noChangeArrowheads="1"/>
          </p:cNvPicPr>
          <p:nvPr/>
        </p:nvPicPr>
        <p:blipFill>
          <a:blip r:embed="rId2"/>
          <a:srcRect/>
          <a:stretch>
            <a:fillRect/>
          </a:stretch>
        </p:blipFill>
        <p:spPr bwMode="auto">
          <a:xfrm>
            <a:off x="714348" y="1428736"/>
            <a:ext cx="7525302" cy="4941721"/>
          </a:xfrm>
          <a:prstGeom prst="rect">
            <a:avLst/>
          </a:prstGeom>
          <a:noFill/>
        </p:spPr>
      </p:pic>
      <p:sp>
        <p:nvSpPr>
          <p:cNvPr id="8" name="TextBox 7"/>
          <p:cNvSpPr txBox="1"/>
          <p:nvPr/>
        </p:nvSpPr>
        <p:spPr>
          <a:xfrm>
            <a:off x="1857356" y="642918"/>
            <a:ext cx="5214974" cy="553998"/>
          </a:xfrm>
          <a:prstGeom prst="rect">
            <a:avLst/>
          </a:prstGeom>
          <a:noFill/>
        </p:spPr>
        <p:txBody>
          <a:bodyPr wrap="square" rtlCol="0">
            <a:spAutoFit/>
          </a:bodyPr>
          <a:lstStyle/>
          <a:p>
            <a:r>
              <a:rPr lang="en-IN" sz="3000" dirty="0" smtClean="0">
                <a:solidFill>
                  <a:srgbClr val="FF0000"/>
                </a:solidFill>
                <a:latin typeface="Times New Roman" pitchFamily="18" charset="0"/>
                <a:cs typeface="Times New Roman" pitchFamily="18" charset="0"/>
              </a:rPr>
              <a:t>TRADITIONAL NETWORK</a:t>
            </a:r>
            <a:endParaRPr lang="en-US" sz="3000" dirty="0">
              <a:solidFill>
                <a:srgbClr val="FF0000"/>
              </a:solidFill>
              <a:latin typeface="Times New Roman" pitchFamily="18" charset="0"/>
              <a:cs typeface="Times New Roman" pitchFamily="18" charset="0"/>
            </a:endParaRPr>
          </a:p>
        </p:txBody>
      </p:sp>
      <p:pic>
        <p:nvPicPr>
          <p:cNvPr id="9" name="Picture 8" descr="image.png"/>
          <p:cNvPicPr>
            <a:picLocks noChangeAspect="1"/>
          </p:cNvPicPr>
          <p:nvPr/>
        </p:nvPicPr>
        <p:blipFill>
          <a:blip r:embed="rId3"/>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1071538" y="642918"/>
            <a:ext cx="6858048" cy="553998"/>
          </a:xfrm>
          <a:prstGeom prst="rect">
            <a:avLst/>
          </a:prstGeom>
          <a:noFill/>
        </p:spPr>
        <p:txBody>
          <a:bodyPr wrap="square" rtlCol="0">
            <a:spAutoFit/>
          </a:bodyPr>
          <a:lstStyle/>
          <a:p>
            <a:r>
              <a:rPr lang="en-IN" sz="3000" dirty="0" smtClean="0">
                <a:solidFill>
                  <a:srgbClr val="FF0000"/>
                </a:solidFill>
                <a:latin typeface="Times New Roman" pitchFamily="18" charset="0"/>
                <a:cs typeface="Times New Roman" pitchFamily="18" charset="0"/>
              </a:rPr>
              <a:t>SOFTWARE DEFINED NETWORKING</a:t>
            </a:r>
            <a:endParaRPr lang="en-US" sz="3000" dirty="0">
              <a:solidFill>
                <a:srgbClr val="FF0000"/>
              </a:solidFill>
              <a:latin typeface="Times New Roman" pitchFamily="18" charset="0"/>
              <a:cs typeface="Times New Roman" pitchFamily="18" charset="0"/>
            </a:endParaRPr>
          </a:p>
        </p:txBody>
      </p:sp>
      <p:sp>
        <p:nvSpPr>
          <p:cNvPr id="6" name="TextBox 5"/>
          <p:cNvSpPr txBox="1"/>
          <p:nvPr/>
        </p:nvSpPr>
        <p:spPr>
          <a:xfrm>
            <a:off x="500034" y="1643050"/>
            <a:ext cx="8215370" cy="313932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Software-Defined Networking (SDN) revolutionizes the network architecture, making use of a more dynamic and software-driven approach.</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Traditional networks heavily rely on dedicated hardware devices for routing and switching, whereas SDN centralizes network control and management, reducing the dependence on individual hardware components.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SDN, the traditional routers and switches are replaced with software controllers, which have a global view of the network and can dynamically adjust routing and traffic management. This flexibility allows for more efficient and adaptable network configurations, a departure from the static nature of traditional networks.</a:t>
            </a:r>
            <a:endParaRPr lang="en-US" dirty="0">
              <a:latin typeface="Times New Roman" pitchFamily="18" charset="0"/>
              <a:cs typeface="Times New Roman" pitchFamily="18" charset="0"/>
            </a:endParaRPr>
          </a:p>
        </p:txBody>
      </p:sp>
      <p:pic>
        <p:nvPicPr>
          <p:cNvPr id="7" name="Picture 6"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1428728" y="642918"/>
            <a:ext cx="6858048" cy="553998"/>
          </a:xfrm>
          <a:prstGeom prst="rect">
            <a:avLst/>
          </a:prstGeom>
          <a:noFill/>
        </p:spPr>
        <p:txBody>
          <a:bodyPr wrap="square" rtlCol="0">
            <a:spAutoFit/>
          </a:bodyPr>
          <a:lstStyle/>
          <a:p>
            <a:r>
              <a:rPr lang="en-IN" sz="3000" dirty="0" smtClean="0">
                <a:solidFill>
                  <a:srgbClr val="FF0000"/>
                </a:solidFill>
                <a:latin typeface="Times New Roman" pitchFamily="18" charset="0"/>
                <a:cs typeface="Times New Roman" pitchFamily="18" charset="0"/>
              </a:rPr>
              <a:t>SOFTWARE DEFINED NETWORK</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An-overview-of-SDN-software-defined-networking-architecture.jpg"/>
          <p:cNvPicPr>
            <a:picLocks noChangeAspect="1"/>
          </p:cNvPicPr>
          <p:nvPr/>
        </p:nvPicPr>
        <p:blipFill>
          <a:blip r:embed="rId2"/>
          <a:stretch>
            <a:fillRect/>
          </a:stretch>
        </p:blipFill>
        <p:spPr>
          <a:xfrm>
            <a:off x="1655208" y="1379466"/>
            <a:ext cx="5774312" cy="4667003"/>
          </a:xfrm>
          <a:prstGeom prst="rect">
            <a:avLst/>
          </a:prstGeom>
        </p:spPr>
      </p:pic>
      <p:pic>
        <p:nvPicPr>
          <p:cNvPr id="11" name="Picture 10" descr="image.png"/>
          <p:cNvPicPr>
            <a:picLocks noChangeAspect="1"/>
          </p:cNvPicPr>
          <p:nvPr/>
        </p:nvPicPr>
        <p:blipFill>
          <a:blip r:embed="rId3"/>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1428728"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SDN ARCHITECTURE</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500174"/>
            <a:ext cx="8286808" cy="2308324"/>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Computer networks can be divided in three planes of functionality: the data, control and management planes. </a:t>
            </a:r>
          </a:p>
          <a:p>
            <a:pPr algn="just"/>
            <a:r>
              <a:rPr lang="en-US" dirty="0" smtClean="0">
                <a:latin typeface="Times New Roman" pitchFamily="18" charset="0"/>
                <a:cs typeface="Times New Roman" pitchFamily="18" charset="0"/>
              </a:rPr>
              <a:t>The data plane corresponds to the networking devices, which are responsible for (efficiently) forwarding data. </a:t>
            </a:r>
          </a:p>
          <a:p>
            <a:pPr algn="just"/>
            <a:r>
              <a:rPr lang="en-US" dirty="0" smtClean="0">
                <a:latin typeface="Times New Roman" pitchFamily="18" charset="0"/>
                <a:cs typeface="Times New Roman" pitchFamily="18" charset="0"/>
              </a:rPr>
              <a:t>The control plane represents the protocols used to populate the forwarding tables of the data plane elements.</a:t>
            </a:r>
          </a:p>
          <a:p>
            <a:pPr algn="just"/>
            <a:r>
              <a:rPr lang="en-US" dirty="0" smtClean="0">
                <a:latin typeface="Times New Roman" pitchFamily="18" charset="0"/>
                <a:cs typeface="Times New Roman" pitchFamily="18" charset="0"/>
              </a:rPr>
              <a:t>The management plane includes the software services, such as SNMP-based tools , used to remotely monitor and configure the control functionality.</a:t>
            </a:r>
            <a:endParaRPr lang="en-US"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srcRect/>
          <a:stretch>
            <a:fillRect/>
          </a:stretch>
        </p:blipFill>
        <p:spPr bwMode="auto">
          <a:xfrm>
            <a:off x="2000232" y="4143380"/>
            <a:ext cx="4511675" cy="2339975"/>
          </a:xfrm>
          <a:prstGeom prst="rect">
            <a:avLst/>
          </a:prstGeom>
          <a:noFill/>
          <a:ln w="9525">
            <a:noFill/>
            <a:miter lim="800000"/>
            <a:headEnd/>
            <a:tailEnd/>
          </a:ln>
          <a:effectLst/>
        </p:spPr>
      </p:pic>
      <p:pic>
        <p:nvPicPr>
          <p:cNvPr id="12" name="Picture 11" descr="image.png"/>
          <p:cNvPicPr>
            <a:picLocks noChangeAspect="1"/>
          </p:cNvPicPr>
          <p:nvPr/>
        </p:nvPicPr>
        <p:blipFill>
          <a:blip r:embed="rId3"/>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65722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Box 2"/>
          <p:cNvSpPr txBox="1"/>
          <p:nvPr/>
        </p:nvSpPr>
        <p:spPr>
          <a:xfrm>
            <a:off x="7643834" y="214290"/>
            <a:ext cx="2000232"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10th October 2023</a:t>
            </a:r>
            <a:endParaRPr lang="en-US" sz="1100" dirty="0">
              <a:latin typeface="Times New Roman" pitchFamily="18" charset="0"/>
              <a:cs typeface="Times New Roman" pitchFamily="18" charset="0"/>
            </a:endParaRPr>
          </a:p>
        </p:txBody>
      </p:sp>
      <p:sp>
        <p:nvSpPr>
          <p:cNvPr id="4" name="TextBox 3"/>
          <p:cNvSpPr txBox="1"/>
          <p:nvPr/>
        </p:nvSpPr>
        <p:spPr>
          <a:xfrm>
            <a:off x="1428728" y="642918"/>
            <a:ext cx="6858048" cy="553998"/>
          </a:xfrm>
          <a:prstGeom prst="rect">
            <a:avLst/>
          </a:prstGeom>
          <a:noFill/>
        </p:spPr>
        <p:txBody>
          <a:bodyPr wrap="square" rtlCol="0">
            <a:spAutoFit/>
          </a:bodyPr>
          <a:lstStyle/>
          <a:p>
            <a:pPr algn="ctr"/>
            <a:r>
              <a:rPr lang="en-IN" sz="3000" dirty="0" smtClean="0">
                <a:solidFill>
                  <a:srgbClr val="FF0000"/>
                </a:solidFill>
                <a:latin typeface="Times New Roman" pitchFamily="18" charset="0"/>
                <a:cs typeface="Times New Roman" pitchFamily="18" charset="0"/>
              </a:rPr>
              <a:t>SDN ARCHITECTURE</a:t>
            </a:r>
            <a:endParaRPr lang="en-US" sz="3000" dirty="0">
              <a:solidFill>
                <a:srgbClr val="FF0000"/>
              </a:solidFill>
              <a:latin typeface="Times New Roman" pitchFamily="18" charset="0"/>
              <a:cs typeface="Times New Roman" pitchFamily="18" charset="0"/>
            </a:endParaRPr>
          </a:p>
        </p:txBody>
      </p:sp>
      <p:sp>
        <p:nvSpPr>
          <p:cNvPr id="1026" name="AutoShape 2"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n overview of SDN (software-defined networking)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428596" y="1500174"/>
            <a:ext cx="8286808" cy="4247317"/>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We define an SDN as a network architecture with four pillars: </a:t>
            </a:r>
          </a:p>
          <a:p>
            <a:pPr algn="just"/>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The control and data planes are decoupled. Control functionality is removed from network devices that will become simple (packet) forwarding elements.</a:t>
            </a:r>
          </a:p>
          <a:p>
            <a:pPr algn="just"/>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Forwarding decisions are flow-based, instead of destination-based</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Control logic is moved to an external entity, the so-called SDN controller or Network Operating System (NOS). The NOS is a software platform that runs on commodity server technology and provides the essential resources and abstractions to facilitate the programming of forwarding devices based on a logically centralized, abstract network view.</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The network is programmable through software applications running on top of the NOS that interacts with the underlying data plane devices. </a:t>
            </a:r>
            <a:endParaRPr lang="en-US" dirty="0">
              <a:latin typeface="Times New Roman" pitchFamily="18" charset="0"/>
              <a:cs typeface="Times New Roman" pitchFamily="18" charset="0"/>
            </a:endParaRPr>
          </a:p>
        </p:txBody>
      </p:sp>
      <p:pic>
        <p:nvPicPr>
          <p:cNvPr id="12" name="Picture 11" descr="image.png"/>
          <p:cNvPicPr>
            <a:picLocks noChangeAspect="1"/>
          </p:cNvPicPr>
          <p:nvPr/>
        </p:nvPicPr>
        <p:blipFill>
          <a:blip r:embed="rId2"/>
          <a:stretch>
            <a:fillRect/>
          </a:stretch>
        </p:blipFill>
        <p:spPr>
          <a:xfrm>
            <a:off x="2500298" y="1428736"/>
            <a:ext cx="4114523" cy="411829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1741</Words>
  <Application>Microsoft Office PowerPoint</Application>
  <PresentationFormat>On-screen Show (4:3)</PresentationFormat>
  <Paragraphs>218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 Kumar</dc:creator>
  <cp:lastModifiedBy>Vishal Kumar</cp:lastModifiedBy>
  <cp:revision>71</cp:revision>
  <dcterms:created xsi:type="dcterms:W3CDTF">2023-10-11T06:23:21Z</dcterms:created>
  <dcterms:modified xsi:type="dcterms:W3CDTF">2023-12-13T19:29:44Z</dcterms:modified>
</cp:coreProperties>
</file>