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59" r:id="rId4"/>
    <p:sldId id="260" r:id="rId5"/>
    <p:sldId id="261" r:id="rId6"/>
    <p:sldId id="262" r:id="rId7"/>
    <p:sldId id="263" r:id="rId8"/>
    <p:sldId id="264" r:id="rId9"/>
    <p:sldId id="265" r:id="rId10"/>
    <p:sldId id="266" r:id="rId11"/>
    <p:sldId id="267" r:id="rId12"/>
    <p:sldId id="268" r:id="rId13"/>
    <p:sldId id="269" r:id="rId14"/>
    <p:sldId id="257" r:id="rId15"/>
    <p:sldId id="258" r:id="rId16"/>
    <p:sldId id="274"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36E1-8D7E-4F30-9133-B986395D6A9D}"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4A0D-A0C4-4C9B-866C-51568ABADCCC}" type="slidenum">
              <a:rPr lang="en-US" smtClean="0"/>
              <a:t>‹#›</a:t>
            </a:fld>
            <a:endParaRPr lang="en-US"/>
          </a:p>
        </p:txBody>
      </p:sp>
    </p:spTree>
    <p:extLst>
      <p:ext uri="{BB962C8B-B14F-4D97-AF65-F5344CB8AC3E}">
        <p14:creationId xmlns:p14="http://schemas.microsoft.com/office/powerpoint/2010/main" val="15032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E4A0D-A0C4-4C9B-866C-51568ABADCCC}" type="slidenum">
              <a:rPr lang="en-US" smtClean="0"/>
              <a:t>1</a:t>
            </a:fld>
            <a:endParaRPr lang="en-US"/>
          </a:p>
        </p:txBody>
      </p:sp>
    </p:spTree>
    <p:extLst>
      <p:ext uri="{BB962C8B-B14F-4D97-AF65-F5344CB8AC3E}">
        <p14:creationId xmlns:p14="http://schemas.microsoft.com/office/powerpoint/2010/main" val="2696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6199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6039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02956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86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20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4734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082340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66780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36526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873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61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0409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6B12A-8ED0-474F-B569-C520DE5BEE77}"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9150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6B12A-8ED0-474F-B569-C520DE5BEE77}"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02659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6B12A-8ED0-474F-B569-C520DE5BEE77}"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2040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6774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5889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76B12A-8ED0-474F-B569-C520DE5BEE77}" type="datetimeFigureOut">
              <a:rPr lang="en-US" smtClean="0"/>
              <a:t>11/27/2018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B161F-C1A9-4817-AB3E-2B1FFF4E362B}" type="slidenum">
              <a:rPr lang="en-US" smtClean="0"/>
              <a:t>‹#›</a:t>
            </a:fld>
            <a:endParaRPr lang="en-US"/>
          </a:p>
        </p:txBody>
      </p:sp>
    </p:spTree>
    <p:extLst>
      <p:ext uri="{BB962C8B-B14F-4D97-AF65-F5344CB8AC3E}">
        <p14:creationId xmlns:p14="http://schemas.microsoft.com/office/powerpoint/2010/main" val="3868221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omes.cs.washington.edu/~chushumo/files/SIGMOD15.pptx" TargetMode="External"/><Relationship Id="rId2" Type="http://schemas.openxmlformats.org/officeDocument/2006/relationships/hyperlink" Target="https://vldb.org/pvldb/vol5/p1184_xiaofeizhang_vldb2012.pdf" TargetMode="External"/><Relationship Id="rId1" Type="http://schemas.openxmlformats.org/officeDocument/2006/relationships/slideLayout" Target="../slideLayouts/slideLayout2.xml"/><Relationship Id="rId4" Type="http://schemas.openxmlformats.org/officeDocument/2006/relationships/hyperlink" Target="https://pdfs.semanticscholar.org/1497/42d6eb60fe3fc10c0d832135489af9c16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3C4F97B3-87B7-4BAD-A25E-BF03F77B1315}"/>
              </a:ext>
            </a:extLst>
          </p:cNvPr>
          <p:cNvSpPr>
            <a:spLocks noGrp="1"/>
          </p:cNvSpPr>
          <p:nvPr>
            <p:ph type="ctrTitle"/>
          </p:nvPr>
        </p:nvSpPr>
        <p:spPr>
          <a:xfrm>
            <a:off x="548640" y="1003300"/>
            <a:ext cx="11113477" cy="3245143"/>
          </a:xfrm>
        </p:spPr>
        <p:txBody>
          <a:bodyPr>
            <a:normAutofit/>
          </a:bodyPr>
          <a:lstStyle/>
          <a:p>
            <a:pPr algn="ctr"/>
            <a:r>
              <a:rPr lang="en-US" sz="7200" dirty="0"/>
              <a:t>Multiway join</a:t>
            </a:r>
            <a:br>
              <a:rPr lang="en-US" sz="6600" dirty="0"/>
            </a:br>
            <a:endParaRPr lang="en-US" sz="6600" dirty="0"/>
          </a:p>
        </p:txBody>
      </p:sp>
      <p:sp>
        <p:nvSpPr>
          <p:cNvPr id="3" name="Subtitle 2">
            <a:extLst>
              <a:ext uri="{FF2B5EF4-FFF2-40B4-BE49-F238E27FC236}">
                <a16:creationId xmlns:a16="http://schemas.microsoft.com/office/drawing/2014/main" id="{A8A9F05D-A3E8-4E30-9EA0-58B96459DF02}"/>
              </a:ext>
            </a:extLst>
          </p:cNvPr>
          <p:cNvSpPr>
            <a:spLocks noGrp="1"/>
          </p:cNvSpPr>
          <p:nvPr>
            <p:ph type="subTitle" idx="1"/>
          </p:nvPr>
        </p:nvSpPr>
        <p:spPr>
          <a:xfrm>
            <a:off x="8773553" y="5046783"/>
            <a:ext cx="2278966" cy="506437"/>
          </a:xfrm>
        </p:spPr>
        <p:txBody>
          <a:bodyPr anchor="t">
            <a:normAutofit/>
          </a:bodyPr>
          <a:lstStyle/>
          <a:p>
            <a:r>
              <a:rPr lang="en-US" sz="2400" dirty="0" err="1"/>
              <a:t>Avinash</a:t>
            </a:r>
            <a:r>
              <a:rPr lang="en-US" sz="2400" dirty="0"/>
              <a:t> </a:t>
            </a:r>
            <a:r>
              <a:rPr lang="en-US" sz="2400" dirty="0" err="1"/>
              <a:t>sorab</a:t>
            </a:r>
            <a:endParaRPr lang="en-US" sz="2400" dirty="0"/>
          </a:p>
        </p:txBody>
      </p:sp>
    </p:spTree>
    <p:extLst>
      <p:ext uri="{BB962C8B-B14F-4D97-AF65-F5344CB8AC3E}">
        <p14:creationId xmlns:p14="http://schemas.microsoft.com/office/powerpoint/2010/main" val="23621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61256D3-89F7-4687-9242-F1114A7B3BD7}"/>
              </a:ext>
            </a:extLst>
          </p:cNvPr>
          <p:cNvSpPr/>
          <p:nvPr/>
        </p:nvSpPr>
        <p:spPr>
          <a:xfrm>
            <a:off x="943426" y="489895"/>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cxnSp>
        <p:nvCxnSpPr>
          <p:cNvPr id="6" name="Straight Arrow Connector 5">
            <a:extLst>
              <a:ext uri="{FF2B5EF4-FFF2-40B4-BE49-F238E27FC236}">
                <a16:creationId xmlns:a16="http://schemas.microsoft.com/office/drawing/2014/main" id="{8C2401FF-92FE-4FCA-8E18-A5A202B69992}"/>
              </a:ext>
            </a:extLst>
          </p:cNvPr>
          <p:cNvCxnSpPr>
            <a:stCxn id="4" idx="6"/>
          </p:cNvCxnSpPr>
          <p:nvPr/>
        </p:nvCxnSpPr>
        <p:spPr>
          <a:xfrm>
            <a:off x="1407883" y="722123"/>
            <a:ext cx="1465945" cy="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812A7B7-BCBE-466A-BC71-1FB49B0C26EE}"/>
              </a:ext>
            </a:extLst>
          </p:cNvPr>
          <p:cNvSpPr/>
          <p:nvPr/>
        </p:nvSpPr>
        <p:spPr>
          <a:xfrm>
            <a:off x="2873828" y="125243"/>
            <a:ext cx="3846286" cy="1193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the logger function to display the results, response time and the number of rows displayed</a:t>
            </a:r>
          </a:p>
        </p:txBody>
      </p:sp>
      <p:cxnSp>
        <p:nvCxnSpPr>
          <p:cNvPr id="9" name="Straight Arrow Connector 8">
            <a:extLst>
              <a:ext uri="{FF2B5EF4-FFF2-40B4-BE49-F238E27FC236}">
                <a16:creationId xmlns:a16="http://schemas.microsoft.com/office/drawing/2014/main" id="{85D70849-B07F-431E-A948-9EDA1A947E96}"/>
              </a:ext>
            </a:extLst>
          </p:cNvPr>
          <p:cNvCxnSpPr>
            <a:stCxn id="7" idx="2"/>
          </p:cNvCxnSpPr>
          <p:nvPr/>
        </p:nvCxnSpPr>
        <p:spPr>
          <a:xfrm>
            <a:off x="4796971" y="1319001"/>
            <a:ext cx="7258" cy="138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F289EF1-5786-46ED-8A40-8AC7505006AE}"/>
              </a:ext>
            </a:extLst>
          </p:cNvPr>
          <p:cNvSpPr/>
          <p:nvPr/>
        </p:nvSpPr>
        <p:spPr>
          <a:xfrm>
            <a:off x="4023248" y="2753751"/>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3198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27872CF2-D76A-49C8-8535-9FB7E7E4E7B8}"/>
              </a:ext>
            </a:extLst>
          </p:cNvPr>
          <p:cNvSpPr/>
          <p:nvPr/>
        </p:nvSpPr>
        <p:spPr>
          <a:xfrm>
            <a:off x="907142" y="33383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6" name="Straight Arrow Connector 5">
            <a:extLst>
              <a:ext uri="{FF2B5EF4-FFF2-40B4-BE49-F238E27FC236}">
                <a16:creationId xmlns:a16="http://schemas.microsoft.com/office/drawing/2014/main" id="{37347175-139E-4405-9D1D-15E592DF6BBA}"/>
              </a:ext>
            </a:extLst>
          </p:cNvPr>
          <p:cNvCxnSpPr>
            <a:cxnSpLocks/>
            <a:stCxn id="4" idx="6"/>
          </p:cNvCxnSpPr>
          <p:nvPr/>
        </p:nvCxnSpPr>
        <p:spPr>
          <a:xfrm>
            <a:off x="1357078" y="551544"/>
            <a:ext cx="3142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Decision 6">
            <a:extLst>
              <a:ext uri="{FF2B5EF4-FFF2-40B4-BE49-F238E27FC236}">
                <a16:creationId xmlns:a16="http://schemas.microsoft.com/office/drawing/2014/main" id="{0DF9825C-DB5C-4375-9414-1025A5D13714}"/>
              </a:ext>
            </a:extLst>
          </p:cNvPr>
          <p:cNvSpPr/>
          <p:nvPr/>
        </p:nvSpPr>
        <p:spPr>
          <a:xfrm>
            <a:off x="3556001" y="957937"/>
            <a:ext cx="1828800" cy="1683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Length of master array?</a:t>
            </a:r>
          </a:p>
        </p:txBody>
      </p:sp>
      <p:cxnSp>
        <p:nvCxnSpPr>
          <p:cNvPr id="10" name="Straight Arrow Connector 9">
            <a:extLst>
              <a:ext uri="{FF2B5EF4-FFF2-40B4-BE49-F238E27FC236}">
                <a16:creationId xmlns:a16="http://schemas.microsoft.com/office/drawing/2014/main" id="{46CCEDBD-3FA4-417E-89A1-FDE199254373}"/>
              </a:ext>
            </a:extLst>
          </p:cNvPr>
          <p:cNvCxnSpPr>
            <a:endCxn id="7" idx="0"/>
          </p:cNvCxnSpPr>
          <p:nvPr/>
        </p:nvCxnSpPr>
        <p:spPr>
          <a:xfrm>
            <a:off x="4470401" y="551543"/>
            <a:ext cx="0" cy="40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2B29B9A-FA50-46B5-886B-8BD5ABED5D10}"/>
              </a:ext>
            </a:extLst>
          </p:cNvPr>
          <p:cNvCxnSpPr>
            <a:stCxn id="7" idx="1"/>
          </p:cNvCxnSpPr>
          <p:nvPr/>
        </p:nvCxnSpPr>
        <p:spPr>
          <a:xfrm flipH="1">
            <a:off x="2235200" y="1799766"/>
            <a:ext cx="1320801"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1F4994B-847D-4D28-B8DB-D7CBD81A1D60}"/>
              </a:ext>
            </a:extLst>
          </p:cNvPr>
          <p:cNvCxnSpPr/>
          <p:nvPr/>
        </p:nvCxnSpPr>
        <p:spPr>
          <a:xfrm>
            <a:off x="2220686" y="1814286"/>
            <a:ext cx="0" cy="123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19029D5-C709-45A2-AA42-E54E843CA7B5}"/>
              </a:ext>
            </a:extLst>
          </p:cNvPr>
          <p:cNvSpPr txBox="1"/>
          <p:nvPr/>
        </p:nvSpPr>
        <p:spPr>
          <a:xfrm>
            <a:off x="2423886" y="2380343"/>
            <a:ext cx="1124026" cy="369332"/>
          </a:xfrm>
          <a:prstGeom prst="rect">
            <a:avLst/>
          </a:prstGeom>
          <a:noFill/>
        </p:spPr>
        <p:txBody>
          <a:bodyPr wrap="none" rtlCol="0">
            <a:spAutoFit/>
          </a:bodyPr>
          <a:lstStyle/>
          <a:p>
            <a:r>
              <a:rPr lang="en-US" dirty="0"/>
              <a:t>Equal to 2</a:t>
            </a:r>
          </a:p>
        </p:txBody>
      </p:sp>
      <p:sp>
        <p:nvSpPr>
          <p:cNvPr id="16" name="TextBox 15">
            <a:extLst>
              <a:ext uri="{FF2B5EF4-FFF2-40B4-BE49-F238E27FC236}">
                <a16:creationId xmlns:a16="http://schemas.microsoft.com/office/drawing/2014/main" id="{21ADC434-1AF1-43C4-8A37-9B5CAD7D5339}"/>
              </a:ext>
            </a:extLst>
          </p:cNvPr>
          <p:cNvSpPr txBox="1"/>
          <p:nvPr/>
        </p:nvSpPr>
        <p:spPr>
          <a:xfrm>
            <a:off x="5683174" y="2355325"/>
            <a:ext cx="1936825" cy="369332"/>
          </a:xfrm>
          <a:prstGeom prst="rect">
            <a:avLst/>
          </a:prstGeom>
          <a:noFill/>
        </p:spPr>
        <p:txBody>
          <a:bodyPr wrap="square" rtlCol="0">
            <a:spAutoFit/>
          </a:bodyPr>
          <a:lstStyle/>
          <a:p>
            <a:r>
              <a:rPr lang="en-US" dirty="0"/>
              <a:t>Greater than 2</a:t>
            </a:r>
          </a:p>
        </p:txBody>
      </p:sp>
      <p:cxnSp>
        <p:nvCxnSpPr>
          <p:cNvPr id="18" name="Straight Arrow Connector 17">
            <a:extLst>
              <a:ext uri="{FF2B5EF4-FFF2-40B4-BE49-F238E27FC236}">
                <a16:creationId xmlns:a16="http://schemas.microsoft.com/office/drawing/2014/main" id="{AB37E8EB-D08E-47E6-AF11-1C128865CB55}"/>
              </a:ext>
            </a:extLst>
          </p:cNvPr>
          <p:cNvCxnSpPr>
            <a:cxnSpLocks/>
            <a:stCxn id="7" idx="3"/>
          </p:cNvCxnSpPr>
          <p:nvPr/>
        </p:nvCxnSpPr>
        <p:spPr>
          <a:xfrm>
            <a:off x="5384801" y="1799766"/>
            <a:ext cx="325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FAEF8DD-AF80-46AA-A165-E8C92697B9F0}"/>
              </a:ext>
            </a:extLst>
          </p:cNvPr>
          <p:cNvCxnSpPr>
            <a:cxnSpLocks/>
          </p:cNvCxnSpPr>
          <p:nvPr/>
        </p:nvCxnSpPr>
        <p:spPr>
          <a:xfrm>
            <a:off x="8636001" y="1799766"/>
            <a:ext cx="0" cy="12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429F6DB9-9A10-4740-8F57-07E326B4D766}"/>
              </a:ext>
            </a:extLst>
          </p:cNvPr>
          <p:cNvSpPr/>
          <p:nvPr/>
        </p:nvSpPr>
        <p:spPr>
          <a:xfrm>
            <a:off x="1995718" y="30479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17" name="Flowchart: Connector 16">
            <a:extLst>
              <a:ext uri="{FF2B5EF4-FFF2-40B4-BE49-F238E27FC236}">
                <a16:creationId xmlns:a16="http://schemas.microsoft.com/office/drawing/2014/main" id="{D9531DC6-4778-4199-8B0F-40AA87453395}"/>
              </a:ext>
            </a:extLst>
          </p:cNvPr>
          <p:cNvSpPr/>
          <p:nvPr/>
        </p:nvSpPr>
        <p:spPr>
          <a:xfrm>
            <a:off x="8411033" y="3079324"/>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40386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8E3C410-4175-4D23-8425-3693D8C2F73E}"/>
              </a:ext>
            </a:extLst>
          </p:cNvPr>
          <p:cNvSpPr/>
          <p:nvPr/>
        </p:nvSpPr>
        <p:spPr>
          <a:xfrm>
            <a:off x="916218" y="2793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cxnSp>
        <p:nvCxnSpPr>
          <p:cNvPr id="6" name="Straight Arrow Connector 5">
            <a:extLst>
              <a:ext uri="{FF2B5EF4-FFF2-40B4-BE49-F238E27FC236}">
                <a16:creationId xmlns:a16="http://schemas.microsoft.com/office/drawing/2014/main" id="{634563C2-7C92-48E0-8CD2-D8B0068C2ED6}"/>
              </a:ext>
            </a:extLst>
          </p:cNvPr>
          <p:cNvCxnSpPr>
            <a:stCxn id="4" idx="6"/>
          </p:cNvCxnSpPr>
          <p:nvPr/>
        </p:nvCxnSpPr>
        <p:spPr>
          <a:xfrm flipV="1">
            <a:off x="1366154" y="495300"/>
            <a:ext cx="1783446" cy="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3CBF06E-876E-486D-A125-E691E7D8AD3D}"/>
              </a:ext>
            </a:extLst>
          </p:cNvPr>
          <p:cNvSpPr/>
          <p:nvPr/>
        </p:nvSpPr>
        <p:spPr>
          <a:xfrm>
            <a:off x="3149600" y="102355"/>
            <a:ext cx="3810000" cy="785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the </a:t>
            </a:r>
            <a:r>
              <a:rPr lang="en-US" dirty="0" err="1"/>
              <a:t>treeweights</a:t>
            </a:r>
            <a:r>
              <a:rPr lang="en-US" dirty="0"/>
              <a:t> of all the trees and compare them</a:t>
            </a:r>
          </a:p>
        </p:txBody>
      </p:sp>
      <p:cxnSp>
        <p:nvCxnSpPr>
          <p:cNvPr id="9" name="Straight Arrow Connector 8">
            <a:extLst>
              <a:ext uri="{FF2B5EF4-FFF2-40B4-BE49-F238E27FC236}">
                <a16:creationId xmlns:a16="http://schemas.microsoft.com/office/drawing/2014/main" id="{86C4CCB5-9B19-49AD-A238-3F3E0F77B55C}"/>
              </a:ext>
            </a:extLst>
          </p:cNvPr>
          <p:cNvCxnSpPr>
            <a:cxnSpLocks/>
            <a:stCxn id="7" idx="2"/>
          </p:cNvCxnSpPr>
          <p:nvPr/>
        </p:nvCxnSpPr>
        <p:spPr>
          <a:xfrm>
            <a:off x="5054600" y="888245"/>
            <a:ext cx="0" cy="785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ecision 9">
            <a:extLst>
              <a:ext uri="{FF2B5EF4-FFF2-40B4-BE49-F238E27FC236}">
                <a16:creationId xmlns:a16="http://schemas.microsoft.com/office/drawing/2014/main" id="{62F95ACD-058B-40B2-832E-F8B75BFFB4A8}"/>
              </a:ext>
            </a:extLst>
          </p:cNvPr>
          <p:cNvSpPr/>
          <p:nvPr/>
        </p:nvSpPr>
        <p:spPr>
          <a:xfrm>
            <a:off x="2114550" y="1674135"/>
            <a:ext cx="5880100" cy="18542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treeweight1 &lt; treeweight2?</a:t>
            </a:r>
          </a:p>
        </p:txBody>
      </p:sp>
      <p:cxnSp>
        <p:nvCxnSpPr>
          <p:cNvPr id="13" name="Straight Arrow Connector 12">
            <a:extLst>
              <a:ext uri="{FF2B5EF4-FFF2-40B4-BE49-F238E27FC236}">
                <a16:creationId xmlns:a16="http://schemas.microsoft.com/office/drawing/2014/main" id="{62BD3827-0A57-4FF5-80B5-241424C75649}"/>
              </a:ext>
            </a:extLst>
          </p:cNvPr>
          <p:cNvCxnSpPr>
            <a:stCxn id="10" idx="2"/>
          </p:cNvCxnSpPr>
          <p:nvPr/>
        </p:nvCxnSpPr>
        <p:spPr>
          <a:xfrm>
            <a:off x="5054600" y="3528335"/>
            <a:ext cx="0" cy="1399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D5CA55-BF45-4622-B232-0AEE7516068A}"/>
              </a:ext>
            </a:extLst>
          </p:cNvPr>
          <p:cNvCxnSpPr>
            <a:stCxn id="10" idx="3"/>
          </p:cNvCxnSpPr>
          <p:nvPr/>
        </p:nvCxnSpPr>
        <p:spPr>
          <a:xfrm>
            <a:off x="7994650" y="2601235"/>
            <a:ext cx="1187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CBDCA07-6736-4713-AEEC-402CD8B0667B}"/>
              </a:ext>
            </a:extLst>
          </p:cNvPr>
          <p:cNvCxnSpPr/>
          <p:nvPr/>
        </p:nvCxnSpPr>
        <p:spPr>
          <a:xfrm>
            <a:off x="9194800" y="2601235"/>
            <a:ext cx="0" cy="53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175586E-9050-47A0-A3C1-8DD7FB4A7B4E}"/>
              </a:ext>
            </a:extLst>
          </p:cNvPr>
          <p:cNvSpPr/>
          <p:nvPr/>
        </p:nvSpPr>
        <p:spPr>
          <a:xfrm>
            <a:off x="8042290" y="3155951"/>
            <a:ext cx="2305020" cy="54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Swap the trees</a:t>
            </a:r>
          </a:p>
        </p:txBody>
      </p:sp>
      <p:cxnSp>
        <p:nvCxnSpPr>
          <p:cNvPr id="28" name="Straight Arrow Connector 27">
            <a:extLst>
              <a:ext uri="{FF2B5EF4-FFF2-40B4-BE49-F238E27FC236}">
                <a16:creationId xmlns:a16="http://schemas.microsoft.com/office/drawing/2014/main" id="{C9798247-6CC3-4442-9035-D93E79A2561D}"/>
              </a:ext>
            </a:extLst>
          </p:cNvPr>
          <p:cNvCxnSpPr>
            <a:stCxn id="26" idx="2"/>
          </p:cNvCxnSpPr>
          <p:nvPr/>
        </p:nvCxnSpPr>
        <p:spPr>
          <a:xfrm>
            <a:off x="9194800" y="3702049"/>
            <a:ext cx="0" cy="615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63AF431-00E3-4E0F-9CED-9ECA699E91C5}"/>
              </a:ext>
            </a:extLst>
          </p:cNvPr>
          <p:cNvCxnSpPr>
            <a:cxnSpLocks/>
          </p:cNvCxnSpPr>
          <p:nvPr/>
        </p:nvCxnSpPr>
        <p:spPr>
          <a:xfrm flipH="1" flipV="1">
            <a:off x="5054600" y="4318000"/>
            <a:ext cx="4140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Connector 31">
            <a:extLst>
              <a:ext uri="{FF2B5EF4-FFF2-40B4-BE49-F238E27FC236}">
                <a16:creationId xmlns:a16="http://schemas.microsoft.com/office/drawing/2014/main" id="{7FD87849-295A-41A2-BB38-29D6FE3E4A09}"/>
              </a:ext>
            </a:extLst>
          </p:cNvPr>
          <p:cNvSpPr/>
          <p:nvPr/>
        </p:nvSpPr>
        <p:spPr>
          <a:xfrm>
            <a:off x="4826000" y="49253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33" name="TextBox 32">
            <a:extLst>
              <a:ext uri="{FF2B5EF4-FFF2-40B4-BE49-F238E27FC236}">
                <a16:creationId xmlns:a16="http://schemas.microsoft.com/office/drawing/2014/main" id="{B3DCD126-EADC-4568-BE2F-DD075F1B7EC4}"/>
              </a:ext>
            </a:extLst>
          </p:cNvPr>
          <p:cNvSpPr txBox="1"/>
          <p:nvPr/>
        </p:nvSpPr>
        <p:spPr>
          <a:xfrm>
            <a:off x="5058711" y="3774954"/>
            <a:ext cx="572144" cy="369332"/>
          </a:xfrm>
          <a:prstGeom prst="rect">
            <a:avLst/>
          </a:prstGeom>
          <a:noFill/>
        </p:spPr>
        <p:txBody>
          <a:bodyPr wrap="none" rtlCol="0">
            <a:spAutoFit/>
          </a:bodyPr>
          <a:lstStyle/>
          <a:p>
            <a:r>
              <a:rPr lang="en-US" dirty="0"/>
              <a:t>True</a:t>
            </a:r>
          </a:p>
        </p:txBody>
      </p:sp>
      <p:sp>
        <p:nvSpPr>
          <p:cNvPr id="34" name="TextBox 33">
            <a:extLst>
              <a:ext uri="{FF2B5EF4-FFF2-40B4-BE49-F238E27FC236}">
                <a16:creationId xmlns:a16="http://schemas.microsoft.com/office/drawing/2014/main" id="{B89D95C2-0BED-4AE3-9290-039BAE6F6984}"/>
              </a:ext>
            </a:extLst>
          </p:cNvPr>
          <p:cNvSpPr txBox="1"/>
          <p:nvPr/>
        </p:nvSpPr>
        <p:spPr>
          <a:xfrm>
            <a:off x="8207893" y="2234168"/>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023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EDBB3E0-E66D-4FB6-A62A-E885037F3C97}"/>
              </a:ext>
            </a:extLst>
          </p:cNvPr>
          <p:cNvSpPr/>
          <p:nvPr/>
        </p:nvSpPr>
        <p:spPr>
          <a:xfrm>
            <a:off x="8763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cxnSp>
        <p:nvCxnSpPr>
          <p:cNvPr id="6" name="Straight Arrow Connector 5">
            <a:extLst>
              <a:ext uri="{FF2B5EF4-FFF2-40B4-BE49-F238E27FC236}">
                <a16:creationId xmlns:a16="http://schemas.microsoft.com/office/drawing/2014/main" id="{49F16029-9660-49A2-8682-06A08845A778}"/>
              </a:ext>
            </a:extLst>
          </p:cNvPr>
          <p:cNvCxnSpPr>
            <a:stCxn id="4" idx="6"/>
          </p:cNvCxnSpPr>
          <p:nvPr/>
        </p:nvCxnSpPr>
        <p:spPr>
          <a:xfrm>
            <a:off x="1333500" y="556535"/>
            <a:ext cx="243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1907586-AE64-4288-B15F-B49A7B25353B}"/>
              </a:ext>
            </a:extLst>
          </p:cNvPr>
          <p:cNvCxnSpPr>
            <a:cxnSpLocks/>
          </p:cNvCxnSpPr>
          <p:nvPr/>
        </p:nvCxnSpPr>
        <p:spPr>
          <a:xfrm>
            <a:off x="37719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28B221D7-FDEF-4059-AA3C-2DC18DF403E5}"/>
              </a:ext>
            </a:extLst>
          </p:cNvPr>
          <p:cNvSpPr/>
          <p:nvPr/>
        </p:nvSpPr>
        <p:spPr>
          <a:xfrm>
            <a:off x="2457450" y="1143000"/>
            <a:ext cx="2628900" cy="1257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lesser weight tree</a:t>
            </a:r>
          </a:p>
        </p:txBody>
      </p:sp>
      <p:cxnSp>
        <p:nvCxnSpPr>
          <p:cNvPr id="12" name="Straight Arrow Connector 11">
            <a:extLst>
              <a:ext uri="{FF2B5EF4-FFF2-40B4-BE49-F238E27FC236}">
                <a16:creationId xmlns:a16="http://schemas.microsoft.com/office/drawing/2014/main" id="{48661E7C-2F66-4270-BD0E-DC66EF51B856}"/>
              </a:ext>
            </a:extLst>
          </p:cNvPr>
          <p:cNvCxnSpPr>
            <a:stCxn id="10" idx="2"/>
          </p:cNvCxnSpPr>
          <p:nvPr/>
        </p:nvCxnSpPr>
        <p:spPr>
          <a:xfrm>
            <a:off x="3771900" y="2400284"/>
            <a:ext cx="0" cy="457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08E61C8F-EB96-438E-B748-523F1BB1CD7C}"/>
              </a:ext>
            </a:extLst>
          </p:cNvPr>
          <p:cNvSpPr/>
          <p:nvPr/>
        </p:nvSpPr>
        <p:spPr>
          <a:xfrm>
            <a:off x="3543300" y="28575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sp>
        <p:nvSpPr>
          <p:cNvPr id="14" name="Flowchart: Connector 13">
            <a:extLst>
              <a:ext uri="{FF2B5EF4-FFF2-40B4-BE49-F238E27FC236}">
                <a16:creationId xmlns:a16="http://schemas.microsoft.com/office/drawing/2014/main" id="{F681FD28-BD24-4472-B241-3004DE4DD091}"/>
              </a:ext>
            </a:extLst>
          </p:cNvPr>
          <p:cNvSpPr/>
          <p:nvPr/>
        </p:nvSpPr>
        <p:spPr>
          <a:xfrm>
            <a:off x="57531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16" name="Straight Arrow Connector 15">
            <a:extLst>
              <a:ext uri="{FF2B5EF4-FFF2-40B4-BE49-F238E27FC236}">
                <a16:creationId xmlns:a16="http://schemas.microsoft.com/office/drawing/2014/main" id="{0465D8B9-5621-4392-A11D-57FDCE3F1F5C}"/>
              </a:ext>
            </a:extLst>
          </p:cNvPr>
          <p:cNvCxnSpPr>
            <a:stCxn id="14" idx="6"/>
          </p:cNvCxnSpPr>
          <p:nvPr/>
        </p:nvCxnSpPr>
        <p:spPr>
          <a:xfrm>
            <a:off x="6210300" y="556535"/>
            <a:ext cx="109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4E247C-D6A0-4351-9D51-24580EA167B9}"/>
              </a:ext>
            </a:extLst>
          </p:cNvPr>
          <p:cNvCxnSpPr/>
          <p:nvPr/>
        </p:nvCxnSpPr>
        <p:spPr>
          <a:xfrm>
            <a:off x="73152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171EABD8-645B-4840-9B6C-477FC09B2D5C}"/>
              </a:ext>
            </a:extLst>
          </p:cNvPr>
          <p:cNvSpPr/>
          <p:nvPr/>
        </p:nvSpPr>
        <p:spPr>
          <a:xfrm>
            <a:off x="6000750" y="1142999"/>
            <a:ext cx="2628900" cy="1257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other tree with greater weight </a:t>
            </a:r>
          </a:p>
        </p:txBody>
      </p:sp>
      <p:cxnSp>
        <p:nvCxnSpPr>
          <p:cNvPr id="21" name="Straight Arrow Connector 20">
            <a:extLst>
              <a:ext uri="{FF2B5EF4-FFF2-40B4-BE49-F238E27FC236}">
                <a16:creationId xmlns:a16="http://schemas.microsoft.com/office/drawing/2014/main" id="{A4D3A059-F212-4925-ADF9-C85650BB46A3}"/>
              </a:ext>
            </a:extLst>
          </p:cNvPr>
          <p:cNvCxnSpPr>
            <a:stCxn id="19" idx="2"/>
          </p:cNvCxnSpPr>
          <p:nvPr/>
        </p:nvCxnSpPr>
        <p:spPr>
          <a:xfrm>
            <a:off x="7315200" y="2400225"/>
            <a:ext cx="0" cy="6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C1BA0B-BC7D-4AD5-B9F4-794D8FF5970B}"/>
              </a:ext>
            </a:extLst>
          </p:cNvPr>
          <p:cNvCxnSpPr>
            <a:endCxn id="13" idx="6"/>
          </p:cNvCxnSpPr>
          <p:nvPr/>
        </p:nvCxnSpPr>
        <p:spPr>
          <a:xfrm flipH="1">
            <a:off x="4000500" y="3086100"/>
            <a:ext cx="3314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Connector 23">
            <a:extLst>
              <a:ext uri="{FF2B5EF4-FFF2-40B4-BE49-F238E27FC236}">
                <a16:creationId xmlns:a16="http://schemas.microsoft.com/office/drawing/2014/main" id="{8043C310-D9BA-4CE5-AF0E-D69CF7D5C671}"/>
              </a:ext>
            </a:extLst>
          </p:cNvPr>
          <p:cNvSpPr/>
          <p:nvPr/>
        </p:nvSpPr>
        <p:spPr>
          <a:xfrm>
            <a:off x="8477251"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cxnSp>
        <p:nvCxnSpPr>
          <p:cNvPr id="26" name="Straight Arrow Connector 25">
            <a:extLst>
              <a:ext uri="{FF2B5EF4-FFF2-40B4-BE49-F238E27FC236}">
                <a16:creationId xmlns:a16="http://schemas.microsoft.com/office/drawing/2014/main" id="{5217FDF9-EC75-453C-990F-0529AF0EE8DE}"/>
              </a:ext>
            </a:extLst>
          </p:cNvPr>
          <p:cNvCxnSpPr>
            <a:stCxn id="24" idx="6"/>
          </p:cNvCxnSpPr>
          <p:nvPr/>
        </p:nvCxnSpPr>
        <p:spPr>
          <a:xfrm>
            <a:off x="8934451" y="556535"/>
            <a:ext cx="819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0FF01B-D1A4-4964-AD6A-EB4DB4B0DE24}"/>
              </a:ext>
            </a:extLst>
          </p:cNvPr>
          <p:cNvCxnSpPr/>
          <p:nvPr/>
        </p:nvCxnSpPr>
        <p:spPr>
          <a:xfrm>
            <a:off x="9766300" y="556535"/>
            <a:ext cx="0" cy="2186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D163892-F390-46AA-A959-69B7AC4C1104}"/>
              </a:ext>
            </a:extLst>
          </p:cNvPr>
          <p:cNvSpPr/>
          <p:nvPr/>
        </p:nvSpPr>
        <p:spPr>
          <a:xfrm>
            <a:off x="8575680" y="2743162"/>
            <a:ext cx="2355837" cy="1117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the cartesian product of both the result</a:t>
            </a:r>
          </a:p>
        </p:txBody>
      </p:sp>
      <p:cxnSp>
        <p:nvCxnSpPr>
          <p:cNvPr id="31" name="Straight Arrow Connector 30">
            <a:extLst>
              <a:ext uri="{FF2B5EF4-FFF2-40B4-BE49-F238E27FC236}">
                <a16:creationId xmlns:a16="http://schemas.microsoft.com/office/drawing/2014/main" id="{6C50C0A3-661D-4543-A060-B1CBECD9C2AD}"/>
              </a:ext>
            </a:extLst>
          </p:cNvPr>
          <p:cNvCxnSpPr>
            <a:stCxn id="29" idx="2"/>
          </p:cNvCxnSpPr>
          <p:nvPr/>
        </p:nvCxnSpPr>
        <p:spPr>
          <a:xfrm>
            <a:off x="9753599" y="3860751"/>
            <a:ext cx="12701" cy="711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DB74A05B-483D-4F54-B630-2ADD8C684919}"/>
              </a:ext>
            </a:extLst>
          </p:cNvPr>
          <p:cNvSpPr/>
          <p:nvPr/>
        </p:nvSpPr>
        <p:spPr>
          <a:xfrm>
            <a:off x="8992577" y="4592163"/>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208474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FAE-5DF6-4220-8E5A-44F1D35A6D19}"/>
              </a:ext>
            </a:extLst>
          </p:cNvPr>
          <p:cNvSpPr>
            <a:spLocks noGrp="1"/>
          </p:cNvSpPr>
          <p:nvPr>
            <p:ph type="title"/>
          </p:nvPr>
        </p:nvSpPr>
        <p:spPr/>
        <p:txBody>
          <a:bodyPr/>
          <a:lstStyle/>
          <a:p>
            <a:r>
              <a:rPr lang="en-US" dirty="0"/>
              <a:t>Response and process time (LINEAR GRAPH)</a:t>
            </a:r>
          </a:p>
        </p:txBody>
      </p:sp>
      <p:graphicFrame>
        <p:nvGraphicFramePr>
          <p:cNvPr id="7" name="Content Placeholder 6">
            <a:extLst>
              <a:ext uri="{FF2B5EF4-FFF2-40B4-BE49-F238E27FC236}">
                <a16:creationId xmlns:a16="http://schemas.microsoft.com/office/drawing/2014/main" id="{003C6C48-B7A2-4CE7-BD4C-EC7A98053379}"/>
              </a:ext>
            </a:extLst>
          </p:cNvPr>
          <p:cNvGraphicFramePr>
            <a:graphicFrameLocks noGrp="1"/>
          </p:cNvGraphicFramePr>
          <p:nvPr>
            <p:ph idx="1"/>
            <p:extLst>
              <p:ext uri="{D42A27DB-BD31-4B8C-83A1-F6EECF244321}">
                <p14:modId xmlns:p14="http://schemas.microsoft.com/office/powerpoint/2010/main" val="857945945"/>
              </p:ext>
            </p:extLst>
          </p:nvPr>
        </p:nvGraphicFramePr>
        <p:xfrm>
          <a:off x="1141410" y="2321172"/>
          <a:ext cx="9662577" cy="3359619"/>
        </p:xfrm>
        <a:graphic>
          <a:graphicData uri="http://schemas.openxmlformats.org/drawingml/2006/table">
            <a:tbl>
              <a:tblPr firstRow="1" bandRow="1">
                <a:tableStyleId>{5C22544A-7EE6-4342-B048-85BDC9FD1C3A}</a:tableStyleId>
              </a:tblPr>
              <a:tblGrid>
                <a:gridCol w="2699691">
                  <a:extLst>
                    <a:ext uri="{9D8B030D-6E8A-4147-A177-3AD203B41FA5}">
                      <a16:colId xmlns:a16="http://schemas.microsoft.com/office/drawing/2014/main" val="1216456304"/>
                    </a:ext>
                  </a:extLst>
                </a:gridCol>
                <a:gridCol w="1856314">
                  <a:extLst>
                    <a:ext uri="{9D8B030D-6E8A-4147-A177-3AD203B41FA5}">
                      <a16:colId xmlns:a16="http://schemas.microsoft.com/office/drawing/2014/main" val="1592722068"/>
                    </a:ext>
                  </a:extLst>
                </a:gridCol>
                <a:gridCol w="1758462">
                  <a:extLst>
                    <a:ext uri="{9D8B030D-6E8A-4147-A177-3AD203B41FA5}">
                      <a16:colId xmlns:a16="http://schemas.microsoft.com/office/drawing/2014/main" val="381274108"/>
                    </a:ext>
                  </a:extLst>
                </a:gridCol>
                <a:gridCol w="1645920">
                  <a:extLst>
                    <a:ext uri="{9D8B030D-6E8A-4147-A177-3AD203B41FA5}">
                      <a16:colId xmlns:a16="http://schemas.microsoft.com/office/drawing/2014/main" val="3461492074"/>
                    </a:ext>
                  </a:extLst>
                </a:gridCol>
                <a:gridCol w="1702190">
                  <a:extLst>
                    <a:ext uri="{9D8B030D-6E8A-4147-A177-3AD203B41FA5}">
                      <a16:colId xmlns:a16="http://schemas.microsoft.com/office/drawing/2014/main" val="4022575954"/>
                    </a:ext>
                  </a:extLst>
                </a:gridCol>
              </a:tblGrid>
              <a:tr h="719901">
                <a:tc>
                  <a:txBody>
                    <a:bodyPr/>
                    <a:lstStyle/>
                    <a:p>
                      <a:endParaRPr lang="en-US" dirty="0"/>
                    </a:p>
                  </a:txBody>
                  <a:tcPr/>
                </a:tc>
                <a:tc>
                  <a:txBody>
                    <a:bodyPr/>
                    <a:lstStyle/>
                    <a:p>
                      <a:r>
                        <a:rPr lang="en-US" dirty="0"/>
                        <a:t>Python Response Time</a:t>
                      </a:r>
                    </a:p>
                  </a:txBody>
                  <a:tcPr/>
                </a:tc>
                <a:tc>
                  <a:txBody>
                    <a:bodyPr/>
                    <a:lstStyle/>
                    <a:p>
                      <a:r>
                        <a:rPr lang="en-US" dirty="0"/>
                        <a:t>Python Process Time</a:t>
                      </a:r>
                    </a:p>
                  </a:txBody>
                  <a:tcPr/>
                </a:tc>
                <a:tc>
                  <a:txBody>
                    <a:bodyPr/>
                    <a:lstStyle/>
                    <a:p>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091945288"/>
                  </a:ext>
                </a:extLst>
              </a:tr>
              <a:tr h="378993">
                <a:tc>
                  <a:txBody>
                    <a:bodyPr/>
                    <a:lstStyle/>
                    <a:p>
                      <a:r>
                        <a:rPr lang="en-US" dirty="0"/>
                        <a:t>REGION -&gt; 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a:t>
                      </a:r>
                    </a:p>
                  </a:txBody>
                  <a:tcPr/>
                </a:tc>
                <a:tc>
                  <a:txBody>
                    <a:bodyPr/>
                    <a:lstStyle/>
                    <a:p>
                      <a:r>
                        <a:rPr lang="en-US" dirty="0"/>
                        <a:t>0.01</a:t>
                      </a:r>
                    </a:p>
                  </a:txBody>
                  <a:tcPr/>
                </a:tc>
                <a:tc>
                  <a:txBody>
                    <a:bodyPr/>
                    <a:lstStyle/>
                    <a:p>
                      <a:r>
                        <a:rPr lang="en-US" dirty="0"/>
                        <a:t>0.01</a:t>
                      </a:r>
                    </a:p>
                  </a:txBody>
                  <a:tcPr/>
                </a:tc>
                <a:tc>
                  <a:txBody>
                    <a:bodyPr/>
                    <a:lstStyle/>
                    <a:p>
                      <a:r>
                        <a:rPr lang="en-US" dirty="0"/>
                        <a:t>0.219</a:t>
                      </a:r>
                    </a:p>
                  </a:txBody>
                  <a:tcPr/>
                </a:tc>
                <a:extLst>
                  <a:ext uri="{0D108BD9-81ED-4DB2-BD59-A6C34878D82A}">
                    <a16:rowId xmlns:a16="http://schemas.microsoft.com/office/drawing/2014/main" val="1245420529"/>
                  </a:ext>
                </a:extLst>
              </a:tr>
              <a:tr h="378993">
                <a:tc>
                  <a:txBody>
                    <a:bodyPr/>
                    <a:lstStyle/>
                    <a:p>
                      <a:r>
                        <a:rPr lang="en-US" dirty="0"/>
                        <a:t>NATION -&gt; SUPPLIER</a:t>
                      </a:r>
                    </a:p>
                  </a:txBody>
                  <a:tcPr/>
                </a:tc>
                <a:tc>
                  <a:txBody>
                    <a:bodyPr/>
                    <a:lstStyle/>
                    <a:p>
                      <a:r>
                        <a:rPr lang="en-US" dirty="0"/>
                        <a:t>0.284</a:t>
                      </a:r>
                    </a:p>
                  </a:txBody>
                  <a:tcPr/>
                </a:tc>
                <a:tc>
                  <a:txBody>
                    <a:bodyPr/>
                    <a:lstStyle/>
                    <a:p>
                      <a:r>
                        <a:rPr lang="en-US" dirty="0"/>
                        <a:t>0.0549</a:t>
                      </a:r>
                    </a:p>
                  </a:txBody>
                  <a:tcPr/>
                </a:tc>
                <a:tc>
                  <a:txBody>
                    <a:bodyPr/>
                    <a:lstStyle/>
                    <a:p>
                      <a:r>
                        <a:rPr lang="en-US" dirty="0"/>
                        <a:t>0.128</a:t>
                      </a:r>
                    </a:p>
                  </a:txBody>
                  <a:tcPr/>
                </a:tc>
                <a:tc>
                  <a:txBody>
                    <a:bodyPr/>
                    <a:lstStyle/>
                    <a:p>
                      <a:r>
                        <a:rPr lang="en-US" dirty="0"/>
                        <a:t>0.156</a:t>
                      </a:r>
                    </a:p>
                  </a:txBody>
                  <a:tcPr/>
                </a:tc>
                <a:extLst>
                  <a:ext uri="{0D108BD9-81ED-4DB2-BD59-A6C34878D82A}">
                    <a16:rowId xmlns:a16="http://schemas.microsoft.com/office/drawing/2014/main" val="1474500439"/>
                  </a:ext>
                </a:extLst>
              </a:tr>
              <a:tr h="378993">
                <a:tc>
                  <a:txBody>
                    <a:bodyPr/>
                    <a:lstStyle/>
                    <a:p>
                      <a:r>
                        <a:rPr lang="en-US" dirty="0"/>
                        <a:t>NATION -&gt; CUSTOMER</a:t>
                      </a:r>
                    </a:p>
                  </a:txBody>
                  <a:tcPr/>
                </a:tc>
                <a:tc>
                  <a:txBody>
                    <a:bodyPr/>
                    <a:lstStyle/>
                    <a:p>
                      <a:r>
                        <a:rPr lang="en-US" dirty="0"/>
                        <a:t>1.386</a:t>
                      </a:r>
                    </a:p>
                  </a:txBody>
                  <a:tcPr/>
                </a:tc>
                <a:tc>
                  <a:txBody>
                    <a:bodyPr/>
                    <a:lstStyle/>
                    <a:p>
                      <a:r>
                        <a:rPr lang="en-US" dirty="0"/>
                        <a:t>0.727</a:t>
                      </a:r>
                    </a:p>
                  </a:txBody>
                  <a:tcPr/>
                </a:tc>
                <a:tc>
                  <a:txBody>
                    <a:bodyPr/>
                    <a:lstStyle/>
                    <a:p>
                      <a:r>
                        <a:rPr lang="en-US" dirty="0"/>
                        <a:t>1.822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1.969</a:t>
                      </a:r>
                    </a:p>
                  </a:txBody>
                  <a:tcPr/>
                </a:tc>
                <a:extLst>
                  <a:ext uri="{0D108BD9-81ED-4DB2-BD59-A6C34878D82A}">
                    <a16:rowId xmlns:a16="http://schemas.microsoft.com/office/drawing/2014/main" val="4100384869"/>
                  </a:ext>
                </a:extLst>
              </a:tr>
              <a:tr h="378993">
                <a:tc>
                  <a:txBody>
                    <a:bodyPr/>
                    <a:lstStyle/>
                    <a:p>
                      <a:r>
                        <a:rPr lang="en-US" dirty="0"/>
                        <a:t>PART -&gt; PARTSUPP</a:t>
                      </a:r>
                    </a:p>
                  </a:txBody>
                  <a:tcPr/>
                </a:tc>
                <a:tc>
                  <a:txBody>
                    <a:bodyPr/>
                    <a:lstStyle/>
                    <a:p>
                      <a:r>
                        <a:rPr lang="en-US" dirty="0"/>
                        <a:t>7.18</a:t>
                      </a:r>
                    </a:p>
                  </a:txBody>
                  <a:tcPr/>
                </a:tc>
                <a:tc>
                  <a:txBody>
                    <a:bodyPr/>
                    <a:lstStyle/>
                    <a:p>
                      <a:r>
                        <a:rPr lang="en-US" dirty="0"/>
                        <a:t>18.51</a:t>
                      </a:r>
                    </a:p>
                  </a:txBody>
                  <a:tcPr/>
                </a:tc>
                <a:tc>
                  <a:txBody>
                    <a:bodyPr/>
                    <a:lstStyle/>
                    <a:p>
                      <a:r>
                        <a:rPr lang="en-US" dirty="0"/>
                        <a:t>21.5</a:t>
                      </a:r>
                    </a:p>
                  </a:txBody>
                  <a:tcPr/>
                </a:tc>
                <a:tc>
                  <a:txBody>
                    <a:bodyPr/>
                    <a:lstStyle/>
                    <a:p>
                      <a:r>
                        <a:rPr lang="en-US" dirty="0"/>
                        <a:t>31.578</a:t>
                      </a:r>
                    </a:p>
                  </a:txBody>
                  <a:tcPr/>
                </a:tc>
                <a:extLst>
                  <a:ext uri="{0D108BD9-81ED-4DB2-BD59-A6C34878D82A}">
                    <a16:rowId xmlns:a16="http://schemas.microsoft.com/office/drawing/2014/main" val="1697705340"/>
                  </a:ext>
                </a:extLst>
              </a:tr>
              <a:tr h="340181">
                <a:tc>
                  <a:txBody>
                    <a:bodyPr/>
                    <a:lstStyle/>
                    <a:p>
                      <a:r>
                        <a:rPr lang="en-US" dirty="0"/>
                        <a:t>PART -&gt; LINEITEM</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r>
                        <a:rPr lang="en-US" dirty="0"/>
                        <a:t>364.75</a:t>
                      </a:r>
                    </a:p>
                  </a:txBody>
                  <a:tcPr/>
                </a:tc>
                <a:extLst>
                  <a:ext uri="{0D108BD9-81ED-4DB2-BD59-A6C34878D82A}">
                    <a16:rowId xmlns:a16="http://schemas.microsoft.com/office/drawing/2014/main" val="3687506261"/>
                  </a:ext>
                </a:extLst>
              </a:tr>
              <a:tr h="378993">
                <a:tc>
                  <a:txBody>
                    <a:bodyPr/>
                    <a:lstStyle/>
                    <a:p>
                      <a:r>
                        <a:rPr lang="en-US" dirty="0"/>
                        <a:t>SUPPLIER -&gt; PARTSUPP</a:t>
                      </a:r>
                    </a:p>
                  </a:txBody>
                  <a:tcPr/>
                </a:tc>
                <a:tc>
                  <a:txBody>
                    <a:bodyPr/>
                    <a:lstStyle/>
                    <a:p>
                      <a:r>
                        <a:rPr lang="en-US" dirty="0"/>
                        <a:t>7.088</a:t>
                      </a:r>
                    </a:p>
                  </a:txBody>
                  <a:tcPr/>
                </a:tc>
                <a:tc>
                  <a:txBody>
                    <a:bodyPr/>
                    <a:lstStyle/>
                    <a:p>
                      <a:r>
                        <a:rPr lang="en-US" dirty="0"/>
                        <a:t>9.505</a:t>
                      </a:r>
                    </a:p>
                  </a:txBody>
                  <a:tcPr/>
                </a:tc>
                <a:tc>
                  <a:txBody>
                    <a:bodyPr/>
                    <a:lstStyle/>
                    <a:p>
                      <a:r>
                        <a:rPr lang="en-US" dirty="0"/>
                        <a:t>9.892</a:t>
                      </a:r>
                    </a:p>
                  </a:txBody>
                  <a:tcPr/>
                </a:tc>
                <a:tc>
                  <a:txBody>
                    <a:bodyPr/>
                    <a:lstStyle/>
                    <a:p>
                      <a:r>
                        <a:rPr lang="en-US" dirty="0"/>
                        <a:t>36.44</a:t>
                      </a:r>
                    </a:p>
                  </a:txBody>
                  <a:tcPr/>
                </a:tc>
                <a:extLst>
                  <a:ext uri="{0D108BD9-81ED-4DB2-BD59-A6C34878D82A}">
                    <a16:rowId xmlns:a16="http://schemas.microsoft.com/office/drawing/2014/main" val="3082841143"/>
                  </a:ext>
                </a:extLst>
              </a:tr>
              <a:tr h="378993">
                <a:tc>
                  <a:txBody>
                    <a:bodyPr/>
                    <a:lstStyle/>
                    <a:p>
                      <a:r>
                        <a:rPr lang="en-US" dirty="0"/>
                        <a:t>SUPPLIER -&gt; LINEITEM</a:t>
                      </a:r>
                    </a:p>
                  </a:txBody>
                  <a:tcPr/>
                </a:tc>
                <a:tc>
                  <a:txBody>
                    <a:bodyPr/>
                    <a:lstStyle/>
                    <a:p>
                      <a:r>
                        <a:rPr lang="en-US" dirty="0"/>
                        <a:t>81.99</a:t>
                      </a:r>
                    </a:p>
                  </a:txBody>
                  <a:tcPr/>
                </a:tc>
                <a:tc>
                  <a:txBody>
                    <a:bodyPr/>
                    <a:lstStyle/>
                    <a:p>
                      <a:r>
                        <a:rPr lang="en-US" dirty="0"/>
                        <a:t>84.726</a:t>
                      </a:r>
                    </a:p>
                  </a:txBody>
                  <a:tcPr/>
                </a:tc>
                <a:tc>
                  <a:txBody>
                    <a:bodyPr/>
                    <a:lstStyle/>
                    <a:p>
                      <a:r>
                        <a:rPr lang="en-US" dirty="0"/>
                        <a:t>166.4</a:t>
                      </a:r>
                    </a:p>
                  </a:txBody>
                  <a:tcPr/>
                </a:tc>
                <a:tc>
                  <a:txBody>
                    <a:bodyPr/>
                    <a:lstStyle/>
                    <a:p>
                      <a:r>
                        <a:rPr lang="en-US" dirty="0"/>
                        <a:t>523.7</a:t>
                      </a:r>
                    </a:p>
                  </a:txBody>
                  <a:tcPr/>
                </a:tc>
                <a:extLst>
                  <a:ext uri="{0D108BD9-81ED-4DB2-BD59-A6C34878D82A}">
                    <a16:rowId xmlns:a16="http://schemas.microsoft.com/office/drawing/2014/main" val="1918869148"/>
                  </a:ext>
                </a:extLst>
              </a:tr>
            </a:tbl>
          </a:graphicData>
        </a:graphic>
      </p:graphicFrame>
    </p:spTree>
    <p:extLst>
      <p:ext uri="{BB962C8B-B14F-4D97-AF65-F5344CB8AC3E}">
        <p14:creationId xmlns:p14="http://schemas.microsoft.com/office/powerpoint/2010/main" val="42465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(LINEAR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901642221"/>
              </p:ext>
            </p:extLst>
          </p:nvPr>
        </p:nvGraphicFramePr>
        <p:xfrm>
          <a:off x="1141413" y="2249488"/>
          <a:ext cx="9906000" cy="4043680"/>
        </p:xfrm>
        <a:graphic>
          <a:graphicData uri="http://schemas.openxmlformats.org/drawingml/2006/table">
            <a:tbl>
              <a:tblPr firstRow="1" bandRow="1">
                <a:tableStyleId>{5C22544A-7EE6-4342-B048-85BDC9FD1C3A}</a:tableStyleId>
              </a:tblPr>
              <a:tblGrid>
                <a:gridCol w="2459916">
                  <a:extLst>
                    <a:ext uri="{9D8B030D-6E8A-4147-A177-3AD203B41FA5}">
                      <a16:colId xmlns:a16="http://schemas.microsoft.com/office/drawing/2014/main" val="586466995"/>
                    </a:ext>
                  </a:extLst>
                </a:gridCol>
                <a:gridCol w="1899139">
                  <a:extLst>
                    <a:ext uri="{9D8B030D-6E8A-4147-A177-3AD203B41FA5}">
                      <a16:colId xmlns:a16="http://schemas.microsoft.com/office/drawing/2014/main" val="1097830514"/>
                    </a:ext>
                  </a:extLst>
                </a:gridCol>
                <a:gridCol w="1885070">
                  <a:extLst>
                    <a:ext uri="{9D8B030D-6E8A-4147-A177-3AD203B41FA5}">
                      <a16:colId xmlns:a16="http://schemas.microsoft.com/office/drawing/2014/main" val="1266658306"/>
                    </a:ext>
                  </a:extLst>
                </a:gridCol>
                <a:gridCol w="1871004">
                  <a:extLst>
                    <a:ext uri="{9D8B030D-6E8A-4147-A177-3AD203B41FA5}">
                      <a16:colId xmlns:a16="http://schemas.microsoft.com/office/drawing/2014/main" val="1396935525"/>
                    </a:ext>
                  </a:extLst>
                </a:gridCol>
                <a:gridCol w="1790871">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r>
                        <a:rPr lang="en-US" dirty="0"/>
                        <a:t>Python Response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Process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CUSTOMER -&gt; ORDERS</a:t>
                      </a:r>
                    </a:p>
                  </a:txBody>
                  <a:tcPr/>
                </a:tc>
                <a:tc>
                  <a:txBody>
                    <a:bodyPr/>
                    <a:lstStyle/>
                    <a:p>
                      <a:r>
                        <a:rPr lang="en-US" dirty="0"/>
                        <a:t>16.134</a:t>
                      </a:r>
                    </a:p>
                  </a:txBody>
                  <a:tcPr/>
                </a:tc>
                <a:tc>
                  <a:txBody>
                    <a:bodyPr/>
                    <a:lstStyle/>
                    <a:p>
                      <a:r>
                        <a:rPr lang="en-US" dirty="0"/>
                        <a:t>15.165</a:t>
                      </a:r>
                    </a:p>
                  </a:txBody>
                  <a:tcPr/>
                </a:tc>
                <a:tc>
                  <a:txBody>
                    <a:bodyPr/>
                    <a:lstStyle/>
                    <a:p>
                      <a:r>
                        <a:rPr lang="en-US" dirty="0"/>
                        <a:t>40.99</a:t>
                      </a:r>
                    </a:p>
                  </a:txBody>
                  <a:tcPr/>
                </a:tc>
                <a:tc>
                  <a:txBody>
                    <a:bodyPr/>
                    <a:lstStyle/>
                    <a:p>
                      <a:r>
                        <a:rPr lang="en-US" dirty="0"/>
                        <a:t>14.313</a:t>
                      </a:r>
                    </a:p>
                  </a:txBody>
                  <a:tcPr/>
                </a:tc>
                <a:extLst>
                  <a:ext uri="{0D108BD9-81ED-4DB2-BD59-A6C34878D82A}">
                    <a16:rowId xmlns:a16="http://schemas.microsoft.com/office/drawing/2014/main" val="4127062798"/>
                  </a:ext>
                </a:extLst>
              </a:tr>
              <a:tr h="370840">
                <a:tc>
                  <a:txBody>
                    <a:bodyPr/>
                    <a:lstStyle/>
                    <a:p>
                      <a:r>
                        <a:rPr lang="en-US" dirty="0"/>
                        <a:t>ORDER -&gt; LINEITEM</a:t>
                      </a:r>
                    </a:p>
                  </a:txBody>
                  <a:tcPr/>
                </a:tc>
                <a:tc>
                  <a:txBody>
                    <a:bodyPr/>
                    <a:lstStyle/>
                    <a:p>
                      <a:r>
                        <a:rPr lang="en-US" dirty="0"/>
                        <a:t>1303.65</a:t>
                      </a:r>
                    </a:p>
                  </a:txBody>
                  <a:tcPr/>
                </a:tc>
                <a:tc>
                  <a:txBody>
                    <a:bodyPr/>
                    <a:lstStyle/>
                    <a:p>
                      <a:r>
                        <a:rPr lang="en-US" dirty="0"/>
                        <a:t>1135.44</a:t>
                      </a:r>
                    </a:p>
                  </a:txBody>
                  <a:tcPr/>
                </a:tc>
                <a:tc>
                  <a:txBody>
                    <a:bodyPr/>
                    <a:lstStyle/>
                    <a:p>
                      <a:r>
                        <a:rPr lang="en-US" dirty="0"/>
                        <a:t>2245.31</a:t>
                      </a:r>
                    </a:p>
                  </a:txBody>
                  <a:tcPr/>
                </a:tc>
                <a:tc>
                  <a:txBody>
                    <a:bodyPr/>
                    <a:lstStyle/>
                    <a:p>
                      <a:r>
                        <a:rPr lang="en-US" dirty="0"/>
                        <a:t>231.11</a:t>
                      </a:r>
                    </a:p>
                  </a:txBody>
                  <a:tcPr/>
                </a:tc>
                <a:extLst>
                  <a:ext uri="{0D108BD9-81ED-4DB2-BD59-A6C34878D82A}">
                    <a16:rowId xmlns:a16="http://schemas.microsoft.com/office/drawing/2014/main" val="2838551806"/>
                  </a:ext>
                </a:extLst>
              </a:tr>
              <a:tr h="370840">
                <a:tc>
                  <a:txBody>
                    <a:bodyPr/>
                    <a:lstStyle/>
                    <a:p>
                      <a:r>
                        <a:rPr lang="en-US" dirty="0"/>
                        <a:t>REG -&gt; NAT -&gt; SUP</a:t>
                      </a:r>
                    </a:p>
                  </a:txBody>
                  <a:tcPr/>
                </a:tc>
                <a:tc>
                  <a:txBody>
                    <a:bodyPr/>
                    <a:lstStyle/>
                    <a:p>
                      <a:r>
                        <a:rPr lang="en-US" dirty="0"/>
                        <a:t>0.0603</a:t>
                      </a:r>
                    </a:p>
                  </a:txBody>
                  <a:tcPr/>
                </a:tc>
                <a:tc>
                  <a:txBody>
                    <a:bodyPr/>
                    <a:lstStyle/>
                    <a:p>
                      <a:r>
                        <a:rPr lang="en-US" dirty="0"/>
                        <a:t>0.0642</a:t>
                      </a:r>
                    </a:p>
                  </a:txBody>
                  <a:tcPr/>
                </a:tc>
                <a:tc>
                  <a:txBody>
                    <a:bodyPr/>
                    <a:lstStyle/>
                    <a:p>
                      <a:r>
                        <a:rPr lang="en-US" dirty="0"/>
                        <a:t>0.0579</a:t>
                      </a:r>
                    </a:p>
                  </a:txBody>
                  <a:tcPr/>
                </a:tc>
                <a:tc>
                  <a:txBody>
                    <a:bodyPr/>
                    <a:lstStyle/>
                    <a:p>
                      <a:r>
                        <a:rPr lang="en-US" dirty="0"/>
                        <a:t>5.328</a:t>
                      </a:r>
                    </a:p>
                  </a:txBody>
                  <a:tcPr/>
                </a:tc>
                <a:extLst>
                  <a:ext uri="{0D108BD9-81ED-4DB2-BD59-A6C34878D82A}">
                    <a16:rowId xmlns:a16="http://schemas.microsoft.com/office/drawing/2014/main" val="2639792327"/>
                  </a:ext>
                </a:extLst>
              </a:tr>
              <a:tr h="370840">
                <a:tc>
                  <a:txBody>
                    <a:bodyPr/>
                    <a:lstStyle/>
                    <a:p>
                      <a:r>
                        <a:rPr lang="en-US" dirty="0"/>
                        <a:t>REG -&gt; NAT -&gt; CUS</a:t>
                      </a:r>
                    </a:p>
                  </a:txBody>
                  <a:tcPr/>
                </a:tc>
                <a:tc>
                  <a:txBody>
                    <a:bodyPr/>
                    <a:lstStyle/>
                    <a:p>
                      <a:r>
                        <a:rPr lang="en-US" dirty="0"/>
                        <a:t>0.6867</a:t>
                      </a:r>
                    </a:p>
                  </a:txBody>
                  <a:tcPr/>
                </a:tc>
                <a:tc>
                  <a:txBody>
                    <a:bodyPr/>
                    <a:lstStyle/>
                    <a:p>
                      <a:r>
                        <a:rPr lang="en-US" dirty="0"/>
                        <a:t>1.0605</a:t>
                      </a:r>
                    </a:p>
                  </a:txBody>
                  <a:tcPr/>
                </a:tc>
                <a:tc>
                  <a:txBody>
                    <a:bodyPr/>
                    <a:lstStyle/>
                    <a:p>
                      <a:r>
                        <a:rPr lang="en-US" dirty="0"/>
                        <a:t>1.0425</a:t>
                      </a:r>
                    </a:p>
                  </a:txBody>
                  <a:tcPr/>
                </a:tc>
                <a:tc>
                  <a:txBody>
                    <a:bodyPr/>
                    <a:lstStyle/>
                    <a:p>
                      <a:r>
                        <a:rPr lang="en-US" dirty="0"/>
                        <a:t>0.25</a:t>
                      </a:r>
                    </a:p>
                  </a:txBody>
                  <a:tcPr/>
                </a:tc>
                <a:extLst>
                  <a:ext uri="{0D108BD9-81ED-4DB2-BD59-A6C34878D82A}">
                    <a16:rowId xmlns:a16="http://schemas.microsoft.com/office/drawing/2014/main" val="4040153147"/>
                  </a:ext>
                </a:extLst>
              </a:tr>
              <a:tr h="370840">
                <a:tc>
                  <a:txBody>
                    <a:bodyPr/>
                    <a:lstStyle/>
                    <a:p>
                      <a:r>
                        <a:rPr lang="en-US" dirty="0"/>
                        <a:t>REG - &gt; NAT -&gt; SUP -&gt; PARTSUPP</a:t>
                      </a:r>
                    </a:p>
                  </a:txBody>
                  <a:tcPr/>
                </a:tc>
                <a:tc>
                  <a:txBody>
                    <a:bodyPr/>
                    <a:lstStyle/>
                    <a:p>
                      <a:r>
                        <a:rPr lang="en-US" dirty="0"/>
                        <a:t>4.18</a:t>
                      </a:r>
                    </a:p>
                  </a:txBody>
                  <a:tcPr/>
                </a:tc>
                <a:tc>
                  <a:txBody>
                    <a:bodyPr/>
                    <a:lstStyle/>
                    <a:p>
                      <a:endParaRPr lang="en-US" dirty="0"/>
                    </a:p>
                  </a:txBody>
                  <a:tcPr/>
                </a:tc>
                <a:tc>
                  <a:txBody>
                    <a:bodyPr/>
                    <a:lstStyle/>
                    <a:p>
                      <a:endParaRPr lang="en-US"/>
                    </a:p>
                  </a:txBody>
                  <a:tcPr/>
                </a:tc>
                <a:tc>
                  <a:txBody>
                    <a:bodyPr/>
                    <a:lstStyle/>
                    <a:p>
                      <a:r>
                        <a:rPr lang="en-US" dirty="0"/>
                        <a:t>29.438</a:t>
                      </a:r>
                    </a:p>
                  </a:txBody>
                  <a:tcPr/>
                </a:tc>
                <a:extLst>
                  <a:ext uri="{0D108BD9-81ED-4DB2-BD59-A6C34878D82A}">
                    <a16:rowId xmlns:a16="http://schemas.microsoft.com/office/drawing/2014/main" val="2898571335"/>
                  </a:ext>
                </a:extLst>
              </a:tr>
              <a:tr h="370840">
                <a:tc>
                  <a:txBody>
                    <a:bodyPr/>
                    <a:lstStyle/>
                    <a:p>
                      <a:r>
                        <a:rPr lang="en-US" dirty="0"/>
                        <a:t>REG -&gt; NAT -&gt; CUS -&gt; ORDERS</a:t>
                      </a:r>
                    </a:p>
                  </a:txBody>
                  <a:tcPr/>
                </a:tc>
                <a:tc>
                  <a:txBody>
                    <a:bodyPr/>
                    <a:lstStyle/>
                    <a:p>
                      <a:r>
                        <a:rPr lang="en-US" dirty="0"/>
                        <a:t>25.384</a:t>
                      </a:r>
                    </a:p>
                  </a:txBody>
                  <a:tcPr/>
                </a:tc>
                <a:tc>
                  <a:txBody>
                    <a:bodyPr/>
                    <a:lstStyle/>
                    <a:p>
                      <a:endParaRPr lang="en-US" dirty="0"/>
                    </a:p>
                  </a:txBody>
                  <a:tcPr/>
                </a:tc>
                <a:tc>
                  <a:txBody>
                    <a:bodyPr/>
                    <a:lstStyle/>
                    <a:p>
                      <a:endParaRPr lang="en-US"/>
                    </a:p>
                  </a:txBody>
                  <a:tcPr/>
                </a:tc>
                <a:tc>
                  <a:txBody>
                    <a:bodyPr/>
                    <a:lstStyle/>
                    <a:p>
                      <a:r>
                        <a:rPr lang="en-US" dirty="0"/>
                        <a:t>60.047</a:t>
                      </a:r>
                    </a:p>
                  </a:txBody>
                  <a:tcPr/>
                </a:tc>
                <a:extLst>
                  <a:ext uri="{0D108BD9-81ED-4DB2-BD59-A6C34878D82A}">
                    <a16:rowId xmlns:a16="http://schemas.microsoft.com/office/drawing/2014/main" val="467654265"/>
                  </a:ext>
                </a:extLst>
              </a:tr>
              <a:tr h="370840">
                <a:tc>
                  <a:txBody>
                    <a:bodyPr/>
                    <a:lstStyle/>
                    <a:p>
                      <a:r>
                        <a:rPr lang="en-US" dirty="0"/>
                        <a:t>REG -&gt; NAT -&gt; CUS -&gt; ORD -&gt; LINEITEM</a:t>
                      </a:r>
                    </a:p>
                  </a:txBody>
                  <a:tcPr/>
                </a:tc>
                <a:tc>
                  <a:txBody>
                    <a:bodyPr/>
                    <a:lstStyle/>
                    <a:p>
                      <a:r>
                        <a:rPr lang="en-US" dirty="0"/>
                        <a:t>322.947</a:t>
                      </a:r>
                    </a:p>
                  </a:txBody>
                  <a:tcPr/>
                </a:tc>
                <a:tc>
                  <a:txBody>
                    <a:bodyPr/>
                    <a:lstStyle/>
                    <a:p>
                      <a:endParaRPr lang="en-US" dirty="0"/>
                    </a:p>
                  </a:txBody>
                  <a:tcPr/>
                </a:tc>
                <a:tc>
                  <a:txBody>
                    <a:bodyPr/>
                    <a:lstStyle/>
                    <a:p>
                      <a:endParaRPr lang="en-US" dirty="0"/>
                    </a:p>
                  </a:txBody>
                  <a:tcPr/>
                </a:tc>
                <a:tc>
                  <a:txBody>
                    <a:bodyPr/>
                    <a:lstStyle/>
                    <a:p>
                      <a:r>
                        <a:rPr lang="en-US" dirty="0"/>
                        <a:t>648.187</a:t>
                      </a:r>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12084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(Divergent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2794077504"/>
              </p:ext>
            </p:extLst>
          </p:nvPr>
        </p:nvGraphicFramePr>
        <p:xfrm>
          <a:off x="1141413" y="2097088"/>
          <a:ext cx="9704778" cy="3235960"/>
        </p:xfrm>
        <a:graphic>
          <a:graphicData uri="http://schemas.openxmlformats.org/drawingml/2006/table">
            <a:tbl>
              <a:tblPr firstRow="1" bandRow="1">
                <a:tableStyleId>{5C22544A-7EE6-4342-B048-85BDC9FD1C3A}</a:tableStyleId>
              </a:tblPr>
              <a:tblGrid>
                <a:gridCol w="3965159">
                  <a:extLst>
                    <a:ext uri="{9D8B030D-6E8A-4147-A177-3AD203B41FA5}">
                      <a16:colId xmlns:a16="http://schemas.microsoft.com/office/drawing/2014/main" val="586466995"/>
                    </a:ext>
                  </a:extLst>
                </a:gridCol>
                <a:gridCol w="2841674">
                  <a:extLst>
                    <a:ext uri="{9D8B030D-6E8A-4147-A177-3AD203B41FA5}">
                      <a16:colId xmlns:a16="http://schemas.microsoft.com/office/drawing/2014/main" val="1396935525"/>
                    </a:ext>
                  </a:extLst>
                </a:gridCol>
                <a:gridCol w="2897945">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REGION -&gt; NATION -&gt; (CUSTOMER, SUPPLIER)</a:t>
                      </a:r>
                    </a:p>
                  </a:txBody>
                  <a:tcPr/>
                </a:tc>
                <a:tc>
                  <a:txBody>
                    <a:bodyPr/>
                    <a:lstStyle/>
                    <a:p>
                      <a:r>
                        <a:rPr lang="en-US" dirty="0"/>
                        <a:t>6.71s for 4,000,072 tuples</a:t>
                      </a:r>
                    </a:p>
                  </a:txBody>
                  <a:tcPr/>
                </a:tc>
                <a:tc>
                  <a:txBody>
                    <a:bodyPr/>
                    <a:lstStyle/>
                    <a:p>
                      <a:r>
                        <a:rPr lang="en-US" dirty="0"/>
                        <a:t>10.75s for 1,000,000 tuples</a:t>
                      </a:r>
                    </a:p>
                  </a:txBody>
                  <a:tcPr/>
                </a:tc>
                <a:extLst>
                  <a:ext uri="{0D108BD9-81ED-4DB2-BD59-A6C34878D82A}">
                    <a16:rowId xmlns:a16="http://schemas.microsoft.com/office/drawing/2014/main" val="4127062798"/>
                  </a:ext>
                </a:extLst>
              </a:tr>
              <a:tr h="370840">
                <a:tc>
                  <a:txBody>
                    <a:bodyPr/>
                    <a:lstStyle/>
                    <a:p>
                      <a:r>
                        <a:rPr lang="en-US" dirty="0"/>
                        <a:t>SUPPLIER -&gt; (PARTSUPP, LINEITEM)</a:t>
                      </a:r>
                    </a:p>
                  </a:txBody>
                  <a:tcPr/>
                </a:tc>
                <a:tc>
                  <a:txBody>
                    <a:bodyPr/>
                    <a:lstStyle/>
                    <a:p>
                      <a:r>
                        <a:rPr lang="en-US" dirty="0"/>
                        <a:t>8.35s for 10000 tuples</a:t>
                      </a:r>
                    </a:p>
                  </a:txBody>
                  <a:tcPr/>
                </a:tc>
                <a:tc>
                  <a:txBody>
                    <a:bodyPr/>
                    <a:lstStyle/>
                    <a:p>
                      <a:r>
                        <a:rPr lang="en-US" dirty="0"/>
                        <a:t>18.938s for </a:t>
                      </a:r>
                      <a:r>
                        <a:rPr lang="en-US"/>
                        <a:t>10000 tuples</a:t>
                      </a:r>
                      <a:endParaRPr lang="en-US" dirty="0"/>
                    </a:p>
                  </a:txBody>
                  <a:tcPr/>
                </a:tc>
                <a:extLst>
                  <a:ext uri="{0D108BD9-81ED-4DB2-BD59-A6C34878D82A}">
                    <a16:rowId xmlns:a16="http://schemas.microsoft.com/office/drawing/2014/main" val="283855180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3979232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0153147"/>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98571335"/>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765426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36602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7C43-FF63-4480-9A26-4B5CEDFF5AD2}"/>
              </a:ext>
            </a:extLst>
          </p:cNvPr>
          <p:cNvSpPr>
            <a:spLocks noGrp="1"/>
          </p:cNvSpPr>
          <p:nvPr>
            <p:ph type="title"/>
          </p:nvPr>
        </p:nvSpPr>
        <p:spPr>
          <a:xfrm>
            <a:off x="1141413" y="618518"/>
            <a:ext cx="9905998" cy="774184"/>
          </a:xfrm>
        </p:spPr>
        <p:txBody>
          <a:bodyPr/>
          <a:lstStyle/>
          <a:p>
            <a:r>
              <a:rPr lang="en-US" dirty="0"/>
              <a:t>Pros and cons	</a:t>
            </a:r>
          </a:p>
        </p:txBody>
      </p:sp>
      <p:sp>
        <p:nvSpPr>
          <p:cNvPr id="3" name="Content Placeholder 2">
            <a:extLst>
              <a:ext uri="{FF2B5EF4-FFF2-40B4-BE49-F238E27FC236}">
                <a16:creationId xmlns:a16="http://schemas.microsoft.com/office/drawing/2014/main" id="{56BDFE90-8EB7-4EE7-96BF-CA643ABF8D78}"/>
              </a:ext>
            </a:extLst>
          </p:cNvPr>
          <p:cNvSpPr>
            <a:spLocks noGrp="1"/>
          </p:cNvSpPr>
          <p:nvPr>
            <p:ph idx="1"/>
          </p:nvPr>
        </p:nvSpPr>
        <p:spPr>
          <a:xfrm>
            <a:off x="1141412" y="1392702"/>
            <a:ext cx="9905999" cy="2954216"/>
          </a:xfrm>
        </p:spPr>
        <p:txBody>
          <a:bodyPr>
            <a:normAutofit fontScale="92500" lnSpcReduction="20000"/>
          </a:bodyPr>
          <a:lstStyle/>
          <a:p>
            <a:r>
              <a:rPr lang="en-US" dirty="0"/>
              <a:t>Faster execution of queries involving more than 2 relations.</a:t>
            </a:r>
          </a:p>
          <a:p>
            <a:r>
              <a:rPr lang="en-US" dirty="0"/>
              <a:t>Building aligned tables is a one time thing and hence it’s more efficient.</a:t>
            </a:r>
          </a:p>
          <a:p>
            <a:r>
              <a:rPr lang="en-US" dirty="0"/>
              <a:t>Difficult to produce result for joins involving convergent graph.</a:t>
            </a:r>
          </a:p>
          <a:p>
            <a:r>
              <a:rPr lang="en-US" dirty="0"/>
              <a:t>Requires more memory and initial computation time for storing aligned relations (takes around 4 hours to build an aligned relation with 800,000 rows).</a:t>
            </a:r>
          </a:p>
          <a:p>
            <a:r>
              <a:rPr lang="en-US" dirty="0"/>
              <a:t>Algorithm gets complex if the branch diverges and the child branch has another branch.</a:t>
            </a:r>
          </a:p>
          <a:p>
            <a:endParaRPr lang="en-US" dirty="0"/>
          </a:p>
          <a:p>
            <a:endParaRPr lang="en-US" dirty="0"/>
          </a:p>
        </p:txBody>
      </p:sp>
      <p:pic>
        <p:nvPicPr>
          <p:cNvPr id="5" name="Content Placeholder 4">
            <a:extLst>
              <a:ext uri="{FF2B5EF4-FFF2-40B4-BE49-F238E27FC236}">
                <a16:creationId xmlns:a16="http://schemas.microsoft.com/office/drawing/2014/main" id="{09A15D38-59B2-49A6-B08B-5582C4580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499318"/>
            <a:ext cx="9905999" cy="1740164"/>
          </a:xfrm>
          <a:prstGeom prst="rect">
            <a:avLst/>
          </a:prstGeom>
        </p:spPr>
      </p:pic>
    </p:spTree>
    <p:extLst>
      <p:ext uri="{BB962C8B-B14F-4D97-AF65-F5344CB8AC3E}">
        <p14:creationId xmlns:p14="http://schemas.microsoft.com/office/powerpoint/2010/main" val="203699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AE6-2CDB-43B1-8D06-F0EA1F10A793}"/>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9B572C2D-E0F7-432C-8D25-CA87AFFDAC03}"/>
              </a:ext>
            </a:extLst>
          </p:cNvPr>
          <p:cNvSpPr>
            <a:spLocks noGrp="1"/>
          </p:cNvSpPr>
          <p:nvPr>
            <p:ph idx="1"/>
          </p:nvPr>
        </p:nvSpPr>
        <p:spPr/>
        <p:txBody>
          <a:bodyPr/>
          <a:lstStyle/>
          <a:p>
            <a:r>
              <a:rPr lang="en-US" dirty="0">
                <a:hlinkClick r:id="rId2"/>
              </a:rPr>
              <a:t>https://vldb.org/pvldb/vol5/p1184_xiaofeizhang_vldb2012.pdf</a:t>
            </a:r>
            <a:endParaRPr lang="en-US" dirty="0"/>
          </a:p>
          <a:p>
            <a:r>
              <a:rPr lang="en-US" dirty="0">
                <a:hlinkClick r:id="rId3"/>
              </a:rPr>
              <a:t>http://homes.cs.washington.edu/~chushumo/files/SIGMOD15.pptx</a:t>
            </a:r>
            <a:endParaRPr lang="en-US" dirty="0"/>
          </a:p>
          <a:p>
            <a:r>
              <a:rPr lang="en-US" dirty="0">
                <a:hlinkClick r:id="rId4"/>
              </a:rPr>
              <a:t>https://pdfs.semanticscholar.org/1497/42d6eb60fe3fc10c0d832135489af9c16387.pdf</a:t>
            </a:r>
            <a:endParaRPr lang="en-US" dirty="0"/>
          </a:p>
          <a:p>
            <a:pPr marL="0" indent="0">
              <a:buNone/>
            </a:pPr>
            <a:endParaRPr lang="en-US" dirty="0"/>
          </a:p>
        </p:txBody>
      </p:sp>
    </p:spTree>
    <p:extLst>
      <p:ext uri="{BB962C8B-B14F-4D97-AF65-F5344CB8AC3E}">
        <p14:creationId xmlns:p14="http://schemas.microsoft.com/office/powerpoint/2010/main" val="30336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3716C9-BBEF-44F5-B9D6-DCD7F85EFC4D}"/>
              </a:ext>
            </a:extLst>
          </p:cNvPr>
          <p:cNvSpPr/>
          <p:nvPr/>
        </p:nvSpPr>
        <p:spPr>
          <a:xfrm>
            <a:off x="3496827" y="2828835"/>
            <a:ext cx="5198345" cy="1200329"/>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12063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29AB-7D26-41F3-B7CD-851E6446CCE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AF3D9E5-34C4-4224-BE86-72C99EA8E38A}"/>
              </a:ext>
            </a:extLst>
          </p:cNvPr>
          <p:cNvSpPr>
            <a:spLocks noGrp="1"/>
          </p:cNvSpPr>
          <p:nvPr>
            <p:ph idx="1"/>
          </p:nvPr>
        </p:nvSpPr>
        <p:spPr/>
        <p:txBody>
          <a:bodyPr/>
          <a:lstStyle/>
          <a:p>
            <a:r>
              <a:rPr lang="en-US" dirty="0"/>
              <a:t>Multiway Join – What, How.</a:t>
            </a:r>
          </a:p>
          <a:p>
            <a:r>
              <a:rPr lang="en-US" dirty="0"/>
              <a:t>Implementation Flowchart</a:t>
            </a:r>
          </a:p>
          <a:p>
            <a:r>
              <a:rPr lang="en-US" dirty="0"/>
              <a:t>Response Times</a:t>
            </a:r>
          </a:p>
          <a:p>
            <a:r>
              <a:rPr lang="en-US" dirty="0"/>
              <a:t>Pros and Cons</a:t>
            </a:r>
          </a:p>
          <a:p>
            <a:r>
              <a:rPr lang="en-US" dirty="0"/>
              <a:t>References</a:t>
            </a:r>
          </a:p>
        </p:txBody>
      </p:sp>
    </p:spTree>
    <p:extLst>
      <p:ext uri="{BB962C8B-B14F-4D97-AF65-F5344CB8AC3E}">
        <p14:creationId xmlns:p14="http://schemas.microsoft.com/office/powerpoint/2010/main" val="36526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B650-D923-42D6-BB2D-D32F6D506E6C}"/>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94CB8262-5A71-46EE-947A-01098B8459C2}"/>
              </a:ext>
            </a:extLst>
          </p:cNvPr>
          <p:cNvSpPr>
            <a:spLocks noGrp="1"/>
          </p:cNvSpPr>
          <p:nvPr>
            <p:ph idx="1"/>
          </p:nvPr>
        </p:nvSpPr>
        <p:spPr/>
        <p:txBody>
          <a:bodyPr/>
          <a:lstStyle/>
          <a:p>
            <a:r>
              <a:rPr lang="en-US" dirty="0"/>
              <a:t>Multi Way Joining is a process where one can join multiple relations, retaining the single pass property of the inputs by using multidimensional data structure.</a:t>
            </a:r>
          </a:p>
        </p:txBody>
      </p:sp>
    </p:spTree>
    <p:extLst>
      <p:ext uri="{BB962C8B-B14F-4D97-AF65-F5344CB8AC3E}">
        <p14:creationId xmlns:p14="http://schemas.microsoft.com/office/powerpoint/2010/main" val="280274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457B-F196-48C9-8A81-BBFA04E293D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A8FF568A-B649-4824-8597-19C7AFDD45FC}"/>
              </a:ext>
            </a:extLst>
          </p:cNvPr>
          <p:cNvSpPr>
            <a:spLocks noGrp="1"/>
          </p:cNvSpPr>
          <p:nvPr>
            <p:ph idx="1"/>
          </p:nvPr>
        </p:nvSpPr>
        <p:spPr>
          <a:xfrm>
            <a:off x="1141412" y="2249487"/>
            <a:ext cx="2670933" cy="3541714"/>
          </a:xfrm>
        </p:spPr>
        <p:txBody>
          <a:bodyPr/>
          <a:lstStyle/>
          <a:p>
            <a:r>
              <a:rPr lang="en-US" dirty="0"/>
              <a:t>A    B    C</a:t>
            </a:r>
          </a:p>
          <a:p>
            <a:pPr marL="0" indent="0">
              <a:buNone/>
            </a:pPr>
            <a:r>
              <a:rPr lang="en-US" dirty="0"/>
              <a:t>	</a:t>
            </a:r>
          </a:p>
          <a:p>
            <a:pPr marL="0" indent="0">
              <a:buNone/>
            </a:pPr>
            <a:r>
              <a:rPr lang="en-US" dirty="0"/>
              <a:t>	</a:t>
            </a:r>
            <a:br>
              <a:rPr lang="en-US" dirty="0"/>
            </a:br>
            <a:r>
              <a:rPr lang="en-US" dirty="0"/>
              <a:t>                       C</a:t>
            </a:r>
            <a:br>
              <a:rPr lang="en-US" dirty="0"/>
            </a:br>
            <a:br>
              <a:rPr lang="en-US" dirty="0"/>
            </a:br>
            <a:r>
              <a:rPr lang="en-US" dirty="0"/>
              <a:t>A	     B	</a:t>
            </a:r>
          </a:p>
        </p:txBody>
      </p:sp>
      <p:sp>
        <p:nvSpPr>
          <p:cNvPr id="4" name="Flowchart: Collate 3">
            <a:extLst>
              <a:ext uri="{FF2B5EF4-FFF2-40B4-BE49-F238E27FC236}">
                <a16:creationId xmlns:a16="http://schemas.microsoft.com/office/drawing/2014/main" id="{864C331C-6FA6-4667-8935-F5AD0E48721E}"/>
              </a:ext>
            </a:extLst>
          </p:cNvPr>
          <p:cNvSpPr/>
          <p:nvPr/>
        </p:nvSpPr>
        <p:spPr>
          <a:xfrm rot="5400000">
            <a:off x="1705707"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D8B75003-4F2C-46FC-A10D-7BE152FB5D54}"/>
              </a:ext>
            </a:extLst>
          </p:cNvPr>
          <p:cNvSpPr/>
          <p:nvPr/>
        </p:nvSpPr>
        <p:spPr>
          <a:xfrm rot="5400000">
            <a:off x="2216661"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F7EA1A14-F616-4C19-A546-53527A41D9A2}"/>
              </a:ext>
            </a:extLst>
          </p:cNvPr>
          <p:cNvSpPr/>
          <p:nvPr/>
        </p:nvSpPr>
        <p:spPr>
          <a:xfrm rot="5400000">
            <a:off x="2473396" y="3067929"/>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8" name="Straight Connector 7">
            <a:extLst>
              <a:ext uri="{FF2B5EF4-FFF2-40B4-BE49-F238E27FC236}">
                <a16:creationId xmlns:a16="http://schemas.microsoft.com/office/drawing/2014/main" id="{AF2ED0AC-565C-4528-A430-33E9B192C984}"/>
              </a:ext>
            </a:extLst>
          </p:cNvPr>
          <p:cNvCxnSpPr>
            <a:cxnSpLocks/>
          </p:cNvCxnSpPr>
          <p:nvPr/>
        </p:nvCxnSpPr>
        <p:spPr>
          <a:xfrm>
            <a:off x="2566594" y="3289495"/>
            <a:ext cx="697111" cy="57912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06BEC6-7840-4B78-9AFD-7A6ED854F664}"/>
              </a:ext>
            </a:extLst>
          </p:cNvPr>
          <p:cNvCxnSpPr/>
          <p:nvPr/>
        </p:nvCxnSpPr>
        <p:spPr>
          <a:xfrm flipH="1">
            <a:off x="1959338" y="3289495"/>
            <a:ext cx="607256" cy="607256"/>
          </a:xfrm>
          <a:prstGeom prst="line">
            <a:avLst/>
          </a:prstGeom>
        </p:spPr>
        <p:style>
          <a:lnRef idx="1">
            <a:schemeClr val="dk1"/>
          </a:lnRef>
          <a:fillRef idx="0">
            <a:schemeClr val="dk1"/>
          </a:fillRef>
          <a:effectRef idx="0">
            <a:schemeClr val="dk1"/>
          </a:effectRef>
          <a:fontRef idx="minor">
            <a:schemeClr val="tx1"/>
          </a:fontRef>
        </p:style>
      </p:cxnSp>
      <p:sp>
        <p:nvSpPr>
          <p:cNvPr id="13" name="Flowchart: Collate 12">
            <a:extLst>
              <a:ext uri="{FF2B5EF4-FFF2-40B4-BE49-F238E27FC236}">
                <a16:creationId xmlns:a16="http://schemas.microsoft.com/office/drawing/2014/main" id="{95A07C7C-4967-41A6-8C76-717DD36E2247}"/>
              </a:ext>
            </a:extLst>
          </p:cNvPr>
          <p:cNvSpPr/>
          <p:nvPr/>
        </p:nvSpPr>
        <p:spPr>
          <a:xfrm rot="5400000">
            <a:off x="1852071" y="389197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14" name="Straight Connector 13">
            <a:extLst>
              <a:ext uri="{FF2B5EF4-FFF2-40B4-BE49-F238E27FC236}">
                <a16:creationId xmlns:a16="http://schemas.microsoft.com/office/drawing/2014/main" id="{572DC57B-5274-42FE-8022-DF8D2D0AD077}"/>
              </a:ext>
            </a:extLst>
          </p:cNvPr>
          <p:cNvCxnSpPr/>
          <p:nvPr/>
        </p:nvCxnSpPr>
        <p:spPr>
          <a:xfrm flipH="1">
            <a:off x="1323945" y="4113542"/>
            <a:ext cx="607256" cy="60725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8BA8E2-C661-4875-A2ED-40B3A78D8C39}"/>
              </a:ext>
            </a:extLst>
          </p:cNvPr>
          <p:cNvCxnSpPr>
            <a:cxnSpLocks/>
          </p:cNvCxnSpPr>
          <p:nvPr/>
        </p:nvCxnSpPr>
        <p:spPr>
          <a:xfrm>
            <a:off x="1942579" y="4111741"/>
            <a:ext cx="697111" cy="579120"/>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3929DF5A-7473-45CD-BA2A-96FD1BEAA94B}"/>
              </a:ext>
            </a:extLst>
          </p:cNvPr>
          <p:cNvSpPr txBox="1">
            <a:spLocks/>
          </p:cNvSpPr>
          <p:nvPr/>
        </p:nvSpPr>
        <p:spPr>
          <a:xfrm>
            <a:off x="3940712" y="2249486"/>
            <a:ext cx="71066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Traditional Joins take 2 relations at once and join to get the intermediate results that are too large to store.</a:t>
            </a:r>
          </a:p>
        </p:txBody>
      </p:sp>
    </p:spTree>
    <p:extLst>
      <p:ext uri="{BB962C8B-B14F-4D97-AF65-F5344CB8AC3E}">
        <p14:creationId xmlns:p14="http://schemas.microsoft.com/office/powerpoint/2010/main" val="39535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7389-9F32-4AF3-9B75-F23F667EE29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D127CD6A-FB42-4F13-B761-C556A92A1736}"/>
              </a:ext>
            </a:extLst>
          </p:cNvPr>
          <p:cNvSpPr>
            <a:spLocks noGrp="1"/>
          </p:cNvSpPr>
          <p:nvPr>
            <p:ph idx="1"/>
          </p:nvPr>
        </p:nvSpPr>
        <p:spPr>
          <a:xfrm>
            <a:off x="5343376" y="2080672"/>
            <a:ext cx="4190242" cy="3541714"/>
          </a:xfrm>
        </p:spPr>
        <p:txBody>
          <a:bodyPr/>
          <a:lstStyle/>
          <a:p>
            <a:pPr marL="0" indent="0">
              <a:buNone/>
            </a:pPr>
            <a:r>
              <a:rPr lang="en-US" dirty="0"/>
              <a:t>With multiway join we create an aligned relation table between two distinct tables using the foreign key of one table with primary key of another, and use the aligned table to perform join efficiently.</a:t>
            </a:r>
          </a:p>
        </p:txBody>
      </p:sp>
      <p:sp>
        <p:nvSpPr>
          <p:cNvPr id="4" name="Flowchart: Collate 3">
            <a:extLst>
              <a:ext uri="{FF2B5EF4-FFF2-40B4-BE49-F238E27FC236}">
                <a16:creationId xmlns:a16="http://schemas.microsoft.com/office/drawing/2014/main" id="{FC88A37C-3367-42D2-9ACB-52C84F8B9E8A}"/>
              </a:ext>
            </a:extLst>
          </p:cNvPr>
          <p:cNvSpPr/>
          <p:nvPr/>
        </p:nvSpPr>
        <p:spPr>
          <a:xfrm rot="5400000">
            <a:off x="1719775" y="2226213"/>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339CA20E-608B-4536-BFB9-F7DC14379FB7}"/>
              </a:ext>
            </a:extLst>
          </p:cNvPr>
          <p:cNvSpPr/>
          <p:nvPr/>
        </p:nvSpPr>
        <p:spPr>
          <a:xfrm rot="5400000">
            <a:off x="2198074" y="2226208"/>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0E5E8B86-917C-4936-B991-3833A2F4954E}"/>
              </a:ext>
            </a:extLst>
          </p:cNvPr>
          <p:cNvSpPr/>
          <p:nvPr/>
        </p:nvSpPr>
        <p:spPr>
          <a:xfrm rot="5400000">
            <a:off x="3009692" y="2834635"/>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7" name="Straight Connector 6">
            <a:extLst>
              <a:ext uri="{FF2B5EF4-FFF2-40B4-BE49-F238E27FC236}">
                <a16:creationId xmlns:a16="http://schemas.microsoft.com/office/drawing/2014/main" id="{97B79DE6-4458-4AB2-9960-13817A021A01}"/>
              </a:ext>
            </a:extLst>
          </p:cNvPr>
          <p:cNvCxnSpPr>
            <a:cxnSpLocks/>
          </p:cNvCxnSpPr>
          <p:nvPr/>
        </p:nvCxnSpPr>
        <p:spPr>
          <a:xfrm flipH="1">
            <a:off x="1575582" y="3084760"/>
            <a:ext cx="1527308" cy="7831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CEAA8DE-2674-4963-AD6E-CF1B156A1646}"/>
              </a:ext>
            </a:extLst>
          </p:cNvPr>
          <p:cNvCxnSpPr>
            <a:cxnSpLocks/>
          </p:cNvCxnSpPr>
          <p:nvPr/>
        </p:nvCxnSpPr>
        <p:spPr>
          <a:xfrm>
            <a:off x="3102890" y="3084760"/>
            <a:ext cx="0" cy="7170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0F9ED2F-81BC-4D8C-8181-B65D5BA12F85}"/>
              </a:ext>
            </a:extLst>
          </p:cNvPr>
          <p:cNvCxnSpPr>
            <a:cxnSpLocks/>
          </p:cNvCxnSpPr>
          <p:nvPr/>
        </p:nvCxnSpPr>
        <p:spPr>
          <a:xfrm>
            <a:off x="3102890" y="3084760"/>
            <a:ext cx="1848938" cy="78318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5A95890A-2AFA-44AC-B17C-AA37EC51E621}"/>
              </a:ext>
            </a:extLst>
          </p:cNvPr>
          <p:cNvSpPr txBox="1">
            <a:spLocks/>
          </p:cNvSpPr>
          <p:nvPr/>
        </p:nvSpPr>
        <p:spPr>
          <a:xfrm>
            <a:off x="1153134" y="2080672"/>
            <a:ext cx="4190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    B    C</a:t>
            </a:r>
          </a:p>
          <a:p>
            <a:endParaRPr lang="en-US" dirty="0"/>
          </a:p>
          <a:p>
            <a:endParaRPr lang="en-US" dirty="0"/>
          </a:p>
          <a:p>
            <a:r>
              <a:rPr lang="en-US" dirty="0"/>
              <a:t>A		B		C</a:t>
            </a:r>
          </a:p>
        </p:txBody>
      </p:sp>
    </p:spTree>
    <p:extLst>
      <p:ext uri="{BB962C8B-B14F-4D97-AF65-F5344CB8AC3E}">
        <p14:creationId xmlns:p14="http://schemas.microsoft.com/office/powerpoint/2010/main" val="255228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373A078-268B-48D4-B844-1B39B0B412E9}"/>
              </a:ext>
            </a:extLst>
          </p:cNvPr>
          <p:cNvSpPr/>
          <p:nvPr/>
        </p:nvSpPr>
        <p:spPr>
          <a:xfrm>
            <a:off x="5096604" y="469217"/>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CCD293D2-CF1F-4300-B3FF-41EAE24B00FC}"/>
              </a:ext>
            </a:extLst>
          </p:cNvPr>
          <p:cNvSpPr/>
          <p:nvPr/>
        </p:nvSpPr>
        <p:spPr>
          <a:xfrm>
            <a:off x="4740812" y="1441193"/>
            <a:ext cx="2110153" cy="6752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Widgets</a:t>
            </a:r>
          </a:p>
        </p:txBody>
      </p:sp>
      <p:sp>
        <p:nvSpPr>
          <p:cNvPr id="7" name="Parallelogram 6">
            <a:extLst>
              <a:ext uri="{FF2B5EF4-FFF2-40B4-BE49-F238E27FC236}">
                <a16:creationId xmlns:a16="http://schemas.microsoft.com/office/drawing/2014/main" id="{D82BDB13-2691-44E4-B8D1-F4FD60D06075}"/>
              </a:ext>
            </a:extLst>
          </p:cNvPr>
          <p:cNvSpPr/>
          <p:nvPr/>
        </p:nvSpPr>
        <p:spPr>
          <a:xfrm>
            <a:off x="4350432" y="2335237"/>
            <a:ext cx="2926080" cy="49236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 with buttons</a:t>
            </a:r>
          </a:p>
        </p:txBody>
      </p:sp>
      <p:sp>
        <p:nvSpPr>
          <p:cNvPr id="8" name="Flowchart: Summing Junction 7">
            <a:extLst>
              <a:ext uri="{FF2B5EF4-FFF2-40B4-BE49-F238E27FC236}">
                <a16:creationId xmlns:a16="http://schemas.microsoft.com/office/drawing/2014/main" id="{72DBE1B3-6DE0-464F-A2BC-99F7F49E7344}"/>
              </a:ext>
            </a:extLst>
          </p:cNvPr>
          <p:cNvSpPr/>
          <p:nvPr/>
        </p:nvSpPr>
        <p:spPr>
          <a:xfrm>
            <a:off x="4736266"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a:extLst>
              <a:ext uri="{FF2B5EF4-FFF2-40B4-BE49-F238E27FC236}">
                <a16:creationId xmlns:a16="http://schemas.microsoft.com/office/drawing/2014/main" id="{E7F16241-A713-4564-8B6C-71E07C93B19C}"/>
              </a:ext>
            </a:extLst>
          </p:cNvPr>
          <p:cNvSpPr/>
          <p:nvPr/>
        </p:nvSpPr>
        <p:spPr>
          <a:xfrm>
            <a:off x="5464703" y="271484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Summing Junction 10">
            <a:extLst>
              <a:ext uri="{FF2B5EF4-FFF2-40B4-BE49-F238E27FC236}">
                <a16:creationId xmlns:a16="http://schemas.microsoft.com/office/drawing/2014/main" id="{6847ED6A-94E1-4117-A9B5-89EDEAC687EA}"/>
              </a:ext>
            </a:extLst>
          </p:cNvPr>
          <p:cNvSpPr/>
          <p:nvPr/>
        </p:nvSpPr>
        <p:spPr>
          <a:xfrm>
            <a:off x="5269176" y="271379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umming Junction 11">
            <a:extLst>
              <a:ext uri="{FF2B5EF4-FFF2-40B4-BE49-F238E27FC236}">
                <a16:creationId xmlns:a16="http://schemas.microsoft.com/office/drawing/2014/main" id="{BD148624-3966-42DB-9002-7E02D976882F}"/>
              </a:ext>
            </a:extLst>
          </p:cNvPr>
          <p:cNvSpPr/>
          <p:nvPr/>
        </p:nvSpPr>
        <p:spPr>
          <a:xfrm>
            <a:off x="5080166" y="271835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Summing Junction 12">
            <a:extLst>
              <a:ext uri="{FF2B5EF4-FFF2-40B4-BE49-F238E27FC236}">
                <a16:creationId xmlns:a16="http://schemas.microsoft.com/office/drawing/2014/main" id="{1FE3128A-8524-4FE9-82F9-B9DA3C840591}"/>
              </a:ext>
            </a:extLst>
          </p:cNvPr>
          <p:cNvSpPr/>
          <p:nvPr/>
        </p:nvSpPr>
        <p:spPr>
          <a:xfrm>
            <a:off x="4918264"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a:extLst>
              <a:ext uri="{FF2B5EF4-FFF2-40B4-BE49-F238E27FC236}">
                <a16:creationId xmlns:a16="http://schemas.microsoft.com/office/drawing/2014/main" id="{C3FCF048-8A79-4FF6-B3C6-28F2A663DE0F}"/>
              </a:ext>
            </a:extLst>
          </p:cNvPr>
          <p:cNvSpPr/>
          <p:nvPr/>
        </p:nvSpPr>
        <p:spPr>
          <a:xfrm>
            <a:off x="6862101" y="2715065"/>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D08AEC1-E0BD-492E-A3A3-6028A9A865D8}"/>
              </a:ext>
            </a:extLst>
          </p:cNvPr>
          <p:cNvCxnSpPr>
            <a:cxnSpLocks/>
            <a:stCxn id="4" idx="4"/>
          </p:cNvCxnSpPr>
          <p:nvPr/>
        </p:nvCxnSpPr>
        <p:spPr>
          <a:xfrm>
            <a:off x="5870327" y="1144466"/>
            <a:ext cx="0" cy="296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98ED968-FFBB-4DC1-814E-6860CBCFAE8B}"/>
              </a:ext>
            </a:extLst>
          </p:cNvPr>
          <p:cNvCxnSpPr>
            <a:cxnSpLocks/>
            <a:stCxn id="6" idx="2"/>
            <a:endCxn id="7" idx="0"/>
          </p:cNvCxnSpPr>
          <p:nvPr/>
        </p:nvCxnSpPr>
        <p:spPr>
          <a:xfrm>
            <a:off x="5795889" y="2116442"/>
            <a:ext cx="17583" cy="21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C35954E-BEAA-4C8A-8143-421754289EF1}"/>
              </a:ext>
            </a:extLst>
          </p:cNvPr>
          <p:cNvCxnSpPr>
            <a:cxnSpLocks/>
          </p:cNvCxnSpPr>
          <p:nvPr/>
        </p:nvCxnSpPr>
        <p:spPr>
          <a:xfrm>
            <a:off x="4763671" y="3094673"/>
            <a:ext cx="71568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03248AC-F33F-4B4B-861A-6AD48BA31334}"/>
              </a:ext>
            </a:extLst>
          </p:cNvPr>
          <p:cNvCxnSpPr>
            <a:cxnSpLocks/>
          </p:cNvCxnSpPr>
          <p:nvPr/>
        </p:nvCxnSpPr>
        <p:spPr>
          <a:xfrm>
            <a:off x="4763671"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734E311-CC17-4027-BD78-95AD0631EDA7}"/>
              </a:ext>
            </a:extLst>
          </p:cNvPr>
          <p:cNvCxnSpPr>
            <a:cxnSpLocks/>
          </p:cNvCxnSpPr>
          <p:nvPr/>
        </p:nvCxnSpPr>
        <p:spPr>
          <a:xfrm>
            <a:off x="4936586"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7FFDA6B-7D98-4801-A2D5-2FAFDDE5345E}"/>
              </a:ext>
            </a:extLst>
          </p:cNvPr>
          <p:cNvCxnSpPr>
            <a:cxnSpLocks/>
          </p:cNvCxnSpPr>
          <p:nvPr/>
        </p:nvCxnSpPr>
        <p:spPr>
          <a:xfrm>
            <a:off x="5104518"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48E4C14-937F-4446-81FB-C27E2754A1A2}"/>
              </a:ext>
            </a:extLst>
          </p:cNvPr>
          <p:cNvCxnSpPr>
            <a:cxnSpLocks/>
          </p:cNvCxnSpPr>
          <p:nvPr/>
        </p:nvCxnSpPr>
        <p:spPr>
          <a:xfrm>
            <a:off x="5291939"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1FA248-1E3C-46E7-84B5-54D846CDFED9}"/>
              </a:ext>
            </a:extLst>
          </p:cNvPr>
          <p:cNvCxnSpPr>
            <a:cxnSpLocks/>
          </p:cNvCxnSpPr>
          <p:nvPr/>
        </p:nvCxnSpPr>
        <p:spPr>
          <a:xfrm>
            <a:off x="5479360" y="2813964"/>
            <a:ext cx="0" cy="294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0141F00-865F-4139-BD56-60DD039BA425}"/>
              </a:ext>
            </a:extLst>
          </p:cNvPr>
          <p:cNvCxnSpPr>
            <a:cxnSpLocks/>
          </p:cNvCxnSpPr>
          <p:nvPr/>
        </p:nvCxnSpPr>
        <p:spPr>
          <a:xfrm flipH="1">
            <a:off x="5101534" y="3041650"/>
            <a:ext cx="2984" cy="56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DE326C5-A352-4478-B7F1-0FF0BD9B0DEC}"/>
              </a:ext>
            </a:extLst>
          </p:cNvPr>
          <p:cNvCxnSpPr>
            <a:cxnSpLocks/>
          </p:cNvCxnSpPr>
          <p:nvPr/>
        </p:nvCxnSpPr>
        <p:spPr>
          <a:xfrm>
            <a:off x="6875472" y="2827606"/>
            <a:ext cx="9488" cy="780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Process 43">
            <a:extLst>
              <a:ext uri="{FF2B5EF4-FFF2-40B4-BE49-F238E27FC236}">
                <a16:creationId xmlns:a16="http://schemas.microsoft.com/office/drawing/2014/main" id="{6D6FACF6-B986-4D1D-97A4-D4879BE7691D}"/>
              </a:ext>
            </a:extLst>
          </p:cNvPr>
          <p:cNvSpPr/>
          <p:nvPr/>
        </p:nvSpPr>
        <p:spPr>
          <a:xfrm>
            <a:off x="4114800" y="360761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Matrix</a:t>
            </a:r>
          </a:p>
        </p:txBody>
      </p:sp>
      <p:sp>
        <p:nvSpPr>
          <p:cNvPr id="47" name="Flowchart: Process 46">
            <a:extLst>
              <a:ext uri="{FF2B5EF4-FFF2-40B4-BE49-F238E27FC236}">
                <a16:creationId xmlns:a16="http://schemas.microsoft.com/office/drawing/2014/main" id="{BC09BDE7-84D9-458B-9B98-47F3A5459D54}"/>
              </a:ext>
            </a:extLst>
          </p:cNvPr>
          <p:cNvSpPr/>
          <p:nvPr/>
        </p:nvSpPr>
        <p:spPr>
          <a:xfrm>
            <a:off x="6145604" y="360759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result</a:t>
            </a:r>
          </a:p>
        </p:txBody>
      </p:sp>
      <p:sp>
        <p:nvSpPr>
          <p:cNvPr id="48" name="Flowchart: Process 47">
            <a:extLst>
              <a:ext uri="{FF2B5EF4-FFF2-40B4-BE49-F238E27FC236}">
                <a16:creationId xmlns:a16="http://schemas.microsoft.com/office/drawing/2014/main" id="{93334EA5-55D9-40EC-B2A4-7EDC721B8369}"/>
              </a:ext>
            </a:extLst>
          </p:cNvPr>
          <p:cNvSpPr/>
          <p:nvPr/>
        </p:nvSpPr>
        <p:spPr>
          <a:xfrm>
            <a:off x="4373729" y="4476077"/>
            <a:ext cx="1882140" cy="8077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timer</a:t>
            </a:r>
          </a:p>
          <a:p>
            <a:pPr algn="ctr"/>
            <a:r>
              <a:rPr lang="en-US" dirty="0"/>
              <a:t>Create nodes</a:t>
            </a:r>
          </a:p>
        </p:txBody>
      </p:sp>
      <p:cxnSp>
        <p:nvCxnSpPr>
          <p:cNvPr id="64" name="Straight Connector 63">
            <a:extLst>
              <a:ext uri="{FF2B5EF4-FFF2-40B4-BE49-F238E27FC236}">
                <a16:creationId xmlns:a16="http://schemas.microsoft.com/office/drawing/2014/main" id="{FC0D6109-DA27-4758-9A04-96F559F05E94}"/>
              </a:ext>
            </a:extLst>
          </p:cNvPr>
          <p:cNvCxnSpPr>
            <a:cxnSpLocks/>
          </p:cNvCxnSpPr>
          <p:nvPr/>
        </p:nvCxnSpPr>
        <p:spPr>
          <a:xfrm flipH="1">
            <a:off x="6884960" y="4099946"/>
            <a:ext cx="1" cy="13304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AE3AA57-F3A7-418F-BF28-77F00631D573}"/>
              </a:ext>
            </a:extLst>
          </p:cNvPr>
          <p:cNvCxnSpPr>
            <a:cxnSpLocks/>
          </p:cNvCxnSpPr>
          <p:nvPr/>
        </p:nvCxnSpPr>
        <p:spPr>
          <a:xfrm>
            <a:off x="5323153" y="4232991"/>
            <a:ext cx="1561807"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5FC83F11-A5DD-428A-BA9A-E6567D5F6CCA}"/>
              </a:ext>
            </a:extLst>
          </p:cNvPr>
          <p:cNvCxnSpPr>
            <a:cxnSpLocks/>
          </p:cNvCxnSpPr>
          <p:nvPr/>
        </p:nvCxnSpPr>
        <p:spPr>
          <a:xfrm>
            <a:off x="5323153" y="4232991"/>
            <a:ext cx="0" cy="24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C96E207-D2B4-44CF-B1A0-8976573D6CC5}"/>
              </a:ext>
            </a:extLst>
          </p:cNvPr>
          <p:cNvCxnSpPr>
            <a:cxnSpLocks/>
          </p:cNvCxnSpPr>
          <p:nvPr/>
        </p:nvCxnSpPr>
        <p:spPr>
          <a:xfrm>
            <a:off x="6255869" y="4858366"/>
            <a:ext cx="1233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lowchart: Connector 1">
            <a:extLst>
              <a:ext uri="{FF2B5EF4-FFF2-40B4-BE49-F238E27FC236}">
                <a16:creationId xmlns:a16="http://schemas.microsoft.com/office/drawing/2014/main" id="{107EBBFB-5749-4EA7-9EC9-0BDFE0B6F57B}"/>
              </a:ext>
            </a:extLst>
          </p:cNvPr>
          <p:cNvSpPr/>
          <p:nvPr/>
        </p:nvSpPr>
        <p:spPr>
          <a:xfrm>
            <a:off x="7489371" y="462976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20635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or: Elbow 5">
            <a:extLst>
              <a:ext uri="{FF2B5EF4-FFF2-40B4-BE49-F238E27FC236}">
                <a16:creationId xmlns:a16="http://schemas.microsoft.com/office/drawing/2014/main" id="{4A3ACBAA-5FC8-4982-B296-DC156043E9DA}"/>
              </a:ext>
            </a:extLst>
          </p:cNvPr>
          <p:cNvCxnSpPr>
            <a:cxnSpLocks/>
          </p:cNvCxnSpPr>
          <p:nvPr/>
        </p:nvCxnSpPr>
        <p:spPr>
          <a:xfrm>
            <a:off x="2956578" y="267042"/>
            <a:ext cx="1484793" cy="8070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A3F68F73-1AD5-4C34-AB23-A408CB606447}"/>
              </a:ext>
            </a:extLst>
          </p:cNvPr>
          <p:cNvSpPr/>
          <p:nvPr/>
        </p:nvSpPr>
        <p:spPr>
          <a:xfrm>
            <a:off x="4441371" y="642423"/>
            <a:ext cx="2583543" cy="8235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node_dict</a:t>
            </a:r>
            <a:r>
              <a:rPr lang="en-US" dirty="0"/>
              <a:t> = {}</a:t>
            </a:r>
          </a:p>
          <a:p>
            <a:pPr algn="ctr"/>
            <a:r>
              <a:rPr lang="en-US" dirty="0" err="1"/>
              <a:t>divert_flag</a:t>
            </a:r>
            <a:r>
              <a:rPr lang="en-US" dirty="0"/>
              <a:t> = 0</a:t>
            </a:r>
          </a:p>
        </p:txBody>
      </p:sp>
      <p:sp>
        <p:nvSpPr>
          <p:cNvPr id="8" name="Flowchart: Decision 7">
            <a:extLst>
              <a:ext uri="{FF2B5EF4-FFF2-40B4-BE49-F238E27FC236}">
                <a16:creationId xmlns:a16="http://schemas.microsoft.com/office/drawing/2014/main" id="{B043A0F9-DCBA-4B28-9194-6CD8F29471A4}"/>
              </a:ext>
            </a:extLst>
          </p:cNvPr>
          <p:cNvSpPr/>
          <p:nvPr/>
        </p:nvSpPr>
        <p:spPr>
          <a:xfrm>
            <a:off x="3497943" y="1742579"/>
            <a:ext cx="4484914" cy="154931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all matrix elements if the node has a child node to it?</a:t>
            </a:r>
          </a:p>
        </p:txBody>
      </p:sp>
      <p:sp>
        <p:nvSpPr>
          <p:cNvPr id="9" name="Flowchart: Process 8">
            <a:extLst>
              <a:ext uri="{FF2B5EF4-FFF2-40B4-BE49-F238E27FC236}">
                <a16:creationId xmlns:a16="http://schemas.microsoft.com/office/drawing/2014/main" id="{E2B5E18D-A7B9-488B-A18C-DD516213C37A}"/>
              </a:ext>
            </a:extLst>
          </p:cNvPr>
          <p:cNvSpPr/>
          <p:nvPr/>
        </p:nvSpPr>
        <p:spPr>
          <a:xfrm rot="10800000" flipV="1">
            <a:off x="4724400" y="3794412"/>
            <a:ext cx="2061028" cy="956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Append the node as value to parent key</a:t>
            </a:r>
          </a:p>
        </p:txBody>
      </p:sp>
      <p:sp>
        <p:nvSpPr>
          <p:cNvPr id="10" name="Flowchart: Process 9">
            <a:extLst>
              <a:ext uri="{FF2B5EF4-FFF2-40B4-BE49-F238E27FC236}">
                <a16:creationId xmlns:a16="http://schemas.microsoft.com/office/drawing/2014/main" id="{E2C98B96-188E-4D8F-8B50-74FEEACED761}"/>
              </a:ext>
            </a:extLst>
          </p:cNvPr>
          <p:cNvSpPr/>
          <p:nvPr/>
        </p:nvSpPr>
        <p:spPr>
          <a:xfrm>
            <a:off x="8940800" y="1992168"/>
            <a:ext cx="2119086" cy="7837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new key value pair</a:t>
            </a:r>
          </a:p>
        </p:txBody>
      </p:sp>
      <p:cxnSp>
        <p:nvCxnSpPr>
          <p:cNvPr id="14" name="Straight Arrow Connector 13">
            <a:extLst>
              <a:ext uri="{FF2B5EF4-FFF2-40B4-BE49-F238E27FC236}">
                <a16:creationId xmlns:a16="http://schemas.microsoft.com/office/drawing/2014/main" id="{4D3C3241-CEAB-4802-B09C-C3936E998F0D}"/>
              </a:ext>
            </a:extLst>
          </p:cNvPr>
          <p:cNvCxnSpPr>
            <a:stCxn id="7" idx="2"/>
            <a:endCxn id="8" idx="0"/>
          </p:cNvCxnSpPr>
          <p:nvPr/>
        </p:nvCxnSpPr>
        <p:spPr>
          <a:xfrm>
            <a:off x="5733143" y="1465943"/>
            <a:ext cx="7257" cy="276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2B6CE80-C41A-4760-A191-18439A7741E9}"/>
              </a:ext>
            </a:extLst>
          </p:cNvPr>
          <p:cNvCxnSpPr>
            <a:stCxn id="8" idx="2"/>
            <a:endCxn id="9" idx="0"/>
          </p:cNvCxnSpPr>
          <p:nvPr/>
        </p:nvCxnSpPr>
        <p:spPr>
          <a:xfrm>
            <a:off x="5740400" y="3291896"/>
            <a:ext cx="14514" cy="50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5DC421-863E-4BA8-9572-EE44716828CA}"/>
              </a:ext>
            </a:extLst>
          </p:cNvPr>
          <p:cNvCxnSpPr>
            <a:stCxn id="8" idx="3"/>
          </p:cNvCxnSpPr>
          <p:nvPr/>
        </p:nvCxnSpPr>
        <p:spPr>
          <a:xfrm flipV="1">
            <a:off x="7982857" y="2517237"/>
            <a:ext cx="10014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7D820A9-E3F5-4682-A5E9-4D77D6CFF4EE}"/>
              </a:ext>
            </a:extLst>
          </p:cNvPr>
          <p:cNvSpPr txBox="1"/>
          <p:nvPr/>
        </p:nvSpPr>
        <p:spPr>
          <a:xfrm>
            <a:off x="5783942" y="3291896"/>
            <a:ext cx="1654625" cy="369332"/>
          </a:xfrm>
          <a:prstGeom prst="rect">
            <a:avLst/>
          </a:prstGeom>
          <a:noFill/>
        </p:spPr>
        <p:txBody>
          <a:bodyPr wrap="square" rtlCol="0">
            <a:spAutoFit/>
          </a:bodyPr>
          <a:lstStyle/>
          <a:p>
            <a:r>
              <a:rPr lang="en-US" dirty="0"/>
              <a:t>True</a:t>
            </a:r>
          </a:p>
        </p:txBody>
      </p:sp>
      <p:sp>
        <p:nvSpPr>
          <p:cNvPr id="23" name="TextBox 22">
            <a:extLst>
              <a:ext uri="{FF2B5EF4-FFF2-40B4-BE49-F238E27FC236}">
                <a16:creationId xmlns:a16="http://schemas.microsoft.com/office/drawing/2014/main" id="{2A2D5BAC-844C-40EA-AA5C-9670343FA935}"/>
              </a:ext>
            </a:extLst>
          </p:cNvPr>
          <p:cNvSpPr txBox="1"/>
          <p:nvPr/>
        </p:nvSpPr>
        <p:spPr>
          <a:xfrm>
            <a:off x="7939315" y="1991032"/>
            <a:ext cx="1654625" cy="369332"/>
          </a:xfrm>
          <a:prstGeom prst="rect">
            <a:avLst/>
          </a:prstGeom>
          <a:noFill/>
        </p:spPr>
        <p:txBody>
          <a:bodyPr wrap="square" rtlCol="0">
            <a:spAutoFit/>
          </a:bodyPr>
          <a:lstStyle/>
          <a:p>
            <a:r>
              <a:rPr lang="en-US" dirty="0"/>
              <a:t>False</a:t>
            </a:r>
          </a:p>
        </p:txBody>
      </p:sp>
      <p:cxnSp>
        <p:nvCxnSpPr>
          <p:cNvPr id="27" name="Straight Arrow Connector 26">
            <a:extLst>
              <a:ext uri="{FF2B5EF4-FFF2-40B4-BE49-F238E27FC236}">
                <a16:creationId xmlns:a16="http://schemas.microsoft.com/office/drawing/2014/main" id="{0173B966-E05C-4FFD-A5B1-53432A913F6B}"/>
              </a:ext>
            </a:extLst>
          </p:cNvPr>
          <p:cNvCxnSpPr>
            <a:cxnSpLocks/>
            <a:stCxn id="9" idx="2"/>
          </p:cNvCxnSpPr>
          <p:nvPr/>
        </p:nvCxnSpPr>
        <p:spPr>
          <a:xfrm>
            <a:off x="5754914" y="4750901"/>
            <a:ext cx="0" cy="64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512E392-1625-4599-BC2A-C1F80EC33B00}"/>
              </a:ext>
            </a:extLst>
          </p:cNvPr>
          <p:cNvCxnSpPr/>
          <p:nvPr/>
        </p:nvCxnSpPr>
        <p:spPr>
          <a:xfrm>
            <a:off x="5754914" y="5392057"/>
            <a:ext cx="60161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FB984AA-B711-487E-A60B-A09F6293335C}"/>
              </a:ext>
            </a:extLst>
          </p:cNvPr>
          <p:cNvCxnSpPr/>
          <p:nvPr/>
        </p:nvCxnSpPr>
        <p:spPr>
          <a:xfrm flipV="1">
            <a:off x="11771086" y="1596571"/>
            <a:ext cx="0" cy="3795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E94F8AB-96CC-491D-8186-13AF7A42F0AA}"/>
              </a:ext>
            </a:extLst>
          </p:cNvPr>
          <p:cNvCxnSpPr/>
          <p:nvPr/>
        </p:nvCxnSpPr>
        <p:spPr>
          <a:xfrm flipH="1">
            <a:off x="5747657" y="1596571"/>
            <a:ext cx="6023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8E7E789-0601-4F4E-BC05-129116402052}"/>
              </a:ext>
            </a:extLst>
          </p:cNvPr>
          <p:cNvCxnSpPr>
            <a:cxnSpLocks/>
          </p:cNvCxnSpPr>
          <p:nvPr/>
        </p:nvCxnSpPr>
        <p:spPr>
          <a:xfrm flipV="1">
            <a:off x="9942287" y="1596004"/>
            <a:ext cx="0" cy="396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4583C57-9CF2-4363-8E7D-5E6CDE4DEFD0}"/>
              </a:ext>
            </a:extLst>
          </p:cNvPr>
          <p:cNvCxnSpPr/>
          <p:nvPr/>
        </p:nvCxnSpPr>
        <p:spPr>
          <a:xfrm>
            <a:off x="5754914" y="5392057"/>
            <a:ext cx="0"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E1E5F69C-E5DB-43E0-B42D-F4B9F697635C}"/>
              </a:ext>
            </a:extLst>
          </p:cNvPr>
          <p:cNvSpPr/>
          <p:nvPr/>
        </p:nvSpPr>
        <p:spPr>
          <a:xfrm>
            <a:off x="5544456" y="5833683"/>
            <a:ext cx="420913" cy="39905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0" name="Flowchart: Connector 19">
            <a:extLst>
              <a:ext uri="{FF2B5EF4-FFF2-40B4-BE49-F238E27FC236}">
                <a16:creationId xmlns:a16="http://schemas.microsoft.com/office/drawing/2014/main" id="{E9E9BDFC-E2CA-4637-AE16-9E16BF17E60F}"/>
              </a:ext>
            </a:extLst>
          </p:cNvPr>
          <p:cNvSpPr/>
          <p:nvPr/>
        </p:nvSpPr>
        <p:spPr>
          <a:xfrm>
            <a:off x="2499378" y="38442"/>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15944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196EDDB-E01E-4571-A9C1-3A5CA89D9052}"/>
              </a:ext>
            </a:extLst>
          </p:cNvPr>
          <p:cNvSpPr/>
          <p:nvPr/>
        </p:nvSpPr>
        <p:spPr>
          <a:xfrm>
            <a:off x="1756229" y="377371"/>
            <a:ext cx="449942" cy="43542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cxnSp>
        <p:nvCxnSpPr>
          <p:cNvPr id="6" name="Straight Arrow Connector 5">
            <a:extLst>
              <a:ext uri="{FF2B5EF4-FFF2-40B4-BE49-F238E27FC236}">
                <a16:creationId xmlns:a16="http://schemas.microsoft.com/office/drawing/2014/main" id="{655CEF09-9A64-432D-A4F8-C30064D9B3CA}"/>
              </a:ext>
            </a:extLst>
          </p:cNvPr>
          <p:cNvCxnSpPr>
            <a:stCxn id="4" idx="6"/>
          </p:cNvCxnSpPr>
          <p:nvPr/>
        </p:nvCxnSpPr>
        <p:spPr>
          <a:xfrm>
            <a:off x="2206171" y="595085"/>
            <a:ext cx="1291772" cy="14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969703AC-23A4-4E68-8FAB-16DC9D467916}"/>
              </a:ext>
            </a:extLst>
          </p:cNvPr>
          <p:cNvSpPr/>
          <p:nvPr/>
        </p:nvSpPr>
        <p:spPr>
          <a:xfrm>
            <a:off x="3497943" y="137885"/>
            <a:ext cx="2844800" cy="94342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dictionary to set the lowest key as the start element</a:t>
            </a:r>
          </a:p>
        </p:txBody>
      </p:sp>
      <p:cxnSp>
        <p:nvCxnSpPr>
          <p:cNvPr id="11" name="Straight Arrow Connector 10">
            <a:extLst>
              <a:ext uri="{FF2B5EF4-FFF2-40B4-BE49-F238E27FC236}">
                <a16:creationId xmlns:a16="http://schemas.microsoft.com/office/drawing/2014/main" id="{CA8C6E87-D79C-4295-B4D8-0D0037DD4BA7}"/>
              </a:ext>
            </a:extLst>
          </p:cNvPr>
          <p:cNvCxnSpPr>
            <a:cxnSpLocks/>
            <a:stCxn id="7" idx="2"/>
          </p:cNvCxnSpPr>
          <p:nvPr/>
        </p:nvCxnSpPr>
        <p:spPr>
          <a:xfrm>
            <a:off x="4920343" y="1081314"/>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Process 14">
            <a:extLst>
              <a:ext uri="{FF2B5EF4-FFF2-40B4-BE49-F238E27FC236}">
                <a16:creationId xmlns:a16="http://schemas.microsoft.com/office/drawing/2014/main" id="{4098BEC5-DD17-4C6C-A0F9-926ECDF324CC}"/>
              </a:ext>
            </a:extLst>
          </p:cNvPr>
          <p:cNvSpPr/>
          <p:nvPr/>
        </p:nvSpPr>
        <p:spPr>
          <a:xfrm>
            <a:off x="2946400" y="1386128"/>
            <a:ext cx="3947886" cy="63861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a </a:t>
            </a:r>
            <a:r>
              <a:rPr lang="en-US" dirty="0" err="1"/>
              <a:t>node_array</a:t>
            </a:r>
            <a:r>
              <a:rPr lang="en-US" dirty="0"/>
              <a:t> using the </a:t>
            </a:r>
            <a:r>
              <a:rPr lang="en-US" dirty="0" err="1"/>
              <a:t>node_dict</a:t>
            </a:r>
            <a:r>
              <a:rPr lang="en-US" dirty="0"/>
              <a:t>, recursively</a:t>
            </a:r>
          </a:p>
        </p:txBody>
      </p:sp>
      <p:cxnSp>
        <p:nvCxnSpPr>
          <p:cNvPr id="16" name="Straight Arrow Connector 15">
            <a:extLst>
              <a:ext uri="{FF2B5EF4-FFF2-40B4-BE49-F238E27FC236}">
                <a16:creationId xmlns:a16="http://schemas.microsoft.com/office/drawing/2014/main" id="{C2BFE1EE-B8F7-4048-822F-8CC24B9574E2}"/>
              </a:ext>
            </a:extLst>
          </p:cNvPr>
          <p:cNvCxnSpPr>
            <a:cxnSpLocks/>
          </p:cNvCxnSpPr>
          <p:nvPr/>
        </p:nvCxnSpPr>
        <p:spPr>
          <a:xfrm>
            <a:off x="4920343" y="2024743"/>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C2220EA6-227F-47C3-A6B2-81A039DB0CD7}"/>
              </a:ext>
            </a:extLst>
          </p:cNvPr>
          <p:cNvSpPr/>
          <p:nvPr/>
        </p:nvSpPr>
        <p:spPr>
          <a:xfrm>
            <a:off x="1865086" y="2329558"/>
            <a:ext cx="6110513" cy="7910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 node has 2 children, form a two dimensional array of elements representing the traversal from parent to child</a:t>
            </a:r>
          </a:p>
        </p:txBody>
      </p:sp>
      <p:cxnSp>
        <p:nvCxnSpPr>
          <p:cNvPr id="19" name="Straight Arrow Connector 18">
            <a:extLst>
              <a:ext uri="{FF2B5EF4-FFF2-40B4-BE49-F238E27FC236}">
                <a16:creationId xmlns:a16="http://schemas.microsoft.com/office/drawing/2014/main" id="{1747BCEE-0C93-4513-AB56-778D71AF46E7}"/>
              </a:ext>
            </a:extLst>
          </p:cNvPr>
          <p:cNvCxnSpPr>
            <a:stCxn id="17" idx="2"/>
          </p:cNvCxnSpPr>
          <p:nvPr/>
        </p:nvCxnSpPr>
        <p:spPr>
          <a:xfrm>
            <a:off x="4920343" y="3120576"/>
            <a:ext cx="0" cy="62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a:extLst>
              <a:ext uri="{FF2B5EF4-FFF2-40B4-BE49-F238E27FC236}">
                <a16:creationId xmlns:a16="http://schemas.microsoft.com/office/drawing/2014/main" id="{3BD25309-BD7D-4EF5-B450-D77EE21B2903}"/>
              </a:ext>
            </a:extLst>
          </p:cNvPr>
          <p:cNvSpPr/>
          <p:nvPr/>
        </p:nvSpPr>
        <p:spPr>
          <a:xfrm>
            <a:off x="3396343" y="3744686"/>
            <a:ext cx="3048000" cy="130628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 there a diversion in node?</a:t>
            </a:r>
          </a:p>
          <a:p>
            <a:pPr algn="ctr"/>
            <a:endParaRPr lang="en-US" dirty="0"/>
          </a:p>
        </p:txBody>
      </p:sp>
      <p:cxnSp>
        <p:nvCxnSpPr>
          <p:cNvPr id="22" name="Straight Arrow Connector 21">
            <a:extLst>
              <a:ext uri="{FF2B5EF4-FFF2-40B4-BE49-F238E27FC236}">
                <a16:creationId xmlns:a16="http://schemas.microsoft.com/office/drawing/2014/main" id="{22C8142A-7400-4025-8515-A220183647C5}"/>
              </a:ext>
            </a:extLst>
          </p:cNvPr>
          <p:cNvCxnSpPr>
            <a:cxnSpLocks/>
            <a:stCxn id="20" idx="1"/>
          </p:cNvCxnSpPr>
          <p:nvPr/>
        </p:nvCxnSpPr>
        <p:spPr>
          <a:xfrm flipH="1">
            <a:off x="1756229" y="4397829"/>
            <a:ext cx="1640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9EC65A-8F3B-4E2B-B970-9952DD18F52A}"/>
              </a:ext>
            </a:extLst>
          </p:cNvPr>
          <p:cNvCxnSpPr>
            <a:cxnSpLocks/>
            <a:stCxn id="20" idx="3"/>
          </p:cNvCxnSpPr>
          <p:nvPr/>
        </p:nvCxnSpPr>
        <p:spPr>
          <a:xfrm>
            <a:off x="6444343" y="4397829"/>
            <a:ext cx="1756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2CD77A-7B0B-4D80-8B1C-CD530617EC99}"/>
              </a:ext>
            </a:extLst>
          </p:cNvPr>
          <p:cNvCxnSpPr>
            <a:cxnSpLocks/>
            <a:endCxn id="31" idx="0"/>
          </p:cNvCxnSpPr>
          <p:nvPr/>
        </p:nvCxnSpPr>
        <p:spPr>
          <a:xfrm>
            <a:off x="1756229" y="4397829"/>
            <a:ext cx="3" cy="8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9AC6B94-072F-4D45-98EF-2B414E242CB1}"/>
              </a:ext>
            </a:extLst>
          </p:cNvPr>
          <p:cNvCxnSpPr/>
          <p:nvPr/>
        </p:nvCxnSpPr>
        <p:spPr>
          <a:xfrm>
            <a:off x="8200571" y="4397829"/>
            <a:ext cx="0" cy="856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AB8B30F1-63ED-4439-95DF-C92112A44822}"/>
              </a:ext>
            </a:extLst>
          </p:cNvPr>
          <p:cNvSpPr/>
          <p:nvPr/>
        </p:nvSpPr>
        <p:spPr>
          <a:xfrm>
            <a:off x="1531264"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sp>
        <p:nvSpPr>
          <p:cNvPr id="32" name="Flowchart: Connector 31">
            <a:extLst>
              <a:ext uri="{FF2B5EF4-FFF2-40B4-BE49-F238E27FC236}">
                <a16:creationId xmlns:a16="http://schemas.microsoft.com/office/drawing/2014/main" id="{A6F72156-2A33-4141-9191-583216496FC3}"/>
              </a:ext>
            </a:extLst>
          </p:cNvPr>
          <p:cNvSpPr/>
          <p:nvPr/>
        </p:nvSpPr>
        <p:spPr>
          <a:xfrm>
            <a:off x="7975599"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4" name="TextBox 33">
            <a:extLst>
              <a:ext uri="{FF2B5EF4-FFF2-40B4-BE49-F238E27FC236}">
                <a16:creationId xmlns:a16="http://schemas.microsoft.com/office/drawing/2014/main" id="{51087BF7-1380-4A9E-8D6A-D23FB6E5B181}"/>
              </a:ext>
            </a:extLst>
          </p:cNvPr>
          <p:cNvSpPr txBox="1"/>
          <p:nvPr/>
        </p:nvSpPr>
        <p:spPr>
          <a:xfrm>
            <a:off x="7322457" y="3991439"/>
            <a:ext cx="572144" cy="369332"/>
          </a:xfrm>
          <a:prstGeom prst="rect">
            <a:avLst/>
          </a:prstGeom>
          <a:noFill/>
        </p:spPr>
        <p:txBody>
          <a:bodyPr wrap="none" rtlCol="0">
            <a:spAutoFit/>
          </a:bodyPr>
          <a:lstStyle/>
          <a:p>
            <a:r>
              <a:rPr lang="en-US" dirty="0"/>
              <a:t>True</a:t>
            </a:r>
          </a:p>
        </p:txBody>
      </p:sp>
      <p:sp>
        <p:nvSpPr>
          <p:cNvPr id="35" name="TextBox 34">
            <a:extLst>
              <a:ext uri="{FF2B5EF4-FFF2-40B4-BE49-F238E27FC236}">
                <a16:creationId xmlns:a16="http://schemas.microsoft.com/office/drawing/2014/main" id="{260EE55F-C0EE-4F21-88B6-F611E1393991}"/>
              </a:ext>
            </a:extLst>
          </p:cNvPr>
          <p:cNvSpPr txBox="1"/>
          <p:nvPr/>
        </p:nvSpPr>
        <p:spPr>
          <a:xfrm>
            <a:off x="1966967" y="3991439"/>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408049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B075CF7-1710-4FC7-B68D-D8B65E24BEFB}"/>
              </a:ext>
            </a:extLst>
          </p:cNvPr>
          <p:cNvSpPr/>
          <p:nvPr/>
        </p:nvSpPr>
        <p:spPr>
          <a:xfrm>
            <a:off x="1052292" y="275779"/>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cxnSp>
        <p:nvCxnSpPr>
          <p:cNvPr id="6" name="Straight Arrow Connector 5">
            <a:extLst>
              <a:ext uri="{FF2B5EF4-FFF2-40B4-BE49-F238E27FC236}">
                <a16:creationId xmlns:a16="http://schemas.microsoft.com/office/drawing/2014/main" id="{E4FA2FAB-5341-4422-AFC1-939A8DAC9686}"/>
              </a:ext>
            </a:extLst>
          </p:cNvPr>
          <p:cNvCxnSpPr>
            <a:stCxn id="4" idx="6"/>
          </p:cNvCxnSpPr>
          <p:nvPr/>
        </p:nvCxnSpPr>
        <p:spPr>
          <a:xfrm flipV="1">
            <a:off x="1502228" y="493486"/>
            <a:ext cx="3824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A6E8E6-A633-4088-8D76-002CE07305D5}"/>
              </a:ext>
            </a:extLst>
          </p:cNvPr>
          <p:cNvCxnSpPr>
            <a:cxnSpLocks/>
          </p:cNvCxnSpPr>
          <p:nvPr/>
        </p:nvCxnSpPr>
        <p:spPr>
          <a:xfrm>
            <a:off x="5308600" y="493486"/>
            <a:ext cx="0" cy="391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Process 9">
            <a:extLst>
              <a:ext uri="{FF2B5EF4-FFF2-40B4-BE49-F238E27FC236}">
                <a16:creationId xmlns:a16="http://schemas.microsoft.com/office/drawing/2014/main" id="{2D42E57A-249C-44BF-BB91-304BB72E36D1}"/>
              </a:ext>
            </a:extLst>
          </p:cNvPr>
          <p:cNvSpPr/>
          <p:nvPr/>
        </p:nvSpPr>
        <p:spPr>
          <a:xfrm>
            <a:off x="2365828" y="885371"/>
            <a:ext cx="5834743" cy="108856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Populate the </a:t>
            </a:r>
            <a:r>
              <a:rPr lang="en-US" dirty="0" err="1"/>
              <a:t>query_array</a:t>
            </a:r>
            <a:r>
              <a:rPr lang="en-US" dirty="0"/>
              <a:t> with the respective queries that you want to execute in the order</a:t>
            </a:r>
          </a:p>
        </p:txBody>
      </p:sp>
      <p:cxnSp>
        <p:nvCxnSpPr>
          <p:cNvPr id="12" name="Straight Arrow Connector 11">
            <a:extLst>
              <a:ext uri="{FF2B5EF4-FFF2-40B4-BE49-F238E27FC236}">
                <a16:creationId xmlns:a16="http://schemas.microsoft.com/office/drawing/2014/main" id="{7DFFFF8C-7A0C-4B17-97DF-092FCC5D3401}"/>
              </a:ext>
            </a:extLst>
          </p:cNvPr>
          <p:cNvCxnSpPr>
            <a:cxnSpLocks/>
            <a:stCxn id="10" idx="2"/>
            <a:endCxn id="14" idx="0"/>
          </p:cNvCxnSpPr>
          <p:nvPr/>
        </p:nvCxnSpPr>
        <p:spPr>
          <a:xfrm flipH="1">
            <a:off x="5283199" y="1973937"/>
            <a:ext cx="1" cy="718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Decision 13">
            <a:extLst>
              <a:ext uri="{FF2B5EF4-FFF2-40B4-BE49-F238E27FC236}">
                <a16:creationId xmlns:a16="http://schemas.microsoft.com/office/drawing/2014/main" id="{94AEECDF-9277-4FCE-879B-5F192ECEC024}"/>
              </a:ext>
            </a:extLst>
          </p:cNvPr>
          <p:cNvSpPr/>
          <p:nvPr/>
        </p:nvSpPr>
        <p:spPr>
          <a:xfrm>
            <a:off x="4064000" y="2692407"/>
            <a:ext cx="2438397" cy="2191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query in query array?</a:t>
            </a:r>
          </a:p>
        </p:txBody>
      </p:sp>
      <p:cxnSp>
        <p:nvCxnSpPr>
          <p:cNvPr id="16" name="Straight Arrow Connector 15">
            <a:extLst>
              <a:ext uri="{FF2B5EF4-FFF2-40B4-BE49-F238E27FC236}">
                <a16:creationId xmlns:a16="http://schemas.microsoft.com/office/drawing/2014/main" id="{17E8D444-7B5F-4496-B80D-C00F293FA5AF}"/>
              </a:ext>
            </a:extLst>
          </p:cNvPr>
          <p:cNvCxnSpPr>
            <a:stCxn id="14" idx="2"/>
          </p:cNvCxnSpPr>
          <p:nvPr/>
        </p:nvCxnSpPr>
        <p:spPr>
          <a:xfrm>
            <a:off x="5283199" y="4884064"/>
            <a:ext cx="0" cy="60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D5C51D7-D35D-4949-AC92-FC1596A57483}"/>
              </a:ext>
            </a:extLst>
          </p:cNvPr>
          <p:cNvCxnSpPr>
            <a:stCxn id="14" idx="3"/>
          </p:cNvCxnSpPr>
          <p:nvPr/>
        </p:nvCxnSpPr>
        <p:spPr>
          <a:xfrm flipV="1">
            <a:off x="6502397" y="3788235"/>
            <a:ext cx="120468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Process 18">
            <a:extLst>
              <a:ext uri="{FF2B5EF4-FFF2-40B4-BE49-F238E27FC236}">
                <a16:creationId xmlns:a16="http://schemas.microsoft.com/office/drawing/2014/main" id="{13B19AB8-FC8D-48F4-B835-68A35E8F5555}"/>
              </a:ext>
            </a:extLst>
          </p:cNvPr>
          <p:cNvSpPr/>
          <p:nvPr/>
        </p:nvSpPr>
        <p:spPr>
          <a:xfrm>
            <a:off x="7707086" y="2416631"/>
            <a:ext cx="2235200" cy="274320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the query, send the query to </a:t>
            </a:r>
            <a:r>
              <a:rPr lang="en-US" dirty="0" err="1"/>
              <a:t>connect_tpch</a:t>
            </a:r>
            <a:r>
              <a:rPr lang="en-US" dirty="0"/>
              <a:t> module, establish connection, execute the query, get the result from the cursor, store it in a multidimensional array</a:t>
            </a:r>
          </a:p>
        </p:txBody>
      </p:sp>
      <p:cxnSp>
        <p:nvCxnSpPr>
          <p:cNvPr id="21" name="Straight Arrow Connector 20">
            <a:extLst>
              <a:ext uri="{FF2B5EF4-FFF2-40B4-BE49-F238E27FC236}">
                <a16:creationId xmlns:a16="http://schemas.microsoft.com/office/drawing/2014/main" id="{4975A413-ADD6-41D2-BCA3-C15C50CA1B88}"/>
              </a:ext>
            </a:extLst>
          </p:cNvPr>
          <p:cNvCxnSpPr>
            <a:stCxn id="19" idx="3"/>
          </p:cNvCxnSpPr>
          <p:nvPr/>
        </p:nvCxnSpPr>
        <p:spPr>
          <a:xfrm flipV="1">
            <a:off x="9942286" y="3788234"/>
            <a:ext cx="10305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5380721F-BC7E-41B0-8150-84824DF3FE77}"/>
              </a:ext>
            </a:extLst>
          </p:cNvPr>
          <p:cNvSpPr/>
          <p:nvPr/>
        </p:nvSpPr>
        <p:spPr>
          <a:xfrm>
            <a:off x="3311072" y="5508230"/>
            <a:ext cx="3944251" cy="76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result in accordance with the primary key</a:t>
            </a:r>
          </a:p>
        </p:txBody>
      </p:sp>
      <p:cxnSp>
        <p:nvCxnSpPr>
          <p:cNvPr id="24" name="Straight Arrow Connector 23">
            <a:extLst>
              <a:ext uri="{FF2B5EF4-FFF2-40B4-BE49-F238E27FC236}">
                <a16:creationId xmlns:a16="http://schemas.microsoft.com/office/drawing/2014/main" id="{33713BB4-0C7F-40CA-8099-3DF60DC1FC92}"/>
              </a:ext>
            </a:extLst>
          </p:cNvPr>
          <p:cNvCxnSpPr/>
          <p:nvPr/>
        </p:nvCxnSpPr>
        <p:spPr>
          <a:xfrm>
            <a:off x="5283198" y="5297714"/>
            <a:ext cx="5689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882D8FA-0E36-42E3-B6DE-6E941DD706FD}"/>
              </a:ext>
            </a:extLst>
          </p:cNvPr>
          <p:cNvCxnSpPr/>
          <p:nvPr/>
        </p:nvCxnSpPr>
        <p:spPr>
          <a:xfrm flipV="1">
            <a:off x="10972800" y="2119086"/>
            <a:ext cx="0" cy="3193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8A4B0F-1A2F-4AB9-ADCD-1FAA675EA48C}"/>
              </a:ext>
            </a:extLst>
          </p:cNvPr>
          <p:cNvCxnSpPr/>
          <p:nvPr/>
        </p:nvCxnSpPr>
        <p:spPr>
          <a:xfrm flipH="1">
            <a:off x="5283197" y="2104571"/>
            <a:ext cx="5689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9321B0-D7B1-4ABE-AF45-C77EC018E9E0}"/>
              </a:ext>
            </a:extLst>
          </p:cNvPr>
          <p:cNvSpPr txBox="1"/>
          <p:nvPr/>
        </p:nvSpPr>
        <p:spPr>
          <a:xfrm>
            <a:off x="6584206" y="3328581"/>
            <a:ext cx="671117" cy="369332"/>
          </a:xfrm>
          <a:prstGeom prst="rect">
            <a:avLst/>
          </a:prstGeom>
          <a:noFill/>
        </p:spPr>
        <p:txBody>
          <a:bodyPr wrap="square" rtlCol="0">
            <a:spAutoFit/>
          </a:bodyPr>
          <a:lstStyle/>
          <a:p>
            <a:r>
              <a:rPr lang="en-US" dirty="0"/>
              <a:t>True</a:t>
            </a:r>
          </a:p>
        </p:txBody>
      </p:sp>
      <p:sp>
        <p:nvSpPr>
          <p:cNvPr id="30" name="TextBox 29">
            <a:extLst>
              <a:ext uri="{FF2B5EF4-FFF2-40B4-BE49-F238E27FC236}">
                <a16:creationId xmlns:a16="http://schemas.microsoft.com/office/drawing/2014/main" id="{9D398BE2-4E67-467C-BF77-01B0F827B3C3}"/>
              </a:ext>
            </a:extLst>
          </p:cNvPr>
          <p:cNvSpPr txBox="1"/>
          <p:nvPr/>
        </p:nvSpPr>
        <p:spPr>
          <a:xfrm>
            <a:off x="5266863" y="4942897"/>
            <a:ext cx="671117" cy="369332"/>
          </a:xfrm>
          <a:prstGeom prst="rect">
            <a:avLst/>
          </a:prstGeom>
          <a:noFill/>
        </p:spPr>
        <p:txBody>
          <a:bodyPr wrap="square" rtlCol="0">
            <a:spAutoFit/>
          </a:bodyPr>
          <a:lstStyle/>
          <a:p>
            <a:r>
              <a:rPr lang="en-US" dirty="0"/>
              <a:t>False</a:t>
            </a:r>
          </a:p>
        </p:txBody>
      </p:sp>
      <p:cxnSp>
        <p:nvCxnSpPr>
          <p:cNvPr id="33" name="Straight Arrow Connector 32">
            <a:extLst>
              <a:ext uri="{FF2B5EF4-FFF2-40B4-BE49-F238E27FC236}">
                <a16:creationId xmlns:a16="http://schemas.microsoft.com/office/drawing/2014/main" id="{3A06B58E-59C8-4335-B39E-9B6594E38B7B}"/>
              </a:ext>
            </a:extLst>
          </p:cNvPr>
          <p:cNvCxnSpPr>
            <a:stCxn id="22" idx="3"/>
          </p:cNvCxnSpPr>
          <p:nvPr/>
        </p:nvCxnSpPr>
        <p:spPr>
          <a:xfrm>
            <a:off x="7255323" y="5889213"/>
            <a:ext cx="1148448" cy="3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Connector 33">
            <a:extLst>
              <a:ext uri="{FF2B5EF4-FFF2-40B4-BE49-F238E27FC236}">
                <a16:creationId xmlns:a16="http://schemas.microsoft.com/office/drawing/2014/main" id="{0A50755F-A82D-4C65-ADA4-D68AB08E8473}"/>
              </a:ext>
            </a:extLst>
          </p:cNvPr>
          <p:cNvSpPr/>
          <p:nvPr/>
        </p:nvSpPr>
        <p:spPr>
          <a:xfrm>
            <a:off x="8447313" y="5656984"/>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20" name="Flowchart: Connector 19">
            <a:extLst>
              <a:ext uri="{FF2B5EF4-FFF2-40B4-BE49-F238E27FC236}">
                <a16:creationId xmlns:a16="http://schemas.microsoft.com/office/drawing/2014/main" id="{27D1F661-9D0D-4302-B4B4-EF0F33CB3D41}"/>
              </a:ext>
            </a:extLst>
          </p:cNvPr>
          <p:cNvSpPr/>
          <p:nvPr/>
        </p:nvSpPr>
        <p:spPr>
          <a:xfrm>
            <a:off x="9942286" y="26488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cxnSp>
        <p:nvCxnSpPr>
          <p:cNvPr id="3" name="Straight Arrow Connector 2">
            <a:extLst>
              <a:ext uri="{FF2B5EF4-FFF2-40B4-BE49-F238E27FC236}">
                <a16:creationId xmlns:a16="http://schemas.microsoft.com/office/drawing/2014/main" id="{406D57CC-42F1-4C51-B810-2A454A274043}"/>
              </a:ext>
            </a:extLst>
          </p:cNvPr>
          <p:cNvCxnSpPr>
            <a:stCxn id="20" idx="2"/>
          </p:cNvCxnSpPr>
          <p:nvPr/>
        </p:nvCxnSpPr>
        <p:spPr>
          <a:xfrm flipH="1">
            <a:off x="5283197" y="493486"/>
            <a:ext cx="46590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a:extLst>
              <a:ext uri="{FF2B5EF4-FFF2-40B4-BE49-F238E27FC236}">
                <a16:creationId xmlns:a16="http://schemas.microsoft.com/office/drawing/2014/main" id="{B9DF5860-DBE8-4280-906B-EBDD71315181}"/>
              </a:ext>
            </a:extLst>
          </p:cNvPr>
          <p:cNvSpPr/>
          <p:nvPr/>
        </p:nvSpPr>
        <p:spPr>
          <a:xfrm>
            <a:off x="8440502" y="636451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7" name="Straight Arrow Connector 6">
            <a:extLst>
              <a:ext uri="{FF2B5EF4-FFF2-40B4-BE49-F238E27FC236}">
                <a16:creationId xmlns:a16="http://schemas.microsoft.com/office/drawing/2014/main" id="{8A8164DA-133A-487F-A0A9-45C538C1EDF6}"/>
              </a:ext>
            </a:extLst>
          </p:cNvPr>
          <p:cNvCxnSpPr>
            <a:cxnSpLocks/>
          </p:cNvCxnSpPr>
          <p:nvPr/>
        </p:nvCxnSpPr>
        <p:spPr>
          <a:xfrm>
            <a:off x="5283198" y="6282895"/>
            <a:ext cx="0" cy="32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42B7DCA-5033-465E-AD0A-35B5DFB04B0F}"/>
              </a:ext>
            </a:extLst>
          </p:cNvPr>
          <p:cNvCxnSpPr>
            <a:cxnSpLocks/>
          </p:cNvCxnSpPr>
          <p:nvPr/>
        </p:nvCxnSpPr>
        <p:spPr>
          <a:xfrm>
            <a:off x="5283197" y="6593114"/>
            <a:ext cx="3120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2C8526-CD53-41EE-A8C3-FAD3A427E17C}"/>
              </a:ext>
            </a:extLst>
          </p:cNvPr>
          <p:cNvCxnSpPr>
            <a:stCxn id="22" idx="1"/>
          </p:cNvCxnSpPr>
          <p:nvPr/>
        </p:nvCxnSpPr>
        <p:spPr>
          <a:xfrm flipH="1">
            <a:off x="2365828" y="5889213"/>
            <a:ext cx="945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BEB677C4-12DE-48D0-8201-A442B4E6BA18}"/>
              </a:ext>
            </a:extLst>
          </p:cNvPr>
          <p:cNvSpPr/>
          <p:nvPr/>
        </p:nvSpPr>
        <p:spPr>
          <a:xfrm>
            <a:off x="1886857" y="5664239"/>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spTree>
    <p:extLst>
      <p:ext uri="{BB962C8B-B14F-4D97-AF65-F5344CB8AC3E}">
        <p14:creationId xmlns:p14="http://schemas.microsoft.com/office/powerpoint/2010/main" val="3350648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954</TotalTime>
  <Words>708</Words>
  <Application>Microsoft Office PowerPoint</Application>
  <PresentationFormat>Widescreen</PresentationFormat>
  <Paragraphs>177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Multiway join </vt:lpstr>
      <vt:lpstr>Table of contents</vt:lpstr>
      <vt:lpstr>What ?</vt:lpstr>
      <vt:lpstr>How ?</vt:lpstr>
      <vt:lpstr>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Response and process time (LINEAR GRAPH)</vt:lpstr>
      <vt:lpstr>Response and process time (LINEAR GRAPH)</vt:lpstr>
      <vt:lpstr>Response and process time (Divergent graph)</vt:lpstr>
      <vt:lpstr>Pros and cons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Multiway join </dc:title>
  <dc:creator>AVINASH-LAPTOP</dc:creator>
  <cp:lastModifiedBy>AVINASH-LAPTOP</cp:lastModifiedBy>
  <cp:revision>103</cp:revision>
  <dcterms:created xsi:type="dcterms:W3CDTF">2018-11-23T15:59:16Z</dcterms:created>
  <dcterms:modified xsi:type="dcterms:W3CDTF">2018-11-28T04:24:57Z</dcterms:modified>
</cp:coreProperties>
</file>