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Roboto Thin"/>
      <p:regular r:id="rId36"/>
      <p:bold r:id="rId37"/>
      <p:italic r:id="rId38"/>
      <p:boldItalic r:id="rId39"/>
    </p:embeddedFont>
    <p:embeddedFont>
      <p:font typeface="Roboto Medium"/>
      <p:regular r:id="rId40"/>
      <p:bold r:id="rId41"/>
      <p:italic r:id="rId42"/>
      <p:boldItalic r:id="rId43"/>
    </p:embeddedFont>
    <p:embeddedFont>
      <p:font typeface="Roboto"/>
      <p:regular r:id="rId44"/>
      <p:bold r:id="rId45"/>
      <p:italic r:id="rId46"/>
      <p:boldItalic r:id="rId47"/>
    </p:embeddedFon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2" roundtripDataSignature="AMtx7mj68bgaIVRqQRQvnG1PQ4cHLoEd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regular.fntdata"/><Relationship Id="rId42" Type="http://schemas.openxmlformats.org/officeDocument/2006/relationships/font" Target="fonts/RobotoMedium-italic.fntdata"/><Relationship Id="rId41" Type="http://schemas.openxmlformats.org/officeDocument/2006/relationships/font" Target="fonts/RobotoMedium-bold.fntdata"/><Relationship Id="rId44" Type="http://schemas.openxmlformats.org/officeDocument/2006/relationships/font" Target="fonts/Roboto-regular.fntdata"/><Relationship Id="rId43" Type="http://schemas.openxmlformats.org/officeDocument/2006/relationships/font" Target="fonts/RobotoMedium-boldItalic.fntdata"/><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Roboto-boldItalic.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Raleway-bold.fntdata"/><Relationship Id="rId32" Type="http://schemas.openxmlformats.org/officeDocument/2006/relationships/font" Target="fonts/Raleway-regular.fntdata"/><Relationship Id="rId35" Type="http://schemas.openxmlformats.org/officeDocument/2006/relationships/font" Target="fonts/Raleway-boldItalic.fntdata"/><Relationship Id="rId34" Type="http://schemas.openxmlformats.org/officeDocument/2006/relationships/font" Target="fonts/Raleway-italic.fntdata"/><Relationship Id="rId37" Type="http://schemas.openxmlformats.org/officeDocument/2006/relationships/font" Target="fonts/RobotoThin-bold.fntdata"/><Relationship Id="rId36" Type="http://schemas.openxmlformats.org/officeDocument/2006/relationships/font" Target="fonts/RobotoThin-regular.fntdata"/><Relationship Id="rId39" Type="http://schemas.openxmlformats.org/officeDocument/2006/relationships/font" Target="fonts/RobotoThin-boldItalic.fntdata"/><Relationship Id="rId38" Type="http://schemas.openxmlformats.org/officeDocument/2006/relationships/font" Target="fonts/RobotoThin-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c5571e3ff5_1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c5571e3ff5_1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bf73d1ced6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bf73d1ced6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bafd24e30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bafd24e30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c5571e3ff5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1c5571e3ff5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f73d1ced6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1bf73d1ced6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bf73d1ced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bf73d1ced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2"/>
          <p:cNvGrpSpPr/>
          <p:nvPr/>
        </p:nvGrpSpPr>
        <p:grpSpPr>
          <a:xfrm>
            <a:off x="830392" y="1191256"/>
            <a:ext cx="745763" cy="45826"/>
            <a:chOff x="4580561" y="2589004"/>
            <a:chExt cx="1064464" cy="25200"/>
          </a:xfrm>
        </p:grpSpPr>
        <p:sp>
          <p:nvSpPr>
            <p:cNvPr id="12" name="Google Shape;12;p2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1"/>
          <p:cNvGrpSpPr/>
          <p:nvPr/>
        </p:nvGrpSpPr>
        <p:grpSpPr>
          <a:xfrm>
            <a:off x="830392" y="4169130"/>
            <a:ext cx="745763" cy="45826"/>
            <a:chOff x="4580561" y="2589004"/>
            <a:chExt cx="1064464" cy="25200"/>
          </a:xfrm>
        </p:grpSpPr>
        <p:sp>
          <p:nvSpPr>
            <p:cNvPr id="75" name="Google Shape;75;p3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2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23"/>
          <p:cNvGrpSpPr/>
          <p:nvPr/>
        </p:nvGrpSpPr>
        <p:grpSpPr>
          <a:xfrm>
            <a:off x="830392" y="1191256"/>
            <a:ext cx="745763" cy="45826"/>
            <a:chOff x="4580561" y="2589004"/>
            <a:chExt cx="1064464" cy="25200"/>
          </a:xfrm>
        </p:grpSpPr>
        <p:sp>
          <p:nvSpPr>
            <p:cNvPr id="20" name="Google Shape;20;p2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2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24"/>
          <p:cNvGrpSpPr/>
          <p:nvPr/>
        </p:nvGrpSpPr>
        <p:grpSpPr>
          <a:xfrm>
            <a:off x="830392" y="1191256"/>
            <a:ext cx="745763" cy="45826"/>
            <a:chOff x="4580561" y="2589004"/>
            <a:chExt cx="1064464" cy="25200"/>
          </a:xfrm>
        </p:grpSpPr>
        <p:sp>
          <p:nvSpPr>
            <p:cNvPr id="28" name="Google Shape;28;p2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2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1" name="Google Shape;31;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2" name="Shape 32"/>
        <p:cNvGrpSpPr/>
        <p:nvPr/>
      </p:nvGrpSpPr>
      <p:grpSpPr>
        <a:xfrm>
          <a:off x="0" y="0"/>
          <a:ext cx="0" cy="0"/>
          <a:chOff x="0" y="0"/>
          <a:chExt cx="0" cy="0"/>
        </a:xfrm>
      </p:grpSpPr>
      <p:grpSp>
        <p:nvGrpSpPr>
          <p:cNvPr id="33" name="Google Shape;33;p25"/>
          <p:cNvGrpSpPr/>
          <p:nvPr/>
        </p:nvGrpSpPr>
        <p:grpSpPr>
          <a:xfrm>
            <a:off x="830392" y="1191256"/>
            <a:ext cx="745763" cy="45826"/>
            <a:chOff x="4580561" y="2589004"/>
            <a:chExt cx="1064464" cy="25200"/>
          </a:xfrm>
        </p:grpSpPr>
        <p:sp>
          <p:nvSpPr>
            <p:cNvPr id="34" name="Google Shape;34;p2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5"/>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7" name="Google Shape;37;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2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p26"/>
          <p:cNvGrpSpPr/>
          <p:nvPr/>
        </p:nvGrpSpPr>
        <p:grpSpPr>
          <a:xfrm>
            <a:off x="830392" y="1191256"/>
            <a:ext cx="745763" cy="45826"/>
            <a:chOff x="4580561" y="2589004"/>
            <a:chExt cx="1064464" cy="25200"/>
          </a:xfrm>
        </p:grpSpPr>
        <p:sp>
          <p:nvSpPr>
            <p:cNvPr id="41" name="Google Shape;41;p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 name="Google Shape;43;p2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4" name="Google Shape;44;p26"/>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5" name="Google Shape;45;p26"/>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6" name="Google Shape;46;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2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27"/>
          <p:cNvGrpSpPr/>
          <p:nvPr/>
        </p:nvGrpSpPr>
        <p:grpSpPr>
          <a:xfrm>
            <a:off x="830392" y="1191256"/>
            <a:ext cx="745763" cy="45826"/>
            <a:chOff x="4580561" y="2589004"/>
            <a:chExt cx="1064464" cy="25200"/>
          </a:xfrm>
        </p:grpSpPr>
        <p:sp>
          <p:nvSpPr>
            <p:cNvPr id="50" name="Google Shape;50;p2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2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2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28"/>
          <p:cNvGrpSpPr/>
          <p:nvPr/>
        </p:nvGrpSpPr>
        <p:grpSpPr>
          <a:xfrm>
            <a:off x="830392" y="4169130"/>
            <a:ext cx="745763" cy="45826"/>
            <a:chOff x="4580561" y="2589004"/>
            <a:chExt cx="1064464" cy="25200"/>
          </a:xfrm>
        </p:grpSpPr>
        <p:sp>
          <p:nvSpPr>
            <p:cNvPr id="57" name="Google Shape;57;p2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2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29"/>
          <p:cNvGrpSpPr/>
          <p:nvPr/>
        </p:nvGrpSpPr>
        <p:grpSpPr>
          <a:xfrm>
            <a:off x="830392" y="1191256"/>
            <a:ext cx="745763" cy="45826"/>
            <a:chOff x="4580561" y="2589004"/>
            <a:chExt cx="1064464" cy="25200"/>
          </a:xfrm>
        </p:grpSpPr>
        <p:sp>
          <p:nvSpPr>
            <p:cNvPr id="64" name="Google Shape;64;p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2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2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1" Type="http://schemas.openxmlformats.org/officeDocument/2006/relationships/hyperlink" Target="https://en.wikipedia.org/wiki/Feature_phone" TargetMode="External"/><Relationship Id="rId10" Type="http://schemas.openxmlformats.org/officeDocument/2006/relationships/hyperlink" Target="https://en.wikipedia.org/wiki/Display_Data_Channel" TargetMode="External"/><Relationship Id="rId13" Type="http://schemas.openxmlformats.org/officeDocument/2006/relationships/hyperlink" Target="https://en.wikipedia.org/wiki/Organic_light-emitting_diode" TargetMode="External"/><Relationship Id="rId12" Type="http://schemas.openxmlformats.org/officeDocument/2006/relationships/hyperlink" Target="https://en.wikipedia.org/wiki/Liquid_crystal_display"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en.wikipedia.org/wiki/SMBus" TargetMode="External"/><Relationship Id="rId4" Type="http://schemas.openxmlformats.org/officeDocument/2006/relationships/hyperlink" Target="https://en.wikipedia.org/wiki/Peripheral_Component_Interconnect" TargetMode="External"/><Relationship Id="rId9" Type="http://schemas.openxmlformats.org/officeDocument/2006/relationships/hyperlink" Target="https://en.wikipedia.org/wiki/Analog-to-digital_converter" TargetMode="External"/><Relationship Id="rId14" Type="http://schemas.openxmlformats.org/officeDocument/2006/relationships/image" Target="../media/image1.jpg"/><Relationship Id="rId5" Type="http://schemas.openxmlformats.org/officeDocument/2006/relationships/hyperlink" Target="https://en.wikipedia.org/wiki/PCI_Express" TargetMode="External"/><Relationship Id="rId6" Type="http://schemas.openxmlformats.org/officeDocument/2006/relationships/hyperlink" Target="https://en.wikipedia.org/wiki/Real-time_clock" TargetMode="External"/><Relationship Id="rId7" Type="http://schemas.openxmlformats.org/officeDocument/2006/relationships/hyperlink" Target="https://en.wikipedia.org/wiki/NVRAM" TargetMode="External"/><Relationship Id="rId8" Type="http://schemas.openxmlformats.org/officeDocument/2006/relationships/hyperlink" Target="https://en.wikipedia.org/wiki/Digital-to-analog_convert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idx="1" type="subTitle"/>
          </p:nvPr>
        </p:nvSpPr>
        <p:spPr>
          <a:xfrm>
            <a:off x="773377" y="4436275"/>
            <a:ext cx="7688100" cy="541200"/>
          </a:xfrm>
          <a:prstGeom prst="rect">
            <a:avLst/>
          </a:prstGeom>
          <a:noFill/>
          <a:ln>
            <a:noFill/>
          </a:ln>
        </p:spPr>
        <p:txBody>
          <a:bodyPr anchorCtr="0" anchor="t" bIns="91425" lIns="91425" spcFirstLastPara="1" rIns="91425" wrap="square" tIns="91425">
            <a:noAutofit/>
          </a:bodyPr>
          <a:lstStyle/>
          <a:p>
            <a:pPr indent="0" lvl="0" marL="0" rtl="0" algn="ctr">
              <a:lnSpc>
                <a:spcPct val="105000"/>
              </a:lnSpc>
              <a:spcBef>
                <a:spcPts val="0"/>
              </a:spcBef>
              <a:spcAft>
                <a:spcPts val="0"/>
              </a:spcAft>
              <a:buSzPts val="1600"/>
              <a:buNone/>
            </a:pPr>
            <a:r>
              <a:rPr lang="en-US" sz="1100">
                <a:solidFill>
                  <a:srgbClr val="000000"/>
                </a:solidFill>
                <a:latin typeface="Times"/>
                <a:ea typeface="Times"/>
                <a:cs typeface="Times"/>
                <a:sym typeface="Times"/>
              </a:rPr>
              <a:t>KLE Technological University, Vidyanagar, Hubballi-580031, Karnataka, India</a:t>
            </a:r>
            <a:endParaRPr sz="1100">
              <a:solidFill>
                <a:srgbClr val="000000"/>
              </a:solidFill>
              <a:latin typeface="Times"/>
              <a:ea typeface="Times"/>
              <a:cs typeface="Times"/>
              <a:sym typeface="Times"/>
            </a:endParaRPr>
          </a:p>
          <a:p>
            <a:pPr indent="0" lvl="0" marL="0" rtl="0" algn="l">
              <a:lnSpc>
                <a:spcPct val="90000"/>
              </a:lnSpc>
              <a:spcBef>
                <a:spcPts val="0"/>
              </a:spcBef>
              <a:spcAft>
                <a:spcPts val="0"/>
              </a:spcAft>
              <a:buSzPts val="1600"/>
              <a:buNone/>
            </a:pPr>
            <a:r>
              <a:t/>
            </a:r>
            <a:endParaRPr/>
          </a:p>
        </p:txBody>
      </p:sp>
      <p:sp>
        <p:nvSpPr>
          <p:cNvPr id="87" name="Google Shape;87;p1"/>
          <p:cNvSpPr txBox="1"/>
          <p:nvPr/>
        </p:nvSpPr>
        <p:spPr>
          <a:xfrm>
            <a:off x="238876" y="1437600"/>
            <a:ext cx="8381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1800" u="none" cap="none" strike="noStrike">
                <a:solidFill>
                  <a:srgbClr val="000000"/>
                </a:solidFill>
                <a:latin typeface="Arial"/>
                <a:ea typeface="Arial"/>
                <a:cs typeface="Arial"/>
                <a:sym typeface="Arial"/>
              </a:rPr>
              <a:t>INTERFACING PROTOCOL  BETWEEN APB AND I2C </a:t>
            </a:r>
            <a:r>
              <a:rPr b="1" lang="en-US" sz="1800"/>
              <a:t>ON ARTY-A7 FPGA</a:t>
            </a:r>
            <a:endParaRPr b="0" i="0" sz="1800" u="none" cap="none" strike="noStrike">
              <a:solidFill>
                <a:srgbClr val="4C1130"/>
              </a:solidFill>
              <a:latin typeface="Times"/>
              <a:ea typeface="Times"/>
              <a:cs typeface="Times"/>
              <a:sym typeface="Times"/>
            </a:endParaRPr>
          </a:p>
        </p:txBody>
      </p:sp>
      <p:sp>
        <p:nvSpPr>
          <p:cNvPr id="88" name="Google Shape;88;p1"/>
          <p:cNvSpPr txBox="1"/>
          <p:nvPr/>
        </p:nvSpPr>
        <p:spPr>
          <a:xfrm>
            <a:off x="3170550" y="2349675"/>
            <a:ext cx="4652400" cy="12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Lato"/>
                <a:ea typeface="Lato"/>
                <a:cs typeface="Lato"/>
                <a:sym typeface="Lato"/>
              </a:rPr>
              <a:t>1. NIDHI DARAK                              01FE20BEC004</a:t>
            </a:r>
            <a:endParaRPr b="1">
              <a:latin typeface="Lato"/>
              <a:ea typeface="Lato"/>
              <a:cs typeface="Lato"/>
              <a:sym typeface="Lato"/>
            </a:endParaRPr>
          </a:p>
          <a:p>
            <a:pPr indent="0" lvl="0" marL="0" rtl="0" algn="l">
              <a:spcBef>
                <a:spcPts val="0"/>
              </a:spcBef>
              <a:spcAft>
                <a:spcPts val="0"/>
              </a:spcAft>
              <a:buNone/>
            </a:pPr>
            <a:r>
              <a:rPr b="1" lang="en-US">
                <a:latin typeface="Lato"/>
                <a:ea typeface="Lato"/>
                <a:cs typeface="Lato"/>
                <a:sym typeface="Lato"/>
              </a:rPr>
              <a:t>2. AVINASH V V                                 01FE20BEC018</a:t>
            </a:r>
            <a:endParaRPr b="1">
              <a:latin typeface="Lato"/>
              <a:ea typeface="Lato"/>
              <a:cs typeface="Lato"/>
              <a:sym typeface="Lato"/>
            </a:endParaRPr>
          </a:p>
          <a:p>
            <a:pPr indent="0" lvl="0" marL="0" rtl="0" algn="l">
              <a:spcBef>
                <a:spcPts val="0"/>
              </a:spcBef>
              <a:spcAft>
                <a:spcPts val="0"/>
              </a:spcAft>
              <a:buNone/>
            </a:pPr>
            <a:r>
              <a:rPr b="1" lang="en-US">
                <a:latin typeface="Lato"/>
                <a:ea typeface="Lato"/>
                <a:cs typeface="Lato"/>
                <a:sym typeface="Lato"/>
              </a:rPr>
              <a:t>3. PAVAN MYAGERIMATH         01FE20BEC199  </a:t>
            </a:r>
            <a:endParaRPr b="1">
              <a:latin typeface="Lato"/>
              <a:ea typeface="Lato"/>
              <a:cs typeface="Lato"/>
              <a:sym typeface="Lato"/>
            </a:endParaRPr>
          </a:p>
          <a:p>
            <a:pPr indent="0" lvl="0" marL="0" rtl="0" algn="l">
              <a:spcBef>
                <a:spcPts val="0"/>
              </a:spcBef>
              <a:spcAft>
                <a:spcPts val="0"/>
              </a:spcAft>
              <a:buNone/>
            </a:pPr>
            <a:r>
              <a:rPr b="1" lang="en-US">
                <a:latin typeface="Lato"/>
                <a:ea typeface="Lato"/>
                <a:cs typeface="Lato"/>
                <a:sym typeface="Lato"/>
              </a:rPr>
              <a:t>4. HARSHA JANGAMANI            01FE20BEC202</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p:txBody>
      </p:sp>
      <p:sp>
        <p:nvSpPr>
          <p:cNvPr id="89" name="Google Shape;89;p1"/>
          <p:cNvSpPr txBox="1"/>
          <p:nvPr/>
        </p:nvSpPr>
        <p:spPr>
          <a:xfrm>
            <a:off x="4439900" y="35254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Under the Guidance of</a:t>
            </a:r>
            <a:endParaRPr/>
          </a:p>
          <a:p>
            <a:pPr indent="0" lvl="0" marL="0" rtl="0" algn="l">
              <a:spcBef>
                <a:spcPts val="0"/>
              </a:spcBef>
              <a:spcAft>
                <a:spcPts val="0"/>
              </a:spcAft>
              <a:buNone/>
            </a:pPr>
            <a:r>
              <a:rPr b="1" lang="en-US"/>
              <a:t>Prof. Shraddha Hiremath</a:t>
            </a:r>
            <a:endParaRPr b="1"/>
          </a:p>
        </p:txBody>
      </p:sp>
      <p:sp>
        <p:nvSpPr>
          <p:cNvPr id="90" name="Google Shape;90;p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Semester: V, 2022-2023</a:t>
            </a:r>
            <a:endParaRPr/>
          </a:p>
        </p:txBody>
      </p:sp>
      <p:pic>
        <p:nvPicPr>
          <p:cNvPr id="91" name="Google Shape;91;p1"/>
          <p:cNvPicPr preferRelativeResize="0"/>
          <p:nvPr/>
        </p:nvPicPr>
        <p:blipFill rotWithShape="1">
          <a:blip r:embed="rId3">
            <a:alphaModFix/>
          </a:blip>
          <a:srcRect b="0" l="0" r="0" t="0"/>
          <a:stretch/>
        </p:blipFill>
        <p:spPr>
          <a:xfrm>
            <a:off x="0" y="489100"/>
            <a:ext cx="2767698" cy="7500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7"/>
          <p:cNvSpPr txBox="1"/>
          <p:nvPr>
            <p:ph type="title"/>
          </p:nvPr>
        </p:nvSpPr>
        <p:spPr>
          <a:xfrm>
            <a:off x="727650" y="6246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US" sz="2400">
                <a:solidFill>
                  <a:srgbClr val="000000"/>
                </a:solidFill>
                <a:latin typeface="Aharoni"/>
                <a:ea typeface="Aharoni"/>
                <a:cs typeface="Aharoni"/>
                <a:sym typeface="Aharoni"/>
              </a:rPr>
              <a:t>Problem Statement</a:t>
            </a:r>
            <a:endParaRPr sz="2400">
              <a:solidFill>
                <a:srgbClr val="000000"/>
              </a:solidFill>
              <a:latin typeface="Aharoni"/>
              <a:ea typeface="Aharoni"/>
              <a:cs typeface="Aharoni"/>
              <a:sym typeface="Aharoni"/>
            </a:endParaRPr>
          </a:p>
          <a:p>
            <a:pPr indent="0" lvl="0" marL="0" rtl="0" algn="l">
              <a:lnSpc>
                <a:spcPct val="100000"/>
              </a:lnSpc>
              <a:spcBef>
                <a:spcPts val="0"/>
              </a:spcBef>
              <a:spcAft>
                <a:spcPts val="0"/>
              </a:spcAft>
              <a:buSzPts val="990"/>
              <a:buNone/>
            </a:pPr>
            <a:r>
              <a:t/>
            </a:r>
            <a:endParaRPr b="0" sz="1340">
              <a:solidFill>
                <a:srgbClr val="434343"/>
              </a:solidFill>
              <a:latin typeface="Times"/>
              <a:ea typeface="Times"/>
              <a:cs typeface="Times"/>
              <a:sym typeface="Times"/>
            </a:endParaRPr>
          </a:p>
          <a:p>
            <a:pPr indent="0" lvl="0" marL="0" rtl="0" algn="l">
              <a:lnSpc>
                <a:spcPct val="100000"/>
              </a:lnSpc>
              <a:spcBef>
                <a:spcPts val="0"/>
              </a:spcBef>
              <a:spcAft>
                <a:spcPts val="0"/>
              </a:spcAft>
              <a:buSzPts val="990"/>
              <a:buNone/>
            </a:pPr>
            <a:r>
              <a:t/>
            </a:r>
            <a:endParaRPr b="0" sz="1340">
              <a:solidFill>
                <a:srgbClr val="434343"/>
              </a:solidFill>
              <a:latin typeface="Times"/>
              <a:ea typeface="Times"/>
              <a:cs typeface="Times"/>
              <a:sym typeface="Times"/>
            </a:endParaRPr>
          </a:p>
          <a:p>
            <a:pPr indent="0" lvl="0" marL="0" rtl="0" algn="l">
              <a:lnSpc>
                <a:spcPct val="100000"/>
              </a:lnSpc>
              <a:spcBef>
                <a:spcPts val="0"/>
              </a:spcBef>
              <a:spcAft>
                <a:spcPts val="0"/>
              </a:spcAft>
              <a:buSzPts val="2600"/>
              <a:buNone/>
            </a:pPr>
            <a:r>
              <a:rPr b="0" lang="en-US" sz="1340">
                <a:solidFill>
                  <a:srgbClr val="434343"/>
                </a:solidFill>
                <a:latin typeface="Times"/>
                <a:ea typeface="Times"/>
                <a:cs typeface="Times"/>
                <a:sym typeface="Times"/>
              </a:rPr>
              <a:t> </a:t>
            </a:r>
            <a:r>
              <a:rPr b="0" i="0" lang="en-US" sz="1400" u="none" strike="noStrike">
                <a:latin typeface="Arial"/>
                <a:ea typeface="Arial"/>
                <a:cs typeface="Arial"/>
                <a:sym typeface="Arial"/>
              </a:rPr>
              <a:t>Design and Implementation of an Interfacing Protocol between APB and</a:t>
            </a:r>
            <a:br>
              <a:rPr b="0" i="0" lang="en-US" sz="1400" u="none" strike="noStrike">
                <a:latin typeface="Arial"/>
                <a:ea typeface="Arial"/>
                <a:cs typeface="Arial"/>
                <a:sym typeface="Arial"/>
              </a:rPr>
            </a:br>
            <a:r>
              <a:rPr b="0" i="0" lang="en-US" sz="1400" u="none" strike="noStrike">
                <a:latin typeface="Arial"/>
                <a:ea typeface="Arial"/>
                <a:cs typeface="Arial"/>
                <a:sym typeface="Arial"/>
              </a:rPr>
              <a:t>I2C </a:t>
            </a:r>
            <a:r>
              <a:rPr b="0" lang="en-US" sz="1400">
                <a:latin typeface="Arial"/>
                <a:ea typeface="Arial"/>
                <a:cs typeface="Arial"/>
                <a:sym typeface="Arial"/>
              </a:rPr>
              <a:t>on ARTY-A7 FPGA.</a:t>
            </a:r>
            <a:endParaRPr sz="2440">
              <a:latin typeface="Times"/>
              <a:ea typeface="Times"/>
              <a:cs typeface="Times"/>
              <a:sym typeface="Times"/>
            </a:endParaRPr>
          </a:p>
        </p:txBody>
      </p:sp>
      <p:pic>
        <p:nvPicPr>
          <p:cNvPr id="157" name="Google Shape;157;p7"/>
          <p:cNvPicPr preferRelativeResize="0"/>
          <p:nvPr/>
        </p:nvPicPr>
        <p:blipFill rotWithShape="1">
          <a:blip r:embed="rId3">
            <a:alphaModFix/>
          </a:blip>
          <a:srcRect b="0" l="0" r="0" t="0"/>
          <a:stretch/>
        </p:blipFill>
        <p:spPr>
          <a:xfrm>
            <a:off x="-1" y="0"/>
            <a:ext cx="2387743" cy="647062"/>
          </a:xfrm>
          <a:prstGeom prst="rect">
            <a:avLst/>
          </a:prstGeom>
          <a:noFill/>
          <a:ln>
            <a:noFill/>
          </a:ln>
        </p:spPr>
      </p:pic>
      <p:sp>
        <p:nvSpPr>
          <p:cNvPr id="158" name="Google Shape;158;p7"/>
          <p:cNvSpPr txBox="1"/>
          <p:nvPr>
            <p:ph idx="1" type="body"/>
          </p:nvPr>
        </p:nvSpPr>
        <p:spPr>
          <a:xfrm>
            <a:off x="727650" y="2643474"/>
            <a:ext cx="7688700" cy="18369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Clr>
                <a:schemeClr val="dk2"/>
              </a:buClr>
              <a:buSzPts val="1300"/>
              <a:buFont typeface="Arial"/>
              <a:buChar char="●"/>
            </a:pPr>
            <a:r>
              <a:rPr lang="en-US">
                <a:solidFill>
                  <a:schemeClr val="dk2"/>
                </a:solidFill>
                <a:latin typeface="Arial"/>
                <a:ea typeface="Arial"/>
                <a:cs typeface="Arial"/>
                <a:sym typeface="Arial"/>
              </a:rPr>
              <a:t>Understand the system overview and usage of I2C. </a:t>
            </a:r>
            <a:endParaRPr>
              <a:solidFill>
                <a:schemeClr val="dk2"/>
              </a:solidFill>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Char char="●"/>
            </a:pPr>
            <a:r>
              <a:rPr lang="en-US">
                <a:solidFill>
                  <a:schemeClr val="dk2"/>
                </a:solidFill>
                <a:latin typeface="Arial"/>
                <a:ea typeface="Arial"/>
                <a:cs typeface="Arial"/>
                <a:sym typeface="Arial"/>
              </a:rPr>
              <a:t>Arrive at the specification of the I2C. </a:t>
            </a:r>
            <a:endParaRPr>
              <a:solidFill>
                <a:schemeClr val="dk2"/>
              </a:solidFill>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Char char="●"/>
            </a:pPr>
            <a:r>
              <a:rPr lang="en-US">
                <a:solidFill>
                  <a:schemeClr val="dk2"/>
                </a:solidFill>
                <a:latin typeface="Arial"/>
                <a:ea typeface="Arial"/>
                <a:cs typeface="Arial"/>
                <a:sym typeface="Arial"/>
              </a:rPr>
              <a:t>Recognizes the fundamental working and design of the I2C.</a:t>
            </a:r>
            <a:endParaRPr>
              <a:solidFill>
                <a:schemeClr val="dk2"/>
              </a:solidFill>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Char char="●"/>
            </a:pPr>
            <a:r>
              <a:rPr lang="en-US">
                <a:solidFill>
                  <a:schemeClr val="dk2"/>
                </a:solidFill>
                <a:latin typeface="Arial"/>
                <a:ea typeface="Arial"/>
                <a:cs typeface="Arial"/>
                <a:sym typeface="Arial"/>
              </a:rPr>
              <a:t>Arrive at the functional block representation of the communication between APB and I2C.</a:t>
            </a:r>
            <a:endParaRPr>
              <a:solidFill>
                <a:schemeClr val="dk2"/>
              </a:solidFill>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Char char="●"/>
            </a:pPr>
            <a:r>
              <a:rPr lang="en-US">
                <a:solidFill>
                  <a:schemeClr val="dk2"/>
                </a:solidFill>
                <a:latin typeface="Arial"/>
                <a:ea typeface="Arial"/>
                <a:cs typeface="Arial"/>
                <a:sym typeface="Arial"/>
              </a:rPr>
              <a:t>Design and implementation of I2C protocol and its communication to APB. </a:t>
            </a:r>
            <a:endParaRPr>
              <a:solidFill>
                <a:schemeClr val="dk2"/>
              </a:solidFill>
              <a:latin typeface="Arial"/>
              <a:ea typeface="Arial"/>
              <a:cs typeface="Arial"/>
              <a:sym typeface="Arial"/>
            </a:endParaRPr>
          </a:p>
          <a:p>
            <a:pPr indent="-228600" lvl="0" marL="457200" rtl="0" algn="l">
              <a:lnSpc>
                <a:spcPct val="115000"/>
              </a:lnSpc>
              <a:spcBef>
                <a:spcPts val="0"/>
              </a:spcBef>
              <a:spcAft>
                <a:spcPts val="0"/>
              </a:spcAft>
              <a:buSzPts val="1300"/>
              <a:buNone/>
            </a:pPr>
            <a:r>
              <a:t/>
            </a:r>
            <a:endParaRPr>
              <a:solidFill>
                <a:schemeClr val="dk2"/>
              </a:solidFill>
            </a:endParaRPr>
          </a:p>
        </p:txBody>
      </p:sp>
      <p:sp>
        <p:nvSpPr>
          <p:cNvPr id="159" name="Google Shape;159;p7"/>
          <p:cNvSpPr txBox="1"/>
          <p:nvPr/>
        </p:nvSpPr>
        <p:spPr>
          <a:xfrm>
            <a:off x="727650" y="214065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2"/>
                </a:solidFill>
                <a:latin typeface="Aharoni"/>
                <a:ea typeface="Aharoni"/>
                <a:cs typeface="Aharoni"/>
                <a:sym typeface="Aharoni"/>
              </a:rPr>
              <a:t>Objective</a:t>
            </a:r>
            <a:endParaRPr sz="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txBox="1"/>
          <p:nvPr>
            <p:ph type="title"/>
          </p:nvPr>
        </p:nvSpPr>
        <p:spPr>
          <a:xfrm>
            <a:off x="727650" y="594050"/>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US" sz="1540">
                <a:latin typeface="Times"/>
                <a:ea typeface="Times"/>
                <a:cs typeface="Times"/>
                <a:sym typeface="Times"/>
              </a:rPr>
              <a:t>Functional block diagram</a:t>
            </a:r>
            <a:endParaRPr sz="1540">
              <a:latin typeface="Times"/>
              <a:ea typeface="Times"/>
              <a:cs typeface="Times"/>
              <a:sym typeface="Times"/>
            </a:endParaRPr>
          </a:p>
        </p:txBody>
      </p:sp>
      <p:pic>
        <p:nvPicPr>
          <p:cNvPr id="165" name="Google Shape;165;p8"/>
          <p:cNvPicPr preferRelativeResize="0"/>
          <p:nvPr/>
        </p:nvPicPr>
        <p:blipFill rotWithShape="1">
          <a:blip r:embed="rId3">
            <a:alphaModFix/>
          </a:blip>
          <a:srcRect b="0" l="0" r="0" t="0"/>
          <a:stretch/>
        </p:blipFill>
        <p:spPr>
          <a:xfrm>
            <a:off x="460213" y="1528375"/>
            <a:ext cx="8223575" cy="3447675"/>
          </a:xfrm>
          <a:prstGeom prst="rect">
            <a:avLst/>
          </a:prstGeom>
          <a:noFill/>
          <a:ln>
            <a:noFill/>
          </a:ln>
        </p:spPr>
      </p:pic>
      <p:pic>
        <p:nvPicPr>
          <p:cNvPr id="166" name="Google Shape;166;p8"/>
          <p:cNvPicPr preferRelativeResize="0"/>
          <p:nvPr/>
        </p:nvPicPr>
        <p:blipFill rotWithShape="1">
          <a:blip r:embed="rId4">
            <a:alphaModFix/>
          </a:blip>
          <a:srcRect b="0" l="0" r="0" t="0"/>
          <a:stretch/>
        </p:blipFill>
        <p:spPr>
          <a:xfrm>
            <a:off x="-1" y="0"/>
            <a:ext cx="2387743" cy="6470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9"/>
          <p:cNvSpPr txBox="1"/>
          <p:nvPr/>
        </p:nvSpPr>
        <p:spPr>
          <a:xfrm>
            <a:off x="683750" y="663350"/>
            <a:ext cx="50619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Times"/>
                <a:ea typeface="Times"/>
                <a:cs typeface="Times"/>
                <a:sym typeface="Times"/>
              </a:rPr>
              <a:t>System Architecture</a:t>
            </a:r>
            <a:endParaRPr b="1" i="0" sz="1500" u="none" cap="none" strike="noStrike">
              <a:solidFill>
                <a:srgbClr val="000000"/>
              </a:solidFill>
              <a:latin typeface="Times"/>
              <a:ea typeface="Times"/>
              <a:cs typeface="Times"/>
              <a:sym typeface="Times"/>
            </a:endParaRPr>
          </a:p>
        </p:txBody>
      </p:sp>
      <p:sp>
        <p:nvSpPr>
          <p:cNvPr id="172" name="Google Shape;172;p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300"/>
              <a:buNone/>
            </a:pPr>
            <a:r>
              <a:t/>
            </a:r>
            <a:endParaRPr/>
          </a:p>
        </p:txBody>
      </p:sp>
      <p:pic>
        <p:nvPicPr>
          <p:cNvPr id="173" name="Google Shape;173;p9"/>
          <p:cNvPicPr preferRelativeResize="0"/>
          <p:nvPr/>
        </p:nvPicPr>
        <p:blipFill rotWithShape="1">
          <a:blip r:embed="rId3">
            <a:alphaModFix/>
          </a:blip>
          <a:srcRect b="0" l="0" r="0" t="0"/>
          <a:stretch/>
        </p:blipFill>
        <p:spPr>
          <a:xfrm>
            <a:off x="554182" y="1078850"/>
            <a:ext cx="7921256" cy="3460174"/>
          </a:xfrm>
          <a:prstGeom prst="rect">
            <a:avLst/>
          </a:prstGeom>
          <a:noFill/>
          <a:ln>
            <a:noFill/>
          </a:ln>
        </p:spPr>
      </p:pic>
      <p:sp>
        <p:nvSpPr>
          <p:cNvPr id="174" name="Google Shape;174;p9"/>
          <p:cNvSpPr/>
          <p:nvPr/>
        </p:nvSpPr>
        <p:spPr>
          <a:xfrm>
            <a:off x="409075" y="1147048"/>
            <a:ext cx="2959800" cy="3192900"/>
          </a:xfrm>
          <a:prstGeom prst="rect">
            <a:avLst/>
          </a:prstGeom>
          <a:noFill/>
          <a:ln cap="flat" cmpd="sng" w="25400">
            <a:solidFill>
              <a:srgbClr val="404040"/>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75" name="Google Shape;175;p9"/>
          <p:cNvCxnSpPr/>
          <p:nvPr/>
        </p:nvCxnSpPr>
        <p:spPr>
          <a:xfrm>
            <a:off x="2041565" y="2808936"/>
            <a:ext cx="1438500" cy="1671300"/>
          </a:xfrm>
          <a:prstGeom prst="straightConnector1">
            <a:avLst/>
          </a:prstGeom>
          <a:noFill/>
          <a:ln cap="flat" cmpd="sng" w="38100">
            <a:solidFill>
              <a:srgbClr val="565656"/>
            </a:solidFill>
            <a:prstDash val="solid"/>
            <a:round/>
            <a:headEnd len="sm" w="sm" type="none"/>
            <a:tailEnd len="med" w="med" type="triangle"/>
          </a:ln>
        </p:spPr>
      </p:cxnSp>
      <p:sp>
        <p:nvSpPr>
          <p:cNvPr id="176" name="Google Shape;176;p9"/>
          <p:cNvSpPr/>
          <p:nvPr/>
        </p:nvSpPr>
        <p:spPr>
          <a:xfrm>
            <a:off x="3368843" y="1147048"/>
            <a:ext cx="5045700" cy="3192900"/>
          </a:xfrm>
          <a:prstGeom prst="rect">
            <a:avLst/>
          </a:prstGeom>
          <a:solidFill>
            <a:schemeClr val="lt1">
              <a:alpha val="498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77" name="Google Shape;177;p9"/>
          <p:cNvPicPr preferRelativeResize="0"/>
          <p:nvPr/>
        </p:nvPicPr>
        <p:blipFill rotWithShape="1">
          <a:blip r:embed="rId4">
            <a:alphaModFix/>
          </a:blip>
          <a:srcRect b="0" l="0" r="0" t="0"/>
          <a:stretch/>
        </p:blipFill>
        <p:spPr>
          <a:xfrm>
            <a:off x="-1" y="0"/>
            <a:ext cx="2387743" cy="647062"/>
          </a:xfrm>
          <a:prstGeom prst="rect">
            <a:avLst/>
          </a:prstGeom>
          <a:noFill/>
          <a:ln>
            <a:noFill/>
          </a:ln>
        </p:spPr>
      </p:pic>
      <p:sp>
        <p:nvSpPr>
          <p:cNvPr id="178" name="Google Shape;178;p9"/>
          <p:cNvSpPr txBox="1"/>
          <p:nvPr/>
        </p:nvSpPr>
        <p:spPr>
          <a:xfrm>
            <a:off x="1910425" y="4408150"/>
            <a:ext cx="711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APB Slave block consists of Data in registers, control registers and Pwdata register which contains data </a:t>
            </a:r>
            <a:r>
              <a:rPr lang="en-US">
                <a:latin typeface="Lato"/>
                <a:ea typeface="Lato"/>
                <a:cs typeface="Lato"/>
                <a:sym typeface="Lato"/>
              </a:rPr>
              <a:t>received</a:t>
            </a:r>
            <a:r>
              <a:rPr lang="en-US">
                <a:latin typeface="Lato"/>
                <a:ea typeface="Lato"/>
                <a:cs typeface="Lato"/>
                <a:sym typeface="Lato"/>
              </a:rPr>
              <a:t> by Pwdata line in write operation. This block operates on PCLK.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0"/>
          <p:cNvSpPr txBox="1"/>
          <p:nvPr/>
        </p:nvSpPr>
        <p:spPr>
          <a:xfrm>
            <a:off x="683750" y="663350"/>
            <a:ext cx="50619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Times"/>
                <a:ea typeface="Times"/>
                <a:cs typeface="Times"/>
                <a:sym typeface="Times"/>
              </a:rPr>
              <a:t>System Architecture</a:t>
            </a:r>
            <a:endParaRPr b="1" i="0" sz="1500" u="none" cap="none" strike="noStrike">
              <a:solidFill>
                <a:srgbClr val="000000"/>
              </a:solidFill>
              <a:latin typeface="Times"/>
              <a:ea typeface="Times"/>
              <a:cs typeface="Times"/>
              <a:sym typeface="Times"/>
            </a:endParaRPr>
          </a:p>
        </p:txBody>
      </p:sp>
      <p:pic>
        <p:nvPicPr>
          <p:cNvPr id="184" name="Google Shape;184;p10"/>
          <p:cNvPicPr preferRelativeResize="0"/>
          <p:nvPr/>
        </p:nvPicPr>
        <p:blipFill rotWithShape="1">
          <a:blip r:embed="rId3">
            <a:alphaModFix/>
          </a:blip>
          <a:srcRect b="0" l="0" r="0" t="0"/>
          <a:stretch/>
        </p:blipFill>
        <p:spPr>
          <a:xfrm>
            <a:off x="145108" y="1534955"/>
            <a:ext cx="7921255" cy="3460173"/>
          </a:xfrm>
          <a:prstGeom prst="rect">
            <a:avLst/>
          </a:prstGeom>
          <a:noFill/>
          <a:ln>
            <a:noFill/>
          </a:ln>
        </p:spPr>
      </p:pic>
      <p:sp>
        <p:nvSpPr>
          <p:cNvPr id="185" name="Google Shape;185;p10"/>
          <p:cNvSpPr/>
          <p:nvPr/>
        </p:nvSpPr>
        <p:spPr>
          <a:xfrm>
            <a:off x="145108" y="1534955"/>
            <a:ext cx="2922945" cy="3192927"/>
          </a:xfrm>
          <a:prstGeom prst="rect">
            <a:avLst/>
          </a:prstGeom>
          <a:solidFill>
            <a:schemeClr val="lt1">
              <a:alpha val="4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6" name="Google Shape;186;p10"/>
          <p:cNvSpPr/>
          <p:nvPr/>
        </p:nvSpPr>
        <p:spPr>
          <a:xfrm>
            <a:off x="4965762" y="1668577"/>
            <a:ext cx="2922944" cy="3192927"/>
          </a:xfrm>
          <a:prstGeom prst="rect">
            <a:avLst/>
          </a:prstGeom>
          <a:solidFill>
            <a:schemeClr val="lt1">
              <a:alpha val="4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87" name="Google Shape;187;p10"/>
          <p:cNvCxnSpPr/>
          <p:nvPr/>
        </p:nvCxnSpPr>
        <p:spPr>
          <a:xfrm>
            <a:off x="3750049" y="3497101"/>
            <a:ext cx="0" cy="1030800"/>
          </a:xfrm>
          <a:prstGeom prst="straightConnector1">
            <a:avLst/>
          </a:prstGeom>
          <a:noFill/>
          <a:ln cap="flat" cmpd="sng" w="38100">
            <a:solidFill>
              <a:srgbClr val="565656"/>
            </a:solidFill>
            <a:prstDash val="solid"/>
            <a:round/>
            <a:headEnd len="sm" w="sm" type="none"/>
            <a:tailEnd len="med" w="med" type="triangle"/>
          </a:ln>
        </p:spPr>
      </p:cxnSp>
      <p:sp>
        <p:nvSpPr>
          <p:cNvPr id="188" name="Google Shape;188;p10"/>
          <p:cNvSpPr/>
          <p:nvPr/>
        </p:nvSpPr>
        <p:spPr>
          <a:xfrm>
            <a:off x="3044289" y="1921396"/>
            <a:ext cx="1921473" cy="2233915"/>
          </a:xfrm>
          <a:prstGeom prst="rect">
            <a:avLst/>
          </a:prstGeom>
          <a:noFill/>
          <a:ln cap="flat" cmpd="sng" w="25400">
            <a:solidFill>
              <a:srgbClr val="404040"/>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89" name="Google Shape;189;p10"/>
          <p:cNvPicPr preferRelativeResize="0"/>
          <p:nvPr/>
        </p:nvPicPr>
        <p:blipFill rotWithShape="1">
          <a:blip r:embed="rId4">
            <a:alphaModFix/>
          </a:blip>
          <a:srcRect b="0" l="0" r="0" t="0"/>
          <a:stretch/>
        </p:blipFill>
        <p:spPr>
          <a:xfrm>
            <a:off x="-1" y="0"/>
            <a:ext cx="2387743" cy="647062"/>
          </a:xfrm>
          <a:prstGeom prst="rect">
            <a:avLst/>
          </a:prstGeom>
          <a:noFill/>
          <a:ln>
            <a:noFill/>
          </a:ln>
        </p:spPr>
      </p:pic>
      <p:sp>
        <p:nvSpPr>
          <p:cNvPr id="190" name="Google Shape;190;p10"/>
          <p:cNvSpPr txBox="1"/>
          <p:nvPr/>
        </p:nvSpPr>
        <p:spPr>
          <a:xfrm>
            <a:off x="332750" y="4527900"/>
            <a:ext cx="541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I2C bridge consists status registers which holds the status of I2C controller i,e busy/idle </a:t>
            </a:r>
            <a:r>
              <a:rPr lang="en-US">
                <a:latin typeface="Lato"/>
                <a:ea typeface="Lato"/>
                <a:cs typeface="Lato"/>
                <a:sym typeface="Lato"/>
              </a:rPr>
              <a:t>status, read/write condition etc</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1"/>
          <p:cNvSpPr txBox="1"/>
          <p:nvPr/>
        </p:nvSpPr>
        <p:spPr>
          <a:xfrm>
            <a:off x="683750" y="663350"/>
            <a:ext cx="50619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Times"/>
                <a:ea typeface="Times"/>
                <a:cs typeface="Times"/>
                <a:sym typeface="Times"/>
              </a:rPr>
              <a:t>System Architecture</a:t>
            </a:r>
            <a:endParaRPr b="1" i="0" sz="1500" u="none" cap="none" strike="noStrike">
              <a:solidFill>
                <a:srgbClr val="000000"/>
              </a:solidFill>
              <a:latin typeface="Times"/>
              <a:ea typeface="Times"/>
              <a:cs typeface="Times"/>
              <a:sym typeface="Times"/>
            </a:endParaRPr>
          </a:p>
        </p:txBody>
      </p:sp>
      <p:pic>
        <p:nvPicPr>
          <p:cNvPr id="196" name="Google Shape;196;p11"/>
          <p:cNvPicPr preferRelativeResize="0"/>
          <p:nvPr/>
        </p:nvPicPr>
        <p:blipFill rotWithShape="1">
          <a:blip r:embed="rId3">
            <a:alphaModFix/>
          </a:blip>
          <a:srcRect b="0" l="0" r="0" t="0"/>
          <a:stretch/>
        </p:blipFill>
        <p:spPr>
          <a:xfrm>
            <a:off x="421835" y="1486829"/>
            <a:ext cx="7921255" cy="3460173"/>
          </a:xfrm>
          <a:prstGeom prst="rect">
            <a:avLst/>
          </a:prstGeom>
          <a:noFill/>
          <a:ln>
            <a:noFill/>
          </a:ln>
        </p:spPr>
      </p:pic>
      <p:sp>
        <p:nvSpPr>
          <p:cNvPr id="197" name="Google Shape;197;p11"/>
          <p:cNvSpPr/>
          <p:nvPr/>
        </p:nvSpPr>
        <p:spPr>
          <a:xfrm>
            <a:off x="421835" y="1486830"/>
            <a:ext cx="2784352" cy="3108320"/>
          </a:xfrm>
          <a:prstGeom prst="rect">
            <a:avLst/>
          </a:prstGeom>
          <a:solidFill>
            <a:schemeClr val="lt1">
              <a:alpha val="4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8" name="Google Shape;198;p11"/>
          <p:cNvSpPr/>
          <p:nvPr/>
        </p:nvSpPr>
        <p:spPr>
          <a:xfrm>
            <a:off x="5300043" y="1486829"/>
            <a:ext cx="3043047" cy="3559975"/>
          </a:xfrm>
          <a:prstGeom prst="rect">
            <a:avLst/>
          </a:prstGeom>
          <a:noFill/>
          <a:ln cap="flat" cmpd="sng" w="25400">
            <a:solidFill>
              <a:srgbClr val="404040"/>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9" name="Google Shape;199;p11"/>
          <p:cNvSpPr/>
          <p:nvPr/>
        </p:nvSpPr>
        <p:spPr>
          <a:xfrm>
            <a:off x="3206187" y="1911490"/>
            <a:ext cx="2001258" cy="2259000"/>
          </a:xfrm>
          <a:prstGeom prst="rect">
            <a:avLst/>
          </a:prstGeom>
          <a:solidFill>
            <a:schemeClr val="lt1">
              <a:alpha val="4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00" name="Google Shape;200;p11"/>
          <p:cNvCxnSpPr/>
          <p:nvPr/>
        </p:nvCxnSpPr>
        <p:spPr>
          <a:xfrm flipH="1" rot="10800000">
            <a:off x="7592775" y="1249450"/>
            <a:ext cx="530100" cy="954900"/>
          </a:xfrm>
          <a:prstGeom prst="straightConnector1">
            <a:avLst/>
          </a:prstGeom>
          <a:noFill/>
          <a:ln cap="flat" cmpd="sng" w="38100">
            <a:solidFill>
              <a:srgbClr val="565656"/>
            </a:solidFill>
            <a:prstDash val="solid"/>
            <a:round/>
            <a:headEnd len="sm" w="sm" type="none"/>
            <a:tailEnd len="med" w="med" type="triangle"/>
          </a:ln>
        </p:spPr>
      </p:cxnSp>
      <p:pic>
        <p:nvPicPr>
          <p:cNvPr id="201" name="Google Shape;201;p11"/>
          <p:cNvPicPr preferRelativeResize="0"/>
          <p:nvPr/>
        </p:nvPicPr>
        <p:blipFill rotWithShape="1">
          <a:blip r:embed="rId4">
            <a:alphaModFix/>
          </a:blip>
          <a:srcRect b="0" l="0" r="0" t="0"/>
          <a:stretch/>
        </p:blipFill>
        <p:spPr>
          <a:xfrm>
            <a:off x="-1" y="16300"/>
            <a:ext cx="2387743" cy="647062"/>
          </a:xfrm>
          <a:prstGeom prst="rect">
            <a:avLst/>
          </a:prstGeom>
          <a:noFill/>
          <a:ln>
            <a:noFill/>
          </a:ln>
        </p:spPr>
      </p:pic>
      <p:sp>
        <p:nvSpPr>
          <p:cNvPr id="202" name="Google Shape;202;p11"/>
          <p:cNvSpPr txBox="1"/>
          <p:nvPr/>
        </p:nvSpPr>
        <p:spPr>
          <a:xfrm>
            <a:off x="3771900" y="661300"/>
            <a:ext cx="505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This Block contains i2c controller </a:t>
            </a:r>
            <a:r>
              <a:rPr lang="en-US">
                <a:latin typeface="Lato"/>
                <a:ea typeface="Lato"/>
                <a:cs typeface="Lato"/>
                <a:sym typeface="Lato"/>
              </a:rPr>
              <a:t>which</a:t>
            </a:r>
            <a:r>
              <a:rPr lang="en-US">
                <a:latin typeface="Lato"/>
                <a:ea typeface="Lato"/>
                <a:cs typeface="Lato"/>
                <a:sym typeface="Lato"/>
              </a:rPr>
              <a:t> has various sub blocks like data in registers , write registers and read registers.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txBox="1"/>
          <p:nvPr>
            <p:ph type="title"/>
          </p:nvPr>
        </p:nvSpPr>
        <p:spPr>
          <a:xfrm>
            <a:off x="729450" y="614500"/>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US" sz="2040">
                <a:solidFill>
                  <a:srgbClr val="434343"/>
                </a:solidFill>
                <a:latin typeface="Times"/>
                <a:ea typeface="Times"/>
                <a:cs typeface="Times"/>
                <a:sym typeface="Times"/>
              </a:rPr>
              <a:t>Flowchart</a:t>
            </a:r>
            <a:endParaRPr sz="2040">
              <a:solidFill>
                <a:srgbClr val="434343"/>
              </a:solidFill>
              <a:latin typeface="Times"/>
              <a:ea typeface="Times"/>
              <a:cs typeface="Times"/>
              <a:sym typeface="Times"/>
            </a:endParaRPr>
          </a:p>
        </p:txBody>
      </p:sp>
      <p:pic>
        <p:nvPicPr>
          <p:cNvPr id="208" name="Google Shape;208;p12"/>
          <p:cNvPicPr preferRelativeResize="0"/>
          <p:nvPr/>
        </p:nvPicPr>
        <p:blipFill>
          <a:blip r:embed="rId3">
            <a:alphaModFix/>
          </a:blip>
          <a:stretch>
            <a:fillRect/>
          </a:stretch>
        </p:blipFill>
        <p:spPr>
          <a:xfrm>
            <a:off x="2812125" y="537375"/>
            <a:ext cx="5263950" cy="4606125"/>
          </a:xfrm>
          <a:prstGeom prst="rect">
            <a:avLst/>
          </a:prstGeom>
          <a:noFill/>
          <a:ln>
            <a:noFill/>
          </a:ln>
        </p:spPr>
      </p:pic>
      <p:pic>
        <p:nvPicPr>
          <p:cNvPr id="209" name="Google Shape;209;p12"/>
          <p:cNvPicPr preferRelativeResize="0"/>
          <p:nvPr/>
        </p:nvPicPr>
        <p:blipFill rotWithShape="1">
          <a:blip r:embed="rId4">
            <a:alphaModFix/>
          </a:blip>
          <a:srcRect b="0" l="0" r="0" t="0"/>
          <a:stretch/>
        </p:blipFill>
        <p:spPr>
          <a:xfrm>
            <a:off x="-1" y="0"/>
            <a:ext cx="2387743" cy="6470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c5571e3ff5_1_31"/>
          <p:cNvSpPr txBox="1"/>
          <p:nvPr>
            <p:ph type="title"/>
          </p:nvPr>
        </p:nvSpPr>
        <p:spPr>
          <a:xfrm>
            <a:off x="729450" y="614500"/>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US" sz="2040">
                <a:solidFill>
                  <a:srgbClr val="434343"/>
                </a:solidFill>
                <a:latin typeface="Times"/>
                <a:ea typeface="Times"/>
                <a:cs typeface="Times"/>
                <a:sym typeface="Times"/>
              </a:rPr>
              <a:t>Flowchart</a:t>
            </a:r>
            <a:endParaRPr sz="2040">
              <a:solidFill>
                <a:srgbClr val="434343"/>
              </a:solidFill>
              <a:latin typeface="Times"/>
              <a:ea typeface="Times"/>
              <a:cs typeface="Times"/>
              <a:sym typeface="Times"/>
            </a:endParaRPr>
          </a:p>
        </p:txBody>
      </p:sp>
      <p:pic>
        <p:nvPicPr>
          <p:cNvPr id="215" name="Google Shape;215;g1c5571e3ff5_1_31"/>
          <p:cNvPicPr preferRelativeResize="0"/>
          <p:nvPr/>
        </p:nvPicPr>
        <p:blipFill rotWithShape="1">
          <a:blip r:embed="rId3">
            <a:alphaModFix/>
          </a:blip>
          <a:srcRect b="0" l="0" r="0" t="0"/>
          <a:stretch/>
        </p:blipFill>
        <p:spPr>
          <a:xfrm>
            <a:off x="-1" y="0"/>
            <a:ext cx="2387743" cy="647062"/>
          </a:xfrm>
          <a:prstGeom prst="rect">
            <a:avLst/>
          </a:prstGeom>
          <a:noFill/>
          <a:ln>
            <a:noFill/>
          </a:ln>
        </p:spPr>
      </p:pic>
      <p:pic>
        <p:nvPicPr>
          <p:cNvPr id="216" name="Google Shape;216;g1c5571e3ff5_1_31"/>
          <p:cNvPicPr preferRelativeResize="0"/>
          <p:nvPr/>
        </p:nvPicPr>
        <p:blipFill>
          <a:blip r:embed="rId4">
            <a:alphaModFix/>
          </a:blip>
          <a:stretch>
            <a:fillRect/>
          </a:stretch>
        </p:blipFill>
        <p:spPr>
          <a:xfrm>
            <a:off x="152400" y="1302100"/>
            <a:ext cx="4030573" cy="3688999"/>
          </a:xfrm>
          <a:prstGeom prst="rect">
            <a:avLst/>
          </a:prstGeom>
          <a:noFill/>
          <a:ln>
            <a:noFill/>
          </a:ln>
        </p:spPr>
      </p:pic>
      <p:sp>
        <p:nvSpPr>
          <p:cNvPr id="217" name="Google Shape;217;g1c5571e3ff5_1_31"/>
          <p:cNvSpPr txBox="1"/>
          <p:nvPr/>
        </p:nvSpPr>
        <p:spPr>
          <a:xfrm>
            <a:off x="4247275" y="1438100"/>
            <a:ext cx="47148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APB  bridge converts data and address from System bus transfer to APB.  APB Master will latch the address and holds it valid throughout the transfer.  APB Master will then generate a select signal which will be active during a particular transfer.  APB Master will drive the data during write transfer.  APB Master will drive the data on to system bus using read transfer.</a:t>
            </a:r>
            <a:endParaRPr>
              <a:latin typeface="Lato"/>
              <a:ea typeface="Lato"/>
              <a:cs typeface="Lato"/>
              <a:sym typeface="Lato"/>
            </a:endParaRPr>
          </a:p>
          <a:p>
            <a:pPr indent="0" lvl="0" marL="0" rtl="0" algn="l">
              <a:spcBef>
                <a:spcPts val="0"/>
              </a:spcBef>
              <a:spcAft>
                <a:spcPts val="0"/>
              </a:spcAft>
              <a:buNone/>
            </a:pPr>
            <a:r>
              <a:rPr lang="en-US">
                <a:latin typeface="Lato"/>
                <a:ea typeface="Lato"/>
                <a:cs typeface="Lato"/>
                <a:sym typeface="Lato"/>
              </a:rPr>
              <a:t>PWRITE  Signal from APB bridge will give the direction.. This signal indicates an APB write access when it is asserted HIGH and an APB read access when it is asserted LOW.  </a:t>
            </a:r>
            <a:endParaRPr>
              <a:latin typeface="Lato"/>
              <a:ea typeface="Lato"/>
              <a:cs typeface="Lato"/>
              <a:sym typeface="Lato"/>
            </a:endParaRPr>
          </a:p>
          <a:p>
            <a:pPr indent="0" lvl="0" marL="0" rtl="0" algn="l">
              <a:spcBef>
                <a:spcPts val="0"/>
              </a:spcBef>
              <a:spcAft>
                <a:spcPts val="0"/>
              </a:spcAft>
              <a:buNone/>
            </a:pPr>
            <a:r>
              <a:rPr lang="en-US">
                <a:latin typeface="Lato"/>
                <a:ea typeface="Lato"/>
                <a:cs typeface="Lato"/>
                <a:sym typeface="Lato"/>
              </a:rPr>
              <a:t>PADDR   is the address of APB Bridge. This represents the APB address bus. This can be up to 32 bits wide and will be driven by the peripheral bus bridge unit.</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bf73d1ced6_0_23"/>
          <p:cNvSpPr txBox="1"/>
          <p:nvPr>
            <p:ph type="title"/>
          </p:nvPr>
        </p:nvSpPr>
        <p:spPr>
          <a:xfrm>
            <a:off x="729450" y="614500"/>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US" sz="2040">
                <a:solidFill>
                  <a:srgbClr val="434343"/>
                </a:solidFill>
                <a:latin typeface="Times"/>
                <a:ea typeface="Times"/>
                <a:cs typeface="Times"/>
                <a:sym typeface="Times"/>
              </a:rPr>
              <a:t>Flowchart</a:t>
            </a:r>
            <a:endParaRPr sz="2040">
              <a:solidFill>
                <a:srgbClr val="434343"/>
              </a:solidFill>
              <a:latin typeface="Times"/>
              <a:ea typeface="Times"/>
              <a:cs typeface="Times"/>
              <a:sym typeface="Times"/>
            </a:endParaRPr>
          </a:p>
        </p:txBody>
      </p:sp>
      <p:pic>
        <p:nvPicPr>
          <p:cNvPr id="223" name="Google Shape;223;g1bf73d1ced6_0_23"/>
          <p:cNvPicPr preferRelativeResize="0"/>
          <p:nvPr/>
        </p:nvPicPr>
        <p:blipFill rotWithShape="1">
          <a:blip r:embed="rId3">
            <a:alphaModFix/>
          </a:blip>
          <a:srcRect b="0" l="0" r="0" t="0"/>
          <a:stretch/>
        </p:blipFill>
        <p:spPr>
          <a:xfrm>
            <a:off x="-1" y="0"/>
            <a:ext cx="2387743" cy="647062"/>
          </a:xfrm>
          <a:prstGeom prst="rect">
            <a:avLst/>
          </a:prstGeom>
          <a:noFill/>
          <a:ln>
            <a:noFill/>
          </a:ln>
        </p:spPr>
      </p:pic>
      <p:sp>
        <p:nvSpPr>
          <p:cNvPr id="224" name="Google Shape;224;g1bf73d1ced6_0_23"/>
          <p:cNvSpPr txBox="1"/>
          <p:nvPr/>
        </p:nvSpPr>
        <p:spPr>
          <a:xfrm>
            <a:off x="4628625" y="1730300"/>
            <a:ext cx="349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25" name="Google Shape;225;g1bf73d1ced6_0_23"/>
          <p:cNvPicPr preferRelativeResize="0"/>
          <p:nvPr/>
        </p:nvPicPr>
        <p:blipFill>
          <a:blip r:embed="rId4">
            <a:alphaModFix/>
          </a:blip>
          <a:stretch>
            <a:fillRect/>
          </a:stretch>
        </p:blipFill>
        <p:spPr>
          <a:xfrm>
            <a:off x="1096375" y="1316288"/>
            <a:ext cx="7206402" cy="615600"/>
          </a:xfrm>
          <a:prstGeom prst="rect">
            <a:avLst/>
          </a:prstGeom>
          <a:noFill/>
          <a:ln>
            <a:noFill/>
          </a:ln>
        </p:spPr>
      </p:pic>
      <p:pic>
        <p:nvPicPr>
          <p:cNvPr id="226" name="Google Shape;226;g1bf73d1ced6_0_23"/>
          <p:cNvPicPr preferRelativeResize="0"/>
          <p:nvPr/>
        </p:nvPicPr>
        <p:blipFill>
          <a:blip r:embed="rId5">
            <a:alphaModFix/>
          </a:blip>
          <a:stretch>
            <a:fillRect/>
          </a:stretch>
        </p:blipFill>
        <p:spPr>
          <a:xfrm>
            <a:off x="1096375" y="2601125"/>
            <a:ext cx="7206402" cy="615600"/>
          </a:xfrm>
          <a:prstGeom prst="rect">
            <a:avLst/>
          </a:prstGeom>
          <a:noFill/>
          <a:ln>
            <a:noFill/>
          </a:ln>
        </p:spPr>
      </p:pic>
      <p:sp>
        <p:nvSpPr>
          <p:cNvPr id="227" name="Google Shape;227;g1bf73d1ced6_0_23"/>
          <p:cNvSpPr txBox="1"/>
          <p:nvPr/>
        </p:nvSpPr>
        <p:spPr>
          <a:xfrm>
            <a:off x="1096375" y="1931875"/>
            <a:ext cx="7206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Lato"/>
                <a:ea typeface="Lato"/>
                <a:cs typeface="Lato"/>
                <a:sym typeface="Lato"/>
              </a:rPr>
              <a:t>I2C_CON1</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28" name="Google Shape;228;g1bf73d1ced6_0_23"/>
          <p:cNvSpPr txBox="1"/>
          <p:nvPr/>
        </p:nvSpPr>
        <p:spPr>
          <a:xfrm>
            <a:off x="1096375" y="3308800"/>
            <a:ext cx="717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Lato"/>
                <a:ea typeface="Lato"/>
                <a:cs typeface="Lato"/>
                <a:sym typeface="Lato"/>
              </a:rPr>
              <a:t>I2C_CON2</a:t>
            </a:r>
            <a:endParaRPr/>
          </a:p>
        </p:txBody>
      </p:sp>
      <p:pic>
        <p:nvPicPr>
          <p:cNvPr id="229" name="Google Shape;229;g1bf73d1ced6_0_23"/>
          <p:cNvPicPr preferRelativeResize="0"/>
          <p:nvPr/>
        </p:nvPicPr>
        <p:blipFill>
          <a:blip r:embed="rId6">
            <a:alphaModFix/>
          </a:blip>
          <a:stretch>
            <a:fillRect/>
          </a:stretch>
        </p:blipFill>
        <p:spPr>
          <a:xfrm>
            <a:off x="1096375" y="3801075"/>
            <a:ext cx="7206399" cy="544750"/>
          </a:xfrm>
          <a:prstGeom prst="rect">
            <a:avLst/>
          </a:prstGeom>
          <a:noFill/>
          <a:ln>
            <a:noFill/>
          </a:ln>
        </p:spPr>
      </p:pic>
      <p:sp>
        <p:nvSpPr>
          <p:cNvPr id="230" name="Google Shape;230;g1bf73d1ced6_0_23"/>
          <p:cNvSpPr txBox="1"/>
          <p:nvPr/>
        </p:nvSpPr>
        <p:spPr>
          <a:xfrm>
            <a:off x="1096375" y="4437900"/>
            <a:ext cx="7206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Lato"/>
                <a:ea typeface="Lato"/>
                <a:cs typeface="Lato"/>
                <a:sym typeface="Lato"/>
              </a:rPr>
              <a:t>I2C_STAT</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3"/>
          <p:cNvSpPr txBox="1"/>
          <p:nvPr>
            <p:ph type="title"/>
          </p:nvPr>
        </p:nvSpPr>
        <p:spPr>
          <a:xfrm>
            <a:off x="729450" y="614500"/>
            <a:ext cx="7688700" cy="530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US" sz="2040">
                <a:solidFill>
                  <a:srgbClr val="434343"/>
                </a:solidFill>
                <a:latin typeface="Times"/>
                <a:ea typeface="Times"/>
                <a:cs typeface="Times"/>
                <a:sym typeface="Times"/>
              </a:rPr>
              <a:t>Flowchart</a:t>
            </a:r>
            <a:endParaRPr sz="2040">
              <a:solidFill>
                <a:srgbClr val="434343"/>
              </a:solidFill>
              <a:latin typeface="Times"/>
              <a:ea typeface="Times"/>
              <a:cs typeface="Times"/>
              <a:sym typeface="Times"/>
            </a:endParaRPr>
          </a:p>
        </p:txBody>
      </p:sp>
      <p:sp>
        <p:nvSpPr>
          <p:cNvPr id="236" name="Google Shape;236;p13"/>
          <p:cNvSpPr txBox="1"/>
          <p:nvPr/>
        </p:nvSpPr>
        <p:spPr>
          <a:xfrm>
            <a:off x="5243945" y="2655094"/>
            <a:ext cx="39000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t>
            </a:r>
            <a:endParaRPr b="0" i="0" sz="1400" u="none" cap="none" strike="noStrike">
              <a:solidFill>
                <a:srgbClr val="000000"/>
              </a:solidFill>
              <a:latin typeface="Lato"/>
              <a:ea typeface="Lato"/>
              <a:cs typeface="Lato"/>
              <a:sym typeface="Lato"/>
            </a:endParaRPr>
          </a:p>
        </p:txBody>
      </p:sp>
      <p:sp>
        <p:nvSpPr>
          <p:cNvPr id="237" name="Google Shape;237;p13"/>
          <p:cNvSpPr txBox="1"/>
          <p:nvPr/>
        </p:nvSpPr>
        <p:spPr>
          <a:xfrm>
            <a:off x="4191575" y="1642850"/>
            <a:ext cx="4105800" cy="3301200"/>
          </a:xfrm>
          <a:prstGeom prst="rect">
            <a:avLst/>
          </a:prstGeom>
          <a:noFill/>
          <a:ln>
            <a:noFill/>
          </a:ln>
          <a:effectLst>
            <a:outerShdw blurRad="714375"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US" sz="1000"/>
              <a:t>Write operation</a:t>
            </a:r>
            <a:endParaRPr sz="1000"/>
          </a:p>
          <a:p>
            <a:pPr indent="-228600" lvl="0" marL="0" rtl="0" algn="l">
              <a:lnSpc>
                <a:spcPct val="115000"/>
              </a:lnSpc>
              <a:spcBef>
                <a:spcPts val="1800"/>
              </a:spcBef>
              <a:spcAft>
                <a:spcPts val="0"/>
              </a:spcAft>
              <a:buNone/>
            </a:pPr>
            <a:r>
              <a:rPr lang="en-US" sz="1000"/>
              <a:t>·</a:t>
            </a:r>
            <a:r>
              <a:rPr lang="en-US" sz="1000">
                <a:latin typeface="Times New Roman"/>
                <a:ea typeface="Times New Roman"/>
                <a:cs typeface="Times New Roman"/>
                <a:sym typeface="Times New Roman"/>
              </a:rPr>
              <a:t>        </a:t>
            </a:r>
            <a:r>
              <a:rPr lang="en-US" sz="1000"/>
              <a:t>To initiate the transaction the data line switches from high voltage to low voltage.</a:t>
            </a:r>
            <a:endParaRPr sz="1000"/>
          </a:p>
          <a:p>
            <a:pPr indent="-228600" lvl="0" marL="0" rtl="0" algn="l">
              <a:lnSpc>
                <a:spcPct val="115000"/>
              </a:lnSpc>
              <a:spcBef>
                <a:spcPts val="1800"/>
              </a:spcBef>
              <a:spcAft>
                <a:spcPts val="0"/>
              </a:spcAft>
              <a:buNone/>
            </a:pPr>
            <a:r>
              <a:rPr lang="en-US" sz="1000"/>
              <a:t>·</a:t>
            </a:r>
            <a:r>
              <a:rPr lang="en-US" sz="1000">
                <a:latin typeface="Times New Roman"/>
                <a:ea typeface="Times New Roman"/>
                <a:cs typeface="Times New Roman"/>
                <a:sym typeface="Times New Roman"/>
              </a:rPr>
              <a:t>        </a:t>
            </a:r>
            <a:r>
              <a:rPr lang="en-US" sz="1000"/>
              <a:t>Then the master will send the address of the slave with which it wants to communicate, if the address is matched, the particular slave acknowledges the master using acknowledgement bit.</a:t>
            </a:r>
            <a:endParaRPr sz="1000"/>
          </a:p>
          <a:p>
            <a:pPr indent="-228600" lvl="0" marL="0" rtl="0" algn="l">
              <a:lnSpc>
                <a:spcPct val="115000"/>
              </a:lnSpc>
              <a:spcBef>
                <a:spcPts val="1800"/>
              </a:spcBef>
              <a:spcAft>
                <a:spcPts val="0"/>
              </a:spcAft>
              <a:buNone/>
            </a:pPr>
            <a:r>
              <a:rPr lang="en-US" sz="1000"/>
              <a:t>·</a:t>
            </a:r>
            <a:r>
              <a:rPr lang="en-US" sz="1000">
                <a:latin typeface="Times New Roman"/>
                <a:ea typeface="Times New Roman"/>
                <a:cs typeface="Times New Roman"/>
                <a:sym typeface="Times New Roman"/>
              </a:rPr>
              <a:t>        </a:t>
            </a:r>
            <a:r>
              <a:rPr lang="en-US" sz="1000"/>
              <a:t> After receiving the ACK bit the master sends the data and after every 8 bits the master it receives an acknowledgement from the slave.</a:t>
            </a:r>
            <a:endParaRPr sz="1000"/>
          </a:p>
          <a:p>
            <a:pPr indent="-228600" lvl="0" marL="0" rtl="0" algn="l">
              <a:lnSpc>
                <a:spcPct val="115000"/>
              </a:lnSpc>
              <a:spcBef>
                <a:spcPts val="1800"/>
              </a:spcBef>
              <a:spcAft>
                <a:spcPts val="1800"/>
              </a:spcAft>
              <a:buNone/>
            </a:pPr>
            <a:r>
              <a:rPr lang="en-US" sz="1000"/>
              <a:t>·</a:t>
            </a:r>
            <a:r>
              <a:rPr lang="en-US" sz="1000">
                <a:latin typeface="Times New Roman"/>
                <a:ea typeface="Times New Roman"/>
                <a:cs typeface="Times New Roman"/>
                <a:sym typeface="Times New Roman"/>
              </a:rPr>
              <a:t>        </a:t>
            </a:r>
            <a:r>
              <a:rPr lang="en-US" sz="1000"/>
              <a:t>Once the transaction is completed, the data line will switch from low voltage to high voltage.  </a:t>
            </a:r>
            <a:endParaRPr sz="1000"/>
          </a:p>
        </p:txBody>
      </p:sp>
      <p:pic>
        <p:nvPicPr>
          <p:cNvPr id="238" name="Google Shape;238;p13"/>
          <p:cNvPicPr preferRelativeResize="0"/>
          <p:nvPr/>
        </p:nvPicPr>
        <p:blipFill>
          <a:blip r:embed="rId3">
            <a:alphaModFix/>
          </a:blip>
          <a:stretch>
            <a:fillRect/>
          </a:stretch>
        </p:blipFill>
        <p:spPr>
          <a:xfrm>
            <a:off x="322425" y="1353150"/>
            <a:ext cx="3746325" cy="3728925"/>
          </a:xfrm>
          <a:prstGeom prst="rect">
            <a:avLst/>
          </a:prstGeom>
          <a:noFill/>
          <a:ln>
            <a:noFill/>
          </a:ln>
        </p:spPr>
      </p:pic>
      <p:pic>
        <p:nvPicPr>
          <p:cNvPr id="239" name="Google Shape;239;p13"/>
          <p:cNvPicPr preferRelativeResize="0"/>
          <p:nvPr/>
        </p:nvPicPr>
        <p:blipFill rotWithShape="1">
          <a:blip r:embed="rId4">
            <a:alphaModFix/>
          </a:blip>
          <a:srcRect b="0" l="0" r="0" t="0"/>
          <a:stretch/>
        </p:blipFill>
        <p:spPr>
          <a:xfrm>
            <a:off x="-1" y="0"/>
            <a:ext cx="2387743" cy="6470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bafd24e300_1_5"/>
          <p:cNvSpPr txBox="1"/>
          <p:nvPr>
            <p:ph type="title"/>
          </p:nvPr>
        </p:nvSpPr>
        <p:spPr>
          <a:xfrm>
            <a:off x="729450" y="598800"/>
            <a:ext cx="7688700" cy="56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Flowchart</a:t>
            </a:r>
            <a:endParaRPr/>
          </a:p>
        </p:txBody>
      </p:sp>
      <p:sp>
        <p:nvSpPr>
          <p:cNvPr id="245" name="Google Shape;245;g1bafd24e300_1_5"/>
          <p:cNvSpPr txBox="1"/>
          <p:nvPr>
            <p:ph idx="1" type="body"/>
          </p:nvPr>
        </p:nvSpPr>
        <p:spPr>
          <a:xfrm>
            <a:off x="261025" y="1366475"/>
            <a:ext cx="3832500" cy="35466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lang="en-US" sz="1000">
                <a:solidFill>
                  <a:srgbClr val="000000"/>
                </a:solidFill>
                <a:latin typeface="Arial"/>
                <a:ea typeface="Arial"/>
                <a:cs typeface="Arial"/>
                <a:sym typeface="Arial"/>
              </a:rPr>
              <a:t>Write operation</a:t>
            </a:r>
            <a:endParaRPr sz="1000">
              <a:solidFill>
                <a:srgbClr val="000000"/>
              </a:solidFill>
              <a:latin typeface="Arial"/>
              <a:ea typeface="Arial"/>
              <a:cs typeface="Arial"/>
              <a:sym typeface="Arial"/>
            </a:endParaRPr>
          </a:p>
          <a:p>
            <a:pPr indent="0" lvl="0" marL="0" rtl="0" algn="l">
              <a:spcBef>
                <a:spcPts val="1800"/>
              </a:spcBef>
              <a:spcAft>
                <a:spcPts val="0"/>
              </a:spcAft>
              <a:buNone/>
            </a:pPr>
            <a:r>
              <a:t/>
            </a:r>
            <a:endParaRPr/>
          </a:p>
        </p:txBody>
      </p:sp>
      <p:pic>
        <p:nvPicPr>
          <p:cNvPr id="246" name="Google Shape;246;g1bafd24e300_1_5"/>
          <p:cNvPicPr preferRelativeResize="0"/>
          <p:nvPr/>
        </p:nvPicPr>
        <p:blipFill>
          <a:blip r:embed="rId3">
            <a:alphaModFix/>
          </a:blip>
          <a:stretch>
            <a:fillRect/>
          </a:stretch>
        </p:blipFill>
        <p:spPr>
          <a:xfrm>
            <a:off x="373750" y="1366475"/>
            <a:ext cx="3506126" cy="3546600"/>
          </a:xfrm>
          <a:prstGeom prst="rect">
            <a:avLst/>
          </a:prstGeom>
          <a:noFill/>
          <a:ln>
            <a:noFill/>
          </a:ln>
        </p:spPr>
      </p:pic>
      <p:sp>
        <p:nvSpPr>
          <p:cNvPr id="247" name="Google Shape;247;g1bafd24e300_1_5"/>
          <p:cNvSpPr txBox="1"/>
          <p:nvPr/>
        </p:nvSpPr>
        <p:spPr>
          <a:xfrm>
            <a:off x="4176450" y="1117200"/>
            <a:ext cx="4105800" cy="330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US" sz="1000"/>
              <a:t>Read</a:t>
            </a:r>
            <a:r>
              <a:rPr lang="en-US" sz="1000"/>
              <a:t> operation</a:t>
            </a:r>
            <a:endParaRPr sz="1000"/>
          </a:p>
          <a:p>
            <a:pPr indent="-228600" lvl="0" marL="0" rtl="0" algn="l">
              <a:lnSpc>
                <a:spcPct val="115000"/>
              </a:lnSpc>
              <a:spcBef>
                <a:spcPts val="1800"/>
              </a:spcBef>
              <a:spcAft>
                <a:spcPts val="0"/>
              </a:spcAft>
              <a:buNone/>
            </a:pPr>
            <a:r>
              <a:rPr lang="en-US" sz="1000"/>
              <a:t>·</a:t>
            </a:r>
            <a:r>
              <a:rPr lang="en-US" sz="1000">
                <a:latin typeface="Times New Roman"/>
                <a:ea typeface="Times New Roman"/>
                <a:cs typeface="Times New Roman"/>
                <a:sym typeface="Times New Roman"/>
              </a:rPr>
              <a:t>        </a:t>
            </a:r>
            <a:r>
              <a:rPr lang="en-US" sz="1000"/>
              <a:t>To initiate the transaction the data line switches from high voltage to low voltage.</a:t>
            </a:r>
            <a:endParaRPr sz="1000"/>
          </a:p>
          <a:p>
            <a:pPr indent="-228600" lvl="0" marL="0" rtl="0" algn="l">
              <a:lnSpc>
                <a:spcPct val="115000"/>
              </a:lnSpc>
              <a:spcBef>
                <a:spcPts val="1800"/>
              </a:spcBef>
              <a:spcAft>
                <a:spcPts val="0"/>
              </a:spcAft>
              <a:buNone/>
            </a:pPr>
            <a:r>
              <a:rPr lang="en-US" sz="1000"/>
              <a:t>·</a:t>
            </a:r>
            <a:r>
              <a:rPr lang="en-US" sz="1000">
                <a:latin typeface="Times New Roman"/>
                <a:ea typeface="Times New Roman"/>
                <a:cs typeface="Times New Roman"/>
                <a:sym typeface="Times New Roman"/>
              </a:rPr>
              <a:t>        </a:t>
            </a:r>
            <a:r>
              <a:rPr lang="en-US" sz="1000"/>
              <a:t>Then the master will send the address of the slave with which it wants to communicate, if the address is matched, the particular slave acknowledges the master using acknowledgement bit.</a:t>
            </a:r>
            <a:endParaRPr sz="1000"/>
          </a:p>
          <a:p>
            <a:pPr indent="-228600" lvl="0" marL="0" rtl="0" algn="l">
              <a:lnSpc>
                <a:spcPct val="115000"/>
              </a:lnSpc>
              <a:spcBef>
                <a:spcPts val="1800"/>
              </a:spcBef>
              <a:spcAft>
                <a:spcPts val="0"/>
              </a:spcAft>
              <a:buNone/>
            </a:pPr>
            <a:r>
              <a:rPr lang="en-US" sz="1000"/>
              <a:t>·</a:t>
            </a:r>
            <a:r>
              <a:rPr lang="en-US" sz="1000">
                <a:latin typeface="Times New Roman"/>
                <a:ea typeface="Times New Roman"/>
                <a:cs typeface="Times New Roman"/>
                <a:sym typeface="Times New Roman"/>
              </a:rPr>
              <a:t>        </a:t>
            </a:r>
            <a:r>
              <a:rPr lang="en-US" sz="1000"/>
              <a:t> Now  the master reads the data from the slave which is stored in dataout.·</a:t>
            </a:r>
            <a:r>
              <a:rPr lang="en-US"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indent="-228600" lvl="0" marL="0" rtl="0" algn="l">
              <a:lnSpc>
                <a:spcPct val="115000"/>
              </a:lnSpc>
              <a:spcBef>
                <a:spcPts val="1800"/>
              </a:spcBef>
              <a:spcAft>
                <a:spcPts val="0"/>
              </a:spcAft>
              <a:buNone/>
            </a:pPr>
            <a:r>
              <a:rPr lang="en-US" sz="1000">
                <a:latin typeface="Times New Roman"/>
                <a:ea typeface="Times New Roman"/>
                <a:cs typeface="Times New Roman"/>
                <a:sym typeface="Times New Roman"/>
              </a:rPr>
              <a:t>      </a:t>
            </a:r>
            <a:r>
              <a:rPr lang="en-US" sz="1000"/>
              <a:t>Once the transaction is completed, the data line will switch from low voltage to high voltage.  </a:t>
            </a:r>
            <a:endParaRPr sz="1000"/>
          </a:p>
          <a:p>
            <a:pPr indent="-228600" lvl="0" marL="0" rtl="0" algn="l">
              <a:lnSpc>
                <a:spcPct val="115000"/>
              </a:lnSpc>
              <a:spcBef>
                <a:spcPts val="1800"/>
              </a:spcBef>
              <a:spcAft>
                <a:spcPts val="1800"/>
              </a:spcAft>
              <a:buNone/>
            </a:pPr>
            <a:r>
              <a:t/>
            </a:r>
            <a:endParaRPr sz="1000"/>
          </a:p>
        </p:txBody>
      </p:sp>
      <p:pic>
        <p:nvPicPr>
          <p:cNvPr id="248" name="Google Shape;248;g1bafd24e300_1_5"/>
          <p:cNvPicPr preferRelativeResize="0"/>
          <p:nvPr/>
        </p:nvPicPr>
        <p:blipFill rotWithShape="1">
          <a:blip r:embed="rId4">
            <a:alphaModFix/>
          </a:blip>
          <a:srcRect b="0" l="0" r="0" t="0"/>
          <a:stretch/>
        </p:blipFill>
        <p:spPr>
          <a:xfrm>
            <a:off x="-1" y="0"/>
            <a:ext cx="2387743" cy="6470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761150" y="6267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6349"/>
              <a:buNone/>
            </a:pPr>
            <a:r>
              <a:rPr b="0" lang="en-US" sz="1400">
                <a:solidFill>
                  <a:srgbClr val="FFFFFF"/>
                </a:solidFill>
                <a:latin typeface="Arial"/>
                <a:ea typeface="Arial"/>
                <a:cs typeface="Arial"/>
                <a:sym typeface="Arial"/>
              </a:rPr>
              <a:t>OvOverviewervieaccWHYHYTHJYTHTJTJUJYUYUNMYMYMYRGFREGFERGEGRI,UIwOOoonweofwve</a:t>
            </a:r>
            <a:endParaRPr/>
          </a:p>
        </p:txBody>
      </p:sp>
      <p:sp>
        <p:nvSpPr>
          <p:cNvPr id="97" name="Google Shape;97;p2"/>
          <p:cNvSpPr txBox="1"/>
          <p:nvPr>
            <p:ph idx="1" type="body"/>
          </p:nvPr>
        </p:nvSpPr>
        <p:spPr>
          <a:xfrm>
            <a:off x="729450" y="1257050"/>
            <a:ext cx="7688700" cy="3335400"/>
          </a:xfrm>
          <a:prstGeom prst="rect">
            <a:avLst/>
          </a:prstGeom>
          <a:noFill/>
          <a:ln>
            <a:noFill/>
          </a:ln>
        </p:spPr>
        <p:txBody>
          <a:bodyPr anchorCtr="0" anchor="t" bIns="91425" lIns="91425" spcFirstLastPara="1" rIns="91425" wrap="square" tIns="91425">
            <a:normAutofit lnSpcReduction="10000"/>
          </a:bodyPr>
          <a:lstStyle/>
          <a:p>
            <a:pPr indent="-311150" lvl="0" marL="457200" marR="1028700" rtl="0" algn="l">
              <a:lnSpc>
                <a:spcPct val="125000"/>
              </a:lnSpc>
              <a:spcBef>
                <a:spcPts val="100"/>
              </a:spcBef>
              <a:spcAft>
                <a:spcPts val="0"/>
              </a:spcAft>
              <a:buSzPts val="1300"/>
              <a:buChar char="●"/>
            </a:pPr>
            <a:r>
              <a:rPr b="1" lang="en-US">
                <a:latin typeface="Times"/>
                <a:ea typeface="Times"/>
                <a:cs typeface="Times"/>
                <a:sym typeface="Times"/>
              </a:rPr>
              <a:t>Introduction </a:t>
            </a:r>
            <a:endParaRPr b="1">
              <a:latin typeface="Times"/>
              <a:ea typeface="Times"/>
              <a:cs typeface="Times"/>
              <a:sym typeface="Times"/>
            </a:endParaRPr>
          </a:p>
          <a:p>
            <a:pPr indent="-311150" lvl="0" marL="457200" marR="1028700" rtl="0" algn="l">
              <a:lnSpc>
                <a:spcPct val="125000"/>
              </a:lnSpc>
              <a:spcBef>
                <a:spcPts val="0"/>
              </a:spcBef>
              <a:spcAft>
                <a:spcPts val="0"/>
              </a:spcAft>
              <a:buSzPts val="1300"/>
              <a:buChar char="●"/>
            </a:pPr>
            <a:r>
              <a:rPr b="1" lang="en-US">
                <a:latin typeface="Times"/>
                <a:ea typeface="Times"/>
                <a:cs typeface="Times"/>
                <a:sym typeface="Times"/>
              </a:rPr>
              <a:t> Motivation  </a:t>
            </a:r>
            <a:endParaRPr b="1">
              <a:latin typeface="Times"/>
              <a:ea typeface="Times"/>
              <a:cs typeface="Times"/>
              <a:sym typeface="Times"/>
            </a:endParaRPr>
          </a:p>
          <a:p>
            <a:pPr indent="-311150" lvl="0" marL="457200" marR="1028700" rtl="0" algn="l">
              <a:lnSpc>
                <a:spcPct val="125000"/>
              </a:lnSpc>
              <a:spcBef>
                <a:spcPts val="0"/>
              </a:spcBef>
              <a:spcAft>
                <a:spcPts val="0"/>
              </a:spcAft>
              <a:buSzPts val="1300"/>
              <a:buFont typeface="Times"/>
              <a:buChar char="●"/>
            </a:pPr>
            <a:r>
              <a:rPr b="1" lang="en-US">
                <a:latin typeface="Times"/>
                <a:ea typeface="Times"/>
                <a:cs typeface="Times"/>
                <a:sym typeface="Times"/>
              </a:rPr>
              <a:t>Objective</a:t>
            </a:r>
            <a:endParaRPr b="1">
              <a:latin typeface="Times"/>
              <a:ea typeface="Times"/>
              <a:cs typeface="Times"/>
              <a:sym typeface="Times"/>
            </a:endParaRPr>
          </a:p>
          <a:p>
            <a:pPr indent="-311150" lvl="0" marL="457200" marR="1028700" rtl="0" algn="l">
              <a:lnSpc>
                <a:spcPct val="125000"/>
              </a:lnSpc>
              <a:spcBef>
                <a:spcPts val="0"/>
              </a:spcBef>
              <a:spcAft>
                <a:spcPts val="0"/>
              </a:spcAft>
              <a:buSzPts val="1300"/>
              <a:buChar char="●"/>
            </a:pPr>
            <a:r>
              <a:rPr b="1" lang="en-US">
                <a:latin typeface="Times"/>
                <a:ea typeface="Times"/>
                <a:cs typeface="Times"/>
                <a:sym typeface="Times"/>
              </a:rPr>
              <a:t>Literature Survey</a:t>
            </a:r>
            <a:endParaRPr b="1">
              <a:latin typeface="Times"/>
              <a:ea typeface="Times"/>
              <a:cs typeface="Times"/>
              <a:sym typeface="Times"/>
            </a:endParaRPr>
          </a:p>
          <a:p>
            <a:pPr indent="-311150" lvl="0" marL="457200" marR="12700" rtl="0" algn="l">
              <a:lnSpc>
                <a:spcPct val="125000"/>
              </a:lnSpc>
              <a:spcBef>
                <a:spcPts val="0"/>
              </a:spcBef>
              <a:spcAft>
                <a:spcPts val="0"/>
              </a:spcAft>
              <a:buSzPts val="1300"/>
              <a:buChar char="●"/>
            </a:pPr>
            <a:r>
              <a:rPr b="1" lang="en-US">
                <a:latin typeface="Times"/>
                <a:ea typeface="Times"/>
                <a:cs typeface="Times"/>
                <a:sym typeface="Times"/>
              </a:rPr>
              <a:t>Problem Statement and Objectives  </a:t>
            </a:r>
            <a:endParaRPr b="1">
              <a:latin typeface="Times"/>
              <a:ea typeface="Times"/>
              <a:cs typeface="Times"/>
              <a:sym typeface="Times"/>
            </a:endParaRPr>
          </a:p>
          <a:p>
            <a:pPr indent="-311150" lvl="0" marL="457200" marR="12700" rtl="0" algn="l">
              <a:lnSpc>
                <a:spcPct val="125000"/>
              </a:lnSpc>
              <a:spcBef>
                <a:spcPts val="0"/>
              </a:spcBef>
              <a:spcAft>
                <a:spcPts val="0"/>
              </a:spcAft>
              <a:buSzPts val="1300"/>
              <a:buChar char="●"/>
            </a:pPr>
            <a:r>
              <a:rPr b="1" lang="en-US">
                <a:latin typeface="Times"/>
                <a:ea typeface="Times"/>
                <a:cs typeface="Times"/>
                <a:sym typeface="Times"/>
              </a:rPr>
              <a:t>Functional block diagram</a:t>
            </a:r>
            <a:endParaRPr b="1">
              <a:latin typeface="Times"/>
              <a:ea typeface="Times"/>
              <a:cs typeface="Times"/>
              <a:sym typeface="Times"/>
            </a:endParaRPr>
          </a:p>
          <a:p>
            <a:pPr indent="-311150" lvl="0" marL="457200" marR="12700" rtl="0" algn="l">
              <a:lnSpc>
                <a:spcPct val="125000"/>
              </a:lnSpc>
              <a:spcBef>
                <a:spcPts val="0"/>
              </a:spcBef>
              <a:spcAft>
                <a:spcPts val="0"/>
              </a:spcAft>
              <a:buSzPts val="1300"/>
              <a:buChar char="●"/>
            </a:pPr>
            <a:r>
              <a:rPr b="1" lang="en-US">
                <a:latin typeface="Times"/>
                <a:ea typeface="Times"/>
                <a:cs typeface="Times"/>
                <a:sym typeface="Times"/>
              </a:rPr>
              <a:t>System Architecture</a:t>
            </a:r>
            <a:endParaRPr b="1">
              <a:latin typeface="Times"/>
              <a:ea typeface="Times"/>
              <a:cs typeface="Times"/>
              <a:sym typeface="Times"/>
            </a:endParaRPr>
          </a:p>
          <a:p>
            <a:pPr indent="-311150" lvl="0" marL="457200" marR="533400" rtl="0" algn="l">
              <a:lnSpc>
                <a:spcPct val="125000"/>
              </a:lnSpc>
              <a:spcBef>
                <a:spcPts val="0"/>
              </a:spcBef>
              <a:spcAft>
                <a:spcPts val="0"/>
              </a:spcAft>
              <a:buSzPts val="1300"/>
              <a:buChar char="●"/>
            </a:pPr>
            <a:r>
              <a:rPr b="1" lang="en-US">
                <a:latin typeface="Times"/>
                <a:ea typeface="Times"/>
                <a:cs typeface="Times"/>
                <a:sym typeface="Times"/>
              </a:rPr>
              <a:t>Flowchart </a:t>
            </a:r>
            <a:endParaRPr b="1">
              <a:latin typeface="Times"/>
              <a:ea typeface="Times"/>
              <a:cs typeface="Times"/>
              <a:sym typeface="Times"/>
            </a:endParaRPr>
          </a:p>
          <a:p>
            <a:pPr indent="-311150" lvl="0" marL="457200" marR="533400" rtl="0" algn="l">
              <a:lnSpc>
                <a:spcPct val="125000"/>
              </a:lnSpc>
              <a:spcBef>
                <a:spcPts val="0"/>
              </a:spcBef>
              <a:spcAft>
                <a:spcPts val="0"/>
              </a:spcAft>
              <a:buSzPts val="1300"/>
              <a:buChar char="●"/>
            </a:pPr>
            <a:r>
              <a:rPr b="1" lang="en-US">
                <a:latin typeface="Times"/>
                <a:ea typeface="Times"/>
                <a:cs typeface="Times"/>
                <a:sym typeface="Times"/>
              </a:rPr>
              <a:t>Optimization</a:t>
            </a:r>
            <a:endParaRPr b="1">
              <a:latin typeface="Times"/>
              <a:ea typeface="Times"/>
              <a:cs typeface="Times"/>
              <a:sym typeface="Times"/>
            </a:endParaRPr>
          </a:p>
          <a:p>
            <a:pPr indent="-311150" lvl="0" marL="457200" marR="533400" rtl="0" algn="l">
              <a:lnSpc>
                <a:spcPct val="125000"/>
              </a:lnSpc>
              <a:spcBef>
                <a:spcPts val="0"/>
              </a:spcBef>
              <a:spcAft>
                <a:spcPts val="0"/>
              </a:spcAft>
              <a:buSzPts val="1300"/>
              <a:buChar char="●"/>
            </a:pPr>
            <a:r>
              <a:rPr b="1" lang="en-US">
                <a:latin typeface="Times"/>
                <a:ea typeface="Times"/>
                <a:cs typeface="Times"/>
                <a:sym typeface="Times"/>
              </a:rPr>
              <a:t> Experimental Results  </a:t>
            </a:r>
            <a:endParaRPr b="1">
              <a:latin typeface="Times"/>
              <a:ea typeface="Times"/>
              <a:cs typeface="Times"/>
              <a:sym typeface="Times"/>
            </a:endParaRPr>
          </a:p>
          <a:p>
            <a:pPr indent="-311150" lvl="0" marL="457200" marR="533400" rtl="0" algn="l">
              <a:lnSpc>
                <a:spcPct val="125000"/>
              </a:lnSpc>
              <a:spcBef>
                <a:spcPts val="0"/>
              </a:spcBef>
              <a:spcAft>
                <a:spcPts val="0"/>
              </a:spcAft>
              <a:buSzPts val="1300"/>
              <a:buChar char="●"/>
            </a:pPr>
            <a:r>
              <a:rPr b="1" lang="en-US">
                <a:latin typeface="Times"/>
                <a:ea typeface="Times"/>
                <a:cs typeface="Times"/>
                <a:sym typeface="Times"/>
              </a:rPr>
              <a:t>Contributions</a:t>
            </a:r>
            <a:endParaRPr b="1">
              <a:latin typeface="Times"/>
              <a:ea typeface="Times"/>
              <a:cs typeface="Times"/>
              <a:sym typeface="Times"/>
            </a:endParaRPr>
          </a:p>
          <a:p>
            <a:pPr indent="-311150" lvl="0" marL="457200" marR="266700" rtl="0" algn="l">
              <a:lnSpc>
                <a:spcPct val="125000"/>
              </a:lnSpc>
              <a:spcBef>
                <a:spcPts val="0"/>
              </a:spcBef>
              <a:spcAft>
                <a:spcPts val="0"/>
              </a:spcAft>
              <a:buSzPts val="1300"/>
              <a:buChar char="●"/>
            </a:pPr>
            <a:r>
              <a:rPr b="1" lang="en-US">
                <a:latin typeface="Times"/>
                <a:ea typeface="Times"/>
                <a:cs typeface="Times"/>
                <a:sym typeface="Times"/>
              </a:rPr>
              <a:t> Conclusion  </a:t>
            </a:r>
            <a:endParaRPr b="1">
              <a:latin typeface="Times"/>
              <a:ea typeface="Times"/>
              <a:cs typeface="Times"/>
              <a:sym typeface="Times"/>
            </a:endParaRPr>
          </a:p>
          <a:p>
            <a:pPr indent="-311150" lvl="0" marL="457200" marR="266700" rtl="0" algn="l">
              <a:lnSpc>
                <a:spcPct val="125000"/>
              </a:lnSpc>
              <a:spcBef>
                <a:spcPts val="0"/>
              </a:spcBef>
              <a:spcAft>
                <a:spcPts val="0"/>
              </a:spcAft>
              <a:buSzPts val="1300"/>
              <a:buChar char="●"/>
            </a:pPr>
            <a:r>
              <a:rPr b="1" lang="en-US">
                <a:latin typeface="Times"/>
                <a:ea typeface="Times"/>
                <a:cs typeface="Times"/>
                <a:sym typeface="Times"/>
              </a:rPr>
              <a:t>References</a:t>
            </a:r>
            <a:endParaRPr b="1">
              <a:latin typeface="Times"/>
              <a:ea typeface="Times"/>
              <a:cs typeface="Times"/>
              <a:sym typeface="Times"/>
            </a:endParaRPr>
          </a:p>
        </p:txBody>
      </p:sp>
      <p:sp>
        <p:nvSpPr>
          <p:cNvPr id="98" name="Google Shape;98;p2"/>
          <p:cNvSpPr txBox="1"/>
          <p:nvPr/>
        </p:nvSpPr>
        <p:spPr>
          <a:xfrm>
            <a:off x="761150" y="761700"/>
            <a:ext cx="768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Overview</a:t>
            </a:r>
            <a:endParaRPr b="0" i="0" sz="1400" u="none" cap="none" strike="noStrike">
              <a:solidFill>
                <a:srgbClr val="000000"/>
              </a:solidFill>
              <a:latin typeface="Lato"/>
              <a:ea typeface="Lato"/>
              <a:cs typeface="Lato"/>
              <a:sym typeface="Lato"/>
            </a:endParaRPr>
          </a:p>
        </p:txBody>
      </p:sp>
      <p:pic>
        <p:nvPicPr>
          <p:cNvPr id="99" name="Google Shape;99;p2"/>
          <p:cNvPicPr preferRelativeResize="0"/>
          <p:nvPr/>
        </p:nvPicPr>
        <p:blipFill rotWithShape="1">
          <a:blip r:embed="rId3">
            <a:alphaModFix/>
          </a:blip>
          <a:srcRect b="0" l="0" r="0" t="0"/>
          <a:stretch/>
        </p:blipFill>
        <p:spPr>
          <a:xfrm>
            <a:off x="-1" y="-20350"/>
            <a:ext cx="2387743" cy="64706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4"/>
          <p:cNvSpPr txBox="1"/>
          <p:nvPr>
            <p:ph type="title"/>
          </p:nvPr>
        </p:nvSpPr>
        <p:spPr>
          <a:xfrm>
            <a:off x="729450" y="563450"/>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US" sz="2040">
                <a:solidFill>
                  <a:srgbClr val="000000"/>
                </a:solidFill>
                <a:latin typeface="Times"/>
                <a:ea typeface="Times"/>
                <a:cs typeface="Times"/>
                <a:sym typeface="Times"/>
              </a:rPr>
              <a:t>Optimization</a:t>
            </a:r>
            <a:endParaRPr sz="2040">
              <a:solidFill>
                <a:srgbClr val="000000"/>
              </a:solidFill>
              <a:latin typeface="Times"/>
              <a:ea typeface="Times"/>
              <a:cs typeface="Times"/>
              <a:sym typeface="Times"/>
            </a:endParaRPr>
          </a:p>
        </p:txBody>
      </p:sp>
      <p:grpSp>
        <p:nvGrpSpPr>
          <p:cNvPr id="254" name="Google Shape;254;p14"/>
          <p:cNvGrpSpPr/>
          <p:nvPr/>
        </p:nvGrpSpPr>
        <p:grpSpPr>
          <a:xfrm>
            <a:off x="452288" y="2321554"/>
            <a:ext cx="5957975" cy="643500"/>
            <a:chOff x="1593000" y="2322568"/>
            <a:chExt cx="5957975" cy="643500"/>
          </a:xfrm>
        </p:grpSpPr>
        <p:sp>
          <p:nvSpPr>
            <p:cNvPr id="255" name="Google Shape;255;p1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4"/>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4"/>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0" i="0" lang="en-US" sz="1000" u="none" cap="none" strike="noStrike">
                  <a:solidFill>
                    <a:srgbClr val="FFFFFF"/>
                  </a:solidFill>
                  <a:latin typeface="Roboto Medium"/>
                  <a:ea typeface="Roboto Medium"/>
                  <a:cs typeface="Roboto Medium"/>
                  <a:sym typeface="Roboto Medium"/>
                </a:rPr>
                <a:t>Lorem ipsum dolor sit amet at nec at adipiscing</a:t>
              </a:r>
              <a:endParaRPr b="0" i="0" sz="1000" u="none" cap="none" strike="noStrike">
                <a:solidFill>
                  <a:srgbClr val="FFFFFF"/>
                </a:solidFill>
                <a:latin typeface="Roboto"/>
                <a:ea typeface="Roboto"/>
                <a:cs typeface="Roboto"/>
                <a:sym typeface="Roboto"/>
              </a:endParaRPr>
            </a:p>
          </p:txBody>
        </p:sp>
        <p:sp>
          <p:nvSpPr>
            <p:cNvPr id="259" name="Google Shape;259;p14"/>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686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4"/>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rgbClr val="FFFFFF"/>
                  </a:solidFill>
                  <a:latin typeface="Roboto Thin"/>
                  <a:ea typeface="Roboto Thin"/>
                  <a:cs typeface="Roboto Thin"/>
                  <a:sym typeface="Roboto Thin"/>
                </a:rPr>
                <a:t>03</a:t>
              </a:r>
              <a:endParaRPr b="0" i="0" sz="2600" u="none" cap="none" strike="noStrike">
                <a:solidFill>
                  <a:srgbClr val="FFFFFF"/>
                </a:solidFill>
                <a:latin typeface="Roboto Thin"/>
                <a:ea typeface="Roboto Thin"/>
                <a:cs typeface="Roboto Thin"/>
                <a:sym typeface="Roboto Thin"/>
              </a:endParaRPr>
            </a:p>
          </p:txBody>
        </p:sp>
        <p:sp>
          <p:nvSpPr>
            <p:cNvPr id="261" name="Google Shape;261;p14"/>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marR="0" rtl="0" algn="l">
                <a:lnSpc>
                  <a:spcPct val="115000"/>
                </a:lnSpc>
                <a:spcBef>
                  <a:spcPts val="0"/>
                </a:spcBef>
                <a:spcAft>
                  <a:spcPts val="0"/>
                </a:spcAft>
                <a:buClr>
                  <a:srgbClr val="A72A1E"/>
                </a:buClr>
                <a:buSzPts val="800"/>
                <a:buFont typeface="Roboto"/>
                <a:buChar char="●"/>
              </a:pPr>
              <a:r>
                <a:rPr b="0" i="0" lang="en-US" sz="800" u="none" cap="none" strike="noStrike">
                  <a:solidFill>
                    <a:srgbClr val="A72A1E"/>
                  </a:solidFill>
                  <a:latin typeface="Roboto"/>
                  <a:ea typeface="Roboto"/>
                  <a:cs typeface="Roboto"/>
                  <a:sym typeface="Roboto"/>
                </a:rPr>
                <a:t>Donec risus dolor porta venenatis </a:t>
              </a:r>
              <a:endParaRPr b="0" i="0" sz="800" u="none" cap="none" strike="noStrike">
                <a:solidFill>
                  <a:srgbClr val="A72A1E"/>
                </a:solidFill>
                <a:latin typeface="Roboto"/>
                <a:ea typeface="Roboto"/>
                <a:cs typeface="Roboto"/>
                <a:sym typeface="Roboto"/>
              </a:endParaRPr>
            </a:p>
            <a:p>
              <a:pPr indent="-279400" lvl="0" marL="457200" marR="0" rtl="0" algn="l">
                <a:lnSpc>
                  <a:spcPct val="115000"/>
                </a:lnSpc>
                <a:spcBef>
                  <a:spcPts val="0"/>
                </a:spcBef>
                <a:spcAft>
                  <a:spcPts val="0"/>
                </a:spcAft>
                <a:buClr>
                  <a:srgbClr val="A72A1E"/>
                </a:buClr>
                <a:buSzPts val="800"/>
                <a:buFont typeface="Roboto"/>
                <a:buChar char="●"/>
              </a:pPr>
              <a:r>
                <a:rPr b="0" i="0" lang="en-US" sz="800" u="none" cap="none" strike="noStrike">
                  <a:solidFill>
                    <a:srgbClr val="A72A1E"/>
                  </a:solidFill>
                  <a:latin typeface="Roboto"/>
                  <a:ea typeface="Roboto"/>
                  <a:cs typeface="Roboto"/>
                  <a:sym typeface="Roboto"/>
                </a:rPr>
                <a:t>Pharetra luctus felis</a:t>
              </a:r>
              <a:endParaRPr b="0" i="0" sz="800" u="none" cap="none" strike="noStrike">
                <a:solidFill>
                  <a:srgbClr val="A72A1E"/>
                </a:solidFill>
                <a:latin typeface="Roboto"/>
                <a:ea typeface="Roboto"/>
                <a:cs typeface="Roboto"/>
                <a:sym typeface="Roboto"/>
              </a:endParaRPr>
            </a:p>
            <a:p>
              <a:pPr indent="-279400" lvl="0" marL="457200" marR="0" rtl="0" algn="l">
                <a:lnSpc>
                  <a:spcPct val="115000"/>
                </a:lnSpc>
                <a:spcBef>
                  <a:spcPts val="0"/>
                </a:spcBef>
                <a:spcAft>
                  <a:spcPts val="0"/>
                </a:spcAft>
                <a:buClr>
                  <a:srgbClr val="A72A1E"/>
                </a:buClr>
                <a:buSzPts val="800"/>
                <a:buFont typeface="Roboto"/>
                <a:buChar char="●"/>
              </a:pPr>
              <a:r>
                <a:rPr b="0" i="0" lang="en-US" sz="800" u="none" cap="none" strike="noStrike">
                  <a:solidFill>
                    <a:srgbClr val="A72A1E"/>
                  </a:solidFill>
                  <a:latin typeface="Roboto"/>
                  <a:ea typeface="Roboto"/>
                  <a:cs typeface="Roboto"/>
                  <a:sym typeface="Roboto"/>
                </a:rPr>
                <a:t>Proin in tellus felis volutpat </a:t>
              </a:r>
              <a:endParaRPr b="0" i="0" sz="800" u="none" cap="none" strike="noStrike">
                <a:solidFill>
                  <a:srgbClr val="A72A1E"/>
                </a:solidFill>
                <a:latin typeface="Roboto"/>
                <a:ea typeface="Roboto"/>
                <a:cs typeface="Roboto"/>
                <a:sym typeface="Roboto"/>
              </a:endParaRPr>
            </a:p>
          </p:txBody>
        </p:sp>
      </p:grpSp>
      <p:grpSp>
        <p:nvGrpSpPr>
          <p:cNvPr id="262" name="Google Shape;262;p14"/>
          <p:cNvGrpSpPr/>
          <p:nvPr/>
        </p:nvGrpSpPr>
        <p:grpSpPr>
          <a:xfrm>
            <a:off x="452288" y="1666436"/>
            <a:ext cx="5957975" cy="643500"/>
            <a:chOff x="1593000" y="2322568"/>
            <a:chExt cx="5957975" cy="643500"/>
          </a:xfrm>
        </p:grpSpPr>
        <p:sp>
          <p:nvSpPr>
            <p:cNvPr id="263" name="Google Shape;263;p1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4"/>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4"/>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0" i="0" lang="en-US" sz="1000" u="none" cap="none" strike="noStrike">
                  <a:solidFill>
                    <a:srgbClr val="FFFFFF"/>
                  </a:solidFill>
                  <a:latin typeface="Roboto Medium"/>
                  <a:ea typeface="Roboto Medium"/>
                  <a:cs typeface="Roboto Medium"/>
                  <a:sym typeface="Roboto Medium"/>
                </a:rPr>
                <a:t>Lorem ipsum dolor sit amet at nec at adipiscing</a:t>
              </a:r>
              <a:endParaRPr b="0" i="0" sz="1000" u="none" cap="none" strike="noStrike">
                <a:solidFill>
                  <a:srgbClr val="FFFFFF"/>
                </a:solidFill>
                <a:latin typeface="Roboto"/>
                <a:ea typeface="Roboto"/>
                <a:cs typeface="Roboto"/>
                <a:sym typeface="Roboto"/>
              </a:endParaRPr>
            </a:p>
          </p:txBody>
        </p:sp>
        <p:sp>
          <p:nvSpPr>
            <p:cNvPr id="267" name="Google Shape;267;p14"/>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686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4"/>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rgbClr val="FFFFFF"/>
                  </a:solidFill>
                  <a:latin typeface="Roboto Thin"/>
                  <a:ea typeface="Roboto Thin"/>
                  <a:cs typeface="Roboto Thin"/>
                  <a:sym typeface="Roboto Thin"/>
                </a:rPr>
                <a:t>02</a:t>
              </a:r>
              <a:endParaRPr b="0" i="0" sz="2600" u="none" cap="none" strike="noStrike">
                <a:solidFill>
                  <a:srgbClr val="FFFFFF"/>
                </a:solidFill>
                <a:latin typeface="Roboto Thin"/>
                <a:ea typeface="Roboto Thin"/>
                <a:cs typeface="Roboto Thin"/>
                <a:sym typeface="Roboto Thin"/>
              </a:endParaRPr>
            </a:p>
          </p:txBody>
        </p:sp>
        <p:sp>
          <p:nvSpPr>
            <p:cNvPr id="269" name="Google Shape;269;p14"/>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marR="0" rtl="0" algn="l">
                <a:lnSpc>
                  <a:spcPct val="115000"/>
                </a:lnSpc>
                <a:spcBef>
                  <a:spcPts val="0"/>
                </a:spcBef>
                <a:spcAft>
                  <a:spcPts val="0"/>
                </a:spcAft>
                <a:buClr>
                  <a:srgbClr val="A72A1E"/>
                </a:buClr>
                <a:buSzPts val="800"/>
                <a:buFont typeface="Roboto"/>
                <a:buChar char="●"/>
              </a:pPr>
              <a:r>
                <a:rPr b="0" i="0" lang="en-US" sz="800" u="none" cap="none" strike="noStrike">
                  <a:solidFill>
                    <a:srgbClr val="A72A1E"/>
                  </a:solidFill>
                  <a:latin typeface="Roboto"/>
                  <a:ea typeface="Roboto"/>
                  <a:cs typeface="Roboto"/>
                  <a:sym typeface="Roboto"/>
                </a:rPr>
                <a:t>Donec risus dolor porta venenatis </a:t>
              </a:r>
              <a:endParaRPr b="0" i="0" sz="800" u="none" cap="none" strike="noStrike">
                <a:solidFill>
                  <a:srgbClr val="A72A1E"/>
                </a:solidFill>
                <a:latin typeface="Roboto"/>
                <a:ea typeface="Roboto"/>
                <a:cs typeface="Roboto"/>
                <a:sym typeface="Roboto"/>
              </a:endParaRPr>
            </a:p>
            <a:p>
              <a:pPr indent="-279400" lvl="0" marL="457200" marR="0" rtl="0" algn="l">
                <a:lnSpc>
                  <a:spcPct val="115000"/>
                </a:lnSpc>
                <a:spcBef>
                  <a:spcPts val="0"/>
                </a:spcBef>
                <a:spcAft>
                  <a:spcPts val="0"/>
                </a:spcAft>
                <a:buClr>
                  <a:srgbClr val="A72A1E"/>
                </a:buClr>
                <a:buSzPts val="800"/>
                <a:buFont typeface="Roboto"/>
                <a:buChar char="●"/>
              </a:pPr>
              <a:r>
                <a:rPr b="0" i="0" lang="en-US" sz="800" u="none" cap="none" strike="noStrike">
                  <a:solidFill>
                    <a:srgbClr val="A72A1E"/>
                  </a:solidFill>
                  <a:latin typeface="Roboto"/>
                  <a:ea typeface="Roboto"/>
                  <a:cs typeface="Roboto"/>
                  <a:sym typeface="Roboto"/>
                </a:rPr>
                <a:t>Pharetra luctus felis</a:t>
              </a:r>
              <a:endParaRPr b="0" i="0" sz="800" u="none" cap="none" strike="noStrike">
                <a:solidFill>
                  <a:srgbClr val="A72A1E"/>
                </a:solidFill>
                <a:latin typeface="Roboto"/>
                <a:ea typeface="Roboto"/>
                <a:cs typeface="Roboto"/>
                <a:sym typeface="Roboto"/>
              </a:endParaRPr>
            </a:p>
            <a:p>
              <a:pPr indent="-279400" lvl="0" marL="457200" marR="0" rtl="0" algn="l">
                <a:lnSpc>
                  <a:spcPct val="115000"/>
                </a:lnSpc>
                <a:spcBef>
                  <a:spcPts val="0"/>
                </a:spcBef>
                <a:spcAft>
                  <a:spcPts val="0"/>
                </a:spcAft>
                <a:buClr>
                  <a:srgbClr val="A72A1E"/>
                </a:buClr>
                <a:buSzPts val="800"/>
                <a:buFont typeface="Roboto"/>
                <a:buChar char="●"/>
              </a:pPr>
              <a:r>
                <a:rPr b="0" i="0" lang="en-US" sz="800" u="none" cap="none" strike="noStrike">
                  <a:solidFill>
                    <a:srgbClr val="A72A1E"/>
                  </a:solidFill>
                  <a:latin typeface="Roboto"/>
                  <a:ea typeface="Roboto"/>
                  <a:cs typeface="Roboto"/>
                  <a:sym typeface="Roboto"/>
                </a:rPr>
                <a:t>Proin in tellus felis volutpat </a:t>
              </a:r>
              <a:endParaRPr b="0" i="0" sz="800" u="none" cap="none" strike="noStrike">
                <a:solidFill>
                  <a:srgbClr val="A72A1E"/>
                </a:solidFill>
                <a:latin typeface="Roboto"/>
                <a:ea typeface="Roboto"/>
                <a:cs typeface="Roboto"/>
                <a:sym typeface="Roboto"/>
              </a:endParaRPr>
            </a:p>
          </p:txBody>
        </p:sp>
      </p:grpSp>
      <p:grpSp>
        <p:nvGrpSpPr>
          <p:cNvPr id="270" name="Google Shape;270;p14"/>
          <p:cNvGrpSpPr/>
          <p:nvPr/>
        </p:nvGrpSpPr>
        <p:grpSpPr>
          <a:xfrm>
            <a:off x="452300" y="2894525"/>
            <a:ext cx="5957975" cy="1400064"/>
            <a:chOff x="1593000" y="2322568"/>
            <a:chExt cx="5957975" cy="643500"/>
          </a:xfrm>
        </p:grpSpPr>
        <p:sp>
          <p:nvSpPr>
            <p:cNvPr id="271" name="Google Shape;271;p1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4"/>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4"/>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lang="en-US" sz="1000">
                  <a:solidFill>
                    <a:srgbClr val="FFFFFF"/>
                  </a:solidFill>
                  <a:latin typeface="Roboto Medium"/>
                  <a:ea typeface="Roboto Medium"/>
                  <a:cs typeface="Roboto Medium"/>
                  <a:sym typeface="Roboto Medium"/>
                </a:rPr>
                <a:t>Reduce Frequency Scaling</a:t>
              </a:r>
              <a:endParaRPr b="0" i="0" sz="1000" u="none" cap="none" strike="noStrike">
                <a:solidFill>
                  <a:srgbClr val="FFFFFF"/>
                </a:solidFill>
                <a:latin typeface="Roboto"/>
                <a:ea typeface="Roboto"/>
                <a:cs typeface="Roboto"/>
                <a:sym typeface="Roboto"/>
              </a:endParaRPr>
            </a:p>
          </p:txBody>
        </p:sp>
        <p:sp>
          <p:nvSpPr>
            <p:cNvPr id="275" name="Google Shape;275;p14"/>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686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4"/>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rgbClr val="FFFFFF"/>
                  </a:solidFill>
                  <a:latin typeface="Roboto Thin"/>
                  <a:ea typeface="Roboto Thin"/>
                  <a:cs typeface="Roboto Thin"/>
                  <a:sym typeface="Roboto Thin"/>
                </a:rPr>
                <a:t>02</a:t>
              </a:r>
              <a:endParaRPr b="0" i="0" sz="2600" u="none" cap="none" strike="noStrike">
                <a:solidFill>
                  <a:srgbClr val="FFFFFF"/>
                </a:solidFill>
                <a:latin typeface="Roboto Thin"/>
                <a:ea typeface="Roboto Thin"/>
                <a:cs typeface="Roboto Thin"/>
                <a:sym typeface="Roboto Thin"/>
              </a:endParaRPr>
            </a:p>
          </p:txBody>
        </p:sp>
        <p:sp>
          <p:nvSpPr>
            <p:cNvPr id="277" name="Google Shape;277;p14"/>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700"/>
                <a:buFont typeface="Arial"/>
                <a:buNone/>
              </a:pPr>
              <a:r>
                <a:rPr lang="en-US" sz="700">
                  <a:solidFill>
                    <a:srgbClr val="A72A1E"/>
                  </a:solidFill>
                  <a:latin typeface="Georgia"/>
                  <a:ea typeface="Georgia"/>
                  <a:cs typeface="Georgia"/>
                  <a:sym typeface="Georgia"/>
                </a:rPr>
                <a:t>Another popular optimization method to reduce is frequency scaling whereby operating frequency of the circuit can be changed according required operation.This saves energy when needed and also makes compatible with the slaves working on different data transfer rates.</a:t>
              </a:r>
              <a:endParaRPr b="0" i="0" sz="700" u="none" cap="none" strike="noStrike">
                <a:solidFill>
                  <a:srgbClr val="A72A1E"/>
                </a:solidFill>
                <a:latin typeface="Roboto"/>
                <a:ea typeface="Roboto"/>
                <a:cs typeface="Roboto"/>
                <a:sym typeface="Roboto"/>
              </a:endParaRPr>
            </a:p>
          </p:txBody>
        </p:sp>
      </p:grpSp>
      <p:grpSp>
        <p:nvGrpSpPr>
          <p:cNvPr id="278" name="Google Shape;278;p14"/>
          <p:cNvGrpSpPr/>
          <p:nvPr/>
        </p:nvGrpSpPr>
        <p:grpSpPr>
          <a:xfrm>
            <a:off x="452300" y="1666492"/>
            <a:ext cx="5957975" cy="1227992"/>
            <a:chOff x="1593000" y="2322568"/>
            <a:chExt cx="5957975" cy="643500"/>
          </a:xfrm>
        </p:grpSpPr>
        <p:sp>
          <p:nvSpPr>
            <p:cNvPr id="279" name="Google Shape;279;p1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4"/>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4"/>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0" i="0" lang="en-US" sz="1000" u="none" cap="none" strike="noStrike">
                  <a:solidFill>
                    <a:srgbClr val="FFFFFF"/>
                  </a:solidFill>
                  <a:latin typeface="Roboto Medium"/>
                  <a:ea typeface="Roboto Medium"/>
                  <a:cs typeface="Roboto Medium"/>
                  <a:sym typeface="Roboto Medium"/>
                </a:rPr>
                <a:t> </a:t>
              </a:r>
              <a:r>
                <a:rPr lang="en-US" sz="1000">
                  <a:solidFill>
                    <a:srgbClr val="FFFFFF"/>
                  </a:solidFill>
                  <a:latin typeface="Roboto Medium"/>
                  <a:ea typeface="Roboto Medium"/>
                  <a:cs typeface="Roboto Medium"/>
                  <a:sym typeface="Roboto Medium"/>
                </a:rPr>
                <a:t>Clock Gating Method</a:t>
              </a:r>
              <a:endParaRPr b="0" i="0" sz="1000" u="none" cap="none" strike="noStrike">
                <a:solidFill>
                  <a:srgbClr val="FFFFFF"/>
                </a:solidFill>
                <a:latin typeface="Roboto"/>
                <a:ea typeface="Roboto"/>
                <a:cs typeface="Roboto"/>
                <a:sym typeface="Roboto"/>
              </a:endParaRPr>
            </a:p>
          </p:txBody>
        </p:sp>
        <p:sp>
          <p:nvSpPr>
            <p:cNvPr id="283" name="Google Shape;283;p14"/>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686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4"/>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rgbClr val="FFFFFF"/>
                  </a:solidFill>
                  <a:latin typeface="Roboto Thin"/>
                  <a:ea typeface="Roboto Thin"/>
                  <a:cs typeface="Roboto Thin"/>
                  <a:sym typeface="Roboto Thin"/>
                </a:rPr>
                <a:t>01</a:t>
              </a:r>
              <a:endParaRPr b="0" i="0" sz="2600" u="none" cap="none" strike="noStrike">
                <a:solidFill>
                  <a:srgbClr val="FFFFFF"/>
                </a:solidFill>
                <a:latin typeface="Roboto Thin"/>
                <a:ea typeface="Roboto Thin"/>
                <a:cs typeface="Roboto Thin"/>
                <a:sym typeface="Roboto Thin"/>
              </a:endParaRPr>
            </a:p>
          </p:txBody>
        </p:sp>
        <p:sp>
          <p:nvSpPr>
            <p:cNvPr id="285" name="Google Shape;285;p14"/>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700"/>
                <a:buFont typeface="Arial"/>
                <a:buNone/>
              </a:pPr>
              <a:r>
                <a:rPr lang="en-US" sz="700">
                  <a:solidFill>
                    <a:srgbClr val="A72A1E"/>
                  </a:solidFill>
                  <a:latin typeface="Roboto"/>
                  <a:ea typeface="Roboto"/>
                  <a:cs typeface="Roboto"/>
                  <a:sym typeface="Roboto"/>
                </a:rPr>
                <a:t>Clock gating method is used when the circuit is not in use. When the circuit is not ON, providing clock signal results in power dissipation. Hence clock gating technique removes the clock when it is not required.</a:t>
              </a:r>
              <a:r>
                <a:rPr b="0" i="0" lang="en-US" sz="700" u="none" cap="none" strike="noStrike">
                  <a:solidFill>
                    <a:srgbClr val="A72A1E"/>
                  </a:solidFill>
                  <a:latin typeface="Roboto"/>
                  <a:ea typeface="Roboto"/>
                  <a:cs typeface="Roboto"/>
                  <a:sym typeface="Roboto"/>
                </a:rPr>
                <a:t> </a:t>
              </a:r>
              <a:endParaRPr b="0" i="0" sz="700" u="none" cap="none" strike="noStrike">
                <a:solidFill>
                  <a:srgbClr val="A72A1E"/>
                </a:solidFill>
                <a:latin typeface="Roboto"/>
                <a:ea typeface="Roboto"/>
                <a:cs typeface="Roboto"/>
                <a:sym typeface="Roboto"/>
              </a:endParaRPr>
            </a:p>
            <a:p>
              <a:pPr indent="0" lvl="0" marL="457200" marR="0" rtl="0" algn="l">
                <a:lnSpc>
                  <a:spcPct val="115000"/>
                </a:lnSpc>
                <a:spcBef>
                  <a:spcPts val="0"/>
                </a:spcBef>
                <a:spcAft>
                  <a:spcPts val="0"/>
                </a:spcAft>
                <a:buClr>
                  <a:srgbClr val="000000"/>
                </a:buClr>
                <a:buSzPts val="700"/>
                <a:buFont typeface="Arial"/>
                <a:buNone/>
              </a:pPr>
              <a:r>
                <a:t/>
              </a:r>
              <a:endParaRPr b="0" i="0" sz="700" u="none" cap="none" strike="noStrike">
                <a:solidFill>
                  <a:srgbClr val="A72A1E"/>
                </a:solidFill>
                <a:latin typeface="Roboto"/>
                <a:ea typeface="Roboto"/>
                <a:cs typeface="Roboto"/>
                <a:sym typeface="Roboto"/>
              </a:endParaRPr>
            </a:p>
          </p:txBody>
        </p:sp>
      </p:grpSp>
      <p:pic>
        <p:nvPicPr>
          <p:cNvPr id="286" name="Google Shape;286;p14"/>
          <p:cNvPicPr preferRelativeResize="0"/>
          <p:nvPr/>
        </p:nvPicPr>
        <p:blipFill rotWithShape="1">
          <a:blip r:embed="rId3">
            <a:alphaModFix/>
          </a:blip>
          <a:srcRect b="0" l="0" r="0" t="0"/>
          <a:stretch/>
        </p:blipFill>
        <p:spPr>
          <a:xfrm>
            <a:off x="-1" y="0"/>
            <a:ext cx="2387743" cy="6470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727650" y="627425"/>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US" sz="2040">
                <a:latin typeface="Times"/>
                <a:ea typeface="Times"/>
                <a:cs typeface="Times"/>
                <a:sym typeface="Times"/>
              </a:rPr>
              <a:t>Optimization</a:t>
            </a:r>
            <a:endParaRPr sz="2040">
              <a:latin typeface="Times"/>
              <a:ea typeface="Times"/>
              <a:cs typeface="Times"/>
              <a:sym typeface="Times"/>
            </a:endParaRPr>
          </a:p>
        </p:txBody>
      </p:sp>
      <p:sp>
        <p:nvSpPr>
          <p:cNvPr id="292" name="Google Shape;292;p15"/>
          <p:cNvSpPr txBox="1"/>
          <p:nvPr/>
        </p:nvSpPr>
        <p:spPr>
          <a:xfrm>
            <a:off x="727650" y="1615550"/>
            <a:ext cx="73494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a:ea typeface="Times"/>
                <a:cs typeface="Times"/>
                <a:sym typeface="Times"/>
              </a:rPr>
              <a:t>Clock gating technique can be implemented at gate level or RTL level. It is more easy and effective to implement it at gate level. Hence we choose frequency scaling optimization method in the RTL code. We have used 4 mode of operation which include different frequency of operation i,e 100kHz , 400kHz , 1MHz and 3MHz. </a:t>
            </a:r>
            <a:endParaRPr b="0" i="0" sz="1200" u="none" cap="none" strike="noStrike">
              <a:solidFill>
                <a:srgbClr val="000000"/>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200"/>
              <a:buFont typeface="Arial"/>
              <a:buNone/>
            </a:pPr>
            <a:r>
              <a:t/>
            </a:r>
            <a:endParaRPr sz="1200">
              <a:latin typeface="Times"/>
              <a:ea typeface="Times"/>
              <a:cs typeface="Times"/>
              <a:sym typeface="Times"/>
            </a:endParaRPr>
          </a:p>
        </p:txBody>
      </p:sp>
      <p:pic>
        <p:nvPicPr>
          <p:cNvPr id="293" name="Google Shape;293;p15"/>
          <p:cNvPicPr preferRelativeResize="0"/>
          <p:nvPr/>
        </p:nvPicPr>
        <p:blipFill rotWithShape="1">
          <a:blip r:embed="rId3">
            <a:alphaModFix/>
          </a:blip>
          <a:srcRect b="0" l="0" r="0" t="0"/>
          <a:stretch/>
        </p:blipFill>
        <p:spPr>
          <a:xfrm>
            <a:off x="-1" y="0"/>
            <a:ext cx="2387743" cy="647062"/>
          </a:xfrm>
          <a:prstGeom prst="rect">
            <a:avLst/>
          </a:prstGeom>
          <a:noFill/>
          <a:ln>
            <a:noFill/>
          </a:ln>
        </p:spPr>
      </p:pic>
      <p:sp>
        <p:nvSpPr>
          <p:cNvPr id="294" name="Google Shape;294;p15"/>
          <p:cNvSpPr txBox="1"/>
          <p:nvPr/>
        </p:nvSpPr>
        <p:spPr>
          <a:xfrm>
            <a:off x="727650" y="1276838"/>
            <a:ext cx="4369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2"/>
                </a:solidFill>
                <a:latin typeface="Roboto Medium"/>
                <a:ea typeface="Roboto Medium"/>
                <a:cs typeface="Roboto Medium"/>
                <a:sym typeface="Roboto Medium"/>
              </a:rPr>
              <a:t>Reduce Frequency Scaling</a:t>
            </a:r>
            <a:endParaRPr>
              <a:solidFill>
                <a:schemeClr val="dk2"/>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txBox="1"/>
          <p:nvPr>
            <p:ph type="title"/>
          </p:nvPr>
        </p:nvSpPr>
        <p:spPr>
          <a:xfrm>
            <a:off x="727650" y="596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Contributions</a:t>
            </a:r>
            <a:endParaRPr/>
          </a:p>
        </p:txBody>
      </p:sp>
      <p:sp>
        <p:nvSpPr>
          <p:cNvPr id="300" name="Google Shape;300;p17"/>
          <p:cNvSpPr txBox="1"/>
          <p:nvPr>
            <p:ph idx="1" type="body"/>
          </p:nvPr>
        </p:nvSpPr>
        <p:spPr>
          <a:xfrm>
            <a:off x="727650" y="1382450"/>
            <a:ext cx="7688700" cy="3870300"/>
          </a:xfrm>
          <a:prstGeom prst="rect">
            <a:avLst/>
          </a:prstGeom>
          <a:noFill/>
          <a:ln>
            <a:noFill/>
          </a:ln>
        </p:spPr>
        <p:txBody>
          <a:bodyPr anchorCtr="0" anchor="t" bIns="91425" lIns="91425" spcFirstLastPara="1" rIns="91425" wrap="square" tIns="91425">
            <a:normAutofit/>
          </a:bodyPr>
          <a:lstStyle/>
          <a:p>
            <a:pPr indent="0" lvl="0" marL="0" rtl="0" algn="just">
              <a:spcBef>
                <a:spcPts val="1200"/>
              </a:spcBef>
              <a:spcAft>
                <a:spcPts val="0"/>
              </a:spcAft>
              <a:buNone/>
            </a:pPr>
            <a:r>
              <a:rPr lang="en-US" sz="1200">
                <a:solidFill>
                  <a:srgbClr val="333333"/>
                </a:solidFill>
                <a:highlight>
                  <a:srgbClr val="FFFFFF"/>
                </a:highlight>
                <a:latin typeface="Arial"/>
                <a:ea typeface="Arial"/>
                <a:cs typeface="Arial"/>
                <a:sym typeface="Arial"/>
              </a:rPr>
              <a:t>It is the b</a:t>
            </a:r>
            <a:r>
              <a:rPr lang="en-US" sz="1200">
                <a:solidFill>
                  <a:srgbClr val="000000"/>
                </a:solidFill>
                <a:highlight>
                  <a:srgbClr val="FFFFFF"/>
                </a:highlight>
                <a:latin typeface="Arial"/>
                <a:ea typeface="Arial"/>
                <a:cs typeface="Arial"/>
                <a:sym typeface="Arial"/>
              </a:rPr>
              <a:t>est choice for those applications that require less costly and easy implementation rather than high-speed.</a:t>
            </a:r>
            <a:endParaRPr sz="1200">
              <a:solidFill>
                <a:srgbClr val="000000"/>
              </a:solidFill>
              <a:highlight>
                <a:srgbClr val="FFFFFF"/>
              </a:highlight>
              <a:latin typeface="Arial"/>
              <a:ea typeface="Arial"/>
              <a:cs typeface="Arial"/>
              <a:sym typeface="Arial"/>
            </a:endParaRPr>
          </a:p>
          <a:p>
            <a:pPr indent="-304800" lvl="0" marL="457200" rtl="0" algn="l">
              <a:spcBef>
                <a:spcPts val="1200"/>
              </a:spcBef>
              <a:spcAft>
                <a:spcPts val="0"/>
              </a:spcAft>
              <a:buClr>
                <a:srgbClr val="000000"/>
              </a:buClr>
              <a:buSzPts val="1200"/>
              <a:buFont typeface="Arial"/>
              <a:buAutoNum type="arabicPeriod"/>
            </a:pPr>
            <a:r>
              <a:rPr lang="en-US" sz="1200">
                <a:solidFill>
                  <a:srgbClr val="000000"/>
                </a:solidFill>
                <a:highlight>
                  <a:srgbClr val="FFFFFF"/>
                </a:highlight>
                <a:latin typeface="Arial"/>
                <a:ea typeface="Arial"/>
                <a:cs typeface="Arial"/>
                <a:sym typeface="Arial"/>
              </a:rPr>
              <a:t>System management for PC systems via </a:t>
            </a:r>
            <a:r>
              <a:rPr lang="en-US" sz="1200">
                <a:solidFill>
                  <a:srgbClr val="000000"/>
                </a:solidFill>
                <a:highlight>
                  <a:srgbClr val="FFFFFF"/>
                </a:highlight>
                <a:uFill>
                  <a:noFill/>
                </a:uFill>
                <a:latin typeface="Arial"/>
                <a:ea typeface="Arial"/>
                <a:cs typeface="Arial"/>
                <a:sym typeface="Arial"/>
                <a:hlinkClick r:id="rId3">
                  <a:extLst>
                    <a:ext uri="{A12FA001-AC4F-418D-AE19-62706E023703}">
                      <ahyp:hlinkClr val="tx"/>
                    </a:ext>
                  </a:extLst>
                </a:hlinkClick>
              </a:rPr>
              <a:t>SMBus</a:t>
            </a:r>
            <a:r>
              <a:rPr lang="en-US" sz="1200">
                <a:solidFill>
                  <a:srgbClr val="000000"/>
                </a:solidFill>
                <a:highlight>
                  <a:srgbClr val="FFFFFF"/>
                </a:highlight>
                <a:latin typeface="Arial"/>
                <a:ea typeface="Arial"/>
                <a:cs typeface="Arial"/>
                <a:sym typeface="Arial"/>
              </a:rPr>
              <a:t>; SMBus pins are allocated in both conventional </a:t>
            </a:r>
            <a:r>
              <a:rPr lang="en-US" sz="1200">
                <a:solidFill>
                  <a:srgbClr val="000000"/>
                </a:solidFill>
                <a:highlight>
                  <a:srgbClr val="FFFFFF"/>
                </a:highlight>
                <a:uFill>
                  <a:noFill/>
                </a:uFill>
                <a:latin typeface="Arial"/>
                <a:ea typeface="Arial"/>
                <a:cs typeface="Arial"/>
                <a:sym typeface="Arial"/>
                <a:hlinkClick r:id="rId4">
                  <a:extLst>
                    <a:ext uri="{A12FA001-AC4F-418D-AE19-62706E023703}">
                      <ahyp:hlinkClr val="tx"/>
                    </a:ext>
                  </a:extLst>
                </a:hlinkClick>
              </a:rPr>
              <a:t>PCI</a:t>
            </a:r>
            <a:r>
              <a:rPr lang="en-US" sz="1200">
                <a:solidFill>
                  <a:srgbClr val="000000"/>
                </a:solidFill>
                <a:highlight>
                  <a:srgbClr val="FFFFFF"/>
                </a:highlight>
                <a:latin typeface="Arial"/>
                <a:ea typeface="Arial"/>
                <a:cs typeface="Arial"/>
                <a:sym typeface="Arial"/>
              </a:rPr>
              <a:t> and </a:t>
            </a:r>
            <a:r>
              <a:rPr lang="en-US" sz="1200">
                <a:solidFill>
                  <a:srgbClr val="000000"/>
                </a:solidFill>
                <a:highlight>
                  <a:srgbClr val="FFFFFF"/>
                </a:highlight>
                <a:uFill>
                  <a:noFill/>
                </a:uFill>
                <a:latin typeface="Arial"/>
                <a:ea typeface="Arial"/>
                <a:cs typeface="Arial"/>
                <a:sym typeface="Arial"/>
                <a:hlinkClick r:id="rId5">
                  <a:extLst>
                    <a:ext uri="{A12FA001-AC4F-418D-AE19-62706E023703}">
                      <ahyp:hlinkClr val="tx"/>
                    </a:ext>
                  </a:extLst>
                </a:hlinkClick>
              </a:rPr>
              <a:t>PCI Express</a:t>
            </a:r>
            <a:r>
              <a:rPr lang="en-US" sz="1200">
                <a:solidFill>
                  <a:srgbClr val="000000"/>
                </a:solidFill>
                <a:highlight>
                  <a:srgbClr val="FFFFFF"/>
                </a:highlight>
                <a:latin typeface="Arial"/>
                <a:ea typeface="Arial"/>
                <a:cs typeface="Arial"/>
                <a:sym typeface="Arial"/>
              </a:rPr>
              <a:t> connectors.</a:t>
            </a:r>
            <a:endParaRPr sz="1200">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US" sz="1200">
                <a:solidFill>
                  <a:srgbClr val="000000"/>
                </a:solidFill>
                <a:highlight>
                  <a:srgbClr val="FFFFFF"/>
                </a:highlight>
                <a:latin typeface="Arial"/>
                <a:ea typeface="Arial"/>
                <a:cs typeface="Arial"/>
                <a:sym typeface="Arial"/>
              </a:rPr>
              <a:t>Accessing </a:t>
            </a:r>
            <a:r>
              <a:rPr lang="en-US" sz="1200">
                <a:solidFill>
                  <a:srgbClr val="000000"/>
                </a:solidFill>
                <a:highlight>
                  <a:srgbClr val="FFFFFF"/>
                </a:highlight>
                <a:uFill>
                  <a:noFill/>
                </a:uFill>
                <a:latin typeface="Arial"/>
                <a:ea typeface="Arial"/>
                <a:cs typeface="Arial"/>
                <a:sym typeface="Arial"/>
                <a:hlinkClick r:id="rId6">
                  <a:extLst>
                    <a:ext uri="{A12FA001-AC4F-418D-AE19-62706E023703}">
                      <ahyp:hlinkClr val="tx"/>
                    </a:ext>
                  </a:extLst>
                </a:hlinkClick>
              </a:rPr>
              <a:t>real-time clocks</a:t>
            </a:r>
            <a:r>
              <a:rPr lang="en-US" sz="1200">
                <a:solidFill>
                  <a:srgbClr val="000000"/>
                </a:solidFill>
                <a:highlight>
                  <a:srgbClr val="FFFFFF"/>
                </a:highlight>
                <a:latin typeface="Arial"/>
                <a:ea typeface="Arial"/>
                <a:cs typeface="Arial"/>
                <a:sym typeface="Arial"/>
              </a:rPr>
              <a:t> and </a:t>
            </a:r>
            <a:r>
              <a:rPr lang="en-US" sz="1200">
                <a:solidFill>
                  <a:srgbClr val="000000"/>
                </a:solidFill>
                <a:highlight>
                  <a:srgbClr val="FFFFFF"/>
                </a:highlight>
                <a:uFill>
                  <a:noFill/>
                </a:uFill>
                <a:latin typeface="Arial"/>
                <a:ea typeface="Arial"/>
                <a:cs typeface="Arial"/>
                <a:sym typeface="Arial"/>
                <a:hlinkClick r:id="rId7">
                  <a:extLst>
                    <a:ext uri="{A12FA001-AC4F-418D-AE19-62706E023703}">
                      <ahyp:hlinkClr val="tx"/>
                    </a:ext>
                  </a:extLst>
                </a:hlinkClick>
              </a:rPr>
              <a:t>NVRAM</a:t>
            </a:r>
            <a:r>
              <a:rPr lang="en-US" sz="1200">
                <a:solidFill>
                  <a:srgbClr val="000000"/>
                </a:solidFill>
                <a:highlight>
                  <a:srgbClr val="FFFFFF"/>
                </a:highlight>
                <a:latin typeface="Arial"/>
                <a:ea typeface="Arial"/>
                <a:cs typeface="Arial"/>
                <a:sym typeface="Arial"/>
              </a:rPr>
              <a:t> chips that keep user settings.</a:t>
            </a:r>
            <a:endParaRPr sz="1200">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US" sz="1200">
                <a:solidFill>
                  <a:srgbClr val="000000"/>
                </a:solidFill>
                <a:highlight>
                  <a:srgbClr val="FFFFFF"/>
                </a:highlight>
                <a:latin typeface="Arial"/>
                <a:ea typeface="Arial"/>
                <a:cs typeface="Arial"/>
                <a:sym typeface="Arial"/>
              </a:rPr>
              <a:t>Accessing low-speed </a:t>
            </a:r>
            <a:r>
              <a:rPr lang="en-US" sz="1200">
                <a:solidFill>
                  <a:srgbClr val="000000"/>
                </a:solidFill>
                <a:highlight>
                  <a:srgbClr val="FFFFFF"/>
                </a:highlight>
                <a:uFill>
                  <a:noFill/>
                </a:uFill>
                <a:latin typeface="Arial"/>
                <a:ea typeface="Arial"/>
                <a:cs typeface="Arial"/>
                <a:sym typeface="Arial"/>
                <a:hlinkClick r:id="rId8">
                  <a:extLst>
                    <a:ext uri="{A12FA001-AC4F-418D-AE19-62706E023703}">
                      <ahyp:hlinkClr val="tx"/>
                    </a:ext>
                  </a:extLst>
                </a:hlinkClick>
              </a:rPr>
              <a:t>DACs</a:t>
            </a:r>
            <a:r>
              <a:rPr lang="en-US" sz="1200">
                <a:solidFill>
                  <a:srgbClr val="000000"/>
                </a:solidFill>
                <a:highlight>
                  <a:srgbClr val="FFFFFF"/>
                </a:highlight>
                <a:latin typeface="Arial"/>
                <a:ea typeface="Arial"/>
                <a:cs typeface="Arial"/>
                <a:sym typeface="Arial"/>
              </a:rPr>
              <a:t> and </a:t>
            </a:r>
            <a:r>
              <a:rPr lang="en-US" sz="1200">
                <a:solidFill>
                  <a:srgbClr val="000000"/>
                </a:solidFill>
                <a:highlight>
                  <a:srgbClr val="FFFFFF"/>
                </a:highlight>
                <a:uFill>
                  <a:noFill/>
                </a:uFill>
                <a:latin typeface="Arial"/>
                <a:ea typeface="Arial"/>
                <a:cs typeface="Arial"/>
                <a:sym typeface="Arial"/>
                <a:hlinkClick r:id="rId9">
                  <a:extLst>
                    <a:ext uri="{A12FA001-AC4F-418D-AE19-62706E023703}">
                      <ahyp:hlinkClr val="tx"/>
                    </a:ext>
                  </a:extLst>
                </a:hlinkClick>
              </a:rPr>
              <a:t>ADCs</a:t>
            </a:r>
            <a:r>
              <a:rPr lang="en-US" sz="1200">
                <a:solidFill>
                  <a:srgbClr val="000000"/>
                </a:solidFill>
                <a:highlight>
                  <a:srgbClr val="FFFFFF"/>
                </a:highlight>
                <a:latin typeface="Arial"/>
                <a:ea typeface="Arial"/>
                <a:cs typeface="Arial"/>
                <a:sym typeface="Arial"/>
              </a:rPr>
              <a:t>.</a:t>
            </a:r>
            <a:endParaRPr sz="1200">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US" sz="1200">
                <a:solidFill>
                  <a:srgbClr val="000000"/>
                </a:solidFill>
                <a:highlight>
                  <a:srgbClr val="FFFFFF"/>
                </a:highlight>
                <a:latin typeface="Arial"/>
                <a:ea typeface="Arial"/>
                <a:cs typeface="Arial"/>
                <a:sym typeface="Arial"/>
              </a:rPr>
              <a:t>Changing backlight, contrast, hue, color balance settings etc in monitors (via </a:t>
            </a:r>
            <a:r>
              <a:rPr lang="en-US" sz="1200">
                <a:solidFill>
                  <a:srgbClr val="000000"/>
                </a:solidFill>
                <a:highlight>
                  <a:srgbClr val="FFFFFF"/>
                </a:highlight>
                <a:uFill>
                  <a:noFill/>
                </a:uFill>
                <a:latin typeface="Arial"/>
                <a:ea typeface="Arial"/>
                <a:cs typeface="Arial"/>
                <a:sym typeface="Arial"/>
                <a:hlinkClick r:id="rId10">
                  <a:extLst>
                    <a:ext uri="{A12FA001-AC4F-418D-AE19-62706E023703}">
                      <ahyp:hlinkClr val="tx"/>
                    </a:ext>
                  </a:extLst>
                </a:hlinkClick>
              </a:rPr>
              <a:t>Display Data Channel</a:t>
            </a:r>
            <a:r>
              <a:rPr lang="en-US" sz="1200">
                <a:solidFill>
                  <a:srgbClr val="000000"/>
                </a:solidFill>
                <a:highlight>
                  <a:srgbClr val="FFFFFF"/>
                </a:highlight>
                <a:latin typeface="Arial"/>
                <a:ea typeface="Arial"/>
                <a:cs typeface="Arial"/>
                <a:sym typeface="Arial"/>
              </a:rPr>
              <a:t>).</a:t>
            </a:r>
            <a:endParaRPr sz="1200">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US" sz="1200">
                <a:solidFill>
                  <a:srgbClr val="000000"/>
                </a:solidFill>
                <a:highlight>
                  <a:srgbClr val="FFFFFF"/>
                </a:highlight>
                <a:latin typeface="Arial"/>
                <a:ea typeface="Arial"/>
                <a:cs typeface="Arial"/>
                <a:sym typeface="Arial"/>
              </a:rPr>
              <a:t>Changing sound volume in intelligent speakers.</a:t>
            </a:r>
            <a:endParaRPr sz="1200">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US" sz="1200">
                <a:solidFill>
                  <a:srgbClr val="000000"/>
                </a:solidFill>
                <a:highlight>
                  <a:srgbClr val="FFFFFF"/>
                </a:highlight>
                <a:latin typeface="Arial"/>
                <a:ea typeface="Arial"/>
                <a:cs typeface="Arial"/>
                <a:sym typeface="Arial"/>
              </a:rPr>
              <a:t>Controlling small (e.g. </a:t>
            </a:r>
            <a:r>
              <a:rPr lang="en-US" sz="1200">
                <a:solidFill>
                  <a:srgbClr val="000000"/>
                </a:solidFill>
                <a:highlight>
                  <a:srgbClr val="FFFFFF"/>
                </a:highlight>
                <a:uFill>
                  <a:noFill/>
                </a:uFill>
                <a:latin typeface="Arial"/>
                <a:ea typeface="Arial"/>
                <a:cs typeface="Arial"/>
                <a:sym typeface="Arial"/>
                <a:hlinkClick r:id="rId11">
                  <a:extLst>
                    <a:ext uri="{A12FA001-AC4F-418D-AE19-62706E023703}">
                      <ahyp:hlinkClr val="tx"/>
                    </a:ext>
                  </a:extLst>
                </a:hlinkClick>
              </a:rPr>
              <a:t>feature phone</a:t>
            </a:r>
            <a:r>
              <a:rPr lang="en-US" sz="1200">
                <a:solidFill>
                  <a:srgbClr val="000000"/>
                </a:solidFill>
                <a:highlight>
                  <a:srgbClr val="FFFFFF"/>
                </a:highlight>
                <a:latin typeface="Arial"/>
                <a:ea typeface="Arial"/>
                <a:cs typeface="Arial"/>
                <a:sym typeface="Arial"/>
              </a:rPr>
              <a:t>) </a:t>
            </a:r>
            <a:r>
              <a:rPr lang="en-US" sz="1200">
                <a:solidFill>
                  <a:srgbClr val="000000"/>
                </a:solidFill>
                <a:highlight>
                  <a:srgbClr val="FFFFFF"/>
                </a:highlight>
                <a:uFill>
                  <a:noFill/>
                </a:uFill>
                <a:latin typeface="Arial"/>
                <a:ea typeface="Arial"/>
                <a:cs typeface="Arial"/>
                <a:sym typeface="Arial"/>
                <a:hlinkClick r:id="rId12">
                  <a:extLst>
                    <a:ext uri="{A12FA001-AC4F-418D-AE19-62706E023703}">
                      <ahyp:hlinkClr val="tx"/>
                    </a:ext>
                  </a:extLst>
                </a:hlinkClick>
              </a:rPr>
              <a:t>LCD</a:t>
            </a:r>
            <a:r>
              <a:rPr lang="en-US" sz="1200">
                <a:solidFill>
                  <a:srgbClr val="000000"/>
                </a:solidFill>
                <a:highlight>
                  <a:srgbClr val="FFFFFF"/>
                </a:highlight>
                <a:latin typeface="Arial"/>
                <a:ea typeface="Arial"/>
                <a:cs typeface="Arial"/>
                <a:sym typeface="Arial"/>
              </a:rPr>
              <a:t> or </a:t>
            </a:r>
            <a:r>
              <a:rPr lang="en-US" sz="1200">
                <a:solidFill>
                  <a:srgbClr val="000000"/>
                </a:solidFill>
                <a:highlight>
                  <a:srgbClr val="FFFFFF"/>
                </a:highlight>
                <a:uFill>
                  <a:noFill/>
                </a:uFill>
                <a:latin typeface="Arial"/>
                <a:ea typeface="Arial"/>
                <a:cs typeface="Arial"/>
                <a:sym typeface="Arial"/>
                <a:hlinkClick r:id="rId13">
                  <a:extLst>
                    <a:ext uri="{A12FA001-AC4F-418D-AE19-62706E023703}">
                      <ahyp:hlinkClr val="tx"/>
                    </a:ext>
                  </a:extLst>
                </a:hlinkClick>
              </a:rPr>
              <a:t>OLED</a:t>
            </a:r>
            <a:r>
              <a:rPr lang="en-US" sz="1200">
                <a:solidFill>
                  <a:srgbClr val="000000"/>
                </a:solidFill>
                <a:highlight>
                  <a:srgbClr val="FFFFFF"/>
                </a:highlight>
                <a:latin typeface="Arial"/>
                <a:ea typeface="Arial"/>
                <a:cs typeface="Arial"/>
                <a:sym typeface="Arial"/>
              </a:rPr>
              <a:t> displays.</a:t>
            </a:r>
            <a:endParaRPr sz="1200">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US" sz="1200">
                <a:solidFill>
                  <a:srgbClr val="000000"/>
                </a:solidFill>
                <a:highlight>
                  <a:srgbClr val="FFFFFF"/>
                </a:highlight>
                <a:latin typeface="Arial"/>
                <a:ea typeface="Arial"/>
                <a:cs typeface="Arial"/>
                <a:sym typeface="Arial"/>
              </a:rPr>
              <a:t>Reading hardware monitors and diagnostic sensors, e.g. a fan's speed.</a:t>
            </a:r>
            <a:endParaRPr sz="1200">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US" sz="1200">
                <a:solidFill>
                  <a:srgbClr val="000000"/>
                </a:solidFill>
                <a:highlight>
                  <a:srgbClr val="FFFFFF"/>
                </a:highlight>
                <a:latin typeface="Arial"/>
                <a:ea typeface="Arial"/>
                <a:cs typeface="Arial"/>
                <a:sym typeface="Arial"/>
              </a:rPr>
              <a:t>Turning on and off the power supply of system components.</a:t>
            </a:r>
            <a:endParaRPr sz="1200">
              <a:solidFill>
                <a:srgbClr val="000000"/>
              </a:solidFill>
              <a:highlight>
                <a:srgbClr val="FFFFFF"/>
              </a:highlight>
              <a:latin typeface="Arial"/>
              <a:ea typeface="Arial"/>
              <a:cs typeface="Arial"/>
              <a:sym typeface="Arial"/>
            </a:endParaRPr>
          </a:p>
          <a:p>
            <a:pPr indent="0" lvl="0" marL="0" marR="25400" rtl="0" algn="l">
              <a:lnSpc>
                <a:spcPct val="156250"/>
              </a:lnSpc>
              <a:spcBef>
                <a:spcPts val="150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SzPts val="1300"/>
              <a:buNone/>
            </a:pPr>
            <a:r>
              <a:t/>
            </a:r>
            <a:endParaRPr/>
          </a:p>
        </p:txBody>
      </p:sp>
      <p:pic>
        <p:nvPicPr>
          <p:cNvPr id="301" name="Google Shape;301;p17"/>
          <p:cNvPicPr preferRelativeResize="0"/>
          <p:nvPr/>
        </p:nvPicPr>
        <p:blipFill rotWithShape="1">
          <a:blip r:embed="rId14">
            <a:alphaModFix/>
          </a:blip>
          <a:srcRect b="0" l="0" r="0" t="0"/>
          <a:stretch/>
        </p:blipFill>
        <p:spPr>
          <a:xfrm>
            <a:off x="-1" y="0"/>
            <a:ext cx="2387743" cy="6470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6"/>
          <p:cNvSpPr txBox="1"/>
          <p:nvPr>
            <p:ph type="title"/>
          </p:nvPr>
        </p:nvSpPr>
        <p:spPr>
          <a:xfrm>
            <a:off x="617625" y="596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Experimental Results</a:t>
            </a:r>
            <a:endParaRPr/>
          </a:p>
        </p:txBody>
      </p:sp>
      <p:pic>
        <p:nvPicPr>
          <p:cNvPr id="307" name="Google Shape;307;p16"/>
          <p:cNvPicPr preferRelativeResize="0"/>
          <p:nvPr/>
        </p:nvPicPr>
        <p:blipFill rotWithShape="1">
          <a:blip r:embed="rId3">
            <a:alphaModFix/>
          </a:blip>
          <a:srcRect b="13016" l="16846" r="0" t="13567"/>
          <a:stretch/>
        </p:blipFill>
        <p:spPr>
          <a:xfrm>
            <a:off x="404050" y="1512800"/>
            <a:ext cx="8245574" cy="3488325"/>
          </a:xfrm>
          <a:prstGeom prst="rect">
            <a:avLst/>
          </a:prstGeom>
          <a:noFill/>
          <a:ln>
            <a:noFill/>
          </a:ln>
        </p:spPr>
      </p:pic>
      <p:pic>
        <p:nvPicPr>
          <p:cNvPr id="308" name="Google Shape;308;p16"/>
          <p:cNvPicPr preferRelativeResize="0"/>
          <p:nvPr/>
        </p:nvPicPr>
        <p:blipFill rotWithShape="1">
          <a:blip r:embed="rId4">
            <a:alphaModFix/>
          </a:blip>
          <a:srcRect b="0" l="0" r="0" t="0"/>
          <a:stretch/>
        </p:blipFill>
        <p:spPr>
          <a:xfrm>
            <a:off x="-1" y="0"/>
            <a:ext cx="2387743" cy="6470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727650" y="6274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Conclusion</a:t>
            </a:r>
            <a:endParaRPr/>
          </a:p>
        </p:txBody>
      </p:sp>
      <p:sp>
        <p:nvSpPr>
          <p:cNvPr id="314" name="Google Shape;314;p18"/>
          <p:cNvSpPr txBox="1"/>
          <p:nvPr>
            <p:ph idx="1" type="body"/>
          </p:nvPr>
        </p:nvSpPr>
        <p:spPr>
          <a:xfrm>
            <a:off x="729450" y="1423100"/>
            <a:ext cx="7688700" cy="291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300"/>
              <a:buNone/>
            </a:pPr>
            <a:r>
              <a:rPr lang="en-US" sz="1200">
                <a:solidFill>
                  <a:srgbClr val="000000"/>
                </a:solidFill>
                <a:latin typeface="Arial"/>
                <a:ea typeface="Arial"/>
                <a:cs typeface="Arial"/>
                <a:sym typeface="Arial"/>
              </a:rPr>
              <a:t>This paper has shown up results of simulation and FPGA implementation of interface between APB and I2C controller by considering Arduino UNO as slave using Verilog HDL. The project demonstrates how APB slave transmits and receives data to and from I2C slave through I2C master. We have used Arty-7 family device xc7a100t – CSG324(device package) in Xilinx 14.7 version. The project has resulted an efficient system that interfaces APB protocol with I2C protocol. Simulation results are verified and data transfer from APB slave to I2C slave can be clearly seen in provided simulation results. Implementation results are verified using arduino uno as slave for read and write operations.</a:t>
            </a:r>
            <a:r>
              <a:rPr lang="en-US" sz="1400">
                <a:latin typeface="Times"/>
                <a:ea typeface="Times"/>
                <a:cs typeface="Times"/>
                <a:sym typeface="Times"/>
              </a:rPr>
              <a:t> </a:t>
            </a:r>
            <a:endParaRPr sz="1400">
              <a:latin typeface="Times"/>
              <a:ea typeface="Times"/>
              <a:cs typeface="Times"/>
              <a:sym typeface="Times"/>
            </a:endParaRPr>
          </a:p>
        </p:txBody>
      </p:sp>
      <p:pic>
        <p:nvPicPr>
          <p:cNvPr id="315" name="Google Shape;315;p18"/>
          <p:cNvPicPr preferRelativeResize="0"/>
          <p:nvPr/>
        </p:nvPicPr>
        <p:blipFill rotWithShape="1">
          <a:blip r:embed="rId3">
            <a:alphaModFix/>
          </a:blip>
          <a:srcRect b="0" l="0" r="0" t="0"/>
          <a:stretch/>
        </p:blipFill>
        <p:spPr>
          <a:xfrm>
            <a:off x="-1" y="0"/>
            <a:ext cx="2387743" cy="6470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729450" y="5766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References</a:t>
            </a:r>
            <a:endParaRPr/>
          </a:p>
        </p:txBody>
      </p:sp>
      <p:sp>
        <p:nvSpPr>
          <p:cNvPr id="321" name="Google Shape;321;p20"/>
          <p:cNvSpPr txBox="1"/>
          <p:nvPr>
            <p:ph idx="1" type="body"/>
          </p:nvPr>
        </p:nvSpPr>
        <p:spPr>
          <a:xfrm>
            <a:off x="641925" y="1371050"/>
            <a:ext cx="7688700" cy="3377100"/>
          </a:xfrm>
          <a:prstGeom prst="rect">
            <a:avLst/>
          </a:prstGeom>
          <a:noFill/>
          <a:ln>
            <a:noFill/>
          </a:ln>
        </p:spPr>
        <p:txBody>
          <a:bodyPr anchorCtr="0" anchor="t" bIns="91425" lIns="91425" spcFirstLastPara="1" rIns="91425" wrap="square" tIns="91425">
            <a:noAutofit/>
          </a:bodyPr>
          <a:lstStyle/>
          <a:p>
            <a:pPr indent="0" lvl="0" marL="146050" rtl="0" algn="l">
              <a:lnSpc>
                <a:spcPct val="114999"/>
              </a:lnSpc>
              <a:spcBef>
                <a:spcPts val="0"/>
              </a:spcBef>
              <a:spcAft>
                <a:spcPts val="0"/>
              </a:spcAft>
              <a:buNone/>
            </a:pPr>
            <a:r>
              <a:rPr lang="en-US" sz="1200">
                <a:solidFill>
                  <a:srgbClr val="000000"/>
                </a:solidFill>
                <a:latin typeface="Arial"/>
                <a:ea typeface="Arial"/>
                <a:cs typeface="Arial"/>
                <a:sym typeface="Arial"/>
              </a:rPr>
              <a:t>[1] “Design and Implementation of I2c ace controller on FPGA utilizing VHDL” Prof. Jai Karan Singh Prof. Mukesh</a:t>
            </a:r>
            <a:endParaRPr sz="1200">
              <a:solidFill>
                <a:srgbClr val="000000"/>
              </a:solidFill>
              <a:latin typeface="Arial"/>
              <a:ea typeface="Arial"/>
              <a:cs typeface="Arial"/>
              <a:sym typeface="Arial"/>
            </a:endParaRPr>
          </a:p>
          <a:p>
            <a:pPr indent="0" lvl="0" marL="146050" rtl="0" algn="l">
              <a:lnSpc>
                <a:spcPct val="114999"/>
              </a:lnSpc>
              <a:spcBef>
                <a:spcPts val="0"/>
              </a:spcBef>
              <a:spcAft>
                <a:spcPts val="0"/>
              </a:spcAft>
              <a:buNone/>
            </a:pPr>
            <a:r>
              <a:rPr lang="en-US" sz="1200">
                <a:solidFill>
                  <a:srgbClr val="000000"/>
                </a:solidFill>
                <a:latin typeface="Arial"/>
                <a:ea typeface="Arial"/>
                <a:cs typeface="Arial"/>
                <a:sym typeface="Arial"/>
              </a:rPr>
              <a:t>Tiwari Vishal Sharma Vol 4 No 4 Aug-Sep 2012</a:t>
            </a:r>
            <a:endParaRPr sz="1200">
              <a:solidFill>
                <a:srgbClr val="000000"/>
              </a:solidFill>
              <a:latin typeface="Arial"/>
              <a:ea typeface="Arial"/>
              <a:cs typeface="Arial"/>
              <a:sym typeface="Arial"/>
            </a:endParaRPr>
          </a:p>
          <a:p>
            <a:pPr indent="0" lvl="0" marL="146050" rtl="0" algn="l">
              <a:lnSpc>
                <a:spcPct val="114999"/>
              </a:lnSpc>
              <a:spcBef>
                <a:spcPts val="0"/>
              </a:spcBef>
              <a:spcAft>
                <a:spcPts val="0"/>
              </a:spcAft>
              <a:buNone/>
            </a:pPr>
            <a:r>
              <a:t/>
            </a:r>
            <a:endParaRPr sz="1200">
              <a:solidFill>
                <a:srgbClr val="000000"/>
              </a:solidFill>
              <a:latin typeface="Arial"/>
              <a:ea typeface="Arial"/>
              <a:cs typeface="Arial"/>
              <a:sym typeface="Arial"/>
            </a:endParaRPr>
          </a:p>
          <a:p>
            <a:pPr indent="0" lvl="0" marL="146050" rtl="0" algn="l">
              <a:lnSpc>
                <a:spcPct val="114999"/>
              </a:lnSpc>
              <a:spcBef>
                <a:spcPts val="0"/>
              </a:spcBef>
              <a:spcAft>
                <a:spcPts val="0"/>
              </a:spcAft>
              <a:buNone/>
            </a:pPr>
            <a:r>
              <a:rPr lang="en-US" sz="1200">
                <a:solidFill>
                  <a:srgbClr val="000000"/>
                </a:solidFill>
                <a:latin typeface="Arial"/>
                <a:ea typeface="Arial"/>
                <a:cs typeface="Arial"/>
                <a:sym typeface="Arial"/>
              </a:rPr>
              <a:t>[2] A Review Paper on I2C Communication Protocol” Vivek Kumar Pandey, Pankaj Goel, Vimal Kumar ISSN:</a:t>
            </a:r>
            <a:endParaRPr sz="1200">
              <a:solidFill>
                <a:srgbClr val="000000"/>
              </a:solidFill>
              <a:latin typeface="Arial"/>
              <a:ea typeface="Arial"/>
              <a:cs typeface="Arial"/>
              <a:sym typeface="Arial"/>
            </a:endParaRPr>
          </a:p>
          <a:p>
            <a:pPr indent="0" lvl="0" marL="146050" rtl="0" algn="l">
              <a:lnSpc>
                <a:spcPct val="114999"/>
              </a:lnSpc>
              <a:spcBef>
                <a:spcPts val="0"/>
              </a:spcBef>
              <a:spcAft>
                <a:spcPts val="0"/>
              </a:spcAft>
              <a:buNone/>
            </a:pPr>
            <a:r>
              <a:rPr lang="en-US" sz="1200">
                <a:solidFill>
                  <a:srgbClr val="000000"/>
                </a:solidFill>
                <a:latin typeface="Arial"/>
                <a:ea typeface="Arial"/>
                <a:cs typeface="Arial"/>
                <a:sym typeface="Arial"/>
              </a:rPr>
              <a:t>2454-132X, Impact factor: 4.295 (Volume 4, Issue 2)</a:t>
            </a:r>
            <a:endParaRPr sz="1200">
              <a:solidFill>
                <a:srgbClr val="000000"/>
              </a:solidFill>
              <a:latin typeface="Arial"/>
              <a:ea typeface="Arial"/>
              <a:cs typeface="Arial"/>
              <a:sym typeface="Arial"/>
            </a:endParaRPr>
          </a:p>
          <a:p>
            <a:pPr indent="0" lvl="0" marL="146050" rtl="0" algn="l">
              <a:lnSpc>
                <a:spcPct val="114999"/>
              </a:lnSpc>
              <a:spcBef>
                <a:spcPts val="0"/>
              </a:spcBef>
              <a:spcAft>
                <a:spcPts val="0"/>
              </a:spcAft>
              <a:buNone/>
            </a:pPr>
            <a:r>
              <a:t/>
            </a:r>
            <a:endParaRPr sz="1200">
              <a:solidFill>
                <a:srgbClr val="000000"/>
              </a:solidFill>
              <a:latin typeface="Arial"/>
              <a:ea typeface="Arial"/>
              <a:cs typeface="Arial"/>
              <a:sym typeface="Arial"/>
            </a:endParaRPr>
          </a:p>
          <a:p>
            <a:pPr indent="0" lvl="0" marL="146050" rtl="0" algn="l">
              <a:lnSpc>
                <a:spcPct val="114999"/>
              </a:lnSpc>
              <a:spcBef>
                <a:spcPts val="0"/>
              </a:spcBef>
              <a:spcAft>
                <a:spcPts val="0"/>
              </a:spcAft>
              <a:buNone/>
            </a:pPr>
            <a:r>
              <a:rPr lang="en-US" sz="1200">
                <a:solidFill>
                  <a:srgbClr val="000000"/>
                </a:solidFill>
                <a:latin typeface="Arial"/>
                <a:ea typeface="Arial"/>
                <a:cs typeface="Arial"/>
                <a:sym typeface="Arial"/>
              </a:rPr>
              <a:t>[3] “Implementation of i2c correspondence convention in exoskeleton adversary tele-activity of modern robot”</a:t>
            </a:r>
            <a:endParaRPr sz="1200">
              <a:solidFill>
                <a:srgbClr val="000000"/>
              </a:solidFill>
              <a:latin typeface="Arial"/>
              <a:ea typeface="Arial"/>
              <a:cs typeface="Arial"/>
              <a:sym typeface="Arial"/>
            </a:endParaRPr>
          </a:p>
          <a:p>
            <a:pPr indent="0" lvl="0" marL="146050" rtl="0" algn="l">
              <a:lnSpc>
                <a:spcPct val="114999"/>
              </a:lnSpc>
              <a:spcBef>
                <a:spcPts val="0"/>
              </a:spcBef>
              <a:spcAft>
                <a:spcPts val="0"/>
              </a:spcAft>
              <a:buNone/>
            </a:pPr>
            <a:r>
              <a:rPr lang="en-US" sz="1200">
                <a:solidFill>
                  <a:srgbClr val="000000"/>
                </a:solidFill>
                <a:latin typeface="Arial"/>
                <a:ea typeface="Arial"/>
                <a:cs typeface="Arial"/>
                <a:sym typeface="Arial"/>
              </a:rPr>
              <a:t>Bhivraj</a:t>
            </a:r>
            <a:r>
              <a:rPr lang="en-US" sz="1200">
                <a:solidFill>
                  <a:srgbClr val="000000"/>
                </a:solidFill>
                <a:latin typeface="Arial"/>
                <a:ea typeface="Arial"/>
                <a:cs typeface="Arial"/>
                <a:sym typeface="Arial"/>
              </a:rPr>
              <a:t> suthar, Zubin Priyansh, Sachinkansa, MohdZubair,Siddhartha jaitly, </a:t>
            </a:r>
            <a:r>
              <a:rPr lang="en-US" sz="1200">
                <a:solidFill>
                  <a:srgbClr val="000000"/>
                </a:solidFill>
                <a:latin typeface="Arial"/>
                <a:ea typeface="Arial"/>
                <a:cs typeface="Arial"/>
                <a:sym typeface="Arial"/>
              </a:rPr>
              <a:t>JICMS May</a:t>
            </a:r>
            <a:r>
              <a:rPr lang="en-US" sz="1200">
                <a:solidFill>
                  <a:srgbClr val="000000"/>
                </a:solidFill>
                <a:latin typeface="Arial"/>
                <a:ea typeface="Arial"/>
                <a:cs typeface="Arial"/>
                <a:sym typeface="Arial"/>
              </a:rPr>
              <a:t> 29-June</a:t>
            </a:r>
            <a:endParaRPr sz="1200">
              <a:solidFill>
                <a:srgbClr val="000000"/>
              </a:solidFill>
              <a:latin typeface="Arial"/>
              <a:ea typeface="Arial"/>
              <a:cs typeface="Arial"/>
              <a:sym typeface="Arial"/>
            </a:endParaRPr>
          </a:p>
          <a:p>
            <a:pPr indent="0" lvl="0" marL="146050" rtl="0" algn="l">
              <a:lnSpc>
                <a:spcPct val="114999"/>
              </a:lnSpc>
              <a:spcBef>
                <a:spcPts val="0"/>
              </a:spcBef>
              <a:spcAft>
                <a:spcPts val="0"/>
              </a:spcAft>
              <a:buNone/>
            </a:pPr>
            <a:r>
              <a:rPr lang="en-US" sz="1200">
                <a:solidFill>
                  <a:srgbClr val="000000"/>
                </a:solidFill>
                <a:latin typeface="Arial"/>
                <a:ea typeface="Arial"/>
                <a:cs typeface="Arial"/>
                <a:sym typeface="Arial"/>
              </a:rPr>
              <a:t>2,2016, </a:t>
            </a:r>
            <a:r>
              <a:rPr lang="en-US" sz="1200">
                <a:solidFill>
                  <a:srgbClr val="000000"/>
                </a:solidFill>
                <a:latin typeface="Arial"/>
                <a:ea typeface="Arial"/>
                <a:cs typeface="Arial"/>
                <a:sym typeface="Arial"/>
              </a:rPr>
              <a:t>Montreal</a:t>
            </a:r>
            <a:r>
              <a:rPr lang="en-US" sz="1200">
                <a:solidFill>
                  <a:srgbClr val="000000"/>
                </a:solidFill>
                <a:latin typeface="Arial"/>
                <a:ea typeface="Arial"/>
                <a:cs typeface="Arial"/>
                <a:sym typeface="Arial"/>
              </a:rPr>
              <a:t> ,Canada</a:t>
            </a:r>
            <a:endParaRPr sz="1200">
              <a:solidFill>
                <a:srgbClr val="000000"/>
              </a:solidFill>
              <a:latin typeface="Arial"/>
              <a:ea typeface="Arial"/>
              <a:cs typeface="Arial"/>
              <a:sym typeface="Arial"/>
            </a:endParaRPr>
          </a:p>
          <a:p>
            <a:pPr indent="0" lvl="0" marL="146050" rtl="0" algn="l">
              <a:lnSpc>
                <a:spcPct val="114999"/>
              </a:lnSpc>
              <a:spcBef>
                <a:spcPts val="0"/>
              </a:spcBef>
              <a:spcAft>
                <a:spcPts val="0"/>
              </a:spcAft>
              <a:buNone/>
            </a:pPr>
            <a:r>
              <a:t/>
            </a:r>
            <a:endParaRPr sz="1200">
              <a:solidFill>
                <a:srgbClr val="000000"/>
              </a:solidFill>
              <a:latin typeface="Arial"/>
              <a:ea typeface="Arial"/>
              <a:cs typeface="Arial"/>
              <a:sym typeface="Arial"/>
            </a:endParaRPr>
          </a:p>
          <a:p>
            <a:pPr indent="0" lvl="0" marL="146050" rtl="0" algn="l">
              <a:lnSpc>
                <a:spcPct val="114999"/>
              </a:lnSpc>
              <a:spcBef>
                <a:spcPts val="0"/>
              </a:spcBef>
              <a:spcAft>
                <a:spcPts val="0"/>
              </a:spcAft>
              <a:buNone/>
            </a:pPr>
            <a:r>
              <a:rPr lang="en-US" sz="1200">
                <a:solidFill>
                  <a:srgbClr val="000000"/>
                </a:solidFill>
                <a:latin typeface="Arial"/>
                <a:ea typeface="Arial"/>
                <a:cs typeface="Arial"/>
                <a:sym typeface="Arial"/>
              </a:rPr>
              <a:t>[4] “An Implementation of I2C Slave Interface utilizing Verilog HDL” Deepa Kaith1, Dr. </a:t>
            </a:r>
            <a:r>
              <a:rPr lang="en-US" sz="1200">
                <a:solidFill>
                  <a:srgbClr val="000000"/>
                </a:solidFill>
                <a:latin typeface="Arial"/>
                <a:ea typeface="Arial"/>
                <a:cs typeface="Arial"/>
                <a:sym typeface="Arial"/>
              </a:rPr>
              <a:t>Janak</a:t>
            </a:r>
            <a:r>
              <a:rPr lang="en-US" sz="1200">
                <a:solidFill>
                  <a:srgbClr val="000000"/>
                </a:solidFill>
                <a:latin typeface="Arial"/>
                <a:ea typeface="Arial"/>
                <a:cs typeface="Arial"/>
                <a:sym typeface="Arial"/>
              </a:rPr>
              <a:t> kumar B. Patel,</a:t>
            </a:r>
            <a:endParaRPr sz="1200">
              <a:solidFill>
                <a:srgbClr val="000000"/>
              </a:solidFill>
              <a:latin typeface="Arial"/>
              <a:ea typeface="Arial"/>
              <a:cs typeface="Arial"/>
              <a:sym typeface="Arial"/>
            </a:endParaRPr>
          </a:p>
          <a:p>
            <a:pPr indent="0" lvl="0" marL="146050" rtl="0" algn="l">
              <a:lnSpc>
                <a:spcPct val="114999"/>
              </a:lnSpc>
              <a:spcBef>
                <a:spcPts val="0"/>
              </a:spcBef>
              <a:spcAft>
                <a:spcPts val="0"/>
              </a:spcAft>
              <a:buNone/>
            </a:pPr>
            <a:r>
              <a:rPr lang="en-US" sz="1200">
                <a:solidFill>
                  <a:srgbClr val="000000"/>
                </a:solidFill>
                <a:latin typeface="Arial"/>
                <a:ea typeface="Arial"/>
                <a:cs typeface="Arial"/>
                <a:sym typeface="Arial"/>
              </a:rPr>
              <a:t>Mr. Neeraj Gupta| Vol. 5 | Iss.3| Mar. 2015 | 55|</a:t>
            </a:r>
            <a:endParaRPr sz="1200">
              <a:solidFill>
                <a:srgbClr val="000000"/>
              </a:solidFill>
              <a:latin typeface="Arial"/>
              <a:ea typeface="Arial"/>
              <a:cs typeface="Arial"/>
              <a:sym typeface="Arial"/>
            </a:endParaRPr>
          </a:p>
          <a:p>
            <a:pPr indent="0" lvl="0" marL="146050" rtl="0" algn="l">
              <a:lnSpc>
                <a:spcPct val="114999"/>
              </a:lnSpc>
              <a:spcBef>
                <a:spcPts val="0"/>
              </a:spcBef>
              <a:spcAft>
                <a:spcPts val="0"/>
              </a:spcAft>
              <a:buNone/>
            </a:pPr>
            <a:r>
              <a:t/>
            </a:r>
            <a:endParaRPr sz="1200">
              <a:solidFill>
                <a:srgbClr val="000000"/>
              </a:solidFill>
              <a:latin typeface="Arial"/>
              <a:ea typeface="Arial"/>
              <a:cs typeface="Arial"/>
              <a:sym typeface="Arial"/>
            </a:endParaRPr>
          </a:p>
          <a:p>
            <a:pPr indent="0" lvl="0" marL="146050" rtl="0" algn="l">
              <a:lnSpc>
                <a:spcPct val="114999"/>
              </a:lnSpc>
              <a:spcBef>
                <a:spcPts val="0"/>
              </a:spcBef>
              <a:spcAft>
                <a:spcPts val="0"/>
              </a:spcAft>
              <a:buNone/>
            </a:pPr>
            <a:r>
              <a:rPr lang="en-US" sz="1200">
                <a:solidFill>
                  <a:srgbClr val="000000"/>
                </a:solidFill>
                <a:latin typeface="Arial"/>
                <a:ea typeface="Arial"/>
                <a:cs typeface="Arial"/>
                <a:sym typeface="Arial"/>
              </a:rPr>
              <a:t>[5] “Design of I2C Master with Multiple Slave “ Hardik Kaneriya,Santosh Jagtap ISSN: 2321-8169 Volume: 3 Issue: 5 2890 – 2893</a:t>
            </a:r>
            <a:endParaRPr sz="1200">
              <a:solidFill>
                <a:srgbClr val="404040"/>
              </a:solidFill>
              <a:latin typeface="Arial"/>
              <a:ea typeface="Arial"/>
              <a:cs typeface="Arial"/>
              <a:sym typeface="Arial"/>
            </a:endParaRPr>
          </a:p>
          <a:p>
            <a:pPr indent="0" lvl="0" marL="146050" rtl="0" algn="l">
              <a:lnSpc>
                <a:spcPct val="114999"/>
              </a:lnSpc>
              <a:spcBef>
                <a:spcPts val="0"/>
              </a:spcBef>
              <a:spcAft>
                <a:spcPts val="0"/>
              </a:spcAft>
              <a:buSzPts val="1300"/>
              <a:buNone/>
            </a:pPr>
            <a:r>
              <a:t/>
            </a:r>
            <a:endParaRPr sz="1200">
              <a:latin typeface="Arial"/>
              <a:ea typeface="Arial"/>
              <a:cs typeface="Arial"/>
              <a:sym typeface="Arial"/>
            </a:endParaRPr>
          </a:p>
          <a:p>
            <a:pPr indent="0" lvl="0" marL="146050" rtl="0" algn="l">
              <a:lnSpc>
                <a:spcPct val="114999"/>
              </a:lnSpc>
              <a:spcBef>
                <a:spcPts val="0"/>
              </a:spcBef>
              <a:spcAft>
                <a:spcPts val="0"/>
              </a:spcAft>
              <a:buSzPts val="1300"/>
              <a:buNone/>
            </a:pPr>
            <a:r>
              <a:t/>
            </a:r>
            <a:endParaRPr sz="1200">
              <a:latin typeface="Arial"/>
              <a:ea typeface="Arial"/>
              <a:cs typeface="Arial"/>
              <a:sym typeface="Arial"/>
            </a:endParaRPr>
          </a:p>
          <a:p>
            <a:pPr indent="0" lvl="0" marL="146050" rtl="0" algn="l">
              <a:lnSpc>
                <a:spcPct val="114999"/>
              </a:lnSpc>
              <a:spcBef>
                <a:spcPts val="0"/>
              </a:spcBef>
              <a:spcAft>
                <a:spcPts val="0"/>
              </a:spcAft>
              <a:buSzPts val="1300"/>
              <a:buNone/>
            </a:pPr>
            <a:r>
              <a:t/>
            </a:r>
            <a:endParaRPr sz="1200">
              <a:latin typeface="Arial"/>
              <a:ea typeface="Arial"/>
              <a:cs typeface="Arial"/>
              <a:sym typeface="Arial"/>
            </a:endParaRPr>
          </a:p>
          <a:p>
            <a:pPr indent="-228600" lvl="0" marL="457200" rtl="0" algn="l">
              <a:lnSpc>
                <a:spcPct val="114999"/>
              </a:lnSpc>
              <a:spcBef>
                <a:spcPts val="0"/>
              </a:spcBef>
              <a:spcAft>
                <a:spcPts val="0"/>
              </a:spcAft>
              <a:buSzPts val="1300"/>
              <a:buNone/>
            </a:pPr>
            <a:r>
              <a:t/>
            </a:r>
            <a:endParaRPr sz="1200">
              <a:latin typeface="Arial"/>
              <a:ea typeface="Arial"/>
              <a:cs typeface="Arial"/>
              <a:sym typeface="Arial"/>
            </a:endParaRPr>
          </a:p>
        </p:txBody>
      </p:sp>
      <p:pic>
        <p:nvPicPr>
          <p:cNvPr id="322" name="Google Shape;322;p20"/>
          <p:cNvPicPr preferRelativeResize="0"/>
          <p:nvPr/>
        </p:nvPicPr>
        <p:blipFill rotWithShape="1">
          <a:blip r:embed="rId3">
            <a:alphaModFix/>
          </a:blip>
          <a:srcRect b="0" l="0" r="0" t="0"/>
          <a:stretch/>
        </p:blipFill>
        <p:spPr>
          <a:xfrm>
            <a:off x="-1" y="0"/>
            <a:ext cx="2387743" cy="64706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9"/>
          <p:cNvSpPr txBox="1"/>
          <p:nvPr>
            <p:ph idx="1" type="body"/>
          </p:nvPr>
        </p:nvSpPr>
        <p:spPr>
          <a:xfrm>
            <a:off x="7276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300"/>
              <a:buNone/>
            </a:pPr>
            <a:r>
              <a:rPr lang="en-US" sz="4000">
                <a:latin typeface="Times"/>
                <a:ea typeface="Times"/>
                <a:cs typeface="Times"/>
                <a:sym typeface="Times"/>
              </a:rPr>
              <a:t>THANK YOU</a:t>
            </a:r>
            <a:endParaRPr sz="4000">
              <a:latin typeface="Times"/>
              <a:ea typeface="Times"/>
              <a:cs typeface="Times"/>
              <a:sym typeface="Times"/>
            </a:endParaRPr>
          </a:p>
        </p:txBody>
      </p:sp>
      <p:pic>
        <p:nvPicPr>
          <p:cNvPr id="328" name="Google Shape;328;p19"/>
          <p:cNvPicPr preferRelativeResize="0"/>
          <p:nvPr/>
        </p:nvPicPr>
        <p:blipFill rotWithShape="1">
          <a:blip r:embed="rId3">
            <a:alphaModFix/>
          </a:blip>
          <a:srcRect b="0" l="0" r="0" t="0"/>
          <a:stretch/>
        </p:blipFill>
        <p:spPr>
          <a:xfrm>
            <a:off x="-1" y="0"/>
            <a:ext cx="2387743" cy="6470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729450" y="6144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US" sz="2400">
                <a:latin typeface="Aharoni"/>
                <a:ea typeface="Aharoni"/>
                <a:cs typeface="Aharoni"/>
                <a:sym typeface="Aharoni"/>
              </a:rPr>
              <a:t>Introduction</a:t>
            </a:r>
            <a:endParaRPr sz="2400">
              <a:latin typeface="Aharoni"/>
              <a:ea typeface="Aharoni"/>
              <a:cs typeface="Aharoni"/>
              <a:sym typeface="Aharoni"/>
            </a:endParaRPr>
          </a:p>
        </p:txBody>
      </p:sp>
      <p:sp>
        <p:nvSpPr>
          <p:cNvPr id="105" name="Google Shape;105;p3"/>
          <p:cNvSpPr txBox="1"/>
          <p:nvPr>
            <p:ph idx="1" type="body"/>
          </p:nvPr>
        </p:nvSpPr>
        <p:spPr>
          <a:xfrm>
            <a:off x="727650" y="1581035"/>
            <a:ext cx="7688700" cy="2261100"/>
          </a:xfrm>
          <a:prstGeom prst="rect">
            <a:avLst/>
          </a:prstGeom>
          <a:noFill/>
          <a:ln>
            <a:noFill/>
          </a:ln>
        </p:spPr>
        <p:txBody>
          <a:bodyPr anchorCtr="0" anchor="t" bIns="91425" lIns="91425" spcFirstLastPara="1" rIns="91425" wrap="square" tIns="91425">
            <a:normAutofit fontScale="92500" lnSpcReduction="10000"/>
          </a:bodyPr>
          <a:lstStyle/>
          <a:p>
            <a:pPr indent="0" lvl="0" marL="146050" rtl="0" algn="l">
              <a:lnSpc>
                <a:spcPct val="115000"/>
              </a:lnSpc>
              <a:spcBef>
                <a:spcPts val="0"/>
              </a:spcBef>
              <a:spcAft>
                <a:spcPts val="0"/>
              </a:spcAft>
              <a:buSzPct val="108108"/>
              <a:buNone/>
            </a:pPr>
            <a:r>
              <a:rPr lang="en-US"/>
              <a:t>In a multiprocessor system, there are processors with high performance and processors with low power consumption to accommodate a variety of applications. High extreme performance processors are used for complicated processing applications, whereas low power consuming processors are employed for other basic applications. Power is therefore conserved.</a:t>
            </a:r>
            <a:endParaRPr/>
          </a:p>
          <a:p>
            <a:pPr indent="0" lvl="0" marL="146050" rtl="0" algn="l">
              <a:lnSpc>
                <a:spcPct val="115000"/>
              </a:lnSpc>
              <a:spcBef>
                <a:spcPts val="0"/>
              </a:spcBef>
              <a:spcAft>
                <a:spcPts val="0"/>
              </a:spcAft>
              <a:buSzPct val="108108"/>
              <a:buNone/>
            </a:pPr>
            <a:r>
              <a:t/>
            </a:r>
            <a:endParaRPr/>
          </a:p>
          <a:p>
            <a:pPr indent="0" lvl="0" marL="146050" rtl="0" algn="l">
              <a:lnSpc>
                <a:spcPct val="115000"/>
              </a:lnSpc>
              <a:spcBef>
                <a:spcPts val="0"/>
              </a:spcBef>
              <a:spcAft>
                <a:spcPts val="0"/>
              </a:spcAft>
              <a:buSzPct val="108108"/>
              <a:buNone/>
            </a:pPr>
            <a:r>
              <a:rPr lang="en-US"/>
              <a:t>Different Processors use different protocols for communication with peripherals. This is drawback as we require peripheral clones for different processor that simply differ in protocol. For instance, if 10 peripherals are used, a dual processor environment requires a total of 20 peripherals. Given that the area is doubled, this is quite ineffective. We can </a:t>
            </a:r>
            <a:r>
              <a:rPr lang="en-US"/>
              <a:t>utilise 10</a:t>
            </a:r>
            <a:r>
              <a:rPr lang="en-US"/>
              <a:t> peripherals that support one common protocol and an interface that changes the other protocol to the common protocol in place of 10*2 peripherals.</a:t>
            </a:r>
            <a:endParaRPr/>
          </a:p>
        </p:txBody>
      </p:sp>
      <p:pic>
        <p:nvPicPr>
          <p:cNvPr id="106" name="Google Shape;106;p3"/>
          <p:cNvPicPr preferRelativeResize="0"/>
          <p:nvPr/>
        </p:nvPicPr>
        <p:blipFill rotWithShape="1">
          <a:blip r:embed="rId3">
            <a:alphaModFix/>
          </a:blip>
          <a:srcRect b="0" l="0" r="0" t="0"/>
          <a:stretch/>
        </p:blipFill>
        <p:spPr>
          <a:xfrm>
            <a:off x="-1" y="0"/>
            <a:ext cx="2387743" cy="6470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729450" y="6348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US" sz="2400">
                <a:latin typeface="Aharoni"/>
                <a:ea typeface="Aharoni"/>
                <a:cs typeface="Aharoni"/>
                <a:sym typeface="Aharoni"/>
              </a:rPr>
              <a:t>Motivation</a:t>
            </a:r>
            <a:endParaRPr sz="2400">
              <a:latin typeface="Aharoni"/>
              <a:ea typeface="Aharoni"/>
              <a:cs typeface="Aharoni"/>
              <a:sym typeface="Aharoni"/>
            </a:endParaRPr>
          </a:p>
        </p:txBody>
      </p:sp>
      <p:sp>
        <p:nvSpPr>
          <p:cNvPr id="112" name="Google Shape;112;p4"/>
          <p:cNvSpPr txBox="1"/>
          <p:nvPr>
            <p:ph idx="1" type="body"/>
          </p:nvPr>
        </p:nvSpPr>
        <p:spPr>
          <a:xfrm>
            <a:off x="729450" y="1294572"/>
            <a:ext cx="7688700" cy="2554355"/>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rPr lang="en-US" sz="1300">
                <a:solidFill>
                  <a:schemeClr val="dk2"/>
                </a:solidFill>
                <a:latin typeface="Arial"/>
                <a:ea typeface="Arial"/>
                <a:cs typeface="Arial"/>
                <a:sym typeface="Arial"/>
              </a:rPr>
              <a:t>In a processor or SOC, for short distance communication within the board  there is need for low-cost communication protocol. In some applications  like inter device communication multiple masters must be used. Hence  there is a need for a protocol that supports multi-masters and has simple  circuit. I2C supports multimaster unlike costlier SPI, UART protocols.  SPI needs separate select lines for each slave and also lack of flow control  makes it less reliable. I2C protocol uses only two wires (SDA and SCL),  were both masters and slave share same data and clock lines. I2C supports  acknowledge feature which makes error correction effortless.</a:t>
            </a:r>
            <a:endParaRPr sz="1300">
              <a:solidFill>
                <a:schemeClr val="dk2"/>
              </a:solidFill>
              <a:latin typeface="Arial"/>
              <a:ea typeface="Arial"/>
              <a:cs typeface="Arial"/>
              <a:sym typeface="Arial"/>
            </a:endParaRPr>
          </a:p>
          <a:p>
            <a:pPr indent="-228600" lvl="0" marL="457200" rtl="0" algn="l">
              <a:lnSpc>
                <a:spcPct val="115000"/>
              </a:lnSpc>
              <a:spcBef>
                <a:spcPts val="0"/>
              </a:spcBef>
              <a:spcAft>
                <a:spcPts val="0"/>
              </a:spcAft>
              <a:buSzPts val="1300"/>
              <a:buNone/>
            </a:pPr>
            <a:r>
              <a:t/>
            </a:r>
            <a:endParaRPr>
              <a:solidFill>
                <a:schemeClr val="dk2"/>
              </a:solidFill>
            </a:endParaRPr>
          </a:p>
        </p:txBody>
      </p:sp>
      <p:pic>
        <p:nvPicPr>
          <p:cNvPr id="113" name="Google Shape;113;p4"/>
          <p:cNvPicPr preferRelativeResize="0"/>
          <p:nvPr/>
        </p:nvPicPr>
        <p:blipFill rotWithShape="1">
          <a:blip r:embed="rId3">
            <a:alphaModFix/>
          </a:blip>
          <a:srcRect b="0" l="0" r="0" t="0"/>
          <a:stretch/>
        </p:blipFill>
        <p:spPr>
          <a:xfrm>
            <a:off x="-1" y="0"/>
            <a:ext cx="2387743" cy="647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nvSpPr>
        <p:spPr>
          <a:xfrm>
            <a:off x="883920" y="1556087"/>
            <a:ext cx="6685200" cy="2093400"/>
          </a:xfrm>
          <a:prstGeom prst="rect">
            <a:avLst/>
          </a:prstGeom>
          <a:noFill/>
          <a:ln>
            <a:noFill/>
          </a:ln>
        </p:spPr>
        <p:txBody>
          <a:bodyPr anchorCtr="0" anchor="t" bIns="45700" lIns="91425" spcFirstLastPara="1" rIns="91425" wrap="square" tIns="45700">
            <a:spAutoFit/>
          </a:bodyPr>
          <a:lstStyle/>
          <a:p>
            <a:pPr indent="-311150" lvl="0" marL="457200" marR="0" rtl="0" algn="l">
              <a:lnSpc>
                <a:spcPct val="100000"/>
              </a:lnSpc>
              <a:spcBef>
                <a:spcPts val="0"/>
              </a:spcBef>
              <a:spcAft>
                <a:spcPts val="0"/>
              </a:spcAft>
              <a:buClr>
                <a:srgbClr val="000000"/>
              </a:buClr>
              <a:buSzPts val="1300"/>
              <a:buFont typeface="Arial"/>
              <a:buChar char="●"/>
            </a:pPr>
            <a:r>
              <a:rPr lang="en-US" sz="1300"/>
              <a:t>When several devices needed to be connected to a microcontroller, the I2C bus was created to  lessen congestion, take up less space, and use less power.</a:t>
            </a:r>
            <a:endParaRPr sz="1300"/>
          </a:p>
          <a:p>
            <a:pPr indent="0" lvl="0" marL="0" marR="0" rtl="0" algn="l">
              <a:lnSpc>
                <a:spcPct val="100000"/>
              </a:lnSpc>
              <a:spcBef>
                <a:spcPts val="0"/>
              </a:spcBef>
              <a:spcAft>
                <a:spcPts val="0"/>
              </a:spcAft>
              <a:buNone/>
            </a:pPr>
            <a:r>
              <a:t/>
            </a:r>
            <a:endParaRPr sz="1300"/>
          </a:p>
          <a:p>
            <a:pPr indent="-311150" lvl="0" marL="457200" marR="0" rtl="0" algn="l">
              <a:lnSpc>
                <a:spcPct val="100000"/>
              </a:lnSpc>
              <a:spcBef>
                <a:spcPts val="0"/>
              </a:spcBef>
              <a:spcAft>
                <a:spcPts val="0"/>
              </a:spcAft>
              <a:buSzPts val="1300"/>
              <a:buChar char="●"/>
            </a:pPr>
            <a:r>
              <a:rPr lang="en-US" sz="1300"/>
              <a:t>Due to the growing demand for high-speed, high-performance systems, parallel buses were used by microcontrollers. This led to the requirement for serial and parallel bus interfaces.</a:t>
            </a:r>
            <a:endParaRPr sz="1300"/>
          </a:p>
          <a:p>
            <a:pPr indent="0" lvl="0" marL="0" marR="0" rtl="0" algn="l">
              <a:lnSpc>
                <a:spcPct val="100000"/>
              </a:lnSpc>
              <a:spcBef>
                <a:spcPts val="0"/>
              </a:spcBef>
              <a:spcAft>
                <a:spcPts val="0"/>
              </a:spcAft>
              <a:buNone/>
            </a:pPr>
            <a:r>
              <a:t/>
            </a:r>
            <a:endParaRPr sz="1300"/>
          </a:p>
          <a:p>
            <a:pPr indent="-311150" lvl="0" marL="457200" marR="0" rtl="0" algn="l">
              <a:lnSpc>
                <a:spcPct val="100000"/>
              </a:lnSpc>
              <a:spcBef>
                <a:spcPts val="0"/>
              </a:spcBef>
              <a:spcAft>
                <a:spcPts val="0"/>
              </a:spcAft>
              <a:buSzPts val="1300"/>
              <a:buChar char="●"/>
            </a:pPr>
            <a:r>
              <a:rPr lang="en-US" sz="1300"/>
              <a:t>This led to the requirement for serial and parallel bus interfaces. By combining the I2C and other interfaces with the APB AMBA bus, was able to reduce the chip space.</a:t>
            </a:r>
            <a:endParaRPr sz="1300"/>
          </a:p>
        </p:txBody>
      </p:sp>
      <p:sp>
        <p:nvSpPr>
          <p:cNvPr id="119" name="Google Shape;119;p5"/>
          <p:cNvSpPr txBox="1"/>
          <p:nvPr/>
        </p:nvSpPr>
        <p:spPr>
          <a:xfrm>
            <a:off x="731520" y="664845"/>
            <a:ext cx="583184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haroni"/>
                <a:ea typeface="Aharoni"/>
                <a:cs typeface="Aharoni"/>
                <a:sym typeface="Aharoni"/>
              </a:rPr>
              <a:t>Application in Societal Context</a:t>
            </a:r>
            <a:endParaRPr b="0" i="0" sz="2400" u="none" cap="none" strike="noStrike">
              <a:solidFill>
                <a:srgbClr val="000000"/>
              </a:solidFill>
              <a:latin typeface="Aharoni"/>
              <a:ea typeface="Aharoni"/>
              <a:cs typeface="Aharoni"/>
              <a:sym typeface="Aharoni"/>
            </a:endParaRPr>
          </a:p>
        </p:txBody>
      </p:sp>
      <p:pic>
        <p:nvPicPr>
          <p:cNvPr id="120" name="Google Shape;120;p5"/>
          <p:cNvPicPr preferRelativeResize="0"/>
          <p:nvPr/>
        </p:nvPicPr>
        <p:blipFill rotWithShape="1">
          <a:blip r:embed="rId3">
            <a:alphaModFix/>
          </a:blip>
          <a:srcRect b="0" l="0" r="0" t="0"/>
          <a:stretch/>
        </p:blipFill>
        <p:spPr>
          <a:xfrm>
            <a:off x="-1" y="0"/>
            <a:ext cx="2387743" cy="6470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c5571e3ff5_1_1"/>
          <p:cNvSpPr txBox="1"/>
          <p:nvPr>
            <p:ph type="title"/>
          </p:nvPr>
        </p:nvSpPr>
        <p:spPr>
          <a:xfrm>
            <a:off x="729450" y="629718"/>
            <a:ext cx="76884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Aharoni"/>
                <a:ea typeface="Aharoni"/>
                <a:cs typeface="Aharoni"/>
                <a:sym typeface="Aharoni"/>
              </a:rPr>
              <a:t>Literature Survey</a:t>
            </a:r>
            <a:endParaRPr>
              <a:latin typeface="Aharoni"/>
              <a:ea typeface="Aharoni"/>
              <a:cs typeface="Aharoni"/>
              <a:sym typeface="Aharoni"/>
            </a:endParaRPr>
          </a:p>
        </p:txBody>
      </p:sp>
      <p:sp>
        <p:nvSpPr>
          <p:cNvPr id="126" name="Google Shape;126;g1c5571e3ff5_1_1"/>
          <p:cNvSpPr txBox="1"/>
          <p:nvPr>
            <p:ph idx="4294967295" type="body"/>
          </p:nvPr>
        </p:nvSpPr>
        <p:spPr>
          <a:xfrm>
            <a:off x="978645" y="1795630"/>
            <a:ext cx="7689900" cy="2778000"/>
          </a:xfrm>
          <a:prstGeom prst="rect">
            <a:avLst/>
          </a:prstGeom>
          <a:noFill/>
          <a:ln>
            <a:noFill/>
          </a:ln>
        </p:spPr>
        <p:txBody>
          <a:bodyPr anchorCtr="0" anchor="t" bIns="91425" lIns="91425" spcFirstLastPara="1" rIns="91425" wrap="square" tIns="91425">
            <a:normAutofit/>
          </a:bodyPr>
          <a:lstStyle/>
          <a:p>
            <a:pPr indent="-203200" lvl="0" marL="285750" rtl="0" algn="l">
              <a:lnSpc>
                <a:spcPct val="114999"/>
              </a:lnSpc>
              <a:spcBef>
                <a:spcPts val="0"/>
              </a:spcBef>
              <a:spcAft>
                <a:spcPts val="0"/>
              </a:spcAft>
              <a:buSzPts val="1300"/>
              <a:buNone/>
            </a:pPr>
            <a:r>
              <a:rPr b="1" lang="en-US"/>
              <a:t>APB</a:t>
            </a:r>
            <a:r>
              <a:rPr lang="en-US"/>
              <a:t>: </a:t>
            </a:r>
            <a:endParaRPr/>
          </a:p>
          <a:p>
            <a:pPr indent="-203200" lvl="0" marL="285750" rtl="0" algn="l">
              <a:lnSpc>
                <a:spcPct val="114999"/>
              </a:lnSpc>
              <a:spcBef>
                <a:spcPts val="1200"/>
              </a:spcBef>
              <a:spcAft>
                <a:spcPts val="1200"/>
              </a:spcAft>
              <a:buSzPts val="1300"/>
              <a:buNone/>
            </a:pPr>
            <a:r>
              <a:rPr lang="en-US"/>
              <a:t>     [3]The APB (Advanced peripheral bus) protocol is a part of AMBA (advanced microcontroller bus architecture) family. It establishes the communication between master and slave. APB is a low bandwidth, low cost and minimal power consumption and is used to connect many devices such as Timer, Keypad to the bus architecture. Different signals involved in APB transactions are PCLK, PADDR, PWRITE, PSEL, PENABLE, PWDATA and PREADY.</a:t>
            </a:r>
            <a:endParaRPr/>
          </a:p>
        </p:txBody>
      </p:sp>
      <p:pic>
        <p:nvPicPr>
          <p:cNvPr id="127" name="Google Shape;127;g1c5571e3ff5_1_1"/>
          <p:cNvPicPr preferRelativeResize="0"/>
          <p:nvPr/>
        </p:nvPicPr>
        <p:blipFill rotWithShape="1">
          <a:blip r:embed="rId3">
            <a:alphaModFix/>
          </a:blip>
          <a:srcRect b="0" l="0" r="0" t="0"/>
          <a:stretch/>
        </p:blipFill>
        <p:spPr>
          <a:xfrm>
            <a:off x="-1" y="0"/>
            <a:ext cx="2387743" cy="6470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bf73d1ced6_0_10"/>
          <p:cNvSpPr txBox="1"/>
          <p:nvPr>
            <p:ph type="title"/>
          </p:nvPr>
        </p:nvSpPr>
        <p:spPr>
          <a:xfrm>
            <a:off x="729450" y="629718"/>
            <a:ext cx="76884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Aharoni"/>
                <a:ea typeface="Aharoni"/>
                <a:cs typeface="Aharoni"/>
                <a:sym typeface="Aharoni"/>
              </a:rPr>
              <a:t>Literature Survey</a:t>
            </a:r>
            <a:endParaRPr>
              <a:latin typeface="Aharoni"/>
              <a:ea typeface="Aharoni"/>
              <a:cs typeface="Aharoni"/>
              <a:sym typeface="Aharoni"/>
            </a:endParaRPr>
          </a:p>
        </p:txBody>
      </p:sp>
      <p:pic>
        <p:nvPicPr>
          <p:cNvPr id="133" name="Google Shape;133;g1bf73d1ced6_0_10"/>
          <p:cNvPicPr preferRelativeResize="0"/>
          <p:nvPr/>
        </p:nvPicPr>
        <p:blipFill rotWithShape="1">
          <a:blip r:embed="rId3">
            <a:alphaModFix/>
          </a:blip>
          <a:srcRect b="0" l="0" r="0" t="0"/>
          <a:stretch/>
        </p:blipFill>
        <p:spPr>
          <a:xfrm>
            <a:off x="-1" y="0"/>
            <a:ext cx="2387743" cy="647062"/>
          </a:xfrm>
          <a:prstGeom prst="rect">
            <a:avLst/>
          </a:prstGeom>
          <a:noFill/>
          <a:ln>
            <a:noFill/>
          </a:ln>
        </p:spPr>
      </p:pic>
      <p:pic>
        <p:nvPicPr>
          <p:cNvPr id="134" name="Google Shape;134;g1bf73d1ced6_0_10"/>
          <p:cNvPicPr preferRelativeResize="0"/>
          <p:nvPr/>
        </p:nvPicPr>
        <p:blipFill>
          <a:blip r:embed="rId4">
            <a:alphaModFix/>
          </a:blip>
          <a:stretch>
            <a:fillRect/>
          </a:stretch>
        </p:blipFill>
        <p:spPr>
          <a:xfrm>
            <a:off x="490050" y="1351400"/>
            <a:ext cx="3275019" cy="3673774"/>
          </a:xfrm>
          <a:prstGeom prst="rect">
            <a:avLst/>
          </a:prstGeom>
          <a:noFill/>
          <a:ln>
            <a:noFill/>
          </a:ln>
        </p:spPr>
      </p:pic>
      <p:sp>
        <p:nvSpPr>
          <p:cNvPr id="135" name="Google Shape;135;g1bf73d1ced6_0_10"/>
          <p:cNvSpPr txBox="1"/>
          <p:nvPr/>
        </p:nvSpPr>
        <p:spPr>
          <a:xfrm>
            <a:off x="4863725" y="1351400"/>
            <a:ext cx="3924000" cy="3545700"/>
          </a:xfrm>
          <a:prstGeom prst="rect">
            <a:avLst/>
          </a:prstGeom>
          <a:noFill/>
          <a:ln>
            <a:noFill/>
          </a:ln>
        </p:spPr>
        <p:txBody>
          <a:bodyPr anchorCtr="0" anchor="t" bIns="91425" lIns="91425" spcFirstLastPara="1" rIns="91425" wrap="square" tIns="91425">
            <a:spAutoFit/>
          </a:bodyPr>
          <a:lstStyle/>
          <a:p>
            <a:pPr indent="-203200" lvl="0" marL="285750" rtl="0" algn="l">
              <a:lnSpc>
                <a:spcPct val="114999"/>
              </a:lnSpc>
              <a:spcBef>
                <a:spcPts val="0"/>
              </a:spcBef>
              <a:spcAft>
                <a:spcPts val="0"/>
              </a:spcAft>
              <a:buClr>
                <a:srgbClr val="000000"/>
              </a:buClr>
              <a:buSzPts val="1300"/>
              <a:buFont typeface="Arial"/>
              <a:buNone/>
            </a:pPr>
            <a:r>
              <a:rPr lang="en-US" sz="1300">
                <a:solidFill>
                  <a:schemeClr val="accent1"/>
                </a:solidFill>
                <a:latin typeface="Lato"/>
                <a:ea typeface="Lato"/>
                <a:cs typeface="Lato"/>
                <a:sym typeface="Lato"/>
              </a:rPr>
              <a:t>   </a:t>
            </a:r>
            <a:r>
              <a:rPr lang="en-US" sz="1300">
                <a:solidFill>
                  <a:schemeClr val="accent1"/>
                </a:solidFill>
              </a:rPr>
              <a:t> </a:t>
            </a:r>
            <a:r>
              <a:rPr lang="en-US" sz="1300">
                <a:solidFill>
                  <a:schemeClr val="dk2"/>
                </a:solidFill>
              </a:rPr>
              <a:t> PWDATA and PREADY before the operating states the PCLK must be activated and PSEL the slave must be selected by the process once the slave has been selected the PENABLE signal must be at a high state to be able to perform the operations Write operation If the PWRITE signal is high write operation is performed during this state no other signals can switch as the data is sent to the I2C bridge, if any of the signals fall the PSLVERR signal must be high so that any unwanted data that has been read by APB must remove or ignore the signal or data Read operation</a:t>
            </a:r>
            <a:endParaRPr sz="1300">
              <a:solidFill>
                <a:schemeClr val="dk2"/>
              </a:solidFill>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title"/>
          </p:nvPr>
        </p:nvSpPr>
        <p:spPr>
          <a:xfrm>
            <a:off x="729450" y="629718"/>
            <a:ext cx="76884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Aharoni"/>
                <a:ea typeface="Aharoni"/>
                <a:cs typeface="Aharoni"/>
                <a:sym typeface="Aharoni"/>
              </a:rPr>
              <a:t>Literature Survey</a:t>
            </a:r>
            <a:endParaRPr>
              <a:latin typeface="Aharoni"/>
              <a:ea typeface="Aharoni"/>
              <a:cs typeface="Aharoni"/>
              <a:sym typeface="Aharoni"/>
            </a:endParaRPr>
          </a:p>
        </p:txBody>
      </p:sp>
      <p:sp>
        <p:nvSpPr>
          <p:cNvPr id="141" name="Google Shape;141;p6"/>
          <p:cNvSpPr txBox="1"/>
          <p:nvPr>
            <p:ph idx="4294967295" type="body"/>
          </p:nvPr>
        </p:nvSpPr>
        <p:spPr>
          <a:xfrm>
            <a:off x="663445" y="1781305"/>
            <a:ext cx="7689850" cy="2778125"/>
          </a:xfrm>
          <a:prstGeom prst="rect">
            <a:avLst/>
          </a:prstGeom>
          <a:noFill/>
          <a:ln>
            <a:noFill/>
          </a:ln>
        </p:spPr>
        <p:txBody>
          <a:bodyPr anchorCtr="0" anchor="t" bIns="91425" lIns="91425" spcFirstLastPara="1" rIns="91425" wrap="square" tIns="91425">
            <a:normAutofit/>
          </a:bodyPr>
          <a:lstStyle/>
          <a:p>
            <a:pPr indent="-203200" lvl="0" marL="285750" rtl="0" algn="l">
              <a:lnSpc>
                <a:spcPct val="114999"/>
              </a:lnSpc>
              <a:spcBef>
                <a:spcPts val="0"/>
              </a:spcBef>
              <a:spcAft>
                <a:spcPts val="0"/>
              </a:spcAft>
              <a:buSzPts val="1300"/>
              <a:buNone/>
            </a:pPr>
            <a:r>
              <a:rPr b="1" lang="en-US"/>
              <a:t>I2C:</a:t>
            </a:r>
            <a:endParaRPr b="1"/>
          </a:p>
          <a:p>
            <a:pPr indent="-203200" lvl="0" marL="285750" rtl="0" algn="l">
              <a:lnSpc>
                <a:spcPct val="114999"/>
              </a:lnSpc>
              <a:spcBef>
                <a:spcPts val="1200"/>
              </a:spcBef>
              <a:spcAft>
                <a:spcPts val="1200"/>
              </a:spcAft>
              <a:buSzPts val="1300"/>
              <a:buNone/>
            </a:pPr>
            <a:r>
              <a:rPr lang="en-US"/>
              <a:t>      [1]The focal point of this research paper is efficient designing and implementing the Inter-Integrated Circuit (I2C) using Verilog language, which consists of single master and bidirectional data line i.e., serial data line and serial clock line. This protocol can support multiple masters. I2C is a two-wire, bi-directional serial bus which provides a simple and efficient way to exchange data between devices and it is used when faster devices need to communicate with slower devices without any data loss. It is equipped to ensure no data loss. The protocol concept comes into the picture for reducing the hardware complexity and power consumption. It has different types of features like addressing mode, different data’s pattern, clock frequency, and operation of FPGA.</a:t>
            </a:r>
            <a:endParaRPr/>
          </a:p>
        </p:txBody>
      </p:sp>
      <p:pic>
        <p:nvPicPr>
          <p:cNvPr id="142" name="Google Shape;142;p6"/>
          <p:cNvPicPr preferRelativeResize="0"/>
          <p:nvPr/>
        </p:nvPicPr>
        <p:blipFill rotWithShape="1">
          <a:blip r:embed="rId3">
            <a:alphaModFix/>
          </a:blip>
          <a:srcRect b="0" l="0" r="0" t="0"/>
          <a:stretch/>
        </p:blipFill>
        <p:spPr>
          <a:xfrm>
            <a:off x="-1" y="0"/>
            <a:ext cx="2387743" cy="6470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g1bf73d1ced6_0_2"/>
          <p:cNvPicPr preferRelativeResize="0"/>
          <p:nvPr/>
        </p:nvPicPr>
        <p:blipFill>
          <a:blip r:embed="rId3">
            <a:alphaModFix/>
          </a:blip>
          <a:stretch>
            <a:fillRect/>
          </a:stretch>
        </p:blipFill>
        <p:spPr>
          <a:xfrm>
            <a:off x="5054475" y="1111525"/>
            <a:ext cx="3970675" cy="2185800"/>
          </a:xfrm>
          <a:prstGeom prst="rect">
            <a:avLst/>
          </a:prstGeom>
          <a:noFill/>
          <a:ln>
            <a:noFill/>
          </a:ln>
        </p:spPr>
      </p:pic>
      <p:pic>
        <p:nvPicPr>
          <p:cNvPr id="148" name="Google Shape;148;g1bf73d1ced6_0_2"/>
          <p:cNvPicPr preferRelativeResize="0"/>
          <p:nvPr/>
        </p:nvPicPr>
        <p:blipFill rotWithShape="1">
          <a:blip r:embed="rId4">
            <a:alphaModFix/>
          </a:blip>
          <a:srcRect b="-11519" l="0" r="0" t="11519"/>
          <a:stretch/>
        </p:blipFill>
        <p:spPr>
          <a:xfrm>
            <a:off x="0" y="3505550"/>
            <a:ext cx="9144001" cy="1692824"/>
          </a:xfrm>
          <a:prstGeom prst="rect">
            <a:avLst/>
          </a:prstGeom>
          <a:noFill/>
          <a:ln>
            <a:noFill/>
          </a:ln>
        </p:spPr>
      </p:pic>
      <p:sp>
        <p:nvSpPr>
          <p:cNvPr id="149" name="Google Shape;149;g1bf73d1ced6_0_2"/>
          <p:cNvSpPr txBox="1"/>
          <p:nvPr>
            <p:ph type="title"/>
          </p:nvPr>
        </p:nvSpPr>
        <p:spPr>
          <a:xfrm>
            <a:off x="758150" y="606668"/>
            <a:ext cx="76884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Aharoni"/>
                <a:ea typeface="Aharoni"/>
                <a:cs typeface="Aharoni"/>
                <a:sym typeface="Aharoni"/>
              </a:rPr>
              <a:t>Literature Survey</a:t>
            </a:r>
            <a:endParaRPr>
              <a:latin typeface="Aharoni"/>
              <a:ea typeface="Aharoni"/>
              <a:cs typeface="Aharoni"/>
              <a:sym typeface="Aharoni"/>
            </a:endParaRPr>
          </a:p>
        </p:txBody>
      </p:sp>
      <p:sp>
        <p:nvSpPr>
          <p:cNvPr id="150" name="Google Shape;150;g1bf73d1ced6_0_2"/>
          <p:cNvSpPr txBox="1"/>
          <p:nvPr/>
        </p:nvSpPr>
        <p:spPr>
          <a:xfrm>
            <a:off x="129425" y="1264875"/>
            <a:ext cx="51441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t>To write on the I2C bus, the master will send a begin condition on the bus with the slave’s address, as well as the last bit (the R/W bit) set to zero, that signifies a write. Once the slave sends the acknowledge bit, the master can then send the register address of the register it desires to jot down to. The slave can acknowledge again, rental the master comprehend it is prepared. After this, the master can begin causing the register information to the slave, till the master has sent all the information it has to (sometimes this is often solely one byte), and the master can terminate the transmission with a STOP condition. </a:t>
            </a:r>
            <a:endParaRPr sz="1300"/>
          </a:p>
        </p:txBody>
      </p:sp>
      <p:pic>
        <p:nvPicPr>
          <p:cNvPr id="151" name="Google Shape;151;g1bf73d1ced6_0_2"/>
          <p:cNvPicPr preferRelativeResize="0"/>
          <p:nvPr/>
        </p:nvPicPr>
        <p:blipFill rotWithShape="1">
          <a:blip r:embed="rId5">
            <a:alphaModFix/>
          </a:blip>
          <a:srcRect b="0" l="0" r="0" t="0"/>
          <a:stretch/>
        </p:blipFill>
        <p:spPr>
          <a:xfrm>
            <a:off x="-1" y="0"/>
            <a:ext cx="2387743" cy="6470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Darugar</dc:creator>
</cp:coreProperties>
</file>