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5" r:id="rId3"/>
    <p:sldId id="263" r:id="rId4"/>
    <p:sldId id="260" r:id="rId5"/>
    <p:sldId id="266" r:id="rId6"/>
    <p:sldId id="264" r:id="rId7"/>
    <p:sldId id="261" r:id="rId8"/>
    <p:sldId id="262" r:id="rId9"/>
    <p:sldId id="267" r:id="rId10"/>
    <p:sldId id="268" r:id="rId11"/>
    <p:sldId id="269" r:id="rId12"/>
    <p:sldId id="270" r:id="rId13"/>
    <p:sldId id="271" r:id="rId14"/>
    <p:sldId id="272" r:id="rId15"/>
    <p:sldId id="273" r:id="rId16"/>
    <p:sldId id="278" r:id="rId17"/>
    <p:sldId id="277" r:id="rId18"/>
    <p:sldId id="274" r:id="rId19"/>
    <p:sldId id="275" r:id="rId20"/>
    <p:sldId id="276" r:id="rId21"/>
  </p:sldIdLst>
  <p:sldSz cx="9144000" cy="5143500" type="screen16x9"/>
  <p:notesSz cx="6858000" cy="9144000"/>
  <p:embeddedFontLst>
    <p:embeddedFont>
      <p:font typeface="Bahnschrift" panose="020B0502040204020203" pitchFamily="34" charset="0"/>
      <p:regular r:id="rId23"/>
      <p:bold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9821" autoAdjust="0"/>
  </p:normalViewPr>
  <p:slideViewPr>
    <p:cSldViewPr snapToGrid="0">
      <p:cViewPr varScale="1">
        <p:scale>
          <a:sx n="114" d="100"/>
          <a:sy n="114" d="100"/>
        </p:scale>
        <p:origin x="595" y="9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pic>
        <p:nvPicPr>
          <p:cNvPr id="9" name="Google Shape;9;p1"/>
          <p:cNvPicPr preferRelativeResize="0"/>
          <p:nvPr/>
        </p:nvPicPr>
        <p:blipFill rotWithShape="1">
          <a:blip r:embed="rId8">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0"/>
            <a:ext cx="9144000" cy="5143499"/>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200" b="1" i="1" dirty="0">
                <a:solidFill>
                  <a:srgbClr val="CC0000"/>
                </a:solidFill>
                <a:latin typeface="Bahnschrift" pitchFamily="34" charset="0"/>
                <a:ea typeface="Montserrat"/>
                <a:cs typeface="Montserrat"/>
                <a:sym typeface="Montserrat"/>
              </a:rPr>
              <a:t>Capstone Project – 1</a:t>
            </a:r>
            <a:br>
              <a:rPr lang="en-GB" sz="4200" b="1" i="1" dirty="0">
                <a:solidFill>
                  <a:srgbClr val="CC0000"/>
                </a:solidFill>
                <a:latin typeface="Bahnschrift" pitchFamily="34" charset="0"/>
                <a:ea typeface="Montserrat"/>
                <a:cs typeface="Montserrat"/>
                <a:sym typeface="Montserrat"/>
              </a:rPr>
            </a:br>
            <a:r>
              <a:rPr lang="en-GB" sz="4200" b="1" i="1" dirty="0">
                <a:solidFill>
                  <a:srgbClr val="CC0000"/>
                </a:solidFill>
                <a:latin typeface="Bahnschrift" pitchFamily="34" charset="0"/>
                <a:ea typeface="Montserrat"/>
                <a:cs typeface="Montserrat"/>
                <a:sym typeface="Montserrat"/>
              </a:rPr>
              <a:t>EDA</a:t>
            </a:r>
            <a:br>
              <a:rPr lang="en-GB" sz="4200" b="1" i="1" dirty="0">
                <a:solidFill>
                  <a:srgbClr val="CC0000"/>
                </a:solidFill>
                <a:latin typeface="Bahnschrift" pitchFamily="34" charset="0"/>
                <a:ea typeface="Montserrat"/>
                <a:cs typeface="Montserrat"/>
                <a:sym typeface="Montserrat"/>
              </a:rPr>
            </a:br>
            <a:r>
              <a:rPr lang="en-GB" sz="3600" b="1" i="1" dirty="0">
                <a:solidFill>
                  <a:srgbClr val="CC0000"/>
                </a:solidFill>
                <a:latin typeface="Bahnschrift" pitchFamily="34" charset="0"/>
                <a:ea typeface="Montserrat"/>
                <a:cs typeface="Montserrat"/>
                <a:sym typeface="Montserrat"/>
              </a:rPr>
              <a:t>Play Store App Review Analysis</a:t>
            </a:r>
            <a:br>
              <a:rPr lang="en-GB" sz="3600" b="1" i="1" dirty="0">
                <a:solidFill>
                  <a:srgbClr val="CC0000"/>
                </a:solidFill>
                <a:latin typeface="Bahnschrift" pitchFamily="34" charset="0"/>
                <a:ea typeface="Montserrat"/>
                <a:cs typeface="Montserrat"/>
                <a:sym typeface="Montserrat"/>
              </a:rPr>
            </a:br>
            <a:endParaRPr sz="4200" b="1" i="1" dirty="0">
              <a:solidFill>
                <a:srgbClr val="CC0000"/>
              </a:solidFill>
              <a:latin typeface="Bahnschrift" pitchFamily="34" charset="0"/>
              <a:ea typeface="Montserrat"/>
              <a:cs typeface="Montserrat"/>
              <a:sym typeface="Montserrat"/>
            </a:endParaRPr>
          </a:p>
          <a:p>
            <a:pPr marL="0" lvl="0" indent="0" rtl="0">
              <a:lnSpc>
                <a:spcPct val="100000"/>
              </a:lnSpc>
              <a:spcBef>
                <a:spcPts val="0"/>
              </a:spcBef>
              <a:spcAft>
                <a:spcPts val="0"/>
              </a:spcAft>
              <a:buSzPts val="5200"/>
              <a:buNone/>
            </a:pPr>
            <a:r>
              <a:rPr lang="en-US" sz="2400" b="1" i="1" dirty="0">
                <a:solidFill>
                  <a:schemeClr val="bg1"/>
                </a:solidFill>
                <a:latin typeface="Bahnschrift" pitchFamily="34" charset="0"/>
                <a:ea typeface="Montserrat"/>
                <a:cs typeface="Montserrat"/>
                <a:sym typeface="Montserrat"/>
              </a:rPr>
              <a:t>Team Members -</a:t>
            </a:r>
            <a:br>
              <a:rPr lang="en-US" sz="2400" b="1" i="1" dirty="0">
                <a:solidFill>
                  <a:schemeClr val="bg1"/>
                </a:solidFill>
                <a:latin typeface="Bahnschrift" pitchFamily="34" charset="0"/>
                <a:ea typeface="Montserrat"/>
                <a:cs typeface="Montserrat"/>
                <a:sym typeface="Montserrat"/>
              </a:rPr>
            </a:br>
            <a:r>
              <a:rPr lang="en-US" sz="2400" b="1" i="1" dirty="0">
                <a:solidFill>
                  <a:schemeClr val="bg1"/>
                </a:solidFill>
                <a:latin typeface="Bahnschrift" pitchFamily="34" charset="0"/>
                <a:ea typeface="Montserrat"/>
                <a:cs typeface="Montserrat"/>
                <a:sym typeface="Montserrat"/>
              </a:rPr>
              <a:t>Avinash Yadav</a:t>
            </a:r>
            <a:br>
              <a:rPr lang="en-US" sz="2400" b="1" i="1" dirty="0">
                <a:solidFill>
                  <a:schemeClr val="bg1"/>
                </a:solidFill>
                <a:latin typeface="Bahnschrift" pitchFamily="34" charset="0"/>
                <a:ea typeface="Montserrat"/>
                <a:cs typeface="Montserrat"/>
                <a:sym typeface="Montserrat"/>
              </a:rPr>
            </a:br>
            <a:r>
              <a:rPr lang="en-US" sz="2400" b="1" i="1" dirty="0">
                <a:solidFill>
                  <a:schemeClr val="bg1"/>
                </a:solidFill>
                <a:latin typeface="Bahnschrift" pitchFamily="34" charset="0"/>
                <a:ea typeface="Montserrat"/>
                <a:cs typeface="Montserrat"/>
                <a:sym typeface="Montserrat"/>
              </a:rPr>
              <a:t>Deepika Yadav</a:t>
            </a:r>
            <a:endParaRPr sz="2400" b="1" i="1" dirty="0">
              <a:solidFill>
                <a:schemeClr val="bg1"/>
              </a:solidFill>
              <a:latin typeface="Bahnschrift" pitchFamily="34" charset="0"/>
              <a:ea typeface="Montserrat"/>
              <a:cs typeface="Montserrat"/>
              <a:sym typeface="Montserrat"/>
            </a:endParaRPr>
          </a:p>
          <a:p>
            <a:pPr marL="0" lvl="0" indent="0" algn="ctr" rtl="0">
              <a:lnSpc>
                <a:spcPct val="100000"/>
              </a:lnSpc>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a:latin typeface="Bahnschrift" pitchFamily="34" charset="0"/>
              </a:rPr>
              <a:t>EDA(</a:t>
            </a:r>
            <a:r>
              <a:rPr lang="en-US" sz="2800" b="1" dirty="0" err="1">
                <a:latin typeface="Bahnschrift" pitchFamily="34" charset="0"/>
              </a:rPr>
              <a:t>Contd</a:t>
            </a:r>
            <a:r>
              <a:rPr lang="en-US" sz="2800" b="1" dirty="0">
                <a:latin typeface="Bahnschrift" pitchFamily="34" charset="0"/>
              </a:rPr>
              <a:t>…)</a:t>
            </a:r>
            <a:br>
              <a:rPr lang="en-US" sz="2800" b="1" dirty="0">
                <a:latin typeface="Bahnschrift" pitchFamily="34" charset="0"/>
              </a:rPr>
            </a:br>
            <a:br>
              <a:rPr lang="en-US" sz="2800" b="1" dirty="0">
                <a:latin typeface="Bahnschrift" pitchFamily="34" charset="0"/>
              </a:rPr>
            </a:br>
            <a:r>
              <a:rPr lang="en-US" sz="1800" b="1" dirty="0">
                <a:solidFill>
                  <a:schemeClr val="bg1"/>
                </a:solidFill>
                <a:latin typeface="Bahnschrift" pitchFamily="34" charset="0"/>
              </a:rPr>
              <a:t>-&gt; </a:t>
            </a:r>
            <a:r>
              <a:rPr lang="en-US" sz="1800" dirty="0">
                <a:solidFill>
                  <a:schemeClr val="bg1"/>
                </a:solidFill>
                <a:latin typeface="Bahnschrift" pitchFamily="34" charset="0"/>
              </a:rPr>
              <a:t>Top 20 Categories base </a:t>
            </a:r>
            <a:r>
              <a:rPr lang="en-US" sz="1800">
                <a:solidFill>
                  <a:schemeClr val="bg1"/>
                </a:solidFill>
                <a:latin typeface="Bahnschrift" pitchFamily="34" charset="0"/>
              </a:rPr>
              <a:t>on count of apps</a:t>
            </a:r>
            <a:r>
              <a:rPr lang="en-US" sz="1800" b="1">
                <a:solidFill>
                  <a:schemeClr val="bg1"/>
                </a:solidFill>
                <a:latin typeface="Bahnschrift" pitchFamily="34" charset="0"/>
              </a:rPr>
              <a:t>       </a:t>
            </a:r>
            <a:r>
              <a:rPr lang="en-US" sz="1800" b="1" dirty="0">
                <a:solidFill>
                  <a:schemeClr val="bg1"/>
                </a:solidFill>
                <a:latin typeface="Bahnschrift" pitchFamily="34" charset="0"/>
              </a:rPr>
              <a:t>-&gt;</a:t>
            </a:r>
            <a:r>
              <a:rPr lang="en-US" sz="1800" dirty="0">
                <a:solidFill>
                  <a:schemeClr val="bg1"/>
                </a:solidFill>
                <a:latin typeface="Bahnschrift" pitchFamily="34" charset="0"/>
              </a:rPr>
              <a:t>Top 20 applications based on category</a:t>
            </a:r>
            <a:br>
              <a:rPr lang="en-US" sz="1800" b="1" dirty="0">
                <a:solidFill>
                  <a:schemeClr val="bg1"/>
                </a:solidFill>
                <a:latin typeface="Bahnschrift" pitchFamily="34" charset="0"/>
              </a:rPr>
            </a:br>
            <a:br>
              <a:rPr lang="en-US" sz="2800" b="1" dirty="0">
                <a:latin typeface="Bahnschrift" pitchFamily="34" charset="0"/>
              </a:rPr>
            </a:br>
            <a:br>
              <a:rPr lang="en-US" sz="2800" b="1" dirty="0">
                <a:latin typeface="Bahnschrift" pitchFamily="34" charset="0"/>
              </a:rPr>
            </a:br>
            <a:br>
              <a:rPr lang="en-US" sz="2800" b="1" dirty="0">
                <a:latin typeface="Bahnschrift" pitchFamily="34" charset="0"/>
              </a:rPr>
            </a:br>
            <a:br>
              <a:rPr lang="en-US" sz="2800" b="1" dirty="0">
                <a:latin typeface="Bahnschrift" pitchFamily="34" charset="0"/>
              </a:rPr>
            </a:br>
            <a:br>
              <a:rPr lang="en-US" sz="2800" b="1" dirty="0">
                <a:latin typeface="Bahnschrift" pitchFamily="34" charset="0"/>
              </a:rPr>
            </a:br>
            <a:br>
              <a:rPr lang="en-US" sz="2800" b="1" dirty="0">
                <a:latin typeface="Bahnschrift" pitchFamily="34" charset="0"/>
              </a:rPr>
            </a:br>
            <a:br>
              <a:rPr lang="en-US" sz="2800" b="1" dirty="0">
                <a:latin typeface="Bahnschrift" pitchFamily="34" charset="0"/>
              </a:rPr>
            </a:br>
            <a:br>
              <a:rPr lang="en-US" sz="2800" b="1" dirty="0">
                <a:latin typeface="Bahnschrift" pitchFamily="34" charset="0"/>
              </a:rPr>
            </a:br>
            <a:endParaRPr lang="en-US" sz="2800" dirty="0"/>
          </a:p>
        </p:txBody>
      </p:sp>
      <p:pic>
        <p:nvPicPr>
          <p:cNvPr id="2050" name="Picture 2" descr="C:\Users\ys\OneDrive\Desktop\Top 20 categories.PNG"/>
          <p:cNvPicPr>
            <a:picLocks noChangeAspect="1" noChangeArrowheads="1"/>
          </p:cNvPicPr>
          <p:nvPr/>
        </p:nvPicPr>
        <p:blipFill>
          <a:blip r:embed="rId2"/>
          <a:srcRect/>
          <a:stretch>
            <a:fillRect/>
          </a:stretch>
        </p:blipFill>
        <p:spPr bwMode="auto">
          <a:xfrm>
            <a:off x="0" y="1366488"/>
            <a:ext cx="4561952" cy="3777012"/>
          </a:xfrm>
          <a:prstGeom prst="rect">
            <a:avLst/>
          </a:prstGeom>
          <a:noFill/>
        </p:spPr>
      </p:pic>
      <p:pic>
        <p:nvPicPr>
          <p:cNvPr id="2051" name="Picture 3" descr="C:\Users\ys\OneDrive\Desktop\Top 20 category installs.PNG"/>
          <p:cNvPicPr>
            <a:picLocks noChangeAspect="1" noChangeArrowheads="1"/>
          </p:cNvPicPr>
          <p:nvPr/>
        </p:nvPicPr>
        <p:blipFill>
          <a:blip r:embed="rId3"/>
          <a:srcRect/>
          <a:stretch>
            <a:fillRect/>
          </a:stretch>
        </p:blipFill>
        <p:spPr bwMode="auto">
          <a:xfrm>
            <a:off x="4719483" y="1317523"/>
            <a:ext cx="4424517" cy="382597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a:latin typeface="Bahnschrift" pitchFamily="34" charset="0"/>
              </a:rPr>
              <a:t>EDA(</a:t>
            </a:r>
            <a:r>
              <a:rPr lang="en-US" sz="2800" b="1" dirty="0" err="1">
                <a:latin typeface="Bahnschrift" pitchFamily="34" charset="0"/>
              </a:rPr>
              <a:t>Contd</a:t>
            </a:r>
            <a:r>
              <a:rPr lang="en-US" sz="2800" b="1" dirty="0">
                <a:latin typeface="Bahnschrift" pitchFamily="34" charset="0"/>
              </a:rPr>
              <a:t>…)</a:t>
            </a:r>
            <a:br>
              <a:rPr lang="en-US" sz="2800" b="1" dirty="0">
                <a:latin typeface="Bahnschrift" pitchFamily="34" charset="0"/>
              </a:rPr>
            </a:br>
            <a:r>
              <a:rPr lang="en-US" sz="2800" b="1" dirty="0">
                <a:solidFill>
                  <a:schemeClr val="bg1"/>
                </a:solidFill>
              </a:rPr>
              <a:t> </a:t>
            </a:r>
            <a:r>
              <a:rPr lang="en-US" sz="2400" b="1" dirty="0">
                <a:solidFill>
                  <a:schemeClr val="bg1"/>
                </a:solidFill>
                <a:latin typeface="Bahnschrift" pitchFamily="34" charset="0"/>
              </a:rPr>
              <a:t>-&gt;</a:t>
            </a:r>
            <a:r>
              <a:rPr lang="en-US" sz="2400" dirty="0">
                <a:solidFill>
                  <a:schemeClr val="bg1"/>
                </a:solidFill>
                <a:latin typeface="Bahnschrift" pitchFamily="34" charset="0"/>
              </a:rPr>
              <a:t> average Rating of apps on play store </a:t>
            </a:r>
            <a:br>
              <a:rPr lang="en-US" sz="2800" b="1" dirty="0">
                <a:latin typeface="Bahnschrift" pitchFamily="34" charset="0"/>
              </a:rPr>
            </a:br>
            <a:br>
              <a:rPr lang="en-US" sz="2800" b="1" dirty="0">
                <a:latin typeface="Bahnschrift" pitchFamily="34" charset="0"/>
              </a:rPr>
            </a:br>
            <a:br>
              <a:rPr lang="en-US" sz="2000" dirty="0">
                <a:solidFill>
                  <a:schemeClr val="bg1"/>
                </a:solidFill>
                <a:latin typeface="Bahnschrift" pitchFamily="34" charset="0"/>
              </a:rPr>
            </a:br>
            <a:r>
              <a:rPr lang="en-US" sz="2400" b="1" dirty="0">
                <a:solidFill>
                  <a:schemeClr val="bg1"/>
                </a:solidFill>
                <a:latin typeface="Bahnschrift" pitchFamily="34" charset="0"/>
              </a:rPr>
              <a:t> -&gt;</a:t>
            </a:r>
            <a:r>
              <a:rPr lang="en-US" sz="2400" dirty="0">
                <a:solidFill>
                  <a:schemeClr val="bg1"/>
                </a:solidFill>
                <a:latin typeface="Bahnschrift" pitchFamily="34" charset="0"/>
              </a:rPr>
              <a:t> According to the </a:t>
            </a:r>
            <a:br>
              <a:rPr lang="en-US" sz="2400" dirty="0">
                <a:solidFill>
                  <a:schemeClr val="bg1"/>
                </a:solidFill>
                <a:latin typeface="Bahnschrift" pitchFamily="34" charset="0"/>
              </a:rPr>
            </a:br>
            <a:r>
              <a:rPr lang="en-US" sz="2400" dirty="0">
                <a:solidFill>
                  <a:schemeClr val="bg1"/>
                </a:solidFill>
                <a:latin typeface="Bahnschrift" pitchFamily="34" charset="0"/>
              </a:rPr>
              <a:t>    graph the average </a:t>
            </a:r>
            <a:br>
              <a:rPr lang="en-US" sz="2400" dirty="0">
                <a:solidFill>
                  <a:schemeClr val="bg1"/>
                </a:solidFill>
                <a:latin typeface="Bahnschrift" pitchFamily="34" charset="0"/>
              </a:rPr>
            </a:br>
            <a:r>
              <a:rPr lang="en-US" sz="2400" dirty="0">
                <a:solidFill>
                  <a:schemeClr val="bg1"/>
                </a:solidFill>
                <a:latin typeface="Bahnschrift" pitchFamily="34" charset="0"/>
              </a:rPr>
              <a:t>    rating of apps on</a:t>
            </a:r>
            <a:br>
              <a:rPr lang="en-US" sz="2400" dirty="0">
                <a:solidFill>
                  <a:schemeClr val="bg1"/>
                </a:solidFill>
                <a:latin typeface="Bahnschrift" pitchFamily="34" charset="0"/>
              </a:rPr>
            </a:br>
            <a:r>
              <a:rPr lang="en-US" sz="2400" dirty="0">
                <a:solidFill>
                  <a:schemeClr val="bg1"/>
                </a:solidFill>
                <a:latin typeface="Bahnschrift" pitchFamily="34" charset="0"/>
              </a:rPr>
              <a:t>    play store is 4.18 </a:t>
            </a:r>
            <a:br>
              <a:rPr lang="en-US" sz="2000" dirty="0">
                <a:solidFill>
                  <a:schemeClr val="bg1"/>
                </a:solidFill>
                <a:latin typeface="Bahnschrift" pitchFamily="34" charset="0"/>
              </a:rPr>
            </a:br>
            <a:br>
              <a:rPr lang="en-US" sz="2800" dirty="0"/>
            </a:br>
            <a:br>
              <a:rPr lang="en-US" sz="2800" dirty="0"/>
            </a:br>
            <a:br>
              <a:rPr lang="en-US" sz="2800" dirty="0"/>
            </a:br>
            <a:endParaRPr lang="en-US" sz="2800" dirty="0"/>
          </a:p>
        </p:txBody>
      </p:sp>
      <p:pic>
        <p:nvPicPr>
          <p:cNvPr id="3074" name="Picture 2" descr="C:\Users\ys\OneDrive\Desktop\Avg rating on play store.PNG"/>
          <p:cNvPicPr>
            <a:picLocks noChangeAspect="1" noChangeArrowheads="1"/>
          </p:cNvPicPr>
          <p:nvPr/>
        </p:nvPicPr>
        <p:blipFill>
          <a:blip r:embed="rId2"/>
          <a:srcRect/>
          <a:stretch>
            <a:fillRect/>
          </a:stretch>
        </p:blipFill>
        <p:spPr bwMode="auto">
          <a:xfrm>
            <a:off x="3529782" y="1425677"/>
            <a:ext cx="5614218" cy="371782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2800" b="1" dirty="0">
                <a:latin typeface="Bahnschrift" pitchFamily="34" charset="0"/>
              </a:rPr>
            </a:br>
            <a:br>
              <a:rPr lang="en-US" sz="2800" b="1" dirty="0">
                <a:latin typeface="Bahnschrift" pitchFamily="34" charset="0"/>
              </a:rPr>
            </a:br>
            <a:br>
              <a:rPr lang="en-US" sz="2800" b="1" dirty="0">
                <a:latin typeface="Bahnschrift" pitchFamily="34" charset="0"/>
              </a:rPr>
            </a:br>
            <a:br>
              <a:rPr lang="en-US" sz="2800" b="1" dirty="0">
                <a:latin typeface="Bahnschrift" pitchFamily="34" charset="0"/>
              </a:rPr>
            </a:br>
            <a:r>
              <a:rPr lang="en-US" sz="2800" b="1" dirty="0">
                <a:latin typeface="Bahnschrift" pitchFamily="34" charset="0"/>
              </a:rPr>
              <a:t>EDA(</a:t>
            </a:r>
            <a:r>
              <a:rPr lang="en-US" sz="2800" b="1" dirty="0" err="1">
                <a:latin typeface="Bahnschrift" pitchFamily="34" charset="0"/>
              </a:rPr>
              <a:t>Contd</a:t>
            </a:r>
            <a:r>
              <a:rPr lang="en-US" sz="2800" b="1" dirty="0">
                <a:latin typeface="Bahnschrift" pitchFamily="34" charset="0"/>
              </a:rPr>
              <a:t>…)</a:t>
            </a:r>
            <a:br>
              <a:rPr lang="en-US" sz="2800" b="1" dirty="0">
                <a:latin typeface="Bahnschrift" pitchFamily="34" charset="0"/>
              </a:rPr>
            </a:br>
            <a:r>
              <a:rPr lang="en-US" sz="2200" dirty="0">
                <a:solidFill>
                  <a:schemeClr val="accent2"/>
                </a:solidFill>
                <a:latin typeface="Bahnschrift" pitchFamily="34" charset="0"/>
              </a:rPr>
              <a:t>Q. How does size impact on the number of installs of any application?</a:t>
            </a:r>
            <a:br>
              <a:rPr lang="en-US" sz="2200" dirty="0">
                <a:solidFill>
                  <a:schemeClr val="bg1"/>
                </a:solidFill>
                <a:latin typeface="Bahnschrift" pitchFamily="34" charset="0"/>
              </a:rPr>
            </a:br>
            <a:r>
              <a:rPr lang="en-US" sz="2200" dirty="0">
                <a:solidFill>
                  <a:schemeClr val="bg1"/>
                </a:solidFill>
                <a:latin typeface="Bahnschrift" pitchFamily="34" charset="0"/>
              </a:rPr>
              <a:t> </a:t>
            </a:r>
            <a:br>
              <a:rPr lang="en-US" sz="2200" dirty="0">
                <a:solidFill>
                  <a:schemeClr val="bg1"/>
                </a:solidFill>
                <a:latin typeface="Bahnschrift" pitchFamily="34" charset="0"/>
              </a:rPr>
            </a:br>
            <a:r>
              <a:rPr lang="en-US" sz="2200" b="1" dirty="0">
                <a:solidFill>
                  <a:schemeClr val="bg1"/>
                </a:solidFill>
                <a:latin typeface="Bahnschrift" pitchFamily="34" charset="0"/>
              </a:rPr>
              <a:t>-&gt;</a:t>
            </a:r>
            <a:r>
              <a:rPr lang="en-US" sz="2200" dirty="0">
                <a:solidFill>
                  <a:schemeClr val="bg1"/>
                </a:solidFill>
                <a:latin typeface="Bahnschrift" pitchFamily="34" charset="0"/>
              </a:rPr>
              <a:t> Size of the applications </a:t>
            </a:r>
            <a:br>
              <a:rPr lang="en-US" sz="2200" dirty="0">
                <a:solidFill>
                  <a:schemeClr val="bg1"/>
                </a:solidFill>
                <a:latin typeface="Bahnschrift" pitchFamily="34" charset="0"/>
              </a:rPr>
            </a:br>
            <a:r>
              <a:rPr lang="en-US" sz="2200" dirty="0">
                <a:solidFill>
                  <a:schemeClr val="bg1"/>
                </a:solidFill>
                <a:latin typeface="Bahnschrift" pitchFamily="34" charset="0"/>
              </a:rPr>
              <a:t>present in the dataset are </a:t>
            </a:r>
            <a:br>
              <a:rPr lang="en-US" sz="2200" dirty="0">
                <a:solidFill>
                  <a:schemeClr val="bg1"/>
                </a:solidFill>
                <a:latin typeface="Bahnschrift" pitchFamily="34" charset="0"/>
              </a:rPr>
            </a:br>
            <a:r>
              <a:rPr lang="en-US" sz="2200" dirty="0">
                <a:solidFill>
                  <a:schemeClr val="bg1"/>
                </a:solidFill>
                <a:latin typeface="Bahnschrift" pitchFamily="34" charset="0"/>
              </a:rPr>
              <a:t>in MB and KB. It is clear </a:t>
            </a:r>
            <a:br>
              <a:rPr lang="en-US" sz="2200" dirty="0">
                <a:solidFill>
                  <a:schemeClr val="bg1"/>
                </a:solidFill>
                <a:latin typeface="Bahnschrift" pitchFamily="34" charset="0"/>
              </a:rPr>
            </a:br>
            <a:r>
              <a:rPr lang="en-US" sz="2200" dirty="0">
                <a:solidFill>
                  <a:schemeClr val="bg1"/>
                </a:solidFill>
                <a:latin typeface="Bahnschrift" pitchFamily="34" charset="0"/>
              </a:rPr>
              <a:t>from the above mentioned </a:t>
            </a:r>
            <a:br>
              <a:rPr lang="en-US" sz="2200" dirty="0">
                <a:solidFill>
                  <a:schemeClr val="bg1"/>
                </a:solidFill>
                <a:latin typeface="Bahnschrift" pitchFamily="34" charset="0"/>
              </a:rPr>
            </a:br>
            <a:r>
              <a:rPr lang="en-US" sz="2200" dirty="0">
                <a:solidFill>
                  <a:schemeClr val="bg1"/>
                </a:solidFill>
                <a:latin typeface="Bahnschrift" pitchFamily="34" charset="0"/>
              </a:rPr>
              <a:t>plot that size may impact </a:t>
            </a:r>
            <a:br>
              <a:rPr lang="en-US" sz="2200" dirty="0">
                <a:solidFill>
                  <a:schemeClr val="bg1"/>
                </a:solidFill>
                <a:latin typeface="Bahnschrift" pitchFamily="34" charset="0"/>
              </a:rPr>
            </a:br>
            <a:r>
              <a:rPr lang="en-US" sz="2200" dirty="0">
                <a:solidFill>
                  <a:schemeClr val="bg1"/>
                </a:solidFill>
                <a:latin typeface="Bahnschrift" pitchFamily="34" charset="0"/>
              </a:rPr>
              <a:t>the number of installations. </a:t>
            </a:r>
            <a:br>
              <a:rPr lang="en-US" sz="2200" dirty="0">
                <a:solidFill>
                  <a:schemeClr val="bg1"/>
                </a:solidFill>
                <a:latin typeface="Bahnschrift" pitchFamily="34" charset="0"/>
              </a:rPr>
            </a:br>
            <a:r>
              <a:rPr lang="en-US" sz="2200" dirty="0">
                <a:solidFill>
                  <a:schemeClr val="bg1"/>
                </a:solidFill>
                <a:latin typeface="Bahnschrift" pitchFamily="34" charset="0"/>
              </a:rPr>
              <a:t>Bulky applications are </a:t>
            </a:r>
            <a:br>
              <a:rPr lang="en-US" sz="2200" dirty="0">
                <a:solidFill>
                  <a:schemeClr val="bg1"/>
                </a:solidFill>
                <a:latin typeface="Bahnschrift" pitchFamily="34" charset="0"/>
              </a:rPr>
            </a:br>
            <a:r>
              <a:rPr lang="en-US" sz="2200" dirty="0">
                <a:solidFill>
                  <a:schemeClr val="bg1"/>
                </a:solidFill>
                <a:latin typeface="Bahnschrift" pitchFamily="34" charset="0"/>
              </a:rPr>
              <a:t>less installed by the user </a:t>
            </a:r>
            <a:br>
              <a:rPr lang="en-US" sz="2200" dirty="0">
                <a:solidFill>
                  <a:schemeClr val="bg1"/>
                </a:solidFill>
                <a:latin typeface="Bahnschrift" pitchFamily="34" charset="0"/>
              </a:rPr>
            </a:br>
            <a:r>
              <a:rPr lang="en-US" sz="2200" dirty="0">
                <a:solidFill>
                  <a:schemeClr val="bg1"/>
                </a:solidFill>
                <a:latin typeface="Bahnschrift" pitchFamily="34" charset="0"/>
              </a:rPr>
              <a:t>and this applies for both </a:t>
            </a:r>
            <a:br>
              <a:rPr lang="en-US" sz="2200" dirty="0">
                <a:solidFill>
                  <a:schemeClr val="bg1"/>
                </a:solidFill>
                <a:latin typeface="Bahnschrift" pitchFamily="34" charset="0"/>
              </a:rPr>
            </a:br>
            <a:r>
              <a:rPr lang="en-US" sz="2200" dirty="0">
                <a:solidFill>
                  <a:schemeClr val="bg1"/>
                </a:solidFill>
                <a:latin typeface="Bahnschrift" pitchFamily="34" charset="0"/>
              </a:rPr>
              <a:t>type of apps paid and free. </a:t>
            </a:r>
            <a:br>
              <a:rPr lang="en-US" sz="2400" dirty="0">
                <a:solidFill>
                  <a:schemeClr val="bg1"/>
                </a:solidFill>
                <a:latin typeface="Bahnschrift" pitchFamily="34" charset="0"/>
              </a:rPr>
            </a:br>
            <a:br>
              <a:rPr lang="en-US" sz="2400" dirty="0">
                <a:solidFill>
                  <a:schemeClr val="bg1"/>
                </a:solidFill>
                <a:latin typeface="Bahnschrift" pitchFamily="34" charset="0"/>
              </a:rPr>
            </a:br>
            <a:br>
              <a:rPr lang="en-US" sz="2400" dirty="0">
                <a:solidFill>
                  <a:schemeClr val="bg1"/>
                </a:solidFill>
                <a:latin typeface="Bahnschrift" pitchFamily="34" charset="0"/>
              </a:rPr>
            </a:br>
            <a:br>
              <a:rPr lang="en-US" sz="2400" dirty="0">
                <a:solidFill>
                  <a:schemeClr val="bg1"/>
                </a:solidFill>
                <a:latin typeface="Bahnschrift" pitchFamily="34" charset="0"/>
              </a:rPr>
            </a:br>
            <a:br>
              <a:rPr lang="en-US" sz="2400" dirty="0">
                <a:latin typeface="Bahnschrift" pitchFamily="34" charset="0"/>
              </a:rPr>
            </a:br>
            <a:br>
              <a:rPr lang="en-US" sz="2800" dirty="0"/>
            </a:br>
            <a:endParaRPr lang="en-US" sz="2800" dirty="0"/>
          </a:p>
        </p:txBody>
      </p:sp>
      <p:pic>
        <p:nvPicPr>
          <p:cNvPr id="4098" name="Picture 2" descr="C:\Users\ys\OneDrive\Desktop\Bulky Apps.PNG"/>
          <p:cNvPicPr>
            <a:picLocks noChangeAspect="1" noChangeArrowheads="1"/>
          </p:cNvPicPr>
          <p:nvPr/>
        </p:nvPicPr>
        <p:blipFill>
          <a:blip r:embed="rId2"/>
          <a:srcRect/>
          <a:stretch>
            <a:fillRect/>
          </a:stretch>
        </p:blipFill>
        <p:spPr bwMode="auto">
          <a:xfrm>
            <a:off x="3569110" y="1009088"/>
            <a:ext cx="5574890" cy="370056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2800" b="1" dirty="0">
                <a:latin typeface="Bahnschrift" pitchFamily="34" charset="0"/>
              </a:rPr>
            </a:br>
            <a:r>
              <a:rPr lang="en-US" sz="2800" b="1" dirty="0">
                <a:latin typeface="Bahnschrift" pitchFamily="34" charset="0"/>
              </a:rPr>
              <a:t>EDA(</a:t>
            </a:r>
            <a:r>
              <a:rPr lang="en-US" sz="2800" b="1" dirty="0" err="1">
                <a:latin typeface="Bahnschrift" pitchFamily="34" charset="0"/>
              </a:rPr>
              <a:t>Contd</a:t>
            </a:r>
            <a:r>
              <a:rPr lang="en-US" sz="2800" b="1" dirty="0">
                <a:latin typeface="Bahnschrift" pitchFamily="34" charset="0"/>
              </a:rPr>
              <a:t>…)</a:t>
            </a:r>
            <a:br>
              <a:rPr lang="en-US" sz="2800" b="1" dirty="0">
                <a:latin typeface="Bahnschrift" pitchFamily="34" charset="0"/>
              </a:rPr>
            </a:br>
            <a:r>
              <a:rPr lang="en-US" sz="2400" b="1" dirty="0">
                <a:solidFill>
                  <a:schemeClr val="bg1"/>
                </a:solidFill>
                <a:latin typeface="Bahnschrift" pitchFamily="34" charset="0"/>
              </a:rPr>
              <a:t>-&gt; </a:t>
            </a:r>
            <a:r>
              <a:rPr lang="en-US" sz="2400" dirty="0">
                <a:solidFill>
                  <a:schemeClr val="bg1"/>
                </a:solidFill>
                <a:latin typeface="Bahnschrift" pitchFamily="34" charset="0"/>
              </a:rPr>
              <a:t>size of apps:</a:t>
            </a:r>
            <a:br>
              <a:rPr lang="en-US" sz="2400" dirty="0">
                <a:solidFill>
                  <a:schemeClr val="bg1"/>
                </a:solidFill>
                <a:latin typeface="Bahnschrift" pitchFamily="34" charset="0"/>
              </a:rPr>
            </a:br>
            <a:br>
              <a:rPr lang="en-US" sz="2400" dirty="0">
                <a:solidFill>
                  <a:schemeClr val="bg1"/>
                </a:solidFill>
                <a:latin typeface="Bahnschrift" pitchFamily="34" charset="0"/>
              </a:rPr>
            </a:br>
            <a:r>
              <a:rPr lang="en-US" sz="2400" b="1" dirty="0">
                <a:solidFill>
                  <a:schemeClr val="bg1"/>
                </a:solidFill>
                <a:latin typeface="Bahnschrift" pitchFamily="34" charset="0"/>
              </a:rPr>
              <a:t> -&gt;</a:t>
            </a:r>
            <a:r>
              <a:rPr lang="en-US" sz="2400" dirty="0">
                <a:solidFill>
                  <a:schemeClr val="bg1"/>
                </a:solidFill>
                <a:latin typeface="Bahnschrift" pitchFamily="34" charset="0"/>
              </a:rPr>
              <a:t> From the histogram, it </a:t>
            </a:r>
            <a:br>
              <a:rPr lang="en-US" sz="2400" dirty="0">
                <a:solidFill>
                  <a:schemeClr val="bg1"/>
                </a:solidFill>
                <a:latin typeface="Bahnschrift" pitchFamily="34" charset="0"/>
              </a:rPr>
            </a:br>
            <a:r>
              <a:rPr lang="en-US" sz="2400" dirty="0">
                <a:solidFill>
                  <a:schemeClr val="bg1"/>
                </a:solidFill>
                <a:latin typeface="Bahnschrift" pitchFamily="34" charset="0"/>
              </a:rPr>
              <a:t>can be concluded that </a:t>
            </a:r>
            <a:br>
              <a:rPr lang="en-US" sz="2400" dirty="0">
                <a:solidFill>
                  <a:schemeClr val="bg1"/>
                </a:solidFill>
                <a:latin typeface="Bahnschrift" pitchFamily="34" charset="0"/>
              </a:rPr>
            </a:br>
            <a:r>
              <a:rPr lang="en-US" sz="2400" dirty="0">
                <a:solidFill>
                  <a:schemeClr val="bg1"/>
                </a:solidFill>
                <a:latin typeface="Bahnschrift" pitchFamily="34" charset="0"/>
              </a:rPr>
              <a:t>maximum number of </a:t>
            </a:r>
            <a:br>
              <a:rPr lang="en-US" sz="2400" dirty="0">
                <a:solidFill>
                  <a:schemeClr val="bg1"/>
                </a:solidFill>
                <a:latin typeface="Bahnschrift" pitchFamily="34" charset="0"/>
              </a:rPr>
            </a:br>
            <a:r>
              <a:rPr lang="en-US" sz="2400" dirty="0">
                <a:solidFill>
                  <a:schemeClr val="bg1"/>
                </a:solidFill>
                <a:latin typeface="Bahnschrift" pitchFamily="34" charset="0"/>
              </a:rPr>
              <a:t>applications present in </a:t>
            </a:r>
            <a:br>
              <a:rPr lang="en-US" sz="2400" dirty="0">
                <a:solidFill>
                  <a:schemeClr val="bg1"/>
                </a:solidFill>
                <a:latin typeface="Bahnschrift" pitchFamily="34" charset="0"/>
              </a:rPr>
            </a:br>
            <a:r>
              <a:rPr lang="en-US" sz="2400" dirty="0">
                <a:solidFill>
                  <a:schemeClr val="bg1"/>
                </a:solidFill>
                <a:latin typeface="Bahnschrift" pitchFamily="34" charset="0"/>
              </a:rPr>
              <a:t>the dataset are of small size. </a:t>
            </a:r>
            <a:br>
              <a:rPr lang="en-US" sz="2400" dirty="0">
                <a:solidFill>
                  <a:schemeClr val="bg1"/>
                </a:solidFill>
                <a:latin typeface="Bahnschrift" pitchFamily="34" charset="0"/>
              </a:rPr>
            </a:br>
            <a:r>
              <a:rPr lang="en-US" sz="2400" dirty="0">
                <a:solidFill>
                  <a:schemeClr val="bg1"/>
                </a:solidFill>
                <a:latin typeface="Bahnschrift" pitchFamily="34" charset="0"/>
              </a:rPr>
              <a:t>0 to 10 MB. </a:t>
            </a:r>
            <a:br>
              <a:rPr lang="en-US" sz="2400" dirty="0">
                <a:latin typeface="Bahnschrift" pitchFamily="34" charset="0"/>
              </a:rPr>
            </a:br>
            <a:br>
              <a:rPr lang="en-US" sz="2400" dirty="0">
                <a:latin typeface="Bahnschrift" pitchFamily="34" charset="0"/>
              </a:rPr>
            </a:br>
            <a:br>
              <a:rPr lang="en-US" b="1" dirty="0">
                <a:latin typeface="Bahnschrift" pitchFamily="34" charset="0"/>
              </a:rPr>
            </a:br>
            <a:endParaRPr lang="en-US" dirty="0">
              <a:latin typeface="Bahnschrift" pitchFamily="34" charset="0"/>
            </a:endParaRPr>
          </a:p>
        </p:txBody>
      </p:sp>
      <p:pic>
        <p:nvPicPr>
          <p:cNvPr id="5122" name="Picture 2" descr="C:\Users\ys\OneDrive\Desktop\size of apps.PNG"/>
          <p:cNvPicPr>
            <a:picLocks noChangeAspect="1" noChangeArrowheads="1"/>
          </p:cNvPicPr>
          <p:nvPr/>
        </p:nvPicPr>
        <p:blipFill>
          <a:blip r:embed="rId2"/>
          <a:srcRect/>
          <a:stretch>
            <a:fillRect/>
          </a:stretch>
        </p:blipFill>
        <p:spPr bwMode="auto">
          <a:xfrm>
            <a:off x="4061541" y="452285"/>
            <a:ext cx="5082459" cy="469121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2800" b="1" dirty="0">
                <a:latin typeface="Bahnschrift" pitchFamily="34" charset="0"/>
              </a:rPr>
            </a:br>
            <a:br>
              <a:rPr lang="en-US" sz="2800" b="1" dirty="0">
                <a:latin typeface="Bahnschrift" pitchFamily="34" charset="0"/>
              </a:rPr>
            </a:br>
            <a:r>
              <a:rPr lang="en-US" sz="2800" b="1" dirty="0">
                <a:latin typeface="Bahnschrift" pitchFamily="34" charset="0"/>
              </a:rPr>
              <a:t>EDA(</a:t>
            </a:r>
            <a:r>
              <a:rPr lang="en-US" sz="2800" b="1" dirty="0" err="1">
                <a:latin typeface="Bahnschrift" pitchFamily="34" charset="0"/>
              </a:rPr>
              <a:t>Contd</a:t>
            </a:r>
            <a:r>
              <a:rPr lang="en-US" sz="2800" b="1" dirty="0">
                <a:latin typeface="Bahnschrift" pitchFamily="34" charset="0"/>
              </a:rPr>
              <a:t>…)</a:t>
            </a:r>
            <a:br>
              <a:rPr lang="en-US" sz="2800" b="1" dirty="0">
                <a:latin typeface="Bahnschrift" pitchFamily="34" charset="0"/>
              </a:rPr>
            </a:br>
            <a:r>
              <a:rPr lang="en-US" sz="2400" b="1" dirty="0">
                <a:solidFill>
                  <a:schemeClr val="bg1"/>
                </a:solidFill>
                <a:latin typeface="Bahnschrift" pitchFamily="34" charset="0"/>
              </a:rPr>
              <a:t>-&gt; </a:t>
            </a:r>
            <a:r>
              <a:rPr lang="en-US" sz="2400" dirty="0">
                <a:solidFill>
                  <a:schemeClr val="bg1"/>
                </a:solidFill>
                <a:latin typeface="Bahnschrift" pitchFamily="34" charset="0"/>
              </a:rPr>
              <a:t>The count of </a:t>
            </a:r>
            <a:br>
              <a:rPr lang="en-US" sz="2400" dirty="0">
                <a:solidFill>
                  <a:schemeClr val="bg1"/>
                </a:solidFill>
                <a:latin typeface="Bahnschrift" pitchFamily="34" charset="0"/>
              </a:rPr>
            </a:br>
            <a:r>
              <a:rPr lang="en-US" sz="2400" dirty="0">
                <a:solidFill>
                  <a:schemeClr val="bg1"/>
                </a:solidFill>
                <a:latin typeface="Bahnschrift" pitchFamily="34" charset="0"/>
              </a:rPr>
              <a:t>applications in each </a:t>
            </a:r>
            <a:br>
              <a:rPr lang="en-US" sz="2400" dirty="0">
                <a:solidFill>
                  <a:schemeClr val="bg1"/>
                </a:solidFill>
                <a:latin typeface="Bahnschrift" pitchFamily="34" charset="0"/>
              </a:rPr>
            </a:br>
            <a:r>
              <a:rPr lang="en-US" sz="2400" dirty="0">
                <a:solidFill>
                  <a:schemeClr val="bg1"/>
                </a:solidFill>
                <a:latin typeface="Bahnschrift" pitchFamily="34" charset="0"/>
              </a:rPr>
              <a:t>category differentiated </a:t>
            </a:r>
            <a:br>
              <a:rPr lang="en-US" sz="2400" dirty="0">
                <a:solidFill>
                  <a:schemeClr val="bg1"/>
                </a:solidFill>
                <a:latin typeface="Bahnschrift" pitchFamily="34" charset="0"/>
              </a:rPr>
            </a:br>
            <a:r>
              <a:rPr lang="en-US" sz="2400" dirty="0">
                <a:solidFill>
                  <a:schemeClr val="bg1"/>
                </a:solidFill>
                <a:latin typeface="Bahnschrift" pitchFamily="34" charset="0"/>
              </a:rPr>
              <a:t>by their type:</a:t>
            </a:r>
            <a:br>
              <a:rPr lang="en-US" sz="2400" dirty="0">
                <a:solidFill>
                  <a:schemeClr val="bg1"/>
                </a:solidFill>
                <a:latin typeface="Bahnschrift" pitchFamily="34" charset="0"/>
              </a:rPr>
            </a:br>
            <a:br>
              <a:rPr lang="en-US" sz="2400" dirty="0">
                <a:solidFill>
                  <a:schemeClr val="bg1"/>
                </a:solidFill>
                <a:latin typeface="Bahnschrift" pitchFamily="34" charset="0"/>
              </a:rPr>
            </a:br>
            <a:r>
              <a:rPr lang="en-US" sz="2400" b="1" dirty="0">
                <a:solidFill>
                  <a:schemeClr val="bg1"/>
                </a:solidFill>
                <a:latin typeface="Bahnschrift" pitchFamily="34" charset="0"/>
              </a:rPr>
              <a:t>-&gt;</a:t>
            </a:r>
            <a:r>
              <a:rPr lang="en-US" sz="2400" dirty="0">
                <a:solidFill>
                  <a:schemeClr val="bg1"/>
                </a:solidFill>
                <a:latin typeface="Bahnschrift" pitchFamily="34" charset="0"/>
              </a:rPr>
              <a:t> Top 3 category </a:t>
            </a:r>
            <a:br>
              <a:rPr lang="en-US" sz="2400" dirty="0">
                <a:solidFill>
                  <a:schemeClr val="bg1"/>
                </a:solidFill>
                <a:latin typeface="Bahnschrift" pitchFamily="34" charset="0"/>
              </a:rPr>
            </a:br>
            <a:r>
              <a:rPr lang="en-US" sz="2400" dirty="0">
                <a:solidFill>
                  <a:schemeClr val="bg1"/>
                </a:solidFill>
                <a:latin typeface="Bahnschrift" pitchFamily="34" charset="0"/>
              </a:rPr>
              <a:t>of paid apps and </a:t>
            </a:r>
            <a:br>
              <a:rPr lang="en-US" sz="2400" dirty="0">
                <a:solidFill>
                  <a:schemeClr val="bg1"/>
                </a:solidFill>
                <a:latin typeface="Bahnschrift" pitchFamily="34" charset="0"/>
              </a:rPr>
            </a:br>
            <a:r>
              <a:rPr lang="en-US" sz="2400" dirty="0">
                <a:solidFill>
                  <a:schemeClr val="bg1"/>
                </a:solidFill>
                <a:latin typeface="Bahnschrift" pitchFamily="34" charset="0"/>
              </a:rPr>
              <a:t>free apps are same </a:t>
            </a:r>
            <a:br>
              <a:rPr lang="en-US" sz="2400" dirty="0">
                <a:solidFill>
                  <a:schemeClr val="bg1"/>
                </a:solidFill>
                <a:latin typeface="Bahnschrift" pitchFamily="34" charset="0"/>
              </a:rPr>
            </a:br>
            <a:r>
              <a:rPr lang="en-US" sz="2400" dirty="0">
                <a:solidFill>
                  <a:schemeClr val="bg1"/>
                </a:solidFill>
                <a:latin typeface="Bahnschrift" pitchFamily="34" charset="0"/>
              </a:rPr>
              <a:t>Family, Tools and game.</a:t>
            </a:r>
            <a:br>
              <a:rPr lang="en-US" sz="2400" dirty="0">
                <a:solidFill>
                  <a:schemeClr val="bg1"/>
                </a:solidFill>
                <a:latin typeface="Bahnschrift" pitchFamily="34" charset="0"/>
              </a:rPr>
            </a:br>
            <a:br>
              <a:rPr lang="en-US" sz="2400" dirty="0">
                <a:solidFill>
                  <a:schemeClr val="bg1"/>
                </a:solidFill>
                <a:latin typeface="Bahnschrift" pitchFamily="34" charset="0"/>
              </a:rPr>
            </a:br>
            <a:br>
              <a:rPr lang="en-US" sz="2400" dirty="0">
                <a:latin typeface="Bahnschrift" pitchFamily="34" charset="0"/>
              </a:rPr>
            </a:br>
            <a:br>
              <a:rPr lang="en-US" sz="2400" dirty="0">
                <a:latin typeface="Bahnschrift" pitchFamily="34" charset="0"/>
              </a:rPr>
            </a:br>
            <a:br>
              <a:rPr lang="en-US" sz="2400" dirty="0">
                <a:latin typeface="Bahnschrift" pitchFamily="34" charset="0"/>
              </a:rPr>
            </a:br>
            <a:endParaRPr lang="en-US" sz="2400" dirty="0">
              <a:latin typeface="Bahnschrift" pitchFamily="34" charset="0"/>
            </a:endParaRPr>
          </a:p>
        </p:txBody>
      </p:sp>
      <p:pic>
        <p:nvPicPr>
          <p:cNvPr id="6146" name="Picture 2" descr="C:\Users\ys\OneDrive\Desktop\Count of applications in each category.PNG"/>
          <p:cNvPicPr>
            <a:picLocks noChangeAspect="1" noChangeArrowheads="1"/>
          </p:cNvPicPr>
          <p:nvPr/>
        </p:nvPicPr>
        <p:blipFill>
          <a:blip r:embed="rId2"/>
          <a:srcRect/>
          <a:stretch>
            <a:fillRect/>
          </a:stretch>
        </p:blipFill>
        <p:spPr bwMode="auto">
          <a:xfrm>
            <a:off x="3274141" y="581025"/>
            <a:ext cx="5869859" cy="45624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a:latin typeface="Bahnschrift" pitchFamily="34" charset="0"/>
              </a:rPr>
              <a:t>EDA(Contd…)</a:t>
            </a:r>
            <a:br>
              <a:rPr lang="en-US" sz="2800" b="1" dirty="0">
                <a:latin typeface="Bahnschrift" pitchFamily="34" charset="0"/>
              </a:rPr>
            </a:br>
            <a:br>
              <a:rPr lang="en-US" sz="2800" b="1" dirty="0">
                <a:latin typeface="Bahnschrift" pitchFamily="34" charset="0"/>
              </a:rPr>
            </a:br>
            <a:r>
              <a:rPr lang="en-US" sz="2400" b="1" dirty="0">
                <a:solidFill>
                  <a:schemeClr val="bg1"/>
                </a:solidFill>
                <a:latin typeface="Bahnschrift" pitchFamily="34" charset="0"/>
              </a:rPr>
              <a:t>-&gt;</a:t>
            </a:r>
            <a:r>
              <a:rPr lang="en-US" sz="2400" dirty="0">
                <a:solidFill>
                  <a:schemeClr val="bg1"/>
                </a:solidFill>
                <a:latin typeface="Bahnschrift" pitchFamily="34" charset="0"/>
              </a:rPr>
              <a:t> Overall users review </a:t>
            </a:r>
            <a:br>
              <a:rPr lang="en-US" sz="2400" dirty="0">
                <a:solidFill>
                  <a:schemeClr val="bg1"/>
                </a:solidFill>
                <a:latin typeface="Bahnschrift" pitchFamily="34" charset="0"/>
              </a:rPr>
            </a:br>
            <a:r>
              <a:rPr lang="en-US" sz="2400" dirty="0">
                <a:solidFill>
                  <a:schemeClr val="bg1"/>
                </a:solidFill>
                <a:latin typeface="Bahnschrift" pitchFamily="34" charset="0"/>
              </a:rPr>
              <a:t>Sentiments are 64% Positive </a:t>
            </a:r>
            <a:br>
              <a:rPr lang="en-US" sz="2400" dirty="0">
                <a:solidFill>
                  <a:schemeClr val="bg1"/>
                </a:solidFill>
                <a:latin typeface="Bahnschrift" pitchFamily="34" charset="0"/>
              </a:rPr>
            </a:br>
            <a:r>
              <a:rPr lang="en-US" sz="2400" dirty="0">
                <a:solidFill>
                  <a:schemeClr val="bg1"/>
                </a:solidFill>
                <a:latin typeface="Bahnschrift" pitchFamily="34" charset="0"/>
              </a:rPr>
              <a:t>20% Negative and 16% Neutral.</a:t>
            </a:r>
            <a:br>
              <a:rPr lang="en-US" sz="2400" dirty="0">
                <a:solidFill>
                  <a:schemeClr val="bg1"/>
                </a:solidFill>
                <a:latin typeface="Bahnschrift" pitchFamily="34" charset="0"/>
              </a:rPr>
            </a:br>
            <a:br>
              <a:rPr lang="en-US" sz="2400" dirty="0">
                <a:solidFill>
                  <a:schemeClr val="bg1"/>
                </a:solidFill>
                <a:latin typeface="Bahnschrift" pitchFamily="34" charset="0"/>
              </a:rPr>
            </a:br>
            <a:br>
              <a:rPr lang="en-US" sz="2400" dirty="0">
                <a:solidFill>
                  <a:schemeClr val="bg1"/>
                </a:solidFill>
                <a:latin typeface="Bahnschrift" pitchFamily="34" charset="0"/>
              </a:rPr>
            </a:br>
            <a:br>
              <a:rPr lang="en-US" sz="2400" dirty="0">
                <a:solidFill>
                  <a:schemeClr val="bg1"/>
                </a:solidFill>
                <a:latin typeface="Bahnschrift" pitchFamily="34" charset="0"/>
              </a:rPr>
            </a:br>
            <a:br>
              <a:rPr lang="en-US" sz="2400" dirty="0">
                <a:solidFill>
                  <a:schemeClr val="bg1"/>
                </a:solidFill>
                <a:latin typeface="Bahnschrift" pitchFamily="34" charset="0"/>
              </a:rPr>
            </a:br>
            <a:br>
              <a:rPr lang="en-US" sz="2400" dirty="0">
                <a:solidFill>
                  <a:schemeClr val="bg1"/>
                </a:solidFill>
                <a:latin typeface="Bahnschrift" pitchFamily="34" charset="0"/>
              </a:rPr>
            </a:br>
            <a:r>
              <a:rPr lang="en-US" sz="2400" dirty="0">
                <a:solidFill>
                  <a:schemeClr val="bg1"/>
                </a:solidFill>
                <a:latin typeface="Bahnschrift" pitchFamily="34" charset="0"/>
              </a:rPr>
              <a:t> </a:t>
            </a:r>
            <a:br>
              <a:rPr lang="en-US" sz="2400" b="1" dirty="0">
                <a:solidFill>
                  <a:schemeClr val="bg1"/>
                </a:solidFill>
                <a:latin typeface="Bahnschrift" pitchFamily="34" charset="0"/>
              </a:rPr>
            </a:br>
            <a:endParaRPr lang="en-US" sz="2400" dirty="0">
              <a:solidFill>
                <a:schemeClr val="bg1"/>
              </a:solidFill>
              <a:latin typeface="Bahnschrift" pitchFamily="34" charset="0"/>
            </a:endParaRPr>
          </a:p>
        </p:txBody>
      </p:sp>
      <p:pic>
        <p:nvPicPr>
          <p:cNvPr id="7170" name="Picture 2" descr="C:\Users\ys\OneDrive\Desktop\Pie chart reviews.PNG"/>
          <p:cNvPicPr>
            <a:picLocks noChangeAspect="1" noChangeArrowheads="1"/>
          </p:cNvPicPr>
          <p:nvPr/>
        </p:nvPicPr>
        <p:blipFill>
          <a:blip r:embed="rId2"/>
          <a:srcRect/>
          <a:stretch>
            <a:fillRect/>
          </a:stretch>
        </p:blipFill>
        <p:spPr bwMode="auto">
          <a:xfrm>
            <a:off x="4237703" y="793967"/>
            <a:ext cx="4906297" cy="36993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a:latin typeface="Bahnschrift" pitchFamily="34" charset="0"/>
              </a:rPr>
              <a:t>USER REVIEWS:</a:t>
            </a:r>
            <a:br>
              <a:rPr lang="en-US" sz="3200" b="1" dirty="0">
                <a:latin typeface="Bahnschrift" pitchFamily="34" charset="0"/>
              </a:rPr>
            </a:br>
            <a:br>
              <a:rPr lang="en-US" sz="1600" dirty="0"/>
            </a:br>
            <a:r>
              <a:rPr lang="en-US" sz="2000" b="1" dirty="0">
                <a:solidFill>
                  <a:schemeClr val="bg1"/>
                </a:solidFill>
                <a:latin typeface="Bahnschrift" pitchFamily="34" charset="0"/>
              </a:rPr>
              <a:t>-&gt; </a:t>
            </a:r>
            <a:r>
              <a:rPr lang="en-US" sz="2000" dirty="0">
                <a:solidFill>
                  <a:schemeClr val="bg1"/>
                </a:solidFill>
                <a:latin typeface="Bahnschrift" pitchFamily="34" charset="0"/>
              </a:rPr>
              <a:t>About 75 percentile of the time sentiment </a:t>
            </a:r>
            <a:br>
              <a:rPr lang="en-US" sz="2000" dirty="0">
                <a:solidFill>
                  <a:schemeClr val="bg1"/>
                </a:solidFill>
                <a:latin typeface="Bahnschrift" pitchFamily="34" charset="0"/>
              </a:rPr>
            </a:br>
            <a:r>
              <a:rPr lang="en-US" sz="2000" dirty="0">
                <a:solidFill>
                  <a:schemeClr val="bg1"/>
                </a:solidFill>
                <a:latin typeface="Bahnschrift" pitchFamily="34" charset="0"/>
              </a:rPr>
              <a:t>polarity is around 0.4, which is positive.</a:t>
            </a:r>
            <a:br>
              <a:rPr lang="en-US" sz="2000" dirty="0">
                <a:solidFill>
                  <a:schemeClr val="bg1"/>
                </a:solidFill>
                <a:latin typeface="Bahnschrift" pitchFamily="34" charset="0"/>
              </a:rPr>
            </a:br>
            <a:br>
              <a:rPr lang="en-US" sz="2000" dirty="0">
                <a:solidFill>
                  <a:schemeClr val="bg1"/>
                </a:solidFill>
                <a:latin typeface="Bahnschrift" pitchFamily="34" charset="0"/>
              </a:rPr>
            </a:br>
            <a:r>
              <a:rPr lang="en-US" sz="2000" b="1" dirty="0">
                <a:solidFill>
                  <a:schemeClr val="bg1"/>
                </a:solidFill>
                <a:latin typeface="Bahnschrift" pitchFamily="34" charset="0"/>
              </a:rPr>
              <a:t>-&gt; </a:t>
            </a:r>
            <a:r>
              <a:rPr lang="en-US" sz="2000" dirty="0">
                <a:solidFill>
                  <a:schemeClr val="bg1"/>
                </a:solidFill>
                <a:latin typeface="Bahnschrift" pitchFamily="34" charset="0"/>
              </a:rPr>
              <a:t>Subjectivity is between 0 and 1, median </a:t>
            </a:r>
            <a:br>
              <a:rPr lang="en-US" sz="2000" dirty="0">
                <a:solidFill>
                  <a:schemeClr val="bg1"/>
                </a:solidFill>
                <a:latin typeface="Bahnschrift" pitchFamily="34" charset="0"/>
              </a:rPr>
            </a:br>
            <a:r>
              <a:rPr lang="en-US" sz="2000" dirty="0">
                <a:solidFill>
                  <a:schemeClr val="bg1"/>
                </a:solidFill>
                <a:latin typeface="Bahnschrift" pitchFamily="34" charset="0"/>
              </a:rPr>
              <a:t>subjectivity that was understood was 0.51.</a:t>
            </a:r>
            <a:br>
              <a:rPr lang="en-US" sz="2000" dirty="0">
                <a:solidFill>
                  <a:schemeClr val="bg1"/>
                </a:solidFill>
                <a:latin typeface="Bahnschrift" pitchFamily="34" charset="0"/>
              </a:rPr>
            </a:br>
            <a:br>
              <a:rPr lang="en-US" sz="2000" dirty="0">
                <a:solidFill>
                  <a:schemeClr val="bg1"/>
                </a:solidFill>
                <a:latin typeface="Bahnschrift" pitchFamily="34" charset="0"/>
              </a:rPr>
            </a:br>
            <a:br>
              <a:rPr lang="en-US" sz="2000" dirty="0">
                <a:solidFill>
                  <a:schemeClr val="bg1"/>
                </a:solidFill>
                <a:latin typeface="Bahnschrift" pitchFamily="34" charset="0"/>
              </a:rPr>
            </a:br>
            <a:br>
              <a:rPr lang="en-US" sz="1600" dirty="0"/>
            </a:br>
            <a:br>
              <a:rPr lang="en-US" sz="1600" dirty="0"/>
            </a:br>
            <a:br>
              <a:rPr lang="en-US" sz="1600" dirty="0"/>
            </a:br>
            <a:br>
              <a:rPr lang="en-US" sz="1600" dirty="0"/>
            </a:br>
            <a:br>
              <a:rPr lang="en-US" sz="1600" dirty="0"/>
            </a:br>
            <a:br>
              <a:rPr lang="en-US" sz="1600" dirty="0"/>
            </a:br>
            <a:br>
              <a:rPr lang="en-US" sz="1600" dirty="0"/>
            </a:br>
            <a:endParaRPr lang="en-US" sz="1600" dirty="0"/>
          </a:p>
        </p:txBody>
      </p:sp>
      <p:pic>
        <p:nvPicPr>
          <p:cNvPr id="1026" name="Picture 2" descr="C:\Users\ys\OneDrive\Desktop\user reviews.PNG"/>
          <p:cNvPicPr>
            <a:picLocks noChangeAspect="1" noChangeArrowheads="1"/>
          </p:cNvPicPr>
          <p:nvPr/>
        </p:nvPicPr>
        <p:blipFill>
          <a:blip r:embed="rId2"/>
          <a:srcRect/>
          <a:stretch>
            <a:fillRect/>
          </a:stretch>
        </p:blipFill>
        <p:spPr bwMode="auto">
          <a:xfrm>
            <a:off x="5860026" y="491613"/>
            <a:ext cx="3283974" cy="4651887"/>
          </a:xfrm>
          <a:prstGeom prst="rect">
            <a:avLst/>
          </a:prstGeom>
          <a:noFill/>
        </p:spPr>
      </p:pic>
      <p:pic>
        <p:nvPicPr>
          <p:cNvPr id="1027" name="Picture 3" descr="C:\Users\ys\OneDrive\Desktop\user reviews 1.PNG"/>
          <p:cNvPicPr>
            <a:picLocks noChangeAspect="1" noChangeArrowheads="1"/>
          </p:cNvPicPr>
          <p:nvPr/>
        </p:nvPicPr>
        <p:blipFill>
          <a:blip r:embed="rId3"/>
          <a:srcRect/>
          <a:stretch>
            <a:fillRect/>
          </a:stretch>
        </p:blipFill>
        <p:spPr bwMode="auto">
          <a:xfrm>
            <a:off x="1" y="2487561"/>
            <a:ext cx="5496232" cy="265593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3200" b="1" dirty="0">
                <a:solidFill>
                  <a:schemeClr val="tx1"/>
                </a:solidFill>
                <a:latin typeface="Bahnschrift" pitchFamily="34" charset="0"/>
              </a:rPr>
            </a:br>
            <a:r>
              <a:rPr lang="en-US" sz="3200" b="1" dirty="0">
                <a:solidFill>
                  <a:schemeClr val="tx1"/>
                </a:solidFill>
                <a:latin typeface="Bahnschrift" pitchFamily="34" charset="0"/>
              </a:rPr>
              <a:t>ANALYSIS SUMMARY:</a:t>
            </a:r>
            <a:br>
              <a:rPr lang="en-US" sz="3200" b="1" dirty="0">
                <a:solidFill>
                  <a:schemeClr val="tx1"/>
                </a:solidFill>
                <a:latin typeface="Bahnschrift" pitchFamily="34" charset="0"/>
              </a:rPr>
            </a:br>
            <a:br>
              <a:rPr lang="en-US" sz="2800" b="1" dirty="0">
                <a:solidFill>
                  <a:schemeClr val="tx1"/>
                </a:solidFill>
                <a:latin typeface="Bahnschrift" pitchFamily="34" charset="0"/>
              </a:rPr>
            </a:br>
            <a:r>
              <a:rPr lang="en-US" sz="2400" dirty="0">
                <a:solidFill>
                  <a:schemeClr val="bg1"/>
                </a:solidFill>
                <a:latin typeface="Bahnschrift" pitchFamily="34" charset="0"/>
              </a:rPr>
              <a:t>-&gt; Percentage of free apps: </a:t>
            </a:r>
            <a:r>
              <a:rPr lang="en-US" sz="2400" b="1" dirty="0">
                <a:solidFill>
                  <a:schemeClr val="bg1"/>
                </a:solidFill>
                <a:latin typeface="Bahnschrift" pitchFamily="34" charset="0"/>
              </a:rPr>
              <a:t>~92%</a:t>
            </a:r>
            <a:br>
              <a:rPr lang="en-US" sz="2400" dirty="0">
                <a:solidFill>
                  <a:schemeClr val="bg1"/>
                </a:solidFill>
                <a:latin typeface="Bahnschrift" pitchFamily="34" charset="0"/>
              </a:rPr>
            </a:br>
            <a:r>
              <a:rPr lang="en-US" sz="2400" dirty="0">
                <a:solidFill>
                  <a:schemeClr val="bg1"/>
                </a:solidFill>
                <a:latin typeface="Bahnschrift" pitchFamily="34" charset="0"/>
              </a:rPr>
              <a:t>-&gt; Most Competitive category: </a:t>
            </a:r>
            <a:r>
              <a:rPr lang="en-US" sz="2400" b="1" dirty="0">
                <a:solidFill>
                  <a:schemeClr val="bg1"/>
                </a:solidFill>
                <a:latin typeface="Bahnschrift" pitchFamily="34" charset="0"/>
              </a:rPr>
              <a:t>Family</a:t>
            </a:r>
            <a:br>
              <a:rPr lang="en-US" sz="2400" dirty="0">
                <a:solidFill>
                  <a:schemeClr val="bg1"/>
                </a:solidFill>
                <a:latin typeface="Bahnschrift" pitchFamily="34" charset="0"/>
              </a:rPr>
            </a:br>
            <a:r>
              <a:rPr lang="en-US" sz="2400" dirty="0">
                <a:solidFill>
                  <a:schemeClr val="bg1"/>
                </a:solidFill>
                <a:latin typeface="Bahnschrift" pitchFamily="34" charset="0"/>
              </a:rPr>
              <a:t>-&gt; Category with the highest number of installs: </a:t>
            </a:r>
            <a:r>
              <a:rPr lang="en-US" sz="2400" b="1" dirty="0">
                <a:solidFill>
                  <a:schemeClr val="bg1"/>
                </a:solidFill>
                <a:latin typeface="Bahnschrift" pitchFamily="34" charset="0"/>
              </a:rPr>
              <a:t>Game</a:t>
            </a:r>
            <a:br>
              <a:rPr lang="en-US" sz="2400" dirty="0">
                <a:solidFill>
                  <a:schemeClr val="bg1"/>
                </a:solidFill>
                <a:latin typeface="Bahnschrift" pitchFamily="34" charset="0"/>
              </a:rPr>
            </a:br>
            <a:r>
              <a:rPr lang="en-US" sz="2400" dirty="0">
                <a:solidFill>
                  <a:schemeClr val="bg1"/>
                </a:solidFill>
                <a:latin typeface="Bahnschrift" pitchFamily="34" charset="0"/>
              </a:rPr>
              <a:t>-&gt; Category with the highest average app installs:      </a:t>
            </a:r>
            <a:r>
              <a:rPr lang="en-US" sz="2400" b="1" dirty="0">
                <a:solidFill>
                  <a:schemeClr val="bg1"/>
                </a:solidFill>
                <a:latin typeface="Bahnschrift" pitchFamily="34" charset="0"/>
              </a:rPr>
              <a:t>Communication</a:t>
            </a:r>
            <a:br>
              <a:rPr lang="en-US" sz="2400" dirty="0">
                <a:solidFill>
                  <a:schemeClr val="bg1"/>
                </a:solidFill>
                <a:latin typeface="Bahnschrift" pitchFamily="34" charset="0"/>
              </a:rPr>
            </a:br>
            <a:r>
              <a:rPr lang="en-US" sz="2400" dirty="0">
                <a:solidFill>
                  <a:schemeClr val="bg1"/>
                </a:solidFill>
                <a:latin typeface="Bahnschrift" pitchFamily="34" charset="0"/>
              </a:rPr>
              <a:t>-&gt; Percentage of apps that are top rated: </a:t>
            </a:r>
            <a:r>
              <a:rPr lang="en-US" sz="2400" b="1" dirty="0">
                <a:solidFill>
                  <a:schemeClr val="bg1"/>
                </a:solidFill>
                <a:latin typeface="Bahnschrift" pitchFamily="34" charset="0"/>
              </a:rPr>
              <a:t>~80%</a:t>
            </a:r>
            <a:br>
              <a:rPr lang="en-US" sz="2400" dirty="0">
                <a:solidFill>
                  <a:schemeClr val="bg1"/>
                </a:solidFill>
                <a:latin typeface="Bahnschrift" pitchFamily="34" charset="0"/>
              </a:rPr>
            </a:br>
            <a:r>
              <a:rPr lang="en-US" sz="2400" dirty="0">
                <a:solidFill>
                  <a:schemeClr val="bg1"/>
                </a:solidFill>
                <a:latin typeface="Bahnschrift" pitchFamily="34" charset="0"/>
              </a:rPr>
              <a:t>-&gt; There are 20 free apps that have been installed over a billion times.</a:t>
            </a:r>
            <a:br>
              <a:rPr lang="en-US" sz="2400" dirty="0">
                <a:solidFill>
                  <a:schemeClr val="bg1"/>
                </a:solidFill>
                <a:latin typeface="Bahnschrift" pitchFamily="34" charset="0"/>
              </a:rPr>
            </a:br>
            <a:r>
              <a:rPr lang="en-US" sz="2400" dirty="0">
                <a:solidFill>
                  <a:schemeClr val="bg1"/>
                </a:solidFill>
                <a:latin typeface="Bahnschrift" pitchFamily="34" charset="0"/>
              </a:rPr>
              <a:t>-&gt; The median size of the apps in the play store is </a:t>
            </a:r>
            <a:r>
              <a:rPr lang="en-US" sz="2400" b="1" dirty="0">
                <a:solidFill>
                  <a:schemeClr val="bg1"/>
                </a:solidFill>
                <a:latin typeface="Bahnschrift" pitchFamily="34" charset="0"/>
              </a:rPr>
              <a:t>12 MB</a:t>
            </a:r>
            <a:r>
              <a:rPr lang="en-US" sz="2400" dirty="0">
                <a:solidFill>
                  <a:schemeClr val="bg1"/>
                </a:solidFill>
                <a:latin typeface="Bahnschrift" pitchFamily="34" charset="0"/>
              </a:rPr>
              <a:t>.</a:t>
            </a:r>
            <a:br>
              <a:rPr lang="en-US" sz="2400" dirty="0">
                <a:solidFill>
                  <a:schemeClr val="tx1"/>
                </a:solidFill>
                <a:latin typeface="Bahnschrift" pitchFamily="34" charset="0"/>
              </a:rPr>
            </a:br>
            <a:br>
              <a:rPr lang="en-US" sz="2400" b="1" dirty="0">
                <a:solidFill>
                  <a:schemeClr val="tx1"/>
                </a:solidFill>
                <a:latin typeface="Bahnschrift" pitchFamily="34" charset="0"/>
              </a:rPr>
            </a:br>
            <a:br>
              <a:rPr lang="en-US" sz="2800" b="1" dirty="0">
                <a:solidFill>
                  <a:schemeClr val="tx1"/>
                </a:solidFill>
                <a:latin typeface="Bahnschrift" pitchFamily="34" charset="0"/>
              </a:rPr>
            </a:br>
            <a:endParaRPr lang="en-US" sz="2800" b="1" dirty="0">
              <a:solidFill>
                <a:schemeClr val="tx1"/>
              </a:solidFill>
              <a:latin typeface="Bahnschrift"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3200" b="1" dirty="0">
                <a:latin typeface="Bahnschrift" pitchFamily="34" charset="0"/>
              </a:rPr>
            </a:br>
            <a:r>
              <a:rPr lang="en-US" sz="2800" b="1" dirty="0">
                <a:latin typeface="Bahnschrift" pitchFamily="34" charset="0"/>
              </a:rPr>
              <a:t>CONCLUSION AND FUTURE WORK:</a:t>
            </a:r>
            <a:br>
              <a:rPr lang="en-US" sz="1800" b="1" dirty="0">
                <a:latin typeface="Bahnschrift" pitchFamily="34" charset="0"/>
              </a:rPr>
            </a:br>
            <a:br>
              <a:rPr lang="en-US" sz="1800" b="1" dirty="0">
                <a:latin typeface="Bahnschrift" pitchFamily="34" charset="0"/>
              </a:rPr>
            </a:br>
            <a:r>
              <a:rPr lang="en-US" sz="1800" b="1" dirty="0">
                <a:solidFill>
                  <a:schemeClr val="bg1"/>
                </a:solidFill>
                <a:latin typeface="Bahnschrift" pitchFamily="34" charset="0"/>
              </a:rPr>
              <a:t>-&gt; </a:t>
            </a:r>
            <a:r>
              <a:rPr lang="en-US" sz="1800" dirty="0">
                <a:solidFill>
                  <a:schemeClr val="bg1"/>
                </a:solidFill>
                <a:latin typeface="Bahnschrift" pitchFamily="34" charset="0"/>
              </a:rPr>
              <a:t>The dataset contains possibilities to deliver insights to understand customer demands better and thus help developers to popularize the product. Dataset can also be used to look whether the original ratings of the app matches the predicted rating to know whether the app is performing better or worse compared to other apps on the Play Store. It is not limited to the problem taken into consideration for this project. Many other interesting possibilities can be explored using this dataset.</a:t>
            </a:r>
            <a:br>
              <a:rPr lang="en-US" sz="1800" dirty="0">
                <a:solidFill>
                  <a:schemeClr val="bg1"/>
                </a:solidFill>
                <a:latin typeface="Bahnschrift" pitchFamily="34" charset="0"/>
              </a:rPr>
            </a:br>
            <a:br>
              <a:rPr lang="en-US" sz="1600" dirty="0">
                <a:latin typeface="Bahnschrift" pitchFamily="34" charset="0"/>
              </a:rPr>
            </a:br>
            <a:r>
              <a:rPr lang="en-US" sz="2400" b="1" dirty="0">
                <a:latin typeface="Bahnschrift" pitchFamily="34" charset="0"/>
              </a:rPr>
              <a:t>Future Work:</a:t>
            </a:r>
            <a:br>
              <a:rPr lang="en-US" sz="1600" dirty="0">
                <a:latin typeface="Bahnschrift" pitchFamily="34" charset="0"/>
              </a:rPr>
            </a:br>
            <a:br>
              <a:rPr lang="en-US" sz="1600" dirty="0">
                <a:latin typeface="Bahnschrift" pitchFamily="34" charset="0"/>
              </a:rPr>
            </a:br>
            <a:r>
              <a:rPr lang="en-US" sz="1800" dirty="0">
                <a:solidFill>
                  <a:schemeClr val="bg1"/>
                </a:solidFill>
                <a:latin typeface="Bahnschrift" pitchFamily="34" charset="0"/>
              </a:rPr>
              <a:t>-&gt; Prediction of the number of reviews and installs by using the regression model.</a:t>
            </a:r>
            <a:br>
              <a:rPr lang="en-US" sz="1800" dirty="0">
                <a:solidFill>
                  <a:schemeClr val="bg1"/>
                </a:solidFill>
                <a:latin typeface="Bahnschrift" pitchFamily="34" charset="0"/>
              </a:rPr>
            </a:br>
            <a:r>
              <a:rPr lang="en-US" sz="1800" dirty="0">
                <a:solidFill>
                  <a:schemeClr val="bg1"/>
                </a:solidFill>
                <a:latin typeface="Bahnschrift" pitchFamily="34" charset="0"/>
              </a:rPr>
              <a:t>-&gt; Identifying the categories and stats of the most installed apps.</a:t>
            </a:r>
            <a:br>
              <a:rPr lang="en-US" sz="1800" dirty="0">
                <a:solidFill>
                  <a:schemeClr val="bg1"/>
                </a:solidFill>
                <a:latin typeface="Bahnschrift" pitchFamily="34" charset="0"/>
              </a:rPr>
            </a:br>
            <a:r>
              <a:rPr lang="en-US" sz="1800" dirty="0">
                <a:solidFill>
                  <a:schemeClr val="bg1"/>
                </a:solidFill>
                <a:latin typeface="Bahnschrift" pitchFamily="34" charset="0"/>
              </a:rPr>
              <a:t>-&gt; Exploring the correlation between the size of the app, the version of Android, etc on        the number of installs.</a:t>
            </a:r>
            <a:br>
              <a:rPr lang="en-US" sz="1600" dirty="0">
                <a:solidFill>
                  <a:schemeClr val="bg1"/>
                </a:solidFill>
                <a:latin typeface="Bahnschrift" pitchFamily="34" charset="0"/>
              </a:rPr>
            </a:br>
            <a:br>
              <a:rPr lang="en-US" sz="1600" dirty="0">
                <a:latin typeface="Bahnschrift" pitchFamily="34" charset="0"/>
              </a:rPr>
            </a:br>
            <a:br>
              <a:rPr lang="en-US" sz="1600" dirty="0"/>
            </a:br>
            <a:r>
              <a:rPr lang="en-US" sz="1600" dirty="0"/>
              <a:t> </a:t>
            </a:r>
            <a:br>
              <a:rPr lang="en-US" sz="1600" b="1" dirty="0">
                <a:latin typeface="Bahnschrift" pitchFamily="34" charset="0"/>
              </a:rPr>
            </a:br>
            <a:endParaRPr lang="en-US" sz="1600" b="1" dirty="0">
              <a:latin typeface="Bahnschrift"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1800" b="1" dirty="0">
                <a:latin typeface="Bahnschrift" pitchFamily="34" charset="0"/>
              </a:rPr>
            </a:br>
            <a:br>
              <a:rPr lang="en-US" sz="1800" b="1" dirty="0">
                <a:latin typeface="Bahnschrift" pitchFamily="34" charset="0"/>
              </a:rPr>
            </a:br>
            <a:br>
              <a:rPr lang="en-US" sz="1800" b="1" dirty="0">
                <a:latin typeface="Bahnschrift" pitchFamily="34" charset="0"/>
              </a:rPr>
            </a:br>
            <a:br>
              <a:rPr lang="en-US" sz="1800" b="1" dirty="0">
                <a:latin typeface="Bahnschrift" pitchFamily="34" charset="0"/>
              </a:rPr>
            </a:br>
            <a:br>
              <a:rPr lang="en-US" sz="1800" b="1" dirty="0">
                <a:latin typeface="Bahnschrift" pitchFamily="34" charset="0"/>
              </a:rPr>
            </a:br>
            <a:br>
              <a:rPr lang="en-US" sz="1800" b="1" dirty="0">
                <a:latin typeface="Bahnschrift" pitchFamily="34" charset="0"/>
              </a:rPr>
            </a:br>
            <a:br>
              <a:rPr lang="en-US" sz="1800" b="1" dirty="0">
                <a:latin typeface="Bahnschrift" pitchFamily="34" charset="0"/>
              </a:rPr>
            </a:br>
            <a:r>
              <a:rPr lang="en-US" sz="3200" b="1" dirty="0">
                <a:latin typeface="Bahnschrift" pitchFamily="34" charset="0"/>
              </a:rPr>
              <a:t>CHALLENGES:</a:t>
            </a:r>
            <a:br>
              <a:rPr lang="en-US" sz="1800" b="1" dirty="0">
                <a:latin typeface="Bahnschrift" pitchFamily="34" charset="0"/>
              </a:rPr>
            </a:br>
            <a:br>
              <a:rPr lang="en-US" sz="3600" b="1" dirty="0">
                <a:latin typeface="Bahnschrift" pitchFamily="34" charset="0"/>
              </a:rPr>
            </a:br>
            <a:r>
              <a:rPr lang="en-US" sz="2400" b="1" dirty="0">
                <a:solidFill>
                  <a:schemeClr val="bg1"/>
                </a:solidFill>
                <a:latin typeface="Bahnschrift" pitchFamily="34" charset="0"/>
              </a:rPr>
              <a:t>-&gt; </a:t>
            </a:r>
            <a:r>
              <a:rPr lang="en-US" sz="2400" dirty="0">
                <a:solidFill>
                  <a:schemeClr val="bg1"/>
                </a:solidFill>
                <a:latin typeface="Bahnschrift" pitchFamily="34" charset="0"/>
              </a:rPr>
              <a:t>The data was huge and was to be handles keeping in mind that we do not miss anything which is even of a little relevance.</a:t>
            </a:r>
            <a:br>
              <a:rPr lang="en-US" sz="2400" dirty="0">
                <a:solidFill>
                  <a:schemeClr val="bg1"/>
                </a:solidFill>
                <a:latin typeface="Bahnschrift" pitchFamily="34" charset="0"/>
              </a:rPr>
            </a:br>
            <a:br>
              <a:rPr lang="en-US" sz="2400" dirty="0">
                <a:solidFill>
                  <a:schemeClr val="bg1"/>
                </a:solidFill>
                <a:latin typeface="Bahnschrift" pitchFamily="34" charset="0"/>
              </a:rPr>
            </a:br>
            <a:r>
              <a:rPr lang="en-US" sz="2400" b="1" dirty="0">
                <a:solidFill>
                  <a:schemeClr val="bg1"/>
                </a:solidFill>
                <a:latin typeface="Bahnschrift" pitchFamily="34" charset="0"/>
              </a:rPr>
              <a:t>-&gt;</a:t>
            </a:r>
            <a:r>
              <a:rPr lang="en-US" sz="2400" dirty="0">
                <a:solidFill>
                  <a:schemeClr val="bg1"/>
                </a:solidFill>
                <a:latin typeface="Bahnschrift" pitchFamily="34" charset="0"/>
              </a:rPr>
              <a:t> Designing multiple visualizations to summarize the information in the dataset and successfully communicate the results and trends to the reader.</a:t>
            </a:r>
            <a:br>
              <a:rPr lang="en-US" sz="2400" b="1" dirty="0">
                <a:solidFill>
                  <a:schemeClr val="bg1"/>
                </a:solidFill>
                <a:latin typeface="Bahnschrift" pitchFamily="34" charset="0"/>
              </a:rPr>
            </a:br>
            <a:br>
              <a:rPr lang="en-US" sz="2400" b="1" dirty="0">
                <a:solidFill>
                  <a:schemeClr val="bg1"/>
                </a:solidFill>
                <a:latin typeface="Bahnschrift" pitchFamily="34" charset="0"/>
              </a:rPr>
            </a:br>
            <a:r>
              <a:rPr lang="en-US" sz="2400" b="1" dirty="0">
                <a:solidFill>
                  <a:schemeClr val="bg1"/>
                </a:solidFill>
                <a:latin typeface="Bahnschrift" pitchFamily="34" charset="0"/>
              </a:rPr>
              <a:t>-&gt; </a:t>
            </a:r>
            <a:r>
              <a:rPr lang="en-US" sz="2400" dirty="0">
                <a:solidFill>
                  <a:schemeClr val="bg1"/>
                </a:solidFill>
                <a:latin typeface="Bahnschrift" pitchFamily="34" charset="0"/>
              </a:rPr>
              <a:t>Computation time.</a:t>
            </a:r>
            <a:br>
              <a:rPr lang="en-US" sz="2400" b="1" dirty="0">
                <a:solidFill>
                  <a:schemeClr val="bg1"/>
                </a:solidFill>
                <a:latin typeface="Bahnschrift" pitchFamily="34" charset="0"/>
              </a:rPr>
            </a:br>
            <a:br>
              <a:rPr lang="en-US" sz="2400" b="1" dirty="0">
                <a:solidFill>
                  <a:schemeClr val="bg1"/>
                </a:solidFill>
                <a:latin typeface="Bahnschrift" pitchFamily="34" charset="0"/>
              </a:rPr>
            </a:br>
            <a:br>
              <a:rPr lang="en-US" sz="2400" b="1" dirty="0">
                <a:solidFill>
                  <a:schemeClr val="bg1"/>
                </a:solidFill>
                <a:latin typeface="Bahnschrift" pitchFamily="34" charset="0"/>
              </a:rPr>
            </a:br>
            <a:br>
              <a:rPr lang="en-US" sz="2400" b="1" dirty="0">
                <a:solidFill>
                  <a:schemeClr val="bg1"/>
                </a:solidFill>
                <a:latin typeface="Bahnschrift" pitchFamily="34" charset="0"/>
              </a:rPr>
            </a:br>
            <a:br>
              <a:rPr lang="en-US" sz="2400" b="1" dirty="0">
                <a:solidFill>
                  <a:schemeClr val="bg1"/>
                </a:solidFill>
                <a:latin typeface="Bahnschrift" pitchFamily="34" charset="0"/>
              </a:rPr>
            </a:br>
            <a:br>
              <a:rPr lang="en-US" sz="2400" b="1" dirty="0">
                <a:solidFill>
                  <a:schemeClr val="bg1"/>
                </a:solidFill>
                <a:latin typeface="Bahnschrift" pitchFamily="34" charset="0"/>
              </a:rPr>
            </a:br>
            <a:br>
              <a:rPr lang="en-US" sz="2400" b="1" dirty="0">
                <a:solidFill>
                  <a:schemeClr val="bg1"/>
                </a:solidFill>
                <a:latin typeface="Bahnschrift" pitchFamily="34" charset="0"/>
              </a:rPr>
            </a:br>
            <a:br>
              <a:rPr lang="en-US" sz="2400" b="1" dirty="0">
                <a:solidFill>
                  <a:schemeClr val="bg1"/>
                </a:solidFill>
                <a:latin typeface="Bahnschrift" pitchFamily="34" charset="0"/>
              </a:rPr>
            </a:br>
            <a:endParaRPr lang="en-US" sz="2400" b="1" dirty="0">
              <a:solidFill>
                <a:schemeClr val="bg1"/>
              </a:solidFill>
              <a:latin typeface="Bahnschrif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2600" b="1" dirty="0">
                <a:latin typeface="Bahnschrift" pitchFamily="34" charset="0"/>
              </a:rPr>
            </a:br>
            <a:r>
              <a:rPr lang="en-US" sz="2600" b="1" dirty="0">
                <a:latin typeface="Bahnschrift" pitchFamily="34" charset="0"/>
              </a:rPr>
              <a:t>DISCUSSION OF GOOGLE PLAY STORE DATASET WILL</a:t>
            </a:r>
            <a:br>
              <a:rPr lang="en-US" sz="2600" b="1" dirty="0">
                <a:latin typeface="Bahnschrift" pitchFamily="34" charset="0"/>
              </a:rPr>
            </a:br>
            <a:r>
              <a:rPr lang="en-US" sz="2600" b="1" dirty="0">
                <a:latin typeface="Bahnschrift" pitchFamily="34" charset="0"/>
              </a:rPr>
              <a:t>INVOLVE VARIOUS STEPS SUCH AS:</a:t>
            </a:r>
            <a:br>
              <a:rPr lang="en-US" sz="2400" b="1" dirty="0">
                <a:latin typeface="Bahnschrift" pitchFamily="34" charset="0"/>
              </a:rPr>
            </a:br>
            <a:br>
              <a:rPr lang="en-US" sz="2400" dirty="0">
                <a:latin typeface="Bahnschrift" pitchFamily="34" charset="0"/>
              </a:rPr>
            </a:br>
            <a:r>
              <a:rPr lang="en-US" sz="2200" dirty="0">
                <a:solidFill>
                  <a:schemeClr val="bg1"/>
                </a:solidFill>
                <a:latin typeface="Bahnschrift" pitchFamily="34" charset="0"/>
              </a:rPr>
              <a:t>-&gt; Problem Statement</a:t>
            </a:r>
            <a:br>
              <a:rPr lang="en-US" sz="2200" dirty="0">
                <a:solidFill>
                  <a:schemeClr val="bg1"/>
                </a:solidFill>
                <a:latin typeface="Bahnschrift" pitchFamily="34" charset="0"/>
              </a:rPr>
            </a:br>
            <a:r>
              <a:rPr lang="en-US" sz="2200" dirty="0">
                <a:solidFill>
                  <a:schemeClr val="bg1"/>
                </a:solidFill>
                <a:latin typeface="Bahnschrift" pitchFamily="34" charset="0"/>
              </a:rPr>
              <a:t>-&gt; Goal of the Project</a:t>
            </a:r>
            <a:br>
              <a:rPr lang="en-US" sz="2200" dirty="0">
                <a:solidFill>
                  <a:schemeClr val="bg1"/>
                </a:solidFill>
                <a:latin typeface="Bahnschrift" pitchFamily="34" charset="0"/>
              </a:rPr>
            </a:br>
            <a:r>
              <a:rPr lang="en-US" sz="2200" dirty="0">
                <a:solidFill>
                  <a:schemeClr val="bg1"/>
                </a:solidFill>
                <a:latin typeface="Bahnschrift" pitchFamily="34" charset="0"/>
              </a:rPr>
              <a:t>-&gt; Introduction to Data</a:t>
            </a:r>
            <a:br>
              <a:rPr lang="en-US" sz="2200" dirty="0">
                <a:solidFill>
                  <a:schemeClr val="bg1"/>
                </a:solidFill>
                <a:latin typeface="Bahnschrift" pitchFamily="34" charset="0"/>
              </a:rPr>
            </a:br>
            <a:r>
              <a:rPr lang="en-US" sz="2200" dirty="0">
                <a:solidFill>
                  <a:schemeClr val="bg1"/>
                </a:solidFill>
                <a:latin typeface="Bahnschrift" pitchFamily="34" charset="0"/>
              </a:rPr>
              <a:t>-&gt; Data Summary</a:t>
            </a:r>
            <a:br>
              <a:rPr lang="en-US" sz="2200" dirty="0">
                <a:solidFill>
                  <a:schemeClr val="bg1"/>
                </a:solidFill>
                <a:latin typeface="Bahnschrift" pitchFamily="34" charset="0"/>
              </a:rPr>
            </a:br>
            <a:r>
              <a:rPr lang="en-US" sz="2200" dirty="0">
                <a:solidFill>
                  <a:schemeClr val="bg1"/>
                </a:solidFill>
                <a:latin typeface="Bahnschrift" pitchFamily="34" charset="0"/>
              </a:rPr>
              <a:t>-&gt; Data Pipelining</a:t>
            </a:r>
            <a:br>
              <a:rPr lang="en-US" sz="2200" dirty="0">
                <a:solidFill>
                  <a:schemeClr val="bg1"/>
                </a:solidFill>
                <a:latin typeface="Bahnschrift" pitchFamily="34" charset="0"/>
              </a:rPr>
            </a:br>
            <a:r>
              <a:rPr lang="en-US" sz="2200" dirty="0">
                <a:solidFill>
                  <a:schemeClr val="bg1"/>
                </a:solidFill>
                <a:latin typeface="Bahnschrift" pitchFamily="34" charset="0"/>
              </a:rPr>
              <a:t>-&gt; extracting statistics from the dataset</a:t>
            </a:r>
            <a:br>
              <a:rPr lang="en-US" sz="2200" dirty="0">
                <a:solidFill>
                  <a:schemeClr val="bg1"/>
                </a:solidFill>
                <a:latin typeface="Bahnschrift" pitchFamily="34" charset="0"/>
              </a:rPr>
            </a:br>
            <a:r>
              <a:rPr lang="en-US" sz="2200" dirty="0">
                <a:solidFill>
                  <a:schemeClr val="bg1"/>
                </a:solidFill>
                <a:latin typeface="Bahnschrift" pitchFamily="34" charset="0"/>
              </a:rPr>
              <a:t>-&gt; exploratory analysis and visualizations</a:t>
            </a:r>
            <a:br>
              <a:rPr lang="en-US" sz="2200" dirty="0">
                <a:solidFill>
                  <a:schemeClr val="bg1"/>
                </a:solidFill>
                <a:latin typeface="Bahnschrift" pitchFamily="34" charset="0"/>
              </a:rPr>
            </a:br>
            <a:r>
              <a:rPr lang="en-US" sz="2200" dirty="0">
                <a:solidFill>
                  <a:schemeClr val="bg1"/>
                </a:solidFill>
                <a:latin typeface="Bahnschrift" pitchFamily="34" charset="0"/>
              </a:rPr>
              <a:t>-&gt; questions that can be asked from the dataset</a:t>
            </a:r>
            <a:br>
              <a:rPr lang="en-US" sz="2200" dirty="0">
                <a:solidFill>
                  <a:schemeClr val="bg1"/>
                </a:solidFill>
                <a:latin typeface="Bahnschrift" pitchFamily="34" charset="0"/>
              </a:rPr>
            </a:br>
            <a:r>
              <a:rPr lang="en-US" sz="2200" dirty="0">
                <a:solidFill>
                  <a:schemeClr val="bg1"/>
                </a:solidFill>
                <a:latin typeface="Bahnschrift" pitchFamily="34" charset="0"/>
              </a:rPr>
              <a:t>-&gt; conclusion</a:t>
            </a:r>
            <a:br>
              <a:rPr lang="en-US" sz="2200" dirty="0">
                <a:solidFill>
                  <a:schemeClr val="bg1"/>
                </a:solidFill>
                <a:latin typeface="Bahnschrift" pitchFamily="34" charset="0"/>
              </a:rPr>
            </a:br>
            <a:r>
              <a:rPr lang="en-US" sz="2200" dirty="0">
                <a:solidFill>
                  <a:schemeClr val="bg1"/>
                </a:solidFill>
                <a:latin typeface="Bahnschrift" pitchFamily="34" charset="0"/>
              </a:rPr>
              <a:t>-&gt; Challenges</a:t>
            </a:r>
            <a:br>
              <a:rPr lang="en-US" sz="2200" dirty="0">
                <a:solidFill>
                  <a:schemeClr val="bg1"/>
                </a:solidFill>
                <a:latin typeface="Bahnschrift" pitchFamily="34" charset="0"/>
              </a:rPr>
            </a:br>
            <a:r>
              <a:rPr lang="en-US" sz="2200" dirty="0">
                <a:solidFill>
                  <a:schemeClr val="bg1"/>
                </a:solidFill>
                <a:latin typeface="Bahnschrift" pitchFamily="34" charset="0"/>
              </a:rPr>
              <a:t>-&gt; Q &amp; A</a:t>
            </a:r>
            <a:br>
              <a:rPr lang="en-US" sz="2200" dirty="0">
                <a:solidFill>
                  <a:schemeClr val="bg1"/>
                </a:solidFill>
                <a:latin typeface="Bahnschrift" pitchFamily="34" charset="0"/>
              </a:rPr>
            </a:br>
            <a:endParaRPr lang="en-US" sz="2200" dirty="0">
              <a:solidFill>
                <a:schemeClr val="bg1"/>
              </a:solidFill>
              <a:latin typeface="Bahnschrift"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a:effectLst>
            <a:glow rad="228600">
              <a:schemeClr val="accent2">
                <a:satMod val="175000"/>
                <a:alpha val="40000"/>
              </a:schemeClr>
            </a:glow>
          </a:effectLst>
        </p:spPr>
        <p:txBody>
          <a:bodyPr/>
          <a:lstStyle/>
          <a:p>
            <a:pPr algn="ctr"/>
            <a:r>
              <a:rPr lang="en-US" sz="6000" b="1" dirty="0">
                <a:latin typeface="Bahnschrift" pitchFamily="34" charset="0"/>
              </a:rPr>
              <a:t>THANK YOU</a:t>
            </a:r>
            <a:br>
              <a:rPr lang="en-US" sz="6000" b="1" dirty="0">
                <a:latin typeface="Bahnschrift" pitchFamily="34" charset="0"/>
              </a:rPr>
            </a:br>
            <a:br>
              <a:rPr lang="en-US" sz="6000" b="1" dirty="0">
                <a:latin typeface="Bahnschrift" pitchFamily="34" charset="0"/>
              </a:rPr>
            </a:br>
            <a:br>
              <a:rPr lang="en-US" sz="6000" b="1" dirty="0">
                <a:latin typeface="Bahnschrift" pitchFamily="34" charset="0"/>
              </a:rPr>
            </a:br>
            <a:r>
              <a:rPr lang="en-US" sz="6000" b="1" dirty="0">
                <a:solidFill>
                  <a:schemeClr val="bg1"/>
                </a:solidFill>
                <a:latin typeface="Bahnschrift" pitchFamily="34" charset="0"/>
              </a:rPr>
              <a:t>Q &amp; A</a:t>
            </a:r>
            <a:br>
              <a:rPr lang="en-US" sz="6000" b="1" dirty="0">
                <a:latin typeface="Bahnschrift" pitchFamily="34" charset="0"/>
              </a:rPr>
            </a:br>
            <a:endParaRPr lang="en-US" sz="6000" b="1" dirty="0">
              <a:latin typeface="Bahnschrift" pitchFamily="34" charset="0"/>
            </a:endParaRPr>
          </a:p>
        </p:txBody>
      </p:sp>
      <p:sp>
        <p:nvSpPr>
          <p:cNvPr id="5" name="Rectangle 4"/>
          <p:cNvSpPr/>
          <p:nvPr/>
        </p:nvSpPr>
        <p:spPr>
          <a:xfrm>
            <a:off x="0" y="2172929"/>
            <a:ext cx="9144000" cy="108155"/>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2800" b="1" dirty="0">
                <a:latin typeface="Bahnschrift" pitchFamily="34" charset="0"/>
              </a:rPr>
            </a:br>
            <a:r>
              <a:rPr lang="en-US" sz="2800" b="1" dirty="0">
                <a:latin typeface="Bahnschrift" pitchFamily="34" charset="0"/>
              </a:rPr>
              <a:t>PROBLEM STATEMENT</a:t>
            </a:r>
            <a:br>
              <a:rPr lang="en-US" sz="2000" dirty="0">
                <a:latin typeface="Bahnschrift" pitchFamily="34" charset="0"/>
              </a:rPr>
            </a:br>
            <a:r>
              <a:rPr lang="en-US" sz="2000" dirty="0">
                <a:latin typeface="Bahnschrift" pitchFamily="34" charset="0"/>
              </a:rPr>
              <a:t>    </a:t>
            </a:r>
            <a:r>
              <a:rPr lang="en-US" sz="2000" dirty="0">
                <a:solidFill>
                  <a:schemeClr val="bg1"/>
                </a:solidFill>
                <a:latin typeface="Bahnschrift" pitchFamily="34" charset="0"/>
              </a:rPr>
              <a:t>Android is expanding as an operating system. It has captured around 74% of the total market which is a true indicator of the huge amount of population using android. Our goal is to help android developers to know what is the motivating factor for people to download an app. It will also help to find out the factors that affect someone’s decision to download </a:t>
            </a:r>
            <a:br>
              <a:rPr lang="en-US" sz="2000" dirty="0">
                <a:solidFill>
                  <a:schemeClr val="bg1"/>
                </a:solidFill>
                <a:latin typeface="Bahnschrift" pitchFamily="34" charset="0"/>
              </a:rPr>
            </a:br>
            <a:r>
              <a:rPr lang="en-US" sz="2000" dirty="0">
                <a:solidFill>
                  <a:schemeClr val="bg1"/>
                </a:solidFill>
                <a:latin typeface="Bahnschrift" pitchFamily="34" charset="0"/>
              </a:rPr>
              <a:t>an app. We would like to analyse category, reviews,</a:t>
            </a:r>
            <a:br>
              <a:rPr lang="en-US" sz="2000" dirty="0">
                <a:solidFill>
                  <a:schemeClr val="bg1"/>
                </a:solidFill>
                <a:latin typeface="Bahnschrift" pitchFamily="34" charset="0"/>
              </a:rPr>
            </a:br>
            <a:r>
              <a:rPr lang="en-US" sz="2000" dirty="0">
                <a:solidFill>
                  <a:schemeClr val="bg1"/>
                </a:solidFill>
                <a:latin typeface="Bahnschrift" pitchFamily="34" charset="0"/>
              </a:rPr>
              <a:t>price, ratings and installs for this purpose and find</a:t>
            </a:r>
            <a:br>
              <a:rPr lang="en-US" sz="2000" dirty="0">
                <a:solidFill>
                  <a:schemeClr val="bg1"/>
                </a:solidFill>
                <a:latin typeface="Bahnschrift" pitchFamily="34" charset="0"/>
              </a:rPr>
            </a:br>
            <a:r>
              <a:rPr lang="en-US" sz="2000" dirty="0">
                <a:solidFill>
                  <a:schemeClr val="bg1"/>
                </a:solidFill>
                <a:latin typeface="Bahnschrift" pitchFamily="34" charset="0"/>
              </a:rPr>
              <a:t> out how they are inter related.</a:t>
            </a:r>
            <a:br>
              <a:rPr lang="en-US" sz="2000" dirty="0">
                <a:solidFill>
                  <a:schemeClr val="bg1"/>
                </a:solidFill>
                <a:latin typeface="Bahnschrift" pitchFamily="34" charset="0"/>
              </a:rPr>
            </a:br>
            <a:br>
              <a:rPr lang="en-US" sz="2000" dirty="0">
                <a:solidFill>
                  <a:schemeClr val="bg1"/>
                </a:solidFill>
                <a:latin typeface="Bahnschrift" pitchFamily="34" charset="0"/>
              </a:rPr>
            </a:br>
            <a:br>
              <a:rPr lang="en-US" sz="2000" dirty="0">
                <a:latin typeface="Bahnschrift" pitchFamily="34" charset="0"/>
              </a:rPr>
            </a:br>
            <a:br>
              <a:rPr lang="en-US" sz="2000" dirty="0">
                <a:latin typeface="Bahnschrift" pitchFamily="34" charset="0"/>
              </a:rPr>
            </a:br>
            <a:br>
              <a:rPr lang="en-US" dirty="0"/>
            </a:br>
            <a:endParaRPr lang="en-US" dirty="0"/>
          </a:p>
        </p:txBody>
      </p:sp>
      <p:pic>
        <p:nvPicPr>
          <p:cNvPr id="1026" name="Picture 2" descr="C:\Users\ys\OneDrive\Desktop\2560px-Google_Play_Store_badge_EN.svg.png"/>
          <p:cNvPicPr>
            <a:picLocks noChangeAspect="1" noChangeArrowheads="1"/>
          </p:cNvPicPr>
          <p:nvPr/>
        </p:nvPicPr>
        <p:blipFill>
          <a:blip r:embed="rId2"/>
          <a:srcRect/>
          <a:stretch>
            <a:fillRect/>
          </a:stretch>
        </p:blipFill>
        <p:spPr bwMode="auto">
          <a:xfrm>
            <a:off x="324107" y="3308509"/>
            <a:ext cx="5074743" cy="1517073"/>
          </a:xfrm>
          <a:prstGeom prst="rect">
            <a:avLst/>
          </a:prstGeom>
          <a:noFill/>
        </p:spPr>
      </p:pic>
      <p:pic>
        <p:nvPicPr>
          <p:cNvPr id="1027" name="Picture 3" descr="C:\Users\ys\OneDrive\Desktop\google-play-layout.jpg"/>
          <p:cNvPicPr>
            <a:picLocks noChangeAspect="1" noChangeArrowheads="1"/>
          </p:cNvPicPr>
          <p:nvPr/>
        </p:nvPicPr>
        <p:blipFill>
          <a:blip r:embed="rId3"/>
          <a:srcRect/>
          <a:stretch>
            <a:fillRect/>
          </a:stretch>
        </p:blipFill>
        <p:spPr bwMode="auto">
          <a:xfrm>
            <a:off x="5974773" y="1818410"/>
            <a:ext cx="3169227" cy="332509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1600" b="1" dirty="0"/>
            </a:br>
            <a:br>
              <a:rPr lang="en-US" sz="1600" b="1" dirty="0"/>
            </a:br>
            <a:br>
              <a:rPr lang="en-US" sz="1600" b="1" dirty="0"/>
            </a:br>
            <a:br>
              <a:rPr lang="en-US" sz="1600" b="1" dirty="0"/>
            </a:br>
            <a:r>
              <a:rPr lang="en-US" sz="2800" b="1" dirty="0">
                <a:latin typeface="Bahnschrift" pitchFamily="34" charset="0"/>
              </a:rPr>
              <a:t>GOAL OF THE PROJECT</a:t>
            </a:r>
            <a:br>
              <a:rPr lang="en-US" sz="1600" b="1" dirty="0">
                <a:latin typeface="Bahnschrift" pitchFamily="34" charset="0"/>
              </a:rPr>
            </a:br>
            <a:r>
              <a:rPr lang="en-US" sz="1600" dirty="0">
                <a:solidFill>
                  <a:schemeClr val="bg1"/>
                </a:solidFill>
                <a:latin typeface="Bahnschrift" pitchFamily="34" charset="0"/>
              </a:rPr>
              <a:t>With around three million apps available on Google Play Store, developing apps that stand out amongst the competition poses a challenge for app developers. To differentiate themselves in this oversaturated market, they need to pinpoint essential factors that play a role in customers’ decision-making process.</a:t>
            </a:r>
            <a:br>
              <a:rPr lang="en-US" sz="1600" dirty="0">
                <a:solidFill>
                  <a:schemeClr val="bg1"/>
                </a:solidFill>
                <a:latin typeface="Bahnschrift" pitchFamily="34" charset="0"/>
              </a:rPr>
            </a:br>
            <a:br>
              <a:rPr lang="en-US" sz="1600" dirty="0">
                <a:solidFill>
                  <a:schemeClr val="bg1"/>
                </a:solidFill>
                <a:latin typeface="Bahnschrift" pitchFamily="34" charset="0"/>
              </a:rPr>
            </a:br>
            <a:r>
              <a:rPr lang="en-US" sz="1600" dirty="0">
                <a:solidFill>
                  <a:schemeClr val="bg1"/>
                </a:solidFill>
                <a:latin typeface="Bahnschrift" pitchFamily="34" charset="0"/>
              </a:rPr>
              <a:t>The objective of this project is to deliver insights to understand customer demands better and thus help developers to popularize the product. To clarify, the ‘popular’ in this project means a high number of installations.</a:t>
            </a:r>
            <a:br>
              <a:rPr lang="en-IN" sz="1600" dirty="0">
                <a:latin typeface="Bahnschrift" pitchFamily="34" charset="0"/>
              </a:rPr>
            </a:br>
            <a:br>
              <a:rPr lang="en-IN" sz="1600" dirty="0">
                <a:latin typeface="Bahnschrift" pitchFamily="34" charset="0"/>
              </a:rPr>
            </a:br>
            <a:br>
              <a:rPr lang="en-IN" sz="16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endParaRPr lang="en-US" sz="1400" dirty="0"/>
          </a:p>
        </p:txBody>
      </p:sp>
      <p:pic>
        <p:nvPicPr>
          <p:cNvPr id="3" name="Picture 2">
            <a:extLst>
              <a:ext uri="{FF2B5EF4-FFF2-40B4-BE49-F238E27FC236}">
                <a16:creationId xmlns:a16="http://schemas.microsoft.com/office/drawing/2014/main" id="{9E01CEBF-AC9C-4363-B190-7BD78E2F5C58}"/>
              </a:ext>
            </a:extLst>
          </p:cNvPr>
          <p:cNvPicPr>
            <a:picLocks noChangeAspect="1"/>
          </p:cNvPicPr>
          <p:nvPr/>
        </p:nvPicPr>
        <p:blipFill>
          <a:blip r:embed="rId2"/>
          <a:stretch>
            <a:fillRect/>
          </a:stretch>
        </p:blipFill>
        <p:spPr>
          <a:xfrm>
            <a:off x="519545" y="2680856"/>
            <a:ext cx="3512128" cy="2273162"/>
          </a:xfrm>
          <a:prstGeom prst="rect">
            <a:avLst/>
          </a:prstGeom>
        </p:spPr>
      </p:pic>
      <p:pic>
        <p:nvPicPr>
          <p:cNvPr id="4" name="Picture 3">
            <a:extLst>
              <a:ext uri="{FF2B5EF4-FFF2-40B4-BE49-F238E27FC236}">
                <a16:creationId xmlns:a16="http://schemas.microsoft.com/office/drawing/2014/main" id="{AEDD75EA-7871-47F1-B57B-898479F2B94A}"/>
              </a:ext>
            </a:extLst>
          </p:cNvPr>
          <p:cNvPicPr>
            <a:picLocks noChangeAspect="1"/>
          </p:cNvPicPr>
          <p:nvPr/>
        </p:nvPicPr>
        <p:blipFill>
          <a:blip r:embed="rId3"/>
          <a:stretch>
            <a:fillRect/>
          </a:stretch>
        </p:blipFill>
        <p:spPr>
          <a:xfrm>
            <a:off x="5081155" y="2701637"/>
            <a:ext cx="3418609" cy="22722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2000" b="1" dirty="0">
                <a:latin typeface="Bahnschrift" pitchFamily="34" charset="0"/>
              </a:rPr>
            </a:br>
            <a:r>
              <a:rPr lang="en-US" sz="2800" b="1" dirty="0">
                <a:latin typeface="Bahnschrift" pitchFamily="34" charset="0"/>
              </a:rPr>
              <a:t>INTRODUCTION TO DATA</a:t>
            </a:r>
            <a:br>
              <a:rPr lang="en-US" sz="2000" dirty="0">
                <a:latin typeface="Bahnschrift" pitchFamily="34" charset="0"/>
              </a:rPr>
            </a:br>
            <a:br>
              <a:rPr lang="en-US" sz="2000" dirty="0">
                <a:latin typeface="Bahnschrift" pitchFamily="34" charset="0"/>
              </a:rPr>
            </a:br>
            <a:r>
              <a:rPr lang="en-US" sz="2000" dirty="0">
                <a:latin typeface="Bahnschrift" pitchFamily="34" charset="0"/>
              </a:rPr>
              <a:t> </a:t>
            </a:r>
            <a:r>
              <a:rPr lang="en-US" sz="2000" dirty="0">
                <a:solidFill>
                  <a:schemeClr val="bg1"/>
                </a:solidFill>
                <a:latin typeface="Bahnschrift" pitchFamily="34" charset="0"/>
              </a:rPr>
              <a:t>Firstly let's get to know data. While we were analyzing the data, we used Pandas library. </a:t>
            </a:r>
            <a:br>
              <a:rPr lang="en-US" sz="2000" dirty="0">
                <a:solidFill>
                  <a:schemeClr val="bg1"/>
                </a:solidFill>
                <a:latin typeface="Bahnschrift" pitchFamily="34" charset="0"/>
              </a:rPr>
            </a:br>
            <a:br>
              <a:rPr lang="en-US" sz="2000" dirty="0">
                <a:solidFill>
                  <a:schemeClr val="bg1"/>
                </a:solidFill>
                <a:latin typeface="Bahnschrift" pitchFamily="34" charset="0"/>
              </a:rPr>
            </a:br>
            <a:r>
              <a:rPr lang="en-US" sz="2000" dirty="0">
                <a:solidFill>
                  <a:schemeClr val="bg1"/>
                </a:solidFill>
                <a:latin typeface="Bahnschrift" pitchFamily="34" charset="0"/>
              </a:rPr>
              <a:t>-&gt; info(): It informs about data columns and data types.</a:t>
            </a:r>
            <a:br>
              <a:rPr lang="en-US" sz="2000" dirty="0">
                <a:solidFill>
                  <a:schemeClr val="bg1"/>
                </a:solidFill>
                <a:latin typeface="Bahnschrift" pitchFamily="34" charset="0"/>
              </a:rPr>
            </a:br>
            <a:br>
              <a:rPr lang="en-US" sz="2000" dirty="0">
                <a:solidFill>
                  <a:schemeClr val="bg1"/>
                </a:solidFill>
                <a:latin typeface="Bahnschrift" pitchFamily="34" charset="0"/>
              </a:rPr>
            </a:br>
            <a:r>
              <a:rPr lang="en-US" sz="2000" dirty="0">
                <a:solidFill>
                  <a:schemeClr val="bg1"/>
                </a:solidFill>
                <a:latin typeface="Bahnschrift" pitchFamily="34" charset="0"/>
              </a:rPr>
              <a:t>-&gt; head(): It returns the first five data.</a:t>
            </a:r>
            <a:br>
              <a:rPr lang="en-US" sz="2000" dirty="0">
                <a:solidFill>
                  <a:schemeClr val="bg1"/>
                </a:solidFill>
                <a:latin typeface="Bahnschrift" pitchFamily="34" charset="0"/>
              </a:rPr>
            </a:br>
            <a:br>
              <a:rPr lang="en-US" sz="2000" dirty="0">
                <a:solidFill>
                  <a:schemeClr val="bg1"/>
                </a:solidFill>
                <a:latin typeface="Bahnschrift" pitchFamily="34" charset="0"/>
              </a:rPr>
            </a:br>
            <a:r>
              <a:rPr lang="en-US" sz="2000" dirty="0">
                <a:solidFill>
                  <a:schemeClr val="bg1"/>
                </a:solidFill>
                <a:latin typeface="Bahnschrift" pitchFamily="34" charset="0"/>
              </a:rPr>
              <a:t>-&gt; tail(): It returns the last five data.</a:t>
            </a:r>
            <a:br>
              <a:rPr lang="en-US" sz="2000" dirty="0">
                <a:solidFill>
                  <a:schemeClr val="bg1"/>
                </a:solidFill>
                <a:latin typeface="Bahnschrift" pitchFamily="34" charset="0"/>
              </a:rPr>
            </a:br>
            <a:br>
              <a:rPr lang="en-US" sz="2000" dirty="0">
                <a:solidFill>
                  <a:schemeClr val="bg1"/>
                </a:solidFill>
                <a:latin typeface="Bahnschrift" pitchFamily="34" charset="0"/>
              </a:rPr>
            </a:br>
            <a:r>
              <a:rPr lang="en-US" sz="2000" dirty="0">
                <a:solidFill>
                  <a:schemeClr val="bg1"/>
                </a:solidFill>
                <a:latin typeface="Bahnschrift" pitchFamily="34" charset="0"/>
              </a:rPr>
              <a:t>-&gt; columns : It returns data columns</a:t>
            </a:r>
            <a:br>
              <a:rPr lang="en-US" sz="2000" dirty="0">
                <a:solidFill>
                  <a:schemeClr val="bg1"/>
                </a:solidFill>
                <a:latin typeface="Bahnschrift" pitchFamily="34" charset="0"/>
              </a:rPr>
            </a:br>
            <a:br>
              <a:rPr lang="en-US" sz="2000" dirty="0">
                <a:solidFill>
                  <a:schemeClr val="bg1"/>
                </a:solidFill>
                <a:latin typeface="Bahnschrift" pitchFamily="34" charset="0"/>
              </a:rPr>
            </a:br>
            <a:r>
              <a:rPr lang="en-US" sz="2000" dirty="0">
                <a:solidFill>
                  <a:schemeClr val="bg1"/>
                </a:solidFill>
                <a:latin typeface="Bahnschrift" pitchFamily="34" charset="0"/>
              </a:rPr>
              <a:t>-&gt; shape : It gives number of rows and columns in a tuple.</a:t>
            </a:r>
            <a:br>
              <a:rPr lang="en-US" sz="2000" dirty="0">
                <a:solidFill>
                  <a:schemeClr val="bg1"/>
                </a:solidFill>
                <a:latin typeface="Bahnschrift" pitchFamily="34" charset="0"/>
              </a:rPr>
            </a:br>
            <a:br>
              <a:rPr lang="en-US" sz="2800" dirty="0">
                <a:latin typeface="Bahnschrift" pitchFamily="34" charset="0"/>
              </a:rPr>
            </a:br>
            <a:endParaRPr lang="en-US" sz="2800" dirty="0">
              <a:latin typeface="Bahnschrift"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2400" b="1" dirty="0">
                <a:latin typeface="Bahnschrift" pitchFamily="34" charset="0"/>
              </a:rPr>
            </a:br>
            <a:r>
              <a:rPr lang="en-US" sz="2400" b="1" dirty="0">
                <a:latin typeface="Bahnschrift" pitchFamily="34" charset="0"/>
              </a:rPr>
              <a:t>DATA SUMMARY</a:t>
            </a:r>
            <a:br>
              <a:rPr lang="en-US" sz="2400" b="1" dirty="0">
                <a:latin typeface="Bahnschrift" pitchFamily="34" charset="0"/>
              </a:rPr>
            </a:br>
            <a:br>
              <a:rPr lang="en-US" sz="2400" b="1" dirty="0">
                <a:latin typeface="Bahnschrift" pitchFamily="34" charset="0"/>
              </a:rPr>
            </a:br>
            <a:r>
              <a:rPr lang="en-US" sz="1400" dirty="0">
                <a:solidFill>
                  <a:schemeClr val="bg1"/>
                </a:solidFill>
              </a:rPr>
              <a:t>The dataset contains details of Android applications present on Google Play Store. For analysis of the mentioned data, three we have used Python. Our business case is to locate the best Apps, which we measure by Review check. There are 13 includes that depict each application and an aggregate of 10842 applications. Following variables were initially included:</a:t>
            </a:r>
            <a:br>
              <a:rPr lang="en-US" sz="1400" dirty="0">
                <a:solidFill>
                  <a:schemeClr val="bg1"/>
                </a:solidFill>
              </a:rPr>
            </a:br>
            <a:r>
              <a:rPr lang="en-US" sz="1400" dirty="0">
                <a:solidFill>
                  <a:schemeClr val="bg1"/>
                </a:solidFill>
                <a:latin typeface="Bahnschrift" pitchFamily="34" charset="0"/>
              </a:rPr>
              <a:t>1. App – Name of the app</a:t>
            </a:r>
            <a:br>
              <a:rPr lang="en-US" sz="1400" dirty="0">
                <a:solidFill>
                  <a:schemeClr val="bg1"/>
                </a:solidFill>
                <a:latin typeface="Bahnschrift" pitchFamily="34" charset="0"/>
              </a:rPr>
            </a:br>
            <a:r>
              <a:rPr lang="en-US" sz="1400" dirty="0">
                <a:solidFill>
                  <a:schemeClr val="bg1"/>
                </a:solidFill>
                <a:latin typeface="Bahnschrift" pitchFamily="34" charset="0"/>
              </a:rPr>
              <a:t>2. Category – Category of the app</a:t>
            </a:r>
            <a:br>
              <a:rPr lang="en-US" sz="1400" dirty="0">
                <a:solidFill>
                  <a:schemeClr val="bg1"/>
                </a:solidFill>
                <a:latin typeface="Bahnschrift" pitchFamily="34" charset="0"/>
              </a:rPr>
            </a:br>
            <a:r>
              <a:rPr lang="en-US" sz="1400" dirty="0">
                <a:solidFill>
                  <a:schemeClr val="bg1"/>
                </a:solidFill>
                <a:latin typeface="Bahnschrift" pitchFamily="34" charset="0"/>
              </a:rPr>
              <a:t>3. Rating - Over all user rating of the app out of 5 on the Play Store </a:t>
            </a:r>
            <a:br>
              <a:rPr lang="en-US" sz="1400" dirty="0">
                <a:solidFill>
                  <a:schemeClr val="accent5"/>
                </a:solidFill>
                <a:latin typeface="Bahnschrift" pitchFamily="34" charset="0"/>
              </a:rPr>
            </a:br>
            <a:r>
              <a:rPr lang="en-US" sz="1400" dirty="0">
                <a:solidFill>
                  <a:schemeClr val="bg1"/>
                </a:solidFill>
                <a:latin typeface="Bahnschrift" pitchFamily="34" charset="0"/>
              </a:rPr>
              <a:t>4. Size – Size of app</a:t>
            </a:r>
            <a:br>
              <a:rPr lang="en-US" sz="1400" dirty="0">
                <a:solidFill>
                  <a:schemeClr val="bg1"/>
                </a:solidFill>
                <a:latin typeface="Bahnschrift" pitchFamily="34" charset="0"/>
              </a:rPr>
            </a:br>
            <a:r>
              <a:rPr lang="en-US" sz="1400" dirty="0">
                <a:solidFill>
                  <a:schemeClr val="bg1"/>
                </a:solidFill>
                <a:latin typeface="Bahnschrift" pitchFamily="34" charset="0"/>
              </a:rPr>
              <a:t>5. Reviews – Number of user reviews for the app</a:t>
            </a:r>
            <a:br>
              <a:rPr lang="en-US" sz="1400" dirty="0">
                <a:solidFill>
                  <a:schemeClr val="bg1"/>
                </a:solidFill>
                <a:latin typeface="Bahnschrift" pitchFamily="34" charset="0"/>
              </a:rPr>
            </a:br>
            <a:r>
              <a:rPr lang="en-US" sz="1400" dirty="0">
                <a:solidFill>
                  <a:schemeClr val="bg1"/>
                </a:solidFill>
                <a:latin typeface="Bahnschrift" pitchFamily="34" charset="0"/>
              </a:rPr>
              <a:t>6. Installs – Number of user downloads/installs for the app</a:t>
            </a:r>
            <a:br>
              <a:rPr lang="en-US" sz="1400" dirty="0">
                <a:solidFill>
                  <a:schemeClr val="bg1"/>
                </a:solidFill>
                <a:latin typeface="Bahnschrift" pitchFamily="34" charset="0"/>
              </a:rPr>
            </a:br>
            <a:r>
              <a:rPr lang="en-US" sz="1400" dirty="0">
                <a:solidFill>
                  <a:schemeClr val="bg1"/>
                </a:solidFill>
                <a:latin typeface="Bahnschrift" pitchFamily="34" charset="0"/>
              </a:rPr>
              <a:t>7. Type – Paid or free</a:t>
            </a:r>
            <a:br>
              <a:rPr lang="en-US" sz="1400" dirty="0">
                <a:solidFill>
                  <a:schemeClr val="bg1"/>
                </a:solidFill>
                <a:latin typeface="Bahnschrift" pitchFamily="34" charset="0"/>
              </a:rPr>
            </a:br>
            <a:r>
              <a:rPr lang="en-US" sz="1400" dirty="0">
                <a:solidFill>
                  <a:schemeClr val="bg1"/>
                </a:solidFill>
                <a:latin typeface="Bahnschrift" pitchFamily="34" charset="0"/>
              </a:rPr>
              <a:t>8. Price – Cost of the app</a:t>
            </a:r>
            <a:br>
              <a:rPr lang="en-US" sz="1400" dirty="0">
                <a:solidFill>
                  <a:schemeClr val="bg1"/>
                </a:solidFill>
                <a:latin typeface="Bahnschrift" pitchFamily="34" charset="0"/>
              </a:rPr>
            </a:br>
            <a:r>
              <a:rPr lang="en-US" sz="1400" dirty="0">
                <a:solidFill>
                  <a:schemeClr val="bg1"/>
                </a:solidFill>
                <a:latin typeface="Bahnschrift" pitchFamily="34" charset="0"/>
              </a:rPr>
              <a:t>9. Content Rating – Age group the app is targeted at</a:t>
            </a:r>
            <a:br>
              <a:rPr lang="en-US" sz="1400" dirty="0">
                <a:solidFill>
                  <a:schemeClr val="bg1"/>
                </a:solidFill>
                <a:latin typeface="Bahnschrift" pitchFamily="34" charset="0"/>
              </a:rPr>
            </a:br>
            <a:r>
              <a:rPr lang="en-US" sz="1400" dirty="0">
                <a:solidFill>
                  <a:schemeClr val="bg1"/>
                </a:solidFill>
                <a:latin typeface="Bahnschrift" pitchFamily="34" charset="0"/>
              </a:rPr>
              <a:t>10. Genres - An app can belong to multiple genres </a:t>
            </a:r>
            <a:br>
              <a:rPr lang="en-US" sz="1400" dirty="0">
                <a:solidFill>
                  <a:schemeClr val="bg1"/>
                </a:solidFill>
                <a:latin typeface="Bahnschrift" pitchFamily="34" charset="0"/>
              </a:rPr>
            </a:br>
            <a:r>
              <a:rPr lang="en-US" sz="1400" dirty="0">
                <a:solidFill>
                  <a:schemeClr val="bg1"/>
                </a:solidFill>
                <a:latin typeface="Bahnschrift" pitchFamily="34" charset="0"/>
              </a:rPr>
              <a:t>                     (apart from its main category)</a:t>
            </a:r>
            <a:br>
              <a:rPr lang="en-US" sz="1400" dirty="0">
                <a:solidFill>
                  <a:schemeClr val="bg1"/>
                </a:solidFill>
                <a:latin typeface="Bahnschrift" pitchFamily="34" charset="0"/>
              </a:rPr>
            </a:br>
            <a:r>
              <a:rPr lang="en-US" sz="1400" dirty="0">
                <a:solidFill>
                  <a:schemeClr val="bg1"/>
                </a:solidFill>
                <a:latin typeface="Bahnschrift" pitchFamily="34" charset="0"/>
              </a:rPr>
              <a:t>11. Last Updated - Date when the app was last updated on Play Store</a:t>
            </a:r>
            <a:br>
              <a:rPr lang="en-US" sz="1400" dirty="0">
                <a:solidFill>
                  <a:schemeClr val="bg1"/>
                </a:solidFill>
                <a:latin typeface="Bahnschrift" pitchFamily="34" charset="0"/>
              </a:rPr>
            </a:br>
            <a:r>
              <a:rPr lang="en-US" sz="1400" dirty="0">
                <a:solidFill>
                  <a:schemeClr val="bg1"/>
                </a:solidFill>
                <a:latin typeface="Bahnschrift" pitchFamily="34" charset="0"/>
              </a:rPr>
              <a:t>12. Current Ver. - Current version of the app available on Play Store</a:t>
            </a:r>
            <a:br>
              <a:rPr lang="en-US" sz="1400" dirty="0">
                <a:solidFill>
                  <a:schemeClr val="bg1"/>
                </a:solidFill>
                <a:latin typeface="Bahnschrift" pitchFamily="34" charset="0"/>
              </a:rPr>
            </a:br>
            <a:r>
              <a:rPr lang="en-US" sz="1400" dirty="0">
                <a:solidFill>
                  <a:schemeClr val="bg1"/>
                </a:solidFill>
                <a:latin typeface="Bahnschrift" pitchFamily="34" charset="0"/>
              </a:rPr>
              <a:t>13. Android Ver. – Minimum required android version</a:t>
            </a:r>
            <a:br>
              <a:rPr lang="en-US" sz="1400" dirty="0">
                <a:solidFill>
                  <a:schemeClr val="bg1"/>
                </a:solidFill>
                <a:latin typeface="Bahnschrift" pitchFamily="34" charset="0"/>
              </a:rPr>
            </a:br>
            <a:br>
              <a:rPr lang="en-US" sz="1400" dirty="0">
                <a:solidFill>
                  <a:schemeClr val="bg1"/>
                </a:solidFill>
                <a:latin typeface="Bahnschrift" pitchFamily="34" charset="0"/>
              </a:rPr>
            </a:br>
            <a:br>
              <a:rPr lang="en-US" sz="1400" dirty="0">
                <a:solidFill>
                  <a:schemeClr val="bg1"/>
                </a:solidFill>
                <a:latin typeface="Bahnschrift" pitchFamily="34" charset="0"/>
              </a:rPr>
            </a:br>
            <a:br>
              <a:rPr lang="en-US" sz="1400" dirty="0">
                <a:solidFill>
                  <a:schemeClr val="bg1"/>
                </a:solidFill>
                <a:latin typeface="Bahnschrift" pitchFamily="34" charset="0"/>
              </a:rPr>
            </a:br>
            <a:endParaRPr lang="en-US" sz="1400" b="1" dirty="0">
              <a:solidFill>
                <a:schemeClr val="bg1"/>
              </a:solidFill>
              <a:latin typeface="Bahnschrift" pitchFamily="34" charset="0"/>
            </a:endParaRPr>
          </a:p>
        </p:txBody>
      </p:sp>
      <p:pic>
        <p:nvPicPr>
          <p:cNvPr id="1027" name="Picture 3" descr="C:\Users\ys\OneDrive\Desktop\featured.png"/>
          <p:cNvPicPr>
            <a:picLocks noChangeAspect="1" noChangeArrowheads="1"/>
          </p:cNvPicPr>
          <p:nvPr/>
        </p:nvPicPr>
        <p:blipFill>
          <a:blip r:embed="rId2"/>
          <a:srcRect/>
          <a:stretch>
            <a:fillRect/>
          </a:stretch>
        </p:blipFill>
        <p:spPr bwMode="auto">
          <a:xfrm>
            <a:off x="5545278" y="1702342"/>
            <a:ext cx="3598722" cy="301557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3200" b="1" dirty="0">
                <a:latin typeface="Bahnschrift" pitchFamily="34" charset="0"/>
              </a:rPr>
            </a:br>
            <a:br>
              <a:rPr lang="en-US" sz="3200" b="1" dirty="0">
                <a:latin typeface="Bahnschrift" pitchFamily="34" charset="0"/>
              </a:rPr>
            </a:br>
            <a:br>
              <a:rPr lang="en-US" sz="3200" b="1" dirty="0">
                <a:latin typeface="Bahnschrift" pitchFamily="34" charset="0"/>
              </a:rPr>
            </a:br>
            <a:br>
              <a:rPr lang="en-US" sz="3200" b="1" dirty="0">
                <a:latin typeface="Bahnschrift" pitchFamily="34" charset="0"/>
              </a:rPr>
            </a:br>
            <a:br>
              <a:rPr lang="en-US" sz="3200" b="1" dirty="0">
                <a:latin typeface="Bahnschrift" pitchFamily="34" charset="0"/>
              </a:rPr>
            </a:br>
            <a:br>
              <a:rPr lang="en-US" sz="3200" b="1" dirty="0">
                <a:latin typeface="Bahnschrift" pitchFamily="34" charset="0"/>
              </a:rPr>
            </a:br>
            <a:br>
              <a:rPr lang="en-US" sz="3200" b="1" dirty="0">
                <a:latin typeface="Bahnschrift" pitchFamily="34" charset="0"/>
              </a:rPr>
            </a:br>
            <a:br>
              <a:rPr lang="en-US" sz="3200" b="1" dirty="0">
                <a:latin typeface="Bahnschrift" pitchFamily="34" charset="0"/>
              </a:rPr>
            </a:br>
            <a:r>
              <a:rPr lang="en-US" sz="3200" b="1" dirty="0">
                <a:latin typeface="Bahnschrift" pitchFamily="34" charset="0"/>
              </a:rPr>
              <a:t>DATA PIPELINE</a:t>
            </a:r>
            <a:br>
              <a:rPr lang="en-US" sz="3200" b="1" dirty="0">
                <a:latin typeface="Bahnschrift" pitchFamily="34" charset="0"/>
              </a:rPr>
            </a:br>
            <a:r>
              <a:rPr lang="en-US" sz="2400" b="1" dirty="0">
                <a:latin typeface="Bahnschrift" pitchFamily="34" charset="0"/>
              </a:rPr>
              <a:t>1. DATA PREPARATION</a:t>
            </a:r>
            <a:br>
              <a:rPr lang="en-US" sz="1600" b="1" dirty="0">
                <a:latin typeface="Bahnschrift" pitchFamily="34" charset="0"/>
              </a:rPr>
            </a:br>
            <a:r>
              <a:rPr lang="en-US" sz="1600" dirty="0">
                <a:solidFill>
                  <a:schemeClr val="bg1"/>
                </a:solidFill>
                <a:latin typeface="Bahnschrift" pitchFamily="34" charset="0"/>
              </a:rPr>
              <a:t>It has information such as app name, category, rating, and more. And the other is a list of reviews for each app with the sentiment if that particular content of the review was positive, neutral, or negative</a:t>
            </a:r>
            <a:r>
              <a:rPr lang="en-US" sz="1600" dirty="0">
                <a:solidFill>
                  <a:schemeClr val="bg1"/>
                </a:solidFill>
              </a:rPr>
              <a:t>.</a:t>
            </a:r>
            <a:br>
              <a:rPr lang="en-US" sz="1600" dirty="0">
                <a:solidFill>
                  <a:schemeClr val="bg1"/>
                </a:solidFill>
              </a:rPr>
            </a:br>
            <a:r>
              <a:rPr lang="en-US" sz="1600" dirty="0">
                <a:solidFill>
                  <a:schemeClr val="bg1"/>
                </a:solidFill>
              </a:rPr>
              <a:t> Data preparation is the process of cleaning and transforming </a:t>
            </a:r>
            <a:br>
              <a:rPr lang="en-US" sz="1600" dirty="0">
                <a:solidFill>
                  <a:schemeClr val="bg1"/>
                </a:solidFill>
              </a:rPr>
            </a:br>
            <a:r>
              <a:rPr lang="en-US" sz="1600" dirty="0">
                <a:solidFill>
                  <a:schemeClr val="bg1"/>
                </a:solidFill>
              </a:rPr>
              <a:t>raw data prior to processing and analysis. It is an important step </a:t>
            </a:r>
            <a:br>
              <a:rPr lang="en-US" sz="1600" dirty="0">
                <a:solidFill>
                  <a:schemeClr val="bg1"/>
                </a:solidFill>
              </a:rPr>
            </a:br>
            <a:r>
              <a:rPr lang="en-US" sz="1600" dirty="0">
                <a:solidFill>
                  <a:schemeClr val="bg1"/>
                </a:solidFill>
              </a:rPr>
              <a:t>prior to processing and often involves reformatting data, making </a:t>
            </a:r>
            <a:br>
              <a:rPr lang="en-US" sz="1600" dirty="0">
                <a:solidFill>
                  <a:schemeClr val="bg1"/>
                </a:solidFill>
              </a:rPr>
            </a:br>
            <a:r>
              <a:rPr lang="en-US" sz="1600" dirty="0">
                <a:solidFill>
                  <a:schemeClr val="bg1"/>
                </a:solidFill>
              </a:rPr>
              <a:t>corrections to data and the combining of data sets to enrich data</a:t>
            </a:r>
            <a:r>
              <a:rPr lang="en-US" sz="1600" dirty="0">
                <a:solidFill>
                  <a:srgbClr val="002060"/>
                </a:solidFill>
              </a:rPr>
              <a:t>.</a:t>
            </a:r>
            <a:br>
              <a:rPr lang="en-US" sz="1600" dirty="0">
                <a:solidFill>
                  <a:srgbClr val="002060"/>
                </a:solidFill>
              </a:rPr>
            </a:br>
            <a:br>
              <a:rPr lang="en-US" sz="1600" dirty="0"/>
            </a:br>
            <a:r>
              <a:rPr lang="en-US" sz="2400" b="1" dirty="0">
                <a:latin typeface="Bahnschrift" pitchFamily="34" charset="0"/>
              </a:rPr>
              <a:t>2. GATHERING DATA</a:t>
            </a:r>
            <a:br>
              <a:rPr lang="en-US" sz="1800" b="1" dirty="0"/>
            </a:br>
            <a:r>
              <a:rPr lang="en-US" sz="1600" dirty="0">
                <a:solidFill>
                  <a:schemeClr val="bg1"/>
                </a:solidFill>
                <a:latin typeface="Bahnschrift" pitchFamily="34" charset="0"/>
              </a:rPr>
              <a:t>This step is about getting to know the data and understanding</a:t>
            </a:r>
            <a:br>
              <a:rPr lang="en-US" sz="1600" dirty="0">
                <a:solidFill>
                  <a:schemeClr val="bg1"/>
                </a:solidFill>
                <a:latin typeface="Bahnschrift" pitchFamily="34" charset="0"/>
              </a:rPr>
            </a:br>
            <a:r>
              <a:rPr lang="en-US" sz="1600" dirty="0">
                <a:solidFill>
                  <a:schemeClr val="bg1"/>
                </a:solidFill>
                <a:latin typeface="Bahnschrift" pitchFamily="34" charset="0"/>
              </a:rPr>
              <a:t>what has to be done before the data becomes useful in a </a:t>
            </a:r>
            <a:br>
              <a:rPr lang="en-US" sz="1600" dirty="0">
                <a:solidFill>
                  <a:schemeClr val="bg1"/>
                </a:solidFill>
                <a:latin typeface="Bahnschrift" pitchFamily="34" charset="0"/>
              </a:rPr>
            </a:br>
            <a:r>
              <a:rPr lang="en-US" sz="1600" dirty="0">
                <a:solidFill>
                  <a:schemeClr val="bg1"/>
                </a:solidFill>
                <a:latin typeface="Bahnschrift" pitchFamily="34" charset="0"/>
              </a:rPr>
              <a:t>particular context. This can be done by reading the CSV </a:t>
            </a:r>
            <a:br>
              <a:rPr lang="en-US" sz="1600" dirty="0">
                <a:solidFill>
                  <a:schemeClr val="bg1"/>
                </a:solidFill>
                <a:latin typeface="Bahnschrift" pitchFamily="34" charset="0"/>
              </a:rPr>
            </a:br>
            <a:r>
              <a:rPr lang="en-US" sz="1600" dirty="0">
                <a:solidFill>
                  <a:schemeClr val="bg1"/>
                </a:solidFill>
                <a:latin typeface="Bahnschrift" pitchFamily="34" charset="0"/>
              </a:rPr>
              <a:t>file and doing initial statistical analysis. Though the dataset</a:t>
            </a:r>
            <a:br>
              <a:rPr lang="en-US" sz="1600" dirty="0">
                <a:solidFill>
                  <a:schemeClr val="bg1"/>
                </a:solidFill>
                <a:latin typeface="Bahnschrift" pitchFamily="34" charset="0"/>
              </a:rPr>
            </a:br>
            <a:r>
              <a:rPr lang="en-US" sz="1600" dirty="0">
                <a:solidFill>
                  <a:schemeClr val="bg1"/>
                </a:solidFill>
                <a:latin typeface="Bahnschrift" pitchFamily="34" charset="0"/>
              </a:rPr>
              <a:t>may seem to have the correct data types for each column, </a:t>
            </a:r>
            <a:br>
              <a:rPr lang="en-US" sz="1600" dirty="0">
                <a:solidFill>
                  <a:schemeClr val="bg1"/>
                </a:solidFill>
                <a:latin typeface="Bahnschrift" pitchFamily="34" charset="0"/>
              </a:rPr>
            </a:br>
            <a:r>
              <a:rPr lang="en-US" sz="1600" dirty="0">
                <a:solidFill>
                  <a:schemeClr val="bg1"/>
                </a:solidFill>
                <a:latin typeface="Bahnschrift" pitchFamily="34" charset="0"/>
              </a:rPr>
              <a:t>we need to check it. Inconsistent data types will create</a:t>
            </a:r>
            <a:br>
              <a:rPr lang="en-US" sz="1600" dirty="0">
                <a:solidFill>
                  <a:schemeClr val="bg1"/>
                </a:solidFill>
                <a:latin typeface="Bahnschrift" pitchFamily="34" charset="0"/>
              </a:rPr>
            </a:br>
            <a:r>
              <a:rPr lang="en-US" sz="1600" dirty="0">
                <a:solidFill>
                  <a:schemeClr val="bg1"/>
                </a:solidFill>
                <a:latin typeface="Bahnschrift" pitchFamily="34" charset="0"/>
              </a:rPr>
              <a:t>issues while dealing with problems.</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endParaRPr lang="en-US" sz="1600" dirty="0"/>
          </a:p>
        </p:txBody>
      </p:sp>
      <p:pic>
        <p:nvPicPr>
          <p:cNvPr id="3" name="Picture 2">
            <a:extLst>
              <a:ext uri="{FF2B5EF4-FFF2-40B4-BE49-F238E27FC236}">
                <a16:creationId xmlns:a16="http://schemas.microsoft.com/office/drawing/2014/main" id="{FAC5A833-5F1B-4B81-8B0D-67C4320A30D3}"/>
              </a:ext>
            </a:extLst>
          </p:cNvPr>
          <p:cNvPicPr>
            <a:picLocks noChangeAspect="1"/>
          </p:cNvPicPr>
          <p:nvPr/>
        </p:nvPicPr>
        <p:blipFill>
          <a:blip r:embed="rId2"/>
          <a:stretch>
            <a:fillRect/>
          </a:stretch>
        </p:blipFill>
        <p:spPr>
          <a:xfrm>
            <a:off x="5964382" y="1514168"/>
            <a:ext cx="3179618" cy="36293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br>
              <a:rPr lang="en-US" sz="2400" b="1" dirty="0">
                <a:latin typeface="Bahnschrift" pitchFamily="34" charset="0"/>
              </a:rPr>
            </a:br>
            <a:br>
              <a:rPr lang="en-US" sz="2400" b="1" dirty="0">
                <a:latin typeface="Bahnschrift" pitchFamily="34" charset="0"/>
              </a:rPr>
            </a:br>
            <a:r>
              <a:rPr lang="en-US" sz="2400" b="1" dirty="0">
                <a:latin typeface="Bahnschrift" pitchFamily="34" charset="0"/>
              </a:rPr>
              <a:t>DATA PIPELINE(Contd…)</a:t>
            </a:r>
            <a:br>
              <a:rPr lang="en-US" sz="2400" dirty="0">
                <a:latin typeface="Bahnschrift" pitchFamily="34" charset="0"/>
              </a:rPr>
            </a:br>
            <a:br>
              <a:rPr lang="en-US" sz="1600" dirty="0">
                <a:latin typeface="Bahnschrift" pitchFamily="34" charset="0"/>
              </a:rPr>
            </a:br>
            <a:r>
              <a:rPr lang="en-US" sz="1600" b="1" dirty="0">
                <a:latin typeface="Bahnschrift" pitchFamily="34" charset="0"/>
              </a:rPr>
              <a:t>3.</a:t>
            </a:r>
            <a:r>
              <a:rPr lang="en-US" sz="1600" dirty="0">
                <a:latin typeface="Bahnschrift" pitchFamily="34" charset="0"/>
              </a:rPr>
              <a:t> </a:t>
            </a:r>
            <a:r>
              <a:rPr lang="en-US" sz="2000" b="1" dirty="0">
                <a:latin typeface="Bahnschrift" pitchFamily="34" charset="0"/>
              </a:rPr>
              <a:t>DATA CLEANING:</a:t>
            </a:r>
            <a:br>
              <a:rPr lang="en-US" sz="1600" dirty="0">
                <a:latin typeface="Bahnschrift" pitchFamily="34" charset="0"/>
              </a:rPr>
            </a:br>
            <a:r>
              <a:rPr lang="en-US" sz="1600" dirty="0">
                <a:latin typeface="Bahnschrift" pitchFamily="34" charset="0"/>
              </a:rPr>
              <a:t> </a:t>
            </a:r>
            <a:r>
              <a:rPr lang="en-US" sz="1600" dirty="0">
                <a:solidFill>
                  <a:schemeClr val="bg1"/>
                </a:solidFill>
                <a:latin typeface="Bahnschrift" pitchFamily="34" charset="0"/>
              </a:rPr>
              <a:t>First, we have analyzed which information column is irrelevant to the number of installs of the app. It was done by common sense. We removed size, last updated date, current version, and android version because they are not the factor that would affect the number of installs before publishing. Also, we have removed the rating and number of reviews because they are obviously associated with app installs and would not be known before publishing. Then we also trimmed our data of any out-of-place characters.</a:t>
            </a:r>
            <a:br>
              <a:rPr lang="en-US" sz="1400" dirty="0">
                <a:solidFill>
                  <a:schemeClr val="bg1"/>
                </a:solidFill>
                <a:latin typeface="Bahnschrift" pitchFamily="34" charset="0"/>
              </a:rPr>
            </a:br>
            <a:br>
              <a:rPr lang="en-US" sz="1600" dirty="0">
                <a:latin typeface="Bahnschrift" pitchFamily="34" charset="0"/>
              </a:rPr>
            </a:br>
            <a:r>
              <a:rPr lang="en-US" sz="1600" b="1" dirty="0">
                <a:latin typeface="Bahnschrift" pitchFamily="34" charset="0"/>
              </a:rPr>
              <a:t>4. </a:t>
            </a:r>
            <a:r>
              <a:rPr lang="en-US" sz="2000" b="1" dirty="0">
                <a:latin typeface="Bahnschrift" pitchFamily="34" charset="0"/>
              </a:rPr>
              <a:t>DATA VISUALIZATION</a:t>
            </a:r>
            <a:r>
              <a:rPr lang="en-US" sz="1600" b="1" dirty="0">
                <a:latin typeface="Bahnschrift" pitchFamily="34" charset="0"/>
              </a:rPr>
              <a:t>: </a:t>
            </a:r>
            <a:br>
              <a:rPr lang="en-US" sz="1600" dirty="0">
                <a:latin typeface="Bahnschrift" pitchFamily="34" charset="0"/>
              </a:rPr>
            </a:br>
            <a:r>
              <a:rPr lang="en-US" sz="1600" dirty="0">
                <a:solidFill>
                  <a:schemeClr val="bg1"/>
                </a:solidFill>
                <a:latin typeface="Bahnschrift" pitchFamily="34" charset="0"/>
              </a:rPr>
              <a:t>This can be used to get a glimpse of the distribution of the app market. This can help businesses in several ways. Apps could be targeted to a particular market. A business could analyze its approach to entering a market with more/moderate/fewer competitors. If the app holds a feature that may change the future usage of users, a data-driven business venture could launch the app in the market of more competitors to get a better hold of the market relying on that key feature and making further development. </a:t>
            </a:r>
            <a:br>
              <a:rPr lang="en-US" sz="1400" dirty="0">
                <a:solidFill>
                  <a:schemeClr val="bg1"/>
                </a:solidFill>
                <a:latin typeface="Bahnschrift" pitchFamily="34" charset="0"/>
              </a:rPr>
            </a:br>
            <a:br>
              <a:rPr lang="en-US" sz="1400" dirty="0">
                <a:latin typeface="Bahnschrift" pitchFamily="34" charset="0"/>
              </a:rPr>
            </a:br>
            <a:br>
              <a:rPr lang="en-US" sz="1400" dirty="0">
                <a:latin typeface="Bahnschrift" pitchFamily="34" charset="0"/>
              </a:rPr>
            </a:br>
            <a:br>
              <a:rPr lang="en-US" sz="1400" dirty="0">
                <a:latin typeface="Bahnschrift" pitchFamily="34" charset="0"/>
              </a:rPr>
            </a:br>
            <a:br>
              <a:rPr lang="en-US" sz="1400" dirty="0">
                <a:latin typeface="Bahnschrift" pitchFamily="34" charset="0"/>
              </a:rPr>
            </a:br>
            <a:br>
              <a:rPr lang="en-US" sz="1600" dirty="0"/>
            </a:br>
            <a:endParaRPr lang="en-US" sz="1600" dirty="0">
              <a:latin typeface="Bahnschrift"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a:latin typeface="Bahnschrift" pitchFamily="34" charset="0"/>
              </a:rPr>
              <a:t>EDA</a:t>
            </a:r>
            <a:br>
              <a:rPr lang="en-US" sz="2000" b="1" dirty="0">
                <a:latin typeface="Bahnschrift" pitchFamily="34" charset="0"/>
              </a:rPr>
            </a:br>
            <a:r>
              <a:rPr lang="en-US" sz="1800" b="1" dirty="0">
                <a:solidFill>
                  <a:schemeClr val="bg1"/>
                </a:solidFill>
                <a:latin typeface="Bahnschrift" pitchFamily="34" charset="0"/>
              </a:rPr>
              <a:t>-&gt;</a:t>
            </a:r>
            <a:r>
              <a:rPr lang="en-US" sz="1800" dirty="0">
                <a:solidFill>
                  <a:schemeClr val="bg1"/>
                </a:solidFill>
                <a:latin typeface="Bahnschrift" pitchFamily="34" charset="0"/>
              </a:rPr>
              <a:t>Top 20 apps present in the                            </a:t>
            </a:r>
            <a:r>
              <a:rPr lang="en-US" sz="1800" b="1" dirty="0">
                <a:solidFill>
                  <a:schemeClr val="bg1"/>
                </a:solidFill>
                <a:latin typeface="Bahnschrift" pitchFamily="34" charset="0"/>
              </a:rPr>
              <a:t>-&gt;</a:t>
            </a:r>
            <a:r>
              <a:rPr lang="en-US" sz="1800" dirty="0">
                <a:solidFill>
                  <a:schemeClr val="bg1"/>
                </a:solidFill>
                <a:latin typeface="Bahnschrift" pitchFamily="34" charset="0"/>
              </a:rPr>
              <a:t>Genres that are getting installed          </a:t>
            </a:r>
            <a:br>
              <a:rPr lang="en-US" sz="1800" dirty="0">
                <a:solidFill>
                  <a:schemeClr val="bg1"/>
                </a:solidFill>
                <a:latin typeface="Bahnschrift" pitchFamily="34" charset="0"/>
              </a:rPr>
            </a:br>
            <a:r>
              <a:rPr lang="en-US" sz="1800" dirty="0">
                <a:solidFill>
                  <a:schemeClr val="bg1"/>
                </a:solidFill>
                <a:latin typeface="Bahnschrift" pitchFamily="34" charset="0"/>
              </a:rPr>
              <a:t>Google play store as per their Genres.                most in top 20 Genres.</a:t>
            </a:r>
            <a:br>
              <a:rPr lang="en-US" sz="2000" dirty="0">
                <a:solidFill>
                  <a:schemeClr val="bg1"/>
                </a:solidFill>
                <a:latin typeface="Bahnschrift" pitchFamily="34" charset="0"/>
              </a:rPr>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b="1" dirty="0">
              <a:latin typeface="Bahnschrift" pitchFamily="34" charset="0"/>
            </a:endParaRPr>
          </a:p>
        </p:txBody>
      </p:sp>
      <p:pic>
        <p:nvPicPr>
          <p:cNvPr id="1026" name="Picture 2" descr="C:\Users\ys\OneDrive\Desktop\Top 20 genres.PNG"/>
          <p:cNvPicPr>
            <a:picLocks noChangeAspect="1" noChangeArrowheads="1"/>
          </p:cNvPicPr>
          <p:nvPr/>
        </p:nvPicPr>
        <p:blipFill>
          <a:blip r:embed="rId2"/>
          <a:srcRect/>
          <a:stretch>
            <a:fillRect/>
          </a:stretch>
        </p:blipFill>
        <p:spPr bwMode="auto">
          <a:xfrm>
            <a:off x="1" y="1388624"/>
            <a:ext cx="4464996" cy="3754876"/>
          </a:xfrm>
          <a:prstGeom prst="rect">
            <a:avLst/>
          </a:prstGeom>
          <a:noFill/>
        </p:spPr>
      </p:pic>
      <p:pic>
        <p:nvPicPr>
          <p:cNvPr id="1027" name="Picture 3" descr="C:\Users\ys\OneDrive\Desktop\Installs according to genres.PNG"/>
          <p:cNvPicPr>
            <a:picLocks noChangeAspect="1" noChangeArrowheads="1"/>
          </p:cNvPicPr>
          <p:nvPr/>
        </p:nvPicPr>
        <p:blipFill>
          <a:blip r:embed="rId3"/>
          <a:srcRect/>
          <a:stretch>
            <a:fillRect/>
          </a:stretch>
        </p:blipFill>
        <p:spPr bwMode="auto">
          <a:xfrm>
            <a:off x="4708188" y="1406525"/>
            <a:ext cx="4435812" cy="3736975"/>
          </a:xfrm>
          <a:prstGeom prst="rect">
            <a:avLst/>
          </a:prstGeom>
          <a:noFill/>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TotalTime>
  <Words>18</Words>
  <Application>Microsoft Office PowerPoint</Application>
  <PresentationFormat>On-screen Show (16:9)</PresentationFormat>
  <Paragraphs>22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Bahnschrift</vt:lpstr>
      <vt:lpstr>Montserrat</vt:lpstr>
      <vt:lpstr>Simple Light</vt:lpstr>
      <vt:lpstr>            Capstone Project – 1 EDA Play Store App Review Analysis  Team Members - Avinash Yadav Deepika Yadav   </vt:lpstr>
      <vt:lpstr> DISCUSSION OF GOOGLE PLAY STORE DATASET WILL INVOLVE VARIOUS STEPS SUCH AS:  -&gt; Problem Statement -&gt; Goal of the Project -&gt; Introduction to Data -&gt; Data Summary -&gt; Data Pipelining -&gt; extracting statistics from the dataset -&gt; exploratory analysis and visualizations -&gt; questions that can be asked from the dataset -&gt; conclusion -&gt; Challenges -&gt; Q &amp; A </vt:lpstr>
      <vt:lpstr> PROBLEM STATEMENT     Android is expanding as an operating system. It has captured around 74% of the total market which is a true indicator of the huge amount of population using android. Our goal is to help android developers to know what is the motivating factor for people to download an app. It will also help to find out the factors that affect someone’s decision to download  an app. We would like to analyse category, reviews, price, ratings and installs for this purpose and find  out how they are inter related.     </vt:lpstr>
      <vt:lpstr>    GOAL OF THE PROJECT With around three million apps available on Google Play Store, developing apps that stand out amongst the competition poses a challenge for app developers. To differentiate themselves in this oversaturated market, they need to pinpoint essential factors that play a role in customers’ decision-making process.  The objective of this project is to deliver insights to understand customer demands better and thus help developers to popularize the product. To clarify, the ‘popular’ in this project means a high number of installations.               </vt:lpstr>
      <vt:lpstr> INTRODUCTION TO DATA   Firstly let's get to know data. While we were analyzing the data, we used Pandas library.   -&gt; info(): It informs about data columns and data types.  -&gt; head(): It returns the first five data.  -&gt; tail(): It returns the last five data.  -&gt; columns : It returns data columns  -&gt; shape : It gives number of rows and columns in a tuple.  </vt:lpstr>
      <vt:lpstr> DATA SUMMARY  The dataset contains details of Android applications present on Google Play Store. For analysis of the mentioned data, three we have used Python. Our business case is to locate the best Apps, which we measure by Review check. There are 13 includes that depict each application and an aggregate of 10842 applications. Following variables were initially included: 1. App – Name of the app 2. Category – Category of the app 3. Rating - Over all user rating of the app out of 5 on the Play Store  4. Size – Size of app 5. Reviews – Number of user reviews for the app 6. Installs – Number of user downloads/installs for the app 7. Type – Paid or free 8. Price – Cost of the app 9. Content Rating – Age group the app is targeted at 10. Genres - An app can belong to multiple genres                       (apart from its main category) 11. Last Updated - Date when the app was last updated on Play Store 12. Current Ver. - Current version of the app available on Play Store 13. Android Ver. – Minimum required android version    </vt:lpstr>
      <vt:lpstr>        DATA PIPELINE 1. DATA PREPARATION It has information such as app name, category, rating, and more. And the other is a list of reviews for each app with the sentiment if that particular content of the review was positive, neutral, or negative.  Data preparation is the process of cleaning and transforming  raw data prior to processing and analysis. It is an important step  prior to processing and often involves reformatting data, making  corrections to data and the combining of data sets to enrich data.  2. GATHERING DATA This step is about getting to know the data and understanding what has to be done before the data becomes useful in a  particular context. This can be done by reading the CSV  file and doing initial statistical analysis. Though the dataset may seem to have the correct data types for each column,  we need to check it. Inconsistent data types will create issues while dealing with problems.                </vt:lpstr>
      <vt:lpstr>  DATA PIPELINE(Contd…)  3. DATA CLEANING:  First, we have analyzed which information column is irrelevant to the number of installs of the app. It was done by common sense. We removed size, last updated date, current version, and android version because they are not the factor that would affect the number of installs before publishing. Also, we have removed the rating and number of reviews because they are obviously associated with app installs and would not be known before publishing. Then we also trimmed our data of any out-of-place characters.  4. DATA VISUALIZATION:  This can be used to get a glimpse of the distribution of the app market. This can help businesses in several ways. Apps could be targeted to a particular market. A business could analyze its approach to entering a market with more/moderate/fewer competitors. If the app holds a feature that may change the future usage of users, a data-driven business venture could launch the app in the market of more competitors to get a better hold of the market relying on that key feature and making further development.       </vt:lpstr>
      <vt:lpstr>EDA -&gt;Top 20 apps present in the                            -&gt;Genres that are getting installed           Google play store as per their Genres.                most in top 20 Genres.             </vt:lpstr>
      <vt:lpstr>EDA(Contd…)  -&gt; Top 20 Categories base on count of apps       -&gt;Top 20 applications based on category         </vt:lpstr>
      <vt:lpstr>EDA(Contd…)  -&gt; average Rating of apps on play store     -&gt; According to the      graph the average      rating of apps on     play store is 4.18     </vt:lpstr>
      <vt:lpstr>    EDA(Contd…) Q. How does size impact on the number of installs of any application?   -&gt; Size of the applications  present in the dataset are  in MB and KB. It is clear  from the above mentioned  plot that size may impact  the number of installations.  Bulky applications are  less installed by the user  and this applies for both  type of apps paid and free.       </vt:lpstr>
      <vt:lpstr> EDA(Contd…) -&gt; size of apps:   -&gt; From the histogram, it  can be concluded that  maximum number of  applications present in  the dataset are of small size.  0 to 10 MB.    </vt:lpstr>
      <vt:lpstr>  EDA(Contd…) -&gt; The count of  applications in each  category differentiated  by their type:  -&gt; Top 3 category  of paid apps and  free apps are same  Family, Tools and game.     </vt:lpstr>
      <vt:lpstr>EDA(Contd…)  -&gt; Overall users review  Sentiments are 64% Positive  20% Negative and 16% Neutral.        </vt:lpstr>
      <vt:lpstr>USER REVIEWS:  -&gt; About 75 percentile of the time sentiment  polarity is around 0.4, which is positive.  -&gt; Subjectivity is between 0 and 1, median  subjectivity that was understood was 0.51.          </vt:lpstr>
      <vt:lpstr> ANALYSIS SUMMARY:  -&gt; Percentage of free apps: ~92% -&gt; Most Competitive category: Family -&gt; Category with the highest number of installs: Game -&gt; Category with the highest average app installs:      Communication -&gt; Percentage of apps that are top rated: ~80% -&gt; There are 20 free apps that have been installed over a billion times. -&gt; The median size of the apps in the play store is 12 MB.   </vt:lpstr>
      <vt:lpstr> CONCLUSION AND FUTURE WORK:  -&gt; The dataset contains possibilities to deliver insights to understand customer demands better and thus help developers to popularize the product. Dataset can also be used to look whether the original ratings of the app matches the predicted rating to know whether the app is performing better or worse compared to other apps on the Play Store. It is not limited to the problem taken into consideration for this project. Many other interesting possibilities can be explored using this dataset.  Future Work:  -&gt; Prediction of the number of reviews and installs by using the regression model. -&gt; Identifying the categories and stats of the most installed apps. -&gt; Exploring the correlation between the size of the app, the version of Android, etc on        the number of installs.     </vt:lpstr>
      <vt:lpstr>       CHALLENGES:  -&gt; The data was huge and was to be handles keeping in mind that we do not miss anything which is even of a little relevance.  -&gt; Designing multiple visualizations to summarize the information in the dataset and successfully communicate the results and trends to the reader.  -&gt; Computation time.        </vt:lpstr>
      <vt:lpstr>THANK YOU   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1 Play Store  Project Title   </dc:title>
  <cp:lastModifiedBy>Avinash Yadav</cp:lastModifiedBy>
  <cp:revision>70</cp:revision>
  <dcterms:modified xsi:type="dcterms:W3CDTF">2021-12-20T17:51:48Z</dcterms:modified>
</cp:coreProperties>
</file>