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87" r:id="rId5"/>
    <p:sldId id="260" r:id="rId6"/>
    <p:sldId id="261" r:id="rId7"/>
    <p:sldId id="288" r:id="rId8"/>
    <p:sldId id="263" r:id="rId9"/>
    <p:sldId id="264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78" r:id="rId18"/>
    <p:sldId id="267" r:id="rId19"/>
    <p:sldId id="297" r:id="rId20"/>
    <p:sldId id="298" r:id="rId21"/>
    <p:sldId id="299" r:id="rId22"/>
    <p:sldId id="296" r:id="rId23"/>
    <p:sldId id="301" r:id="rId24"/>
    <p:sldId id="280" r:id="rId25"/>
    <p:sldId id="30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85A0-4D08-B4CB-473E33CE8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03C356-E31E-4BDF-83E2-33123DFEAF64}" type="doc">
      <dgm:prSet loTypeId="urn:microsoft.com/office/officeart/2005/8/layout/StepDownProcess" loCatId="process" qsTypeId="urn:microsoft.com/office/officeart/2005/8/quickstyle/3d9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B91EBE8-A7E1-47A9-8856-7F9BF4813595}">
      <dgm:prSet phldrT="[Text]"/>
      <dgm:spPr/>
      <dgm:t>
        <a:bodyPr/>
        <a:lstStyle/>
        <a:p>
          <a:r>
            <a:rPr lang="en-US" dirty="0" smtClean="0"/>
            <a:t>Log Collecting/Archiving</a:t>
          </a:r>
          <a:endParaRPr lang="en-US" dirty="0"/>
        </a:p>
      </dgm:t>
    </dgm:pt>
    <dgm:pt modelId="{E892A56C-E625-448C-A2B1-7EAACC107767}" type="parTrans" cxnId="{A3934398-8EFD-4884-BFCE-59648E5066B8}">
      <dgm:prSet/>
      <dgm:spPr/>
      <dgm:t>
        <a:bodyPr/>
        <a:lstStyle/>
        <a:p>
          <a:endParaRPr lang="en-US"/>
        </a:p>
      </dgm:t>
    </dgm:pt>
    <dgm:pt modelId="{1C0D4084-9C05-4BF6-9BA0-AC275FD80D39}" type="sibTrans" cxnId="{A3934398-8EFD-4884-BFCE-59648E5066B8}">
      <dgm:prSet/>
      <dgm:spPr/>
      <dgm:t>
        <a:bodyPr/>
        <a:lstStyle/>
        <a:p>
          <a:endParaRPr lang="en-US"/>
        </a:p>
      </dgm:t>
    </dgm:pt>
    <dgm:pt modelId="{FBF6F016-9DBA-417C-ABB5-ED742395BD35}">
      <dgm:prSet phldrT="[Text]" phldr="1"/>
      <dgm:spPr/>
      <dgm:t>
        <a:bodyPr/>
        <a:lstStyle/>
        <a:p>
          <a:endParaRPr lang="en-US"/>
        </a:p>
      </dgm:t>
    </dgm:pt>
    <dgm:pt modelId="{B93AE7EF-6F7F-4D25-BF0E-5BF00DE081F9}" type="parTrans" cxnId="{BA510437-D5E5-4D84-94F3-C41FCA26DF1C}">
      <dgm:prSet/>
      <dgm:spPr/>
      <dgm:t>
        <a:bodyPr/>
        <a:lstStyle/>
        <a:p>
          <a:endParaRPr lang="en-US"/>
        </a:p>
      </dgm:t>
    </dgm:pt>
    <dgm:pt modelId="{B144DF04-F433-4B41-9BFE-57938D8E3B7E}" type="sibTrans" cxnId="{BA510437-D5E5-4D84-94F3-C41FCA26DF1C}">
      <dgm:prSet/>
      <dgm:spPr/>
      <dgm:t>
        <a:bodyPr/>
        <a:lstStyle/>
        <a:p>
          <a:endParaRPr lang="en-US"/>
        </a:p>
      </dgm:t>
    </dgm:pt>
    <dgm:pt modelId="{F72704C0-04DF-4BED-A213-9F0A9B70E88D}">
      <dgm:prSet phldrT="[Text]"/>
      <dgm:spPr/>
      <dgm:t>
        <a:bodyPr/>
        <a:lstStyle/>
        <a:p>
          <a:r>
            <a:rPr lang="en-US" dirty="0" smtClean="0"/>
            <a:t>Log Normalization</a:t>
          </a:r>
        </a:p>
      </dgm:t>
    </dgm:pt>
    <dgm:pt modelId="{B6358C85-FA47-461E-8746-3790FCF87025}" type="parTrans" cxnId="{36BF4ADF-6AAA-4ABB-AF95-6177D119E652}">
      <dgm:prSet/>
      <dgm:spPr/>
      <dgm:t>
        <a:bodyPr/>
        <a:lstStyle/>
        <a:p>
          <a:endParaRPr lang="en-US"/>
        </a:p>
      </dgm:t>
    </dgm:pt>
    <dgm:pt modelId="{1AEEC1DC-5F22-4D22-A740-324E52BC2FF4}" type="sibTrans" cxnId="{36BF4ADF-6AAA-4ABB-AF95-6177D119E652}">
      <dgm:prSet/>
      <dgm:spPr/>
      <dgm:t>
        <a:bodyPr/>
        <a:lstStyle/>
        <a:p>
          <a:endParaRPr lang="en-US"/>
        </a:p>
      </dgm:t>
    </dgm:pt>
    <dgm:pt modelId="{02B23246-A49E-44E3-A998-B7E74484035D}">
      <dgm:prSet phldrT="[Text]" phldr="1"/>
      <dgm:spPr/>
      <dgm:t>
        <a:bodyPr/>
        <a:lstStyle/>
        <a:p>
          <a:endParaRPr lang="en-US"/>
        </a:p>
      </dgm:t>
    </dgm:pt>
    <dgm:pt modelId="{1571BB5B-B28B-41F6-A02E-EE2A0FC1EA51}" type="parTrans" cxnId="{9E74CB6D-2FF6-4A98-8547-F4C195F52EE4}">
      <dgm:prSet/>
      <dgm:spPr/>
      <dgm:t>
        <a:bodyPr/>
        <a:lstStyle/>
        <a:p>
          <a:endParaRPr lang="en-US"/>
        </a:p>
      </dgm:t>
    </dgm:pt>
    <dgm:pt modelId="{FD4A8647-A8F4-4D91-85DF-2A3A5CA2FE89}" type="sibTrans" cxnId="{9E74CB6D-2FF6-4A98-8547-F4C195F52EE4}">
      <dgm:prSet/>
      <dgm:spPr/>
      <dgm:t>
        <a:bodyPr/>
        <a:lstStyle/>
        <a:p>
          <a:endParaRPr lang="en-US"/>
        </a:p>
      </dgm:t>
    </dgm:pt>
    <dgm:pt modelId="{001A6799-ADBE-414C-86C7-35D3D8AC3135}">
      <dgm:prSet phldrT="[Text]"/>
      <dgm:spPr/>
      <dgm:t>
        <a:bodyPr/>
        <a:lstStyle/>
        <a:p>
          <a:r>
            <a:rPr lang="en-US" dirty="0" smtClean="0"/>
            <a:t>Log Intelligence/Forensics and Monitoring</a:t>
          </a:r>
          <a:endParaRPr lang="en-US" dirty="0"/>
        </a:p>
      </dgm:t>
    </dgm:pt>
    <dgm:pt modelId="{18811AA6-5AA0-453D-83CB-5830B2EC024C}" type="parTrans" cxnId="{63F84EE9-D24C-4386-ABC3-E74C1BA15667}">
      <dgm:prSet/>
      <dgm:spPr/>
      <dgm:t>
        <a:bodyPr/>
        <a:lstStyle/>
        <a:p>
          <a:endParaRPr lang="en-US"/>
        </a:p>
      </dgm:t>
    </dgm:pt>
    <dgm:pt modelId="{8CFFE273-2D94-43CE-806E-966CBED8F03E}" type="sibTrans" cxnId="{63F84EE9-D24C-4386-ABC3-E74C1BA15667}">
      <dgm:prSet/>
      <dgm:spPr/>
      <dgm:t>
        <a:bodyPr/>
        <a:lstStyle/>
        <a:p>
          <a:endParaRPr lang="en-US"/>
        </a:p>
      </dgm:t>
    </dgm:pt>
    <dgm:pt modelId="{7B5ABA64-6D71-4215-9581-5B83E7188E99}">
      <dgm:prSet phldrT="[Text]" phldr="1"/>
      <dgm:spPr/>
      <dgm:t>
        <a:bodyPr/>
        <a:lstStyle/>
        <a:p>
          <a:endParaRPr lang="en-US"/>
        </a:p>
      </dgm:t>
    </dgm:pt>
    <dgm:pt modelId="{4E152D15-17A0-4507-A7E8-52182BB4D75B}" type="parTrans" cxnId="{841CB7EE-0226-4418-90D7-8A2A7C7DBE2A}">
      <dgm:prSet/>
      <dgm:spPr/>
      <dgm:t>
        <a:bodyPr/>
        <a:lstStyle/>
        <a:p>
          <a:endParaRPr lang="en-US"/>
        </a:p>
      </dgm:t>
    </dgm:pt>
    <dgm:pt modelId="{0BB54872-7041-4FBE-9D6A-E526468D9B96}" type="sibTrans" cxnId="{841CB7EE-0226-4418-90D7-8A2A7C7DBE2A}">
      <dgm:prSet/>
      <dgm:spPr/>
      <dgm:t>
        <a:bodyPr/>
        <a:lstStyle/>
        <a:p>
          <a:endParaRPr lang="en-US"/>
        </a:p>
      </dgm:t>
    </dgm:pt>
    <dgm:pt modelId="{636A5727-A0BA-46A8-87D9-FDACE2818EB6}" type="pres">
      <dgm:prSet presAssocID="{8C03C356-E31E-4BDF-83E2-33123DFEAF6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60498F2-4925-4410-9D1E-D9A2FD4178D6}" type="pres">
      <dgm:prSet presAssocID="{EB91EBE8-A7E1-47A9-8856-7F9BF4813595}" presName="composite" presStyleCnt="0"/>
      <dgm:spPr/>
    </dgm:pt>
    <dgm:pt modelId="{D2CDD180-63A1-4E2A-A0C9-41A31A6D538D}" type="pres">
      <dgm:prSet presAssocID="{EB91EBE8-A7E1-47A9-8856-7F9BF4813595}" presName="bentUpArrow1" presStyleLbl="alignImgPlace1" presStyleIdx="0" presStyleCnt="2"/>
      <dgm:spPr/>
    </dgm:pt>
    <dgm:pt modelId="{7C45EB2B-EC4A-4323-A039-1419D5297AAE}" type="pres">
      <dgm:prSet presAssocID="{EB91EBE8-A7E1-47A9-8856-7F9BF481359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F103D7-0084-4AF1-B269-C3B13EBCD0EB}" type="pres">
      <dgm:prSet presAssocID="{EB91EBE8-A7E1-47A9-8856-7F9BF4813595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1C6A0-0A72-47D3-9142-0A622930EDAB}" type="pres">
      <dgm:prSet presAssocID="{1C0D4084-9C05-4BF6-9BA0-AC275FD80D39}" presName="sibTrans" presStyleCnt="0"/>
      <dgm:spPr/>
    </dgm:pt>
    <dgm:pt modelId="{735F0B36-71E1-4272-81BB-B7446ACDD10D}" type="pres">
      <dgm:prSet presAssocID="{F72704C0-04DF-4BED-A213-9F0A9B70E88D}" presName="composite" presStyleCnt="0"/>
      <dgm:spPr/>
    </dgm:pt>
    <dgm:pt modelId="{C953B2F8-CF53-41CF-AA44-99FF38746314}" type="pres">
      <dgm:prSet presAssocID="{F72704C0-04DF-4BED-A213-9F0A9B70E88D}" presName="bentUpArrow1" presStyleLbl="alignImgPlace1" presStyleIdx="1" presStyleCnt="2"/>
      <dgm:spPr/>
    </dgm:pt>
    <dgm:pt modelId="{B07BB0DD-F45B-4138-88E3-CF8967A55BCC}" type="pres">
      <dgm:prSet presAssocID="{F72704C0-04DF-4BED-A213-9F0A9B70E88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D84747-1801-4133-84B2-97EBDBCEC4AB}" type="pres">
      <dgm:prSet presAssocID="{F72704C0-04DF-4BED-A213-9F0A9B70E88D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4D792-E3C8-4615-BADA-4D636C535047}" type="pres">
      <dgm:prSet presAssocID="{1AEEC1DC-5F22-4D22-A740-324E52BC2FF4}" presName="sibTrans" presStyleCnt="0"/>
      <dgm:spPr/>
    </dgm:pt>
    <dgm:pt modelId="{DDF92208-8661-4C33-BB7C-565E1BE1216B}" type="pres">
      <dgm:prSet presAssocID="{001A6799-ADBE-414C-86C7-35D3D8AC3135}" presName="composite" presStyleCnt="0"/>
      <dgm:spPr/>
    </dgm:pt>
    <dgm:pt modelId="{5702DA82-6345-44BC-BCCE-679181293E7A}" type="pres">
      <dgm:prSet presAssocID="{001A6799-ADBE-414C-86C7-35D3D8AC3135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34D37-54AB-44F6-887F-282281A3EF75}" type="pres">
      <dgm:prSet presAssocID="{001A6799-ADBE-414C-86C7-35D3D8AC3135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934398-8EFD-4884-BFCE-59648E5066B8}" srcId="{8C03C356-E31E-4BDF-83E2-33123DFEAF64}" destId="{EB91EBE8-A7E1-47A9-8856-7F9BF4813595}" srcOrd="0" destOrd="0" parTransId="{E892A56C-E625-448C-A2B1-7EAACC107767}" sibTransId="{1C0D4084-9C05-4BF6-9BA0-AC275FD80D39}"/>
    <dgm:cxn modelId="{36636103-701C-45E8-ABD3-8DA7EA752A38}" type="presOf" srcId="{FBF6F016-9DBA-417C-ABB5-ED742395BD35}" destId="{22F103D7-0084-4AF1-B269-C3B13EBCD0EB}" srcOrd="0" destOrd="0" presId="urn:microsoft.com/office/officeart/2005/8/layout/StepDownProcess"/>
    <dgm:cxn modelId="{1CBA7BA1-749F-4355-8DE6-E04E6D6F65FC}" type="presOf" srcId="{8C03C356-E31E-4BDF-83E2-33123DFEAF64}" destId="{636A5727-A0BA-46A8-87D9-FDACE2818EB6}" srcOrd="0" destOrd="0" presId="urn:microsoft.com/office/officeart/2005/8/layout/StepDownProcess"/>
    <dgm:cxn modelId="{63F84EE9-D24C-4386-ABC3-E74C1BA15667}" srcId="{8C03C356-E31E-4BDF-83E2-33123DFEAF64}" destId="{001A6799-ADBE-414C-86C7-35D3D8AC3135}" srcOrd="2" destOrd="0" parTransId="{18811AA6-5AA0-453D-83CB-5830B2EC024C}" sibTransId="{8CFFE273-2D94-43CE-806E-966CBED8F03E}"/>
    <dgm:cxn modelId="{83812D99-0A2A-47EE-84C0-3F764EFD0D87}" type="presOf" srcId="{EB91EBE8-A7E1-47A9-8856-7F9BF4813595}" destId="{7C45EB2B-EC4A-4323-A039-1419D5297AAE}" srcOrd="0" destOrd="0" presId="urn:microsoft.com/office/officeart/2005/8/layout/StepDownProcess"/>
    <dgm:cxn modelId="{D717496E-ACCA-47FC-97F7-7B5700AD46DE}" type="presOf" srcId="{7B5ABA64-6D71-4215-9581-5B83E7188E99}" destId="{48F34D37-54AB-44F6-887F-282281A3EF75}" srcOrd="0" destOrd="0" presId="urn:microsoft.com/office/officeart/2005/8/layout/StepDownProcess"/>
    <dgm:cxn modelId="{A375FBB5-DA9A-47D1-84D8-E13F8C2F45B3}" type="presOf" srcId="{001A6799-ADBE-414C-86C7-35D3D8AC3135}" destId="{5702DA82-6345-44BC-BCCE-679181293E7A}" srcOrd="0" destOrd="0" presId="urn:microsoft.com/office/officeart/2005/8/layout/StepDownProcess"/>
    <dgm:cxn modelId="{841CB7EE-0226-4418-90D7-8A2A7C7DBE2A}" srcId="{001A6799-ADBE-414C-86C7-35D3D8AC3135}" destId="{7B5ABA64-6D71-4215-9581-5B83E7188E99}" srcOrd="0" destOrd="0" parTransId="{4E152D15-17A0-4507-A7E8-52182BB4D75B}" sibTransId="{0BB54872-7041-4FBE-9D6A-E526468D9B96}"/>
    <dgm:cxn modelId="{9E74CB6D-2FF6-4A98-8547-F4C195F52EE4}" srcId="{F72704C0-04DF-4BED-A213-9F0A9B70E88D}" destId="{02B23246-A49E-44E3-A998-B7E74484035D}" srcOrd="0" destOrd="0" parTransId="{1571BB5B-B28B-41F6-A02E-EE2A0FC1EA51}" sibTransId="{FD4A8647-A8F4-4D91-85DF-2A3A5CA2FE89}"/>
    <dgm:cxn modelId="{59A187FE-702D-40DD-8C99-0D5691529A70}" type="presOf" srcId="{02B23246-A49E-44E3-A998-B7E74484035D}" destId="{A8D84747-1801-4133-84B2-97EBDBCEC4AB}" srcOrd="0" destOrd="0" presId="urn:microsoft.com/office/officeart/2005/8/layout/StepDownProcess"/>
    <dgm:cxn modelId="{BA510437-D5E5-4D84-94F3-C41FCA26DF1C}" srcId="{EB91EBE8-A7E1-47A9-8856-7F9BF4813595}" destId="{FBF6F016-9DBA-417C-ABB5-ED742395BD35}" srcOrd="0" destOrd="0" parTransId="{B93AE7EF-6F7F-4D25-BF0E-5BF00DE081F9}" sibTransId="{B144DF04-F433-4B41-9BFE-57938D8E3B7E}"/>
    <dgm:cxn modelId="{36BF4ADF-6AAA-4ABB-AF95-6177D119E652}" srcId="{8C03C356-E31E-4BDF-83E2-33123DFEAF64}" destId="{F72704C0-04DF-4BED-A213-9F0A9B70E88D}" srcOrd="1" destOrd="0" parTransId="{B6358C85-FA47-461E-8746-3790FCF87025}" sibTransId="{1AEEC1DC-5F22-4D22-A740-324E52BC2FF4}"/>
    <dgm:cxn modelId="{8D7B2B89-9C61-4125-B595-789BDD9F6782}" type="presOf" srcId="{F72704C0-04DF-4BED-A213-9F0A9B70E88D}" destId="{B07BB0DD-F45B-4138-88E3-CF8967A55BCC}" srcOrd="0" destOrd="0" presId="urn:microsoft.com/office/officeart/2005/8/layout/StepDownProcess"/>
    <dgm:cxn modelId="{9C4F93A6-3339-4F28-A716-869FBADA2949}" type="presParOf" srcId="{636A5727-A0BA-46A8-87D9-FDACE2818EB6}" destId="{C60498F2-4925-4410-9D1E-D9A2FD4178D6}" srcOrd="0" destOrd="0" presId="urn:microsoft.com/office/officeart/2005/8/layout/StepDownProcess"/>
    <dgm:cxn modelId="{63AC5E55-A8E3-48C2-A66A-CD5B9E0F632A}" type="presParOf" srcId="{C60498F2-4925-4410-9D1E-D9A2FD4178D6}" destId="{D2CDD180-63A1-4E2A-A0C9-41A31A6D538D}" srcOrd="0" destOrd="0" presId="urn:microsoft.com/office/officeart/2005/8/layout/StepDownProcess"/>
    <dgm:cxn modelId="{6262AC24-EF4F-4097-9846-CBE5F7718AC2}" type="presParOf" srcId="{C60498F2-4925-4410-9D1E-D9A2FD4178D6}" destId="{7C45EB2B-EC4A-4323-A039-1419D5297AAE}" srcOrd="1" destOrd="0" presId="urn:microsoft.com/office/officeart/2005/8/layout/StepDownProcess"/>
    <dgm:cxn modelId="{1A636244-AC42-43E0-924F-7BB593857862}" type="presParOf" srcId="{C60498F2-4925-4410-9D1E-D9A2FD4178D6}" destId="{22F103D7-0084-4AF1-B269-C3B13EBCD0EB}" srcOrd="2" destOrd="0" presId="urn:microsoft.com/office/officeart/2005/8/layout/StepDownProcess"/>
    <dgm:cxn modelId="{759F7AE7-0051-4CA1-9499-FDC39E17C87E}" type="presParOf" srcId="{636A5727-A0BA-46A8-87D9-FDACE2818EB6}" destId="{31C1C6A0-0A72-47D3-9142-0A622930EDAB}" srcOrd="1" destOrd="0" presId="urn:microsoft.com/office/officeart/2005/8/layout/StepDownProcess"/>
    <dgm:cxn modelId="{110B6D05-4736-43BF-B3A7-7C403C36F84B}" type="presParOf" srcId="{636A5727-A0BA-46A8-87D9-FDACE2818EB6}" destId="{735F0B36-71E1-4272-81BB-B7446ACDD10D}" srcOrd="2" destOrd="0" presId="urn:microsoft.com/office/officeart/2005/8/layout/StepDownProcess"/>
    <dgm:cxn modelId="{E442F8A9-8F4D-480F-BEAA-68FC2E4A48DA}" type="presParOf" srcId="{735F0B36-71E1-4272-81BB-B7446ACDD10D}" destId="{C953B2F8-CF53-41CF-AA44-99FF38746314}" srcOrd="0" destOrd="0" presId="urn:microsoft.com/office/officeart/2005/8/layout/StepDownProcess"/>
    <dgm:cxn modelId="{1B9BEA2D-206D-47F5-AD3F-BE24A160F110}" type="presParOf" srcId="{735F0B36-71E1-4272-81BB-B7446ACDD10D}" destId="{B07BB0DD-F45B-4138-88E3-CF8967A55BCC}" srcOrd="1" destOrd="0" presId="urn:microsoft.com/office/officeart/2005/8/layout/StepDownProcess"/>
    <dgm:cxn modelId="{95946E73-CA22-4019-BB5B-9AE7EF49CB54}" type="presParOf" srcId="{735F0B36-71E1-4272-81BB-B7446ACDD10D}" destId="{A8D84747-1801-4133-84B2-97EBDBCEC4AB}" srcOrd="2" destOrd="0" presId="urn:microsoft.com/office/officeart/2005/8/layout/StepDownProcess"/>
    <dgm:cxn modelId="{AE4A5212-51D4-464B-9770-AFADEC7D90A9}" type="presParOf" srcId="{636A5727-A0BA-46A8-87D9-FDACE2818EB6}" destId="{D904D792-E3C8-4615-BADA-4D636C535047}" srcOrd="3" destOrd="0" presId="urn:microsoft.com/office/officeart/2005/8/layout/StepDownProcess"/>
    <dgm:cxn modelId="{3E0FD701-1BE4-4B75-9298-DAE8DC93EBF8}" type="presParOf" srcId="{636A5727-A0BA-46A8-87D9-FDACE2818EB6}" destId="{DDF92208-8661-4C33-BB7C-565E1BE1216B}" srcOrd="4" destOrd="0" presId="urn:microsoft.com/office/officeart/2005/8/layout/StepDownProcess"/>
    <dgm:cxn modelId="{C977E06D-38FF-4765-A5AE-14F123722875}" type="presParOf" srcId="{DDF92208-8661-4C33-BB7C-565E1BE1216B}" destId="{5702DA82-6345-44BC-BCCE-679181293E7A}" srcOrd="0" destOrd="0" presId="urn:microsoft.com/office/officeart/2005/8/layout/StepDownProcess"/>
    <dgm:cxn modelId="{F5344949-E8FD-491E-82C1-1C0EAF41E1D7}" type="presParOf" srcId="{DDF92208-8661-4C33-BB7C-565E1BE1216B}" destId="{48F34D37-54AB-44F6-887F-282281A3EF7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DD180-63A1-4E2A-A0C9-41A31A6D538D}">
      <dsp:nvSpPr>
        <dsp:cNvPr id="0" name=""/>
        <dsp:cNvSpPr/>
      </dsp:nvSpPr>
      <dsp:spPr>
        <a:xfrm rot="5400000">
          <a:off x="290720" y="1522369"/>
          <a:ext cx="1093515" cy="12449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5EB2B-EC4A-4323-A039-1419D5297AAE}">
      <dsp:nvSpPr>
        <dsp:cNvPr id="0" name=""/>
        <dsp:cNvSpPr/>
      </dsp:nvSpPr>
      <dsp:spPr>
        <a:xfrm>
          <a:off x="1005" y="310184"/>
          <a:ext cx="1840836" cy="1288526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Log Collecting/Archiving</a:t>
          </a:r>
          <a:endParaRPr lang="en-US" sz="1400" kern="1200" dirty="0"/>
        </a:p>
      </dsp:txBody>
      <dsp:txXfrm>
        <a:off x="63917" y="373096"/>
        <a:ext cx="1715012" cy="1162702"/>
      </dsp:txXfrm>
    </dsp:sp>
    <dsp:sp modelId="{22F103D7-0084-4AF1-B269-C3B13EBCD0EB}">
      <dsp:nvSpPr>
        <dsp:cNvPr id="0" name=""/>
        <dsp:cNvSpPr/>
      </dsp:nvSpPr>
      <dsp:spPr>
        <a:xfrm>
          <a:off x="1841842" y="433075"/>
          <a:ext cx="1338849" cy="1041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/>
        </a:p>
      </dsp:txBody>
      <dsp:txXfrm>
        <a:off x="1841842" y="433075"/>
        <a:ext cx="1338849" cy="1041443"/>
      </dsp:txXfrm>
    </dsp:sp>
    <dsp:sp modelId="{C953B2F8-CF53-41CF-AA44-99FF38746314}">
      <dsp:nvSpPr>
        <dsp:cNvPr id="0" name=""/>
        <dsp:cNvSpPr/>
      </dsp:nvSpPr>
      <dsp:spPr>
        <a:xfrm rot="5400000">
          <a:off x="1816970" y="2969809"/>
          <a:ext cx="1093515" cy="12449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12923784"/>
            <a:satOff val="22427"/>
            <a:lumOff val="14966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BB0DD-F45B-4138-88E3-CF8967A55BCC}">
      <dsp:nvSpPr>
        <dsp:cNvPr id="0" name=""/>
        <dsp:cNvSpPr/>
      </dsp:nvSpPr>
      <dsp:spPr>
        <a:xfrm>
          <a:off x="1527254" y="1757624"/>
          <a:ext cx="1840836" cy="1288526"/>
        </a:xfrm>
        <a:prstGeom prst="roundRect">
          <a:avLst>
            <a:gd name="adj" fmla="val 16670"/>
          </a:avLst>
        </a:prstGeom>
        <a:solidFill>
          <a:schemeClr val="accent4">
            <a:hueOff val="6215143"/>
            <a:satOff val="23450"/>
            <a:lumOff val="2157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Log Normalization</a:t>
          </a:r>
        </a:p>
      </dsp:txBody>
      <dsp:txXfrm>
        <a:off x="1590166" y="1820536"/>
        <a:ext cx="1715012" cy="1162702"/>
      </dsp:txXfrm>
    </dsp:sp>
    <dsp:sp modelId="{A8D84747-1801-4133-84B2-97EBDBCEC4AB}">
      <dsp:nvSpPr>
        <dsp:cNvPr id="0" name=""/>
        <dsp:cNvSpPr/>
      </dsp:nvSpPr>
      <dsp:spPr>
        <a:xfrm>
          <a:off x="3368091" y="1880515"/>
          <a:ext cx="1338849" cy="1041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/>
        </a:p>
      </dsp:txBody>
      <dsp:txXfrm>
        <a:off x="3368091" y="1880515"/>
        <a:ext cx="1338849" cy="1041443"/>
      </dsp:txXfrm>
    </dsp:sp>
    <dsp:sp modelId="{5702DA82-6345-44BC-BCCE-679181293E7A}">
      <dsp:nvSpPr>
        <dsp:cNvPr id="0" name=""/>
        <dsp:cNvSpPr/>
      </dsp:nvSpPr>
      <dsp:spPr>
        <a:xfrm>
          <a:off x="3053504" y="3205064"/>
          <a:ext cx="1840836" cy="1288526"/>
        </a:xfrm>
        <a:prstGeom prst="roundRect">
          <a:avLst>
            <a:gd name="adj" fmla="val 16670"/>
          </a:avLst>
        </a:prstGeom>
        <a:solidFill>
          <a:schemeClr val="accent4">
            <a:hueOff val="12430287"/>
            <a:satOff val="46901"/>
            <a:lumOff val="4314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Log Intelligence/Forensics and Monitoring</a:t>
          </a:r>
          <a:endParaRPr lang="en-US" sz="1400" kern="1200" dirty="0"/>
        </a:p>
      </dsp:txBody>
      <dsp:txXfrm>
        <a:off x="3116416" y="3267976"/>
        <a:ext cx="1715012" cy="1162702"/>
      </dsp:txXfrm>
    </dsp:sp>
    <dsp:sp modelId="{48F34D37-54AB-44F6-887F-282281A3EF75}">
      <dsp:nvSpPr>
        <dsp:cNvPr id="0" name=""/>
        <dsp:cNvSpPr/>
      </dsp:nvSpPr>
      <dsp:spPr>
        <a:xfrm>
          <a:off x="4894341" y="3327955"/>
          <a:ext cx="1338849" cy="1041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  <a:sp3d extrusionH="28000" prstMaterial="matte"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/>
        </a:p>
      </dsp:txBody>
      <dsp:txXfrm>
        <a:off x="4894341" y="3327955"/>
        <a:ext cx="1338849" cy="1041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2018/12/06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ZA" smtClean="0"/>
              <a:t>2018/12/06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  <a:t>21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  <a:t>22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997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cover option</a:t>
            </a:r>
            <a:endParaRPr lang="en-ZA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cover option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ZA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ZA" dirty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ZA" dirty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4.svg"/><Relationship Id="rId7" Type="http://schemas.openxmlformats.org/officeDocument/2006/relationships/image" Target="../media/image4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2.png"/><Relationship Id="rId11" Type="http://schemas.openxmlformats.org/officeDocument/2006/relationships/image" Target="../media/image5.png"/><Relationship Id="rId5" Type="http://schemas.openxmlformats.org/officeDocument/2006/relationships/image" Target="../media/image45.svg"/><Relationship Id="rId10" Type="http://schemas.openxmlformats.org/officeDocument/2006/relationships/chart" Target="../charts/chart1.xml"/><Relationship Id="rId4" Type="http://schemas.openxmlformats.org/officeDocument/2006/relationships/image" Target="../media/image21.png"/><Relationship Id="rId9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gz.io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www.elastic.co/" TargetMode="External"/><Relationship Id="rId1" Type="http://schemas.openxmlformats.org/officeDocument/2006/relationships/slideLayout" Target="../slideLayouts/slideLayout19.xml"/><Relationship Id="rId6" Type="http://schemas.microsoft.com/office/2007/relationships/hdphoto" Target="../media/hdphoto8.wdp"/><Relationship Id="rId5" Type="http://schemas.openxmlformats.org/officeDocument/2006/relationships/image" Target="../media/image26.png"/><Relationship Id="rId4" Type="http://schemas.openxmlformats.org/officeDocument/2006/relationships/hyperlink" Target="http://www.wikipedia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9.wdp"/><Relationship Id="rId5" Type="http://schemas.openxmlformats.org/officeDocument/2006/relationships/image" Target="../media/image27.png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products/beats/metricbeat" TargetMode="External"/><Relationship Id="rId2" Type="http://schemas.openxmlformats.org/officeDocument/2006/relationships/hyperlink" Target="https://www.elastic.co/products/beats/filebeat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logstash/current/output-plugins.html" TargetMode="External"/><Relationship Id="rId2" Type="http://schemas.openxmlformats.org/officeDocument/2006/relationships/hyperlink" Target="https://www.elastic.co/guide/en/logstash/current/input-plugins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LOG ORGANIZATION AND monitoring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noProof="1" smtClean="0"/>
              <a:t>Organise it, monitor it, cross-check it</a:t>
            </a:r>
          </a:p>
          <a:p>
            <a:r>
              <a:rPr lang="en-ZA" noProof="1" smtClean="0"/>
              <a:t>All at one place with complete text search</a:t>
            </a:r>
            <a:endParaRPr lang="en-ZA" noProof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52" y="481346"/>
            <a:ext cx="3057638" cy="337812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053634" y="364229"/>
            <a:ext cx="2146869" cy="985600"/>
            <a:chOff x="4071051" y="1792433"/>
            <a:chExt cx="2382000" cy="1003017"/>
          </a:xfrm>
        </p:grpSpPr>
        <p:sp>
          <p:nvSpPr>
            <p:cNvPr id="6" name="Rectangle 5"/>
            <p:cNvSpPr/>
            <p:nvPr/>
          </p:nvSpPr>
          <p:spPr>
            <a:xfrm>
              <a:off x="4071051" y="1801581"/>
              <a:ext cx="2382000" cy="993869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604" y="1792433"/>
              <a:ext cx="1998614" cy="99431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9231085" y="5172891"/>
            <a:ext cx="2960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Presented by: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	Avinash Kumar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	Prashant Kumar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	</a:t>
            </a:r>
            <a:r>
              <a:rPr lang="en-IN" dirty="0" err="1" smtClean="0">
                <a:solidFill>
                  <a:schemeClr val="bg1"/>
                </a:solidFill>
              </a:rPr>
              <a:t>Sumit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Kumar</a:t>
            </a:r>
          </a:p>
          <a:p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dirty="0" err="1" smtClean="0">
                <a:solidFill>
                  <a:schemeClr val="bg1"/>
                </a:solidFill>
              </a:rPr>
              <a:t>Raunak</a:t>
            </a:r>
            <a:r>
              <a:rPr lang="en-IN" dirty="0" smtClean="0">
                <a:solidFill>
                  <a:schemeClr val="bg1"/>
                </a:solidFill>
              </a:rPr>
              <a:t> Kumar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28" b="7766"/>
          <a:stretch/>
        </p:blipFill>
        <p:spPr>
          <a:xfrm>
            <a:off x="7942217" y="364229"/>
            <a:ext cx="3091461" cy="28112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Rectangle 16"/>
          <p:cNvSpPr/>
          <p:nvPr/>
        </p:nvSpPr>
        <p:spPr>
          <a:xfrm>
            <a:off x="7485529" y="3307692"/>
            <a:ext cx="39456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G.L Bajaj Institute </a:t>
            </a:r>
          </a:p>
          <a:p>
            <a:pPr algn="ctr"/>
            <a:r>
              <a:rPr lang="en-US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of </a:t>
            </a:r>
          </a:p>
          <a:p>
            <a:pPr algn="ctr"/>
            <a:r>
              <a:rPr lang="en-US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Technology &amp; Management</a:t>
            </a:r>
          </a:p>
          <a:p>
            <a:pPr algn="ctr"/>
            <a:r>
              <a:rPr lang="en-US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Gr. Noida</a:t>
            </a:r>
            <a:endParaRPr lang="en-US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51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smtClean="0"/>
              <a:t>page </a:t>
            </a:r>
            <a:fld id="{19B51A1E-902D-48AF-9020-955120F399B6}" type="slidenum">
              <a:rPr lang="en-ZA" b="1" i="1" smtClean="0"/>
              <a:pPr/>
              <a:t>10</a:t>
            </a:fld>
            <a:endParaRPr lang="en-ZA" b="1" i="1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ARCHITECTURE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49" y="864000"/>
            <a:ext cx="8429625" cy="558421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0125074" y="0"/>
            <a:ext cx="1892755" cy="864000"/>
            <a:chOff x="4071051" y="1792433"/>
            <a:chExt cx="2382000" cy="1003017"/>
          </a:xfrm>
        </p:grpSpPr>
        <p:sp>
          <p:nvSpPr>
            <p:cNvPr id="10" name="Rectangle 9"/>
            <p:cNvSpPr/>
            <p:nvPr/>
          </p:nvSpPr>
          <p:spPr>
            <a:xfrm>
              <a:off x="4071051" y="1801581"/>
              <a:ext cx="2382000" cy="993869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604" y="1792433"/>
              <a:ext cx="1998614" cy="994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712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82" y="1152000"/>
            <a:ext cx="5046643" cy="5039250"/>
          </a:xfrm>
        </p:spPr>
        <p:txBody>
          <a:bodyPr/>
          <a:lstStyle/>
          <a:p>
            <a:pPr marL="276225" lvl="1" indent="0">
              <a:lnSpc>
                <a:spcPct val="100000"/>
              </a:lnSpc>
              <a:buNone/>
            </a:pPr>
            <a:r>
              <a:rPr lang="en-US" altLang="en-US" sz="900" dirty="0"/>
              <a:t>&lt;85&gt;1 2010-12-17T15:12:04.287-06:00 cabig-h1 OHT 521 IHE+RFC-3881 - </a:t>
            </a:r>
          </a:p>
          <a:p>
            <a:pPr marL="276225" lvl="1" indent="0">
              <a:lnSpc>
                <a:spcPct val="100000"/>
              </a:lnSpc>
              <a:buNone/>
            </a:pPr>
            <a:r>
              <a:rPr lang="en-US" altLang="en-US" sz="900" dirty="0"/>
              <a:t>&lt;?xml version="1.0" encoding="UTF-8"?&gt;</a:t>
            </a:r>
          </a:p>
          <a:p>
            <a:pPr marL="276225" lvl="1" indent="0">
              <a:lnSpc>
                <a:spcPct val="100000"/>
              </a:lnSpc>
              <a:buNone/>
            </a:pPr>
            <a:r>
              <a:rPr lang="en-US" altLang="en-US" sz="900" dirty="0"/>
              <a:t>&lt;</a:t>
            </a:r>
            <a:r>
              <a:rPr lang="en-US" altLang="en-US" sz="900" dirty="0" err="1"/>
              <a:t>AuditMessage</a:t>
            </a:r>
            <a:r>
              <a:rPr lang="en-US" altLang="en-US" sz="900" dirty="0"/>
              <a:t>&gt;</a:t>
            </a:r>
          </a:p>
          <a:p>
            <a:pPr marL="276225" lvl="1" indent="0">
              <a:lnSpc>
                <a:spcPct val="100000"/>
              </a:lnSpc>
              <a:buNone/>
            </a:pPr>
            <a:endParaRPr lang="en-US" altLang="en-US" sz="900" dirty="0"/>
          </a:p>
          <a:p>
            <a:pPr marL="276225" lvl="1" indent="0">
              <a:lnSpc>
                <a:spcPct val="100000"/>
              </a:lnSpc>
              <a:buNone/>
            </a:pPr>
            <a:r>
              <a:rPr lang="en-US" altLang="en-US" sz="900" dirty="0"/>
              <a:t>   &lt;</a:t>
            </a:r>
            <a:r>
              <a:rPr lang="en-US" altLang="en-US" sz="900" dirty="0" err="1"/>
              <a:t>EventIdentification</a:t>
            </a:r>
            <a:r>
              <a:rPr lang="en-US" altLang="en-US" sz="900" dirty="0"/>
              <a:t> </a:t>
            </a:r>
            <a:r>
              <a:rPr lang="en-US" altLang="en-US" sz="900" dirty="0" err="1"/>
              <a:t>EventDateTime</a:t>
            </a:r>
            <a:r>
              <a:rPr lang="en-US" altLang="en-US" sz="900" dirty="0"/>
              <a:t>="2010-12-17T15:12:04.287-06:00" </a:t>
            </a:r>
          </a:p>
          <a:p>
            <a:pPr marL="276225" lvl="1" indent="0">
              <a:lnSpc>
                <a:spcPct val="100000"/>
              </a:lnSpc>
              <a:buNone/>
            </a:pPr>
            <a:r>
              <a:rPr lang="en-US" altLang="en-US" sz="900" dirty="0"/>
              <a:t>      </a:t>
            </a:r>
            <a:r>
              <a:rPr lang="en-US" altLang="en-US" sz="900" dirty="0" err="1"/>
              <a:t>EventOutcomeIndicator</a:t>
            </a:r>
            <a:r>
              <a:rPr lang="en-US" altLang="en-US" sz="900" dirty="0"/>
              <a:t>="0" </a:t>
            </a:r>
          </a:p>
          <a:p>
            <a:pPr marL="276225" lvl="1" indent="0">
              <a:lnSpc>
                <a:spcPct val="100000"/>
              </a:lnSpc>
              <a:buNone/>
            </a:pPr>
            <a:r>
              <a:rPr lang="en-US" altLang="en-US" sz="900" dirty="0"/>
              <a:t>      </a:t>
            </a:r>
            <a:r>
              <a:rPr lang="en-US" altLang="en-US" sz="900" dirty="0" err="1"/>
              <a:t>EventActionCode</a:t>
            </a:r>
            <a:r>
              <a:rPr lang="en-US" altLang="en-US" sz="900" dirty="0"/>
              <a:t>="E"&gt;</a:t>
            </a:r>
          </a:p>
          <a:p>
            <a:pPr marL="276225" lvl="1" indent="0">
              <a:lnSpc>
                <a:spcPct val="100000"/>
              </a:lnSpc>
              <a:buNone/>
            </a:pPr>
            <a:r>
              <a:rPr lang="en-US" altLang="en-US" sz="900" dirty="0"/>
              <a:t>      &lt;</a:t>
            </a:r>
            <a:r>
              <a:rPr lang="en-US" altLang="en-US" sz="900" dirty="0" err="1"/>
              <a:t>EventID</a:t>
            </a:r>
            <a:r>
              <a:rPr lang="en-US" altLang="en-US" sz="900" dirty="0"/>
              <a:t> code="110114" </a:t>
            </a:r>
            <a:r>
              <a:rPr lang="en-US" altLang="en-US" sz="900" dirty="0" err="1"/>
              <a:t>codeSystemName</a:t>
            </a:r>
            <a:r>
              <a:rPr lang="en-US" altLang="en-US" sz="900" dirty="0"/>
              <a:t>="DCM" </a:t>
            </a:r>
          </a:p>
          <a:p>
            <a:pPr marL="276225" lvl="1" indent="0">
              <a:lnSpc>
                <a:spcPct val="100000"/>
              </a:lnSpc>
              <a:buNone/>
            </a:pPr>
            <a:r>
              <a:rPr lang="en-US" altLang="en-US" sz="900" dirty="0"/>
              <a:t>         </a:t>
            </a:r>
            <a:r>
              <a:rPr lang="en-US" altLang="en-US" sz="900" dirty="0" err="1"/>
              <a:t>displayName</a:t>
            </a:r>
            <a:r>
              <a:rPr lang="en-US" altLang="en-US" sz="900" dirty="0"/>
              <a:t>="</a:t>
            </a:r>
            <a:r>
              <a:rPr lang="en-US" altLang="en-US" sz="900" dirty="0" err="1"/>
              <a:t>UserAuthenticated</a:t>
            </a:r>
            <a:r>
              <a:rPr lang="en-US" altLang="en-US" sz="900" dirty="0"/>
              <a:t>" /&gt;</a:t>
            </a:r>
          </a:p>
          <a:p>
            <a:pPr marL="276225" lvl="1" indent="0">
              <a:lnSpc>
                <a:spcPct val="100000"/>
              </a:lnSpc>
              <a:buNone/>
            </a:pPr>
            <a:r>
              <a:rPr lang="en-US" altLang="en-US" sz="900" dirty="0"/>
              <a:t>      &lt;</a:t>
            </a:r>
            <a:r>
              <a:rPr lang="en-US" altLang="en-US" sz="900" dirty="0" err="1"/>
              <a:t>EventTypeCode</a:t>
            </a:r>
            <a:r>
              <a:rPr lang="en-US" altLang="en-US" sz="900" dirty="0"/>
              <a:t> code="110122" </a:t>
            </a:r>
            <a:r>
              <a:rPr lang="en-US" altLang="en-US" sz="900" dirty="0" err="1"/>
              <a:t>codeSystemName</a:t>
            </a:r>
            <a:r>
              <a:rPr lang="en-US" altLang="en-US" sz="900" dirty="0"/>
              <a:t>="DCM" </a:t>
            </a:r>
          </a:p>
          <a:p>
            <a:pPr marL="276225" lvl="1" indent="0">
              <a:lnSpc>
                <a:spcPct val="100000"/>
              </a:lnSpc>
              <a:buNone/>
            </a:pPr>
            <a:r>
              <a:rPr lang="en-US" altLang="en-US" sz="900" dirty="0"/>
              <a:t>         </a:t>
            </a:r>
            <a:r>
              <a:rPr lang="en-US" altLang="en-US" sz="900" dirty="0" err="1"/>
              <a:t>displayName</a:t>
            </a:r>
            <a:r>
              <a:rPr lang="en-US" altLang="en-US" sz="900" dirty="0"/>
              <a:t>="Login" /&gt;</a:t>
            </a:r>
          </a:p>
          <a:p>
            <a:pPr marL="276225" lvl="1" indent="0">
              <a:lnSpc>
                <a:spcPct val="100000"/>
              </a:lnSpc>
              <a:buNone/>
            </a:pPr>
            <a:r>
              <a:rPr lang="en-US" altLang="en-US" sz="900" dirty="0"/>
              <a:t>   &lt;/</a:t>
            </a:r>
            <a:r>
              <a:rPr lang="en-US" altLang="en-US" sz="900" dirty="0" err="1"/>
              <a:t>EventIdentification</a:t>
            </a:r>
            <a:r>
              <a:rPr lang="en-US" altLang="en-US" sz="900" dirty="0"/>
              <a:t>&gt;</a:t>
            </a:r>
          </a:p>
          <a:p>
            <a:pPr marL="276225" lvl="1" indent="0">
              <a:lnSpc>
                <a:spcPct val="100000"/>
              </a:lnSpc>
              <a:buNone/>
            </a:pPr>
            <a:r>
              <a:rPr lang="en-US" altLang="en-US" sz="900" dirty="0"/>
              <a:t>   &lt;</a:t>
            </a:r>
            <a:r>
              <a:rPr lang="en-US" altLang="en-US" sz="900" dirty="0" err="1"/>
              <a:t>ActiveParticipant</a:t>
            </a:r>
            <a:r>
              <a:rPr lang="en-US" altLang="en-US" sz="900" dirty="0"/>
              <a:t> </a:t>
            </a:r>
            <a:r>
              <a:rPr lang="en-US" altLang="en-US" sz="900" dirty="0" err="1"/>
              <a:t>UserID</a:t>
            </a:r>
            <a:r>
              <a:rPr lang="en-US" altLang="en-US" sz="900" dirty="0"/>
              <a:t>="fe80::5999:d1ef:63de:a8bb%11" </a:t>
            </a:r>
          </a:p>
          <a:p>
            <a:pPr marL="276225" lvl="1" indent="0">
              <a:lnSpc>
                <a:spcPct val="100000"/>
              </a:lnSpc>
              <a:buNone/>
            </a:pPr>
            <a:r>
              <a:rPr lang="en-US" altLang="en-US" sz="900" dirty="0"/>
              <a:t>      </a:t>
            </a:r>
            <a:r>
              <a:rPr lang="en-US" altLang="en-US" sz="900" dirty="0" err="1"/>
              <a:t>UserIsRequestor</a:t>
            </a:r>
            <a:r>
              <a:rPr lang="en-US" altLang="en-US" sz="900" dirty="0"/>
              <a:t>="true" </a:t>
            </a:r>
          </a:p>
          <a:p>
            <a:pPr marL="276225" lvl="1" indent="0">
              <a:lnSpc>
                <a:spcPct val="100000"/>
              </a:lnSpc>
              <a:buNone/>
            </a:pPr>
            <a:r>
              <a:rPr lang="en-US" altLang="en-US" sz="900" dirty="0"/>
              <a:t>      </a:t>
            </a:r>
            <a:r>
              <a:rPr lang="en-US" altLang="en-US" sz="900" dirty="0" err="1"/>
              <a:t>NetworkAccessPointTypeCode</a:t>
            </a:r>
            <a:r>
              <a:rPr lang="en-US" altLang="en-US" sz="900" dirty="0"/>
              <a:t>="1" </a:t>
            </a:r>
          </a:p>
          <a:p>
            <a:pPr marL="276225" lvl="1" indent="0">
              <a:lnSpc>
                <a:spcPct val="100000"/>
              </a:lnSpc>
              <a:buNone/>
            </a:pPr>
            <a:r>
              <a:rPr lang="en-US" altLang="en-US" sz="900" dirty="0"/>
              <a:t>      </a:t>
            </a:r>
            <a:r>
              <a:rPr lang="en-US" altLang="en-US" sz="900" dirty="0" err="1"/>
              <a:t>NetworkAccessPointID</a:t>
            </a:r>
            <a:r>
              <a:rPr lang="en-US" altLang="en-US" sz="900" dirty="0"/>
              <a:t>="125.20.175.12"&gt;</a:t>
            </a:r>
          </a:p>
          <a:p>
            <a:pPr marL="276225" lvl="1" indent="0">
              <a:lnSpc>
                <a:spcPct val="100000"/>
              </a:lnSpc>
              <a:buNone/>
            </a:pPr>
            <a:r>
              <a:rPr lang="en-US" altLang="en-US" sz="900" dirty="0"/>
              <a:t>      &lt;</a:t>
            </a:r>
            <a:r>
              <a:rPr lang="en-US" altLang="en-US" sz="900" dirty="0" err="1"/>
              <a:t>RoleIDCode</a:t>
            </a:r>
            <a:r>
              <a:rPr lang="en-US" altLang="en-US" sz="900" dirty="0"/>
              <a:t> code="110150" </a:t>
            </a:r>
            <a:r>
              <a:rPr lang="en-US" altLang="en-US" sz="900" dirty="0" err="1"/>
              <a:t>codeSystemName</a:t>
            </a:r>
            <a:r>
              <a:rPr lang="en-US" altLang="en-US" sz="900" dirty="0"/>
              <a:t>="DCM" </a:t>
            </a:r>
          </a:p>
          <a:p>
            <a:pPr marL="276225" lvl="1" indent="0">
              <a:lnSpc>
                <a:spcPct val="100000"/>
              </a:lnSpc>
              <a:buNone/>
            </a:pPr>
            <a:r>
              <a:rPr lang="en-US" altLang="en-US" sz="900" dirty="0"/>
              <a:t>         </a:t>
            </a:r>
            <a:r>
              <a:rPr lang="en-US" altLang="en-US" sz="900" dirty="0" err="1"/>
              <a:t>displayName</a:t>
            </a:r>
            <a:r>
              <a:rPr lang="en-US" altLang="en-US" sz="900" dirty="0"/>
              <a:t>="Application" /&gt;</a:t>
            </a:r>
          </a:p>
          <a:p>
            <a:pPr marL="276225" lvl="1" indent="0">
              <a:lnSpc>
                <a:spcPct val="100000"/>
              </a:lnSpc>
              <a:buNone/>
            </a:pPr>
            <a:r>
              <a:rPr lang="en-US" altLang="en-US" sz="900" dirty="0"/>
              <a:t>   &lt;/</a:t>
            </a:r>
            <a:r>
              <a:rPr lang="en-US" altLang="en-US" sz="900" dirty="0" err="1"/>
              <a:t>ActiveParticipant</a:t>
            </a:r>
            <a:r>
              <a:rPr lang="en-US" altLang="en-US" sz="900" dirty="0"/>
              <a:t>&gt;</a:t>
            </a:r>
          </a:p>
          <a:p>
            <a:pPr marL="276225" lvl="1" indent="0">
              <a:lnSpc>
                <a:spcPct val="100000"/>
              </a:lnSpc>
              <a:buNone/>
            </a:pPr>
            <a:r>
              <a:rPr lang="en-US" altLang="en-US" sz="900" dirty="0"/>
              <a:t>   &lt;</a:t>
            </a:r>
            <a:r>
              <a:rPr lang="en-US" altLang="en-US" sz="900" dirty="0" err="1"/>
              <a:t>ActiveParticipant</a:t>
            </a:r>
            <a:r>
              <a:rPr lang="en-US" altLang="en-US" sz="900" dirty="0"/>
              <a:t> </a:t>
            </a:r>
            <a:r>
              <a:rPr lang="en-US" altLang="en-US" sz="900" dirty="0" err="1"/>
              <a:t>UserID</a:t>
            </a:r>
            <a:r>
              <a:rPr lang="en-US" altLang="en-US" sz="900" dirty="0"/>
              <a:t>="farley.granger@wb.com" </a:t>
            </a:r>
            <a:r>
              <a:rPr lang="en-US" altLang="en-US" sz="900" dirty="0" err="1"/>
              <a:t>UserIsRequestor</a:t>
            </a:r>
            <a:r>
              <a:rPr lang="en-US" altLang="en-US" sz="900" dirty="0"/>
              <a:t>="true"/&gt;</a:t>
            </a:r>
          </a:p>
          <a:p>
            <a:pPr marL="276225" lvl="1" indent="0">
              <a:lnSpc>
                <a:spcPct val="100000"/>
              </a:lnSpc>
              <a:buNone/>
            </a:pPr>
            <a:r>
              <a:rPr lang="en-US" altLang="en-US" sz="900" dirty="0"/>
              <a:t>   &lt;</a:t>
            </a:r>
            <a:r>
              <a:rPr lang="en-US" altLang="en-US" sz="900" dirty="0" err="1"/>
              <a:t>AuditSourceIdentification</a:t>
            </a:r>
            <a:r>
              <a:rPr lang="en-US" altLang="en-US" sz="900" dirty="0"/>
              <a:t> </a:t>
            </a:r>
            <a:r>
              <a:rPr lang="en-US" altLang="en-US" sz="900" dirty="0" err="1"/>
              <a:t>AuditEnterpriseSiteID</a:t>
            </a:r>
            <a:r>
              <a:rPr lang="en-US" altLang="en-US" sz="900" dirty="0"/>
              <a:t>="End User" </a:t>
            </a:r>
          </a:p>
          <a:p>
            <a:pPr marL="276225" lvl="1" indent="0">
              <a:lnSpc>
                <a:spcPct val="100000"/>
              </a:lnSpc>
              <a:buNone/>
            </a:pPr>
            <a:r>
              <a:rPr lang="en-US" altLang="en-US" sz="900" dirty="0"/>
              <a:t>      </a:t>
            </a:r>
            <a:r>
              <a:rPr lang="en-US" altLang="en-US" sz="900" dirty="0" err="1"/>
              <a:t>AuditSourceID</a:t>
            </a:r>
            <a:r>
              <a:rPr lang="en-US" altLang="en-US" sz="900" dirty="0"/>
              <a:t>="farley.granger@wb.com"&gt;</a:t>
            </a:r>
          </a:p>
          <a:p>
            <a:pPr marL="276225" lvl="1" indent="0">
              <a:lnSpc>
                <a:spcPct val="100000"/>
              </a:lnSpc>
              <a:buNone/>
            </a:pPr>
            <a:r>
              <a:rPr lang="en-US" altLang="en-US" sz="900" dirty="0"/>
              <a:t>      &lt;</a:t>
            </a:r>
            <a:r>
              <a:rPr lang="en-US" altLang="en-US" sz="900" dirty="0" err="1"/>
              <a:t>AuditSourceTypeCode</a:t>
            </a:r>
            <a:r>
              <a:rPr lang="en-US" altLang="en-US" sz="900" dirty="0"/>
              <a:t> code="1" /&gt;</a:t>
            </a:r>
          </a:p>
          <a:p>
            <a:pPr marL="276225" lvl="1" indent="0">
              <a:lnSpc>
                <a:spcPct val="100000"/>
              </a:lnSpc>
              <a:buNone/>
            </a:pPr>
            <a:r>
              <a:rPr lang="en-US" altLang="en-US" sz="900" dirty="0"/>
              <a:t>   &lt;/</a:t>
            </a:r>
            <a:r>
              <a:rPr lang="en-US" altLang="en-US" sz="900" dirty="0" err="1" smtClean="0"/>
              <a:t>AuditSourceIdentification</a:t>
            </a:r>
            <a:r>
              <a:rPr lang="en-US" altLang="en-US" sz="900" dirty="0" smtClean="0"/>
              <a:t>&gt;</a:t>
            </a:r>
            <a:endParaRPr lang="en-US" altLang="en-US" sz="900" dirty="0"/>
          </a:p>
          <a:p>
            <a:pPr marL="276225" lvl="1" indent="0">
              <a:lnSpc>
                <a:spcPct val="100000"/>
              </a:lnSpc>
              <a:buNone/>
            </a:pPr>
            <a:r>
              <a:rPr lang="en-US" altLang="en-US" sz="900" dirty="0"/>
              <a:t>&lt;/</a:t>
            </a:r>
            <a:r>
              <a:rPr lang="en-US" altLang="en-US" sz="900" dirty="0" err="1"/>
              <a:t>AuditMessage</a:t>
            </a:r>
            <a:r>
              <a:rPr lang="en-US" altLang="en-US" sz="900" dirty="0"/>
              <a:t>&gt;</a:t>
            </a:r>
          </a:p>
          <a:p>
            <a:pPr marL="276225" lvl="1" indent="0">
              <a:lnSpc>
                <a:spcPct val="100000"/>
              </a:lnSpc>
              <a:buNone/>
            </a:pPr>
            <a:endParaRPr lang="en-IN" sz="9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 smtClean="0"/>
              <a:t>page </a:t>
            </a:r>
            <a:fld id="{19B51A1E-902D-48AF-9020-955120F399B6}" type="slidenum">
              <a:rPr lang="en-ZA" b="1" i="1" smtClean="0"/>
              <a:pPr/>
              <a:t>11</a:t>
            </a:fld>
            <a:endParaRPr lang="en-ZA" b="1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LOG FILE</a:t>
            </a:r>
            <a:endParaRPr lang="en-IN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811857" y="990075"/>
            <a:ext cx="5046643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6225" lvl="1" indent="0">
              <a:lnSpc>
                <a:spcPct val="100000"/>
              </a:lnSpc>
              <a:buNone/>
            </a:pPr>
            <a:r>
              <a:rPr lang="en-IN" sz="1800" dirty="0"/>
              <a:t>Timestamp: 3/4/2016 12:11:42 PM </a:t>
            </a:r>
            <a:r>
              <a:rPr lang="en-IN" sz="1800" dirty="0" err="1"/>
              <a:t>Title:xyzzz</a:t>
            </a:r>
            <a:r>
              <a:rPr lang="en-IN" sz="1800" dirty="0"/>
              <a:t>() Message: Product ZX8364 has been removed from cart </a:t>
            </a:r>
            <a:r>
              <a:rPr lang="en-IN" sz="1800" dirty="0" err="1"/>
              <a:t>StackTrace</a:t>
            </a:r>
            <a:r>
              <a:rPr lang="en-IN" sz="1800" dirty="0"/>
              <a:t>: at </a:t>
            </a:r>
            <a:r>
              <a:rPr lang="en-IN" sz="1800" dirty="0" err="1"/>
              <a:t>System.Boolean.Parse</a:t>
            </a:r>
            <a:r>
              <a:rPr lang="en-IN" sz="1800" dirty="0"/>
              <a:t>(String value)Exception </a:t>
            </a:r>
            <a:r>
              <a:rPr lang="en-IN" sz="1800" dirty="0" err="1"/>
              <a:t>rethrown</a:t>
            </a:r>
            <a:r>
              <a:rPr lang="en-IN" sz="1800" dirty="0"/>
              <a:t> at [0]: at </a:t>
            </a:r>
            <a:r>
              <a:rPr lang="en-IN" sz="1800" dirty="0" err="1"/>
              <a:t>System.Runtime.Remoting.Proxies.RealProxy.HandleReturnMessage</a:t>
            </a:r>
            <a:r>
              <a:rPr lang="en-IN" sz="1800" dirty="0"/>
              <a:t>(</a:t>
            </a:r>
            <a:r>
              <a:rPr lang="en-IN" sz="1800" dirty="0" err="1"/>
              <a:t>IMessage</a:t>
            </a:r>
            <a:r>
              <a:rPr lang="en-IN" sz="1800" dirty="0"/>
              <a:t> </a:t>
            </a:r>
            <a:r>
              <a:rPr lang="en-IN" sz="1800" dirty="0" err="1"/>
              <a:t>reqMsg</a:t>
            </a:r>
            <a:r>
              <a:rPr lang="en-IN" sz="1800" dirty="0"/>
              <a:t>, </a:t>
            </a:r>
            <a:r>
              <a:rPr lang="en-IN" sz="1800" dirty="0" err="1"/>
              <a:t>IMessage</a:t>
            </a:r>
            <a:r>
              <a:rPr lang="en-IN" sz="1800" dirty="0"/>
              <a:t> </a:t>
            </a:r>
            <a:r>
              <a:rPr lang="en-IN" sz="1800" dirty="0" err="1"/>
              <a:t>retMsg</a:t>
            </a:r>
            <a:r>
              <a:rPr lang="en-IN" sz="1800" dirty="0"/>
              <a:t>) at </a:t>
            </a:r>
            <a:r>
              <a:rPr lang="en-IN" sz="1800" dirty="0" err="1"/>
              <a:t>System.Runtime.Remoting.Proxies.RealProxy.PrivateInvoke</a:t>
            </a:r>
            <a:r>
              <a:rPr lang="en-IN" sz="1800" dirty="0"/>
              <a:t>(</a:t>
            </a:r>
            <a:r>
              <a:rPr lang="en-IN" sz="1800" dirty="0" err="1"/>
              <a:t>MessageData</a:t>
            </a:r>
            <a:r>
              <a:rPr lang="en-IN" sz="1800" dirty="0"/>
              <a:t>&amp; </a:t>
            </a:r>
            <a:r>
              <a:rPr lang="en-IN" sz="1800" dirty="0" err="1"/>
              <a:t>msgData</a:t>
            </a:r>
            <a:r>
              <a:rPr lang="en-IN" sz="1800" dirty="0"/>
              <a:t>, Int32 type).... Machine: USNGDY22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467703" y="76229"/>
            <a:ext cx="1724297" cy="787771"/>
            <a:chOff x="4071051" y="1792433"/>
            <a:chExt cx="2382000" cy="1003017"/>
          </a:xfrm>
        </p:grpSpPr>
        <p:sp>
          <p:nvSpPr>
            <p:cNvPr id="8" name="Rectangle 7"/>
            <p:cNvSpPr/>
            <p:nvPr/>
          </p:nvSpPr>
          <p:spPr>
            <a:xfrm>
              <a:off x="4071051" y="1801581"/>
              <a:ext cx="2382000" cy="993869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604" y="1792433"/>
              <a:ext cx="1998614" cy="994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572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0">
              <a:buNone/>
            </a:pPr>
            <a:r>
              <a:rPr lang="en-US" dirty="0"/>
              <a:t>{"index":{"_index":"shakespeare","_id":31600}}</a:t>
            </a:r>
          </a:p>
          <a:p>
            <a:pPr marL="266700" lvl="1" indent="0">
              <a:buNone/>
            </a:pPr>
            <a:r>
              <a:rPr lang="en-US" dirty="0"/>
              <a:t>{"type":"line","line_id":31601,"play_name":"Cymbeline","speech_number":12,"line_number":"5.3.92","speaker":"POSTHUMUS </a:t>
            </a:r>
            <a:r>
              <a:rPr lang="en-US" dirty="0" err="1"/>
              <a:t>LEONATUS","text_entry":"But</a:t>
            </a:r>
            <a:r>
              <a:rPr lang="en-US" dirty="0"/>
              <a:t> end it by some means for Imogen."}</a:t>
            </a:r>
          </a:p>
          <a:p>
            <a:pPr marL="266700" lvl="1" indent="0">
              <a:buNone/>
            </a:pPr>
            <a:r>
              <a:rPr lang="en-US" dirty="0"/>
              <a:t>{"index":{"_index":"shakespeare","_id":31601}}</a:t>
            </a:r>
          </a:p>
          <a:p>
            <a:pPr marL="266700" lvl="1" indent="0">
              <a:buNone/>
            </a:pPr>
            <a:r>
              <a:rPr lang="en-US" dirty="0"/>
              <a:t>{"type":"line","line_id":31602,"play_name":"Cymbeline","speech_number":12,"line_number":"","speaker":"POSTHUMUS </a:t>
            </a:r>
            <a:r>
              <a:rPr lang="en-US" dirty="0" err="1"/>
              <a:t>LEONATUS","text_entry":"Enter</a:t>
            </a:r>
            <a:r>
              <a:rPr lang="en-US" dirty="0"/>
              <a:t> two British Captains and Soldiers"}</a:t>
            </a:r>
          </a:p>
          <a:p>
            <a:pPr marL="266700" lvl="1" indent="0">
              <a:buNone/>
            </a:pPr>
            <a:r>
              <a:rPr lang="en-US" dirty="0"/>
              <a:t>{"index":{"_index":"shakespeare","_id":31602}}</a:t>
            </a:r>
          </a:p>
          <a:p>
            <a:pPr marL="266700" lvl="1" indent="0">
              <a:buNone/>
            </a:pPr>
            <a:r>
              <a:rPr lang="en-US" dirty="0"/>
              <a:t>{"type":"line","line_id":31603,"play_name":"Cymbeline","speech_number":13,"line_number":"5.3.93","speaker":"First </a:t>
            </a:r>
            <a:r>
              <a:rPr lang="en-US" dirty="0" err="1"/>
              <a:t>Captain","text_entry":"Great</a:t>
            </a:r>
            <a:r>
              <a:rPr lang="en-US" dirty="0"/>
              <a:t> Jupiter be praised! Lucius is taken."}</a:t>
            </a:r>
          </a:p>
          <a:p>
            <a:pPr marL="266700" lvl="1" indent="0">
              <a:buNone/>
            </a:pPr>
            <a:r>
              <a:rPr lang="en-US" dirty="0"/>
              <a:t>{"index":{"_index":"shakespeare","_id":31603}}</a:t>
            </a:r>
          </a:p>
          <a:p>
            <a:pPr marL="266700" lvl="1" indent="0">
              <a:buNone/>
            </a:pPr>
            <a:r>
              <a:rPr lang="en-US" dirty="0"/>
              <a:t>{"type":"line","line_id":31604,"play_name":"Cymbeline","speech_number":13,"line_number":"5.3.94","speaker":"First </a:t>
            </a:r>
            <a:r>
              <a:rPr lang="en-US" dirty="0" err="1"/>
              <a:t>Captain","text_entry":"Tis</a:t>
            </a:r>
            <a:r>
              <a:rPr lang="en-US" dirty="0"/>
              <a:t> thought the old man and his sons were angels."}</a:t>
            </a:r>
          </a:p>
          <a:p>
            <a:pPr marL="266700" lvl="1" indent="0">
              <a:buNone/>
            </a:pPr>
            <a:r>
              <a:rPr lang="en-US" dirty="0"/>
              <a:t>{"index":{"_index":"shakespeare","_id":31604}}</a:t>
            </a:r>
          </a:p>
          <a:p>
            <a:pPr marL="266700" lvl="1" indent="0">
              <a:buNone/>
            </a:pPr>
            <a:r>
              <a:rPr lang="en-US" dirty="0"/>
              <a:t>{"type":"line","line_id":31605,"play_name":"Cymbeline","speech_number":14,"line_number":"5.3.95","speaker":"Second </a:t>
            </a:r>
            <a:r>
              <a:rPr lang="en-US" dirty="0" err="1"/>
              <a:t>Captain","text_entry":"There</a:t>
            </a:r>
            <a:r>
              <a:rPr lang="en-US" dirty="0"/>
              <a:t> was a fourth man, in a silly habit,"}</a:t>
            </a:r>
          </a:p>
          <a:p>
            <a:pPr marL="266700" lvl="1" indent="0">
              <a:buNone/>
            </a:pPr>
            <a:r>
              <a:rPr lang="en-US" dirty="0"/>
              <a:t>{"index":{"_index":"shakespeare","_id":31605}}</a:t>
            </a:r>
          </a:p>
          <a:p>
            <a:pPr marL="266700" lvl="1" indent="0">
              <a:buNone/>
            </a:pPr>
            <a:r>
              <a:rPr lang="en-US" dirty="0"/>
              <a:t>{"type":"line","line_id":31606,"play_name":"Cymbeline","speech_number":14,"line_number":"5.3.96","speaker":"Second </a:t>
            </a:r>
            <a:r>
              <a:rPr lang="en-US" dirty="0" err="1"/>
              <a:t>Captain","text_entry":"That</a:t>
            </a:r>
            <a:r>
              <a:rPr lang="en-US" dirty="0"/>
              <a:t> gave the affront with them."}</a:t>
            </a:r>
          </a:p>
          <a:p>
            <a:pPr marL="266700" lvl="1" indent="0">
              <a:buNone/>
            </a:pP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 smtClean="0"/>
              <a:t>page </a:t>
            </a:r>
            <a:fld id="{19B51A1E-902D-48AF-9020-955120F399B6}" type="slidenum">
              <a:rPr lang="en-ZA" b="1" i="1" smtClean="0"/>
              <a:pPr/>
              <a:t>12</a:t>
            </a:fld>
            <a:endParaRPr lang="en-ZA" b="1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AFTER PARSING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10003336" y="0"/>
            <a:ext cx="2146869" cy="985600"/>
            <a:chOff x="4071051" y="1792433"/>
            <a:chExt cx="2382000" cy="1003017"/>
          </a:xfrm>
        </p:grpSpPr>
        <p:sp>
          <p:nvSpPr>
            <p:cNvPr id="6" name="Rectangle 5"/>
            <p:cNvSpPr/>
            <p:nvPr/>
          </p:nvSpPr>
          <p:spPr>
            <a:xfrm>
              <a:off x="4071051" y="1801581"/>
              <a:ext cx="2382000" cy="993869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604" y="1792433"/>
              <a:ext cx="1998614" cy="994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39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 smtClean="0"/>
              <a:t>page </a:t>
            </a:r>
            <a:fld id="{19B51A1E-902D-48AF-9020-955120F399B6}" type="slidenum">
              <a:rPr lang="en-ZA" b="1" i="1" smtClean="0"/>
              <a:pPr/>
              <a:t>13</a:t>
            </a:fld>
            <a:endParaRPr lang="en-ZA" b="1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DASHBOARD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965452"/>
            <a:ext cx="7464048" cy="562584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045131" y="10560"/>
            <a:ext cx="2146869" cy="985600"/>
            <a:chOff x="4071051" y="1792433"/>
            <a:chExt cx="2382000" cy="1003017"/>
          </a:xfrm>
        </p:grpSpPr>
        <p:sp>
          <p:nvSpPr>
            <p:cNvPr id="7" name="Rectangle 6"/>
            <p:cNvSpPr/>
            <p:nvPr/>
          </p:nvSpPr>
          <p:spPr>
            <a:xfrm>
              <a:off x="4071051" y="1801581"/>
              <a:ext cx="2382000" cy="993869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604" y="1792433"/>
              <a:ext cx="1998614" cy="994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87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5BC95-9A61-42D6-889E-D19E72BE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Challenges</a:t>
            </a:r>
          </a:p>
        </p:txBody>
      </p:sp>
      <p:grpSp>
        <p:nvGrpSpPr>
          <p:cNvPr id="10" name="Group 9" title="Fund Category (Grouped)">
            <a:extLst>
              <a:ext uri="{FF2B5EF4-FFF2-40B4-BE49-F238E27FC236}">
                <a16:creationId xmlns:a16="http://schemas.microsoft.com/office/drawing/2014/main" id="{78FA785D-9264-466B-AEAA-8E2A8AC23BFF}"/>
              </a:ext>
            </a:extLst>
          </p:cNvPr>
          <p:cNvGrpSpPr/>
          <p:nvPr/>
        </p:nvGrpSpPr>
        <p:grpSpPr>
          <a:xfrm>
            <a:off x="1418286" y="1158373"/>
            <a:ext cx="2456706" cy="783542"/>
            <a:chOff x="635303" y="993330"/>
            <a:chExt cx="2456706" cy="783542"/>
          </a:xfrm>
        </p:grpSpPr>
        <p:sp>
          <p:nvSpPr>
            <p:cNvPr id="12" name="Text Placeholder 80">
              <a:extLst>
                <a:ext uri="{FF2B5EF4-FFF2-40B4-BE49-F238E27FC236}">
                  <a16:creationId xmlns:a16="http://schemas.microsoft.com/office/drawing/2014/main" id="{4715C3E6-4EE7-4EA6-87A1-B6B0BA92431F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bg1"/>
                  </a:solidFill>
                </a:rPr>
                <a:t>Managing Logs can be Expensive</a:t>
              </a:r>
              <a:endParaRPr lang="en-ZA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 descr="Placeholder Icon&#10;Network">
              <a:extLst>
                <a:ext uri="{FF2B5EF4-FFF2-40B4-BE49-F238E27FC236}">
                  <a16:creationId xmlns:a16="http://schemas.microsoft.com/office/drawing/2014/main" id="{118AC668-E5B7-477C-BBB6-9FB87CCCB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</p:grpSp>
      <p:grpSp>
        <p:nvGrpSpPr>
          <p:cNvPr id="18" name="Group 17" title="Fund Category (Grouped)">
            <a:extLst>
              <a:ext uri="{FF2B5EF4-FFF2-40B4-BE49-F238E27FC236}">
                <a16:creationId xmlns:a16="http://schemas.microsoft.com/office/drawing/2014/main" id="{990D619C-FBD3-434E-BFD3-36EFCE176C70}"/>
              </a:ext>
            </a:extLst>
          </p:cNvPr>
          <p:cNvGrpSpPr/>
          <p:nvPr/>
        </p:nvGrpSpPr>
        <p:grpSpPr>
          <a:xfrm>
            <a:off x="1435679" y="4610045"/>
            <a:ext cx="2439313" cy="819318"/>
            <a:chOff x="635303" y="2759296"/>
            <a:chExt cx="2439313" cy="819318"/>
          </a:xfrm>
        </p:grpSpPr>
        <p:sp>
          <p:nvSpPr>
            <p:cNvPr id="20" name="Text Placeholder 80">
              <a:extLst>
                <a:ext uri="{FF2B5EF4-FFF2-40B4-BE49-F238E27FC236}">
                  <a16:creationId xmlns:a16="http://schemas.microsoft.com/office/drawing/2014/main" id="{26769ACA-7442-4E40-A854-8DF89988D61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bg1"/>
                  </a:solidFill>
                </a:rPr>
                <a:t>Volume of information is huge</a:t>
              </a:r>
              <a:endParaRPr lang="en-ZA" dirty="0">
                <a:solidFill>
                  <a:schemeClr val="bg1"/>
                </a:solidFill>
              </a:endParaRPr>
            </a:p>
          </p:txBody>
        </p:sp>
        <p:pic>
          <p:nvPicPr>
            <p:cNvPr id="21" name="Graphic 20" descr="Placeholder Icon&#10;Newspaper">
              <a:extLst>
                <a:ext uri="{FF2B5EF4-FFF2-40B4-BE49-F238E27FC236}">
                  <a16:creationId xmlns:a16="http://schemas.microsoft.com/office/drawing/2014/main" id="{08C706D0-602E-4E70-8D49-B7A3F846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</p:grpSp>
      <p:grpSp>
        <p:nvGrpSpPr>
          <p:cNvPr id="14" name="Group 13" title="Fund Category (Grouped)">
            <a:extLst>
              <a:ext uri="{FF2B5EF4-FFF2-40B4-BE49-F238E27FC236}">
                <a16:creationId xmlns:a16="http://schemas.microsoft.com/office/drawing/2014/main" id="{B1EA58AE-DF29-4AFB-8B2D-5941C37C8B1C}"/>
              </a:ext>
            </a:extLst>
          </p:cNvPr>
          <p:cNvGrpSpPr/>
          <p:nvPr/>
        </p:nvGrpSpPr>
        <p:grpSpPr>
          <a:xfrm>
            <a:off x="8183841" y="1025022"/>
            <a:ext cx="2391394" cy="807267"/>
            <a:chOff x="635303" y="4653927"/>
            <a:chExt cx="2391394" cy="807267"/>
          </a:xfrm>
        </p:grpSpPr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id="{2967B6E6-8BEF-4CB1-8225-6569B5BC6BEC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bg1"/>
                  </a:solidFill>
                </a:rPr>
                <a:t>Logs can consume a lot of disk space</a:t>
              </a:r>
              <a:endParaRPr lang="en-ZA" dirty="0">
                <a:solidFill>
                  <a:schemeClr val="bg1"/>
                </a:solidFill>
              </a:endParaRPr>
            </a:p>
          </p:txBody>
        </p:sp>
        <p:pic>
          <p:nvPicPr>
            <p:cNvPr id="17" name="Graphic 16" descr="Placeholder Icon&#10;Satellite">
              <a:extLst>
                <a:ext uri="{FF2B5EF4-FFF2-40B4-BE49-F238E27FC236}">
                  <a16:creationId xmlns:a16="http://schemas.microsoft.com/office/drawing/2014/main" id="{07C77A0A-D269-44E9-A32D-6A9CEC704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35303" y="4653927"/>
              <a:ext cx="516155" cy="516155"/>
            </a:xfrm>
            <a:prstGeom prst="rect">
              <a:avLst/>
            </a:prstGeom>
          </p:spPr>
        </p:pic>
      </p:grpSp>
      <p:grpSp>
        <p:nvGrpSpPr>
          <p:cNvPr id="6" name="Group 5" title="Fund Category (Grouped)">
            <a:extLst>
              <a:ext uri="{FF2B5EF4-FFF2-40B4-BE49-F238E27FC236}">
                <a16:creationId xmlns:a16="http://schemas.microsoft.com/office/drawing/2014/main" id="{059A3F79-6A32-438A-BEFD-DD7037DBEFCC}"/>
              </a:ext>
            </a:extLst>
          </p:cNvPr>
          <p:cNvGrpSpPr/>
          <p:nvPr/>
        </p:nvGrpSpPr>
        <p:grpSpPr>
          <a:xfrm>
            <a:off x="8183841" y="4448189"/>
            <a:ext cx="2477837" cy="923790"/>
            <a:chOff x="8881417" y="2258575"/>
            <a:chExt cx="2477837" cy="923790"/>
          </a:xfrm>
        </p:grpSpPr>
        <p:sp>
          <p:nvSpPr>
            <p:cNvPr id="8" name="Text Placeholder 80">
              <a:extLst>
                <a:ext uri="{FF2B5EF4-FFF2-40B4-BE49-F238E27FC236}">
                  <a16:creationId xmlns:a16="http://schemas.microsoft.com/office/drawing/2014/main" id="{78127210-F620-4F8A-89B7-C0962F01ABC5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bg1"/>
                  </a:solidFill>
                </a:rPr>
                <a:t>No one size fits all. </a:t>
              </a:r>
              <a:endParaRPr lang="en-ZA" dirty="0">
                <a:solidFill>
                  <a:schemeClr val="bg1"/>
                </a:solidFill>
              </a:endParaRPr>
            </a:p>
          </p:txBody>
        </p:sp>
        <p:pic>
          <p:nvPicPr>
            <p:cNvPr id="9" name="Graphic 8" descr="Placeholder Icon&#10;Bullseye">
              <a:extLst>
                <a:ext uri="{FF2B5EF4-FFF2-40B4-BE49-F238E27FC236}">
                  <a16:creationId xmlns:a16="http://schemas.microsoft.com/office/drawing/2014/main" id="{EB5DF1D7-3FD9-42D6-BEE4-A0BE8715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</p:grpSp>
      <p:sp>
        <p:nvSpPr>
          <p:cNvPr id="36" name="Oval 35" descr="decorative element">
            <a:extLst>
              <a:ext uri="{FF2B5EF4-FFF2-40B4-BE49-F238E27FC236}">
                <a16:creationId xmlns:a16="http://schemas.microsoft.com/office/drawing/2014/main" id="{55CD0478-9252-47FB-9703-B19F432918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56673" y="2252973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graphicFrame>
        <p:nvGraphicFramePr>
          <p:cNvPr id="5" name="Chart 4" title="Funding Chart">
            <a:extLst>
              <a:ext uri="{FF2B5EF4-FFF2-40B4-BE49-F238E27FC236}">
                <a16:creationId xmlns:a16="http://schemas.microsoft.com/office/drawing/2014/main" id="{6B5B5567-9EC0-4D32-9FDA-A396C361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299785"/>
              </p:ext>
            </p:extLst>
          </p:nvPr>
        </p:nvGraphicFramePr>
        <p:xfrm>
          <a:off x="4708857" y="2244534"/>
          <a:ext cx="2774286" cy="273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9" name="Group 38" descr="Callout Arrow">
            <a:extLst>
              <a:ext uri="{FF2B5EF4-FFF2-40B4-BE49-F238E27FC236}">
                <a16:creationId xmlns:a16="http://schemas.microsoft.com/office/drawing/2014/main" id="{9DAC4825-9A54-42A2-962A-529509E88C7A}"/>
              </a:ext>
            </a:extLst>
          </p:cNvPr>
          <p:cNvGrpSpPr/>
          <p:nvPr/>
        </p:nvGrpSpPr>
        <p:grpSpPr>
          <a:xfrm>
            <a:off x="7082870" y="1827903"/>
            <a:ext cx="959302" cy="369173"/>
            <a:chOff x="7082870" y="1827903"/>
            <a:chExt cx="959302" cy="369173"/>
          </a:xfrm>
        </p:grpSpPr>
        <p:grpSp>
          <p:nvGrpSpPr>
            <p:cNvPr id="22" name="Group 21" descr="Callout arrows&#10;">
              <a:extLst>
                <a:ext uri="{FF2B5EF4-FFF2-40B4-BE49-F238E27FC236}">
                  <a16:creationId xmlns:a16="http://schemas.microsoft.com/office/drawing/2014/main" id="{286F7A2F-659A-4006-8D19-8ED4E02D58D6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84E44BF-58C4-4DA8-B6B1-C9E9A39EB2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3AFC16D-113E-464A-BC6B-A0684D4FEE9D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52D9B15-BAD5-4589-9448-485063A71209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40" name="Group 39" descr="Callout Arrow">
            <a:extLst>
              <a:ext uri="{FF2B5EF4-FFF2-40B4-BE49-F238E27FC236}">
                <a16:creationId xmlns:a16="http://schemas.microsoft.com/office/drawing/2014/main" id="{71EA6190-6EC5-43F9-B1F3-CFD84A0B1B28}"/>
              </a:ext>
            </a:extLst>
          </p:cNvPr>
          <p:cNvGrpSpPr/>
          <p:nvPr/>
        </p:nvGrpSpPr>
        <p:grpSpPr>
          <a:xfrm flipV="1">
            <a:off x="7082870" y="5066749"/>
            <a:ext cx="959302" cy="369173"/>
            <a:chOff x="7082870" y="1827903"/>
            <a:chExt cx="959302" cy="369173"/>
          </a:xfrm>
        </p:grpSpPr>
        <p:grpSp>
          <p:nvGrpSpPr>
            <p:cNvPr id="41" name="Group 40" descr="Callout arrows&#10;">
              <a:extLst>
                <a:ext uri="{FF2B5EF4-FFF2-40B4-BE49-F238E27FC236}">
                  <a16:creationId xmlns:a16="http://schemas.microsoft.com/office/drawing/2014/main" id="{66F2F9DE-5AA0-4D39-A6ED-143F9CE93555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60185B8-C077-4BA0-8860-920CFE074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AF601F2-F361-47E6-AE42-E3EF48D83FB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6B49CC-05C2-4BBD-B39E-15C55FE78A80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45" name="Group 44" descr="Callout Arrow">
            <a:extLst>
              <a:ext uri="{FF2B5EF4-FFF2-40B4-BE49-F238E27FC236}">
                <a16:creationId xmlns:a16="http://schemas.microsoft.com/office/drawing/2014/main" id="{86C9F581-3561-4AF1-B390-F754274458A3}"/>
              </a:ext>
            </a:extLst>
          </p:cNvPr>
          <p:cNvGrpSpPr/>
          <p:nvPr/>
        </p:nvGrpSpPr>
        <p:grpSpPr>
          <a:xfrm flipH="1">
            <a:off x="4178480" y="1827903"/>
            <a:ext cx="959302" cy="369173"/>
            <a:chOff x="7082870" y="1827903"/>
            <a:chExt cx="959302" cy="369173"/>
          </a:xfrm>
        </p:grpSpPr>
        <p:grpSp>
          <p:nvGrpSpPr>
            <p:cNvPr id="46" name="Group 45" descr="Callout arrows&#10;">
              <a:extLst>
                <a:ext uri="{FF2B5EF4-FFF2-40B4-BE49-F238E27FC236}">
                  <a16:creationId xmlns:a16="http://schemas.microsoft.com/office/drawing/2014/main" id="{492B50D1-B419-43E7-A92D-38271989B5C0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6DF3B1-4CA4-46BB-993E-ADBC3C43B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C70BFDC-AC34-4AD2-9960-C2A33D486C3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C04D7A7-0079-418A-AC4E-6DFCC53AFA9E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50" name="Group 49" descr="Callout Arrow">
            <a:extLst>
              <a:ext uri="{FF2B5EF4-FFF2-40B4-BE49-F238E27FC236}">
                <a16:creationId xmlns:a16="http://schemas.microsoft.com/office/drawing/2014/main" id="{955A3937-3310-466D-B857-84EEB74A8DA4}"/>
              </a:ext>
            </a:extLst>
          </p:cNvPr>
          <p:cNvGrpSpPr/>
          <p:nvPr/>
        </p:nvGrpSpPr>
        <p:grpSpPr>
          <a:xfrm flipH="1" flipV="1">
            <a:off x="4178480" y="5066749"/>
            <a:ext cx="959302" cy="369173"/>
            <a:chOff x="7082870" y="1827903"/>
            <a:chExt cx="959302" cy="369173"/>
          </a:xfrm>
        </p:grpSpPr>
        <p:grpSp>
          <p:nvGrpSpPr>
            <p:cNvPr id="51" name="Group 50" descr="Callout arrows&#10;">
              <a:extLst>
                <a:ext uri="{FF2B5EF4-FFF2-40B4-BE49-F238E27FC236}">
                  <a16:creationId xmlns:a16="http://schemas.microsoft.com/office/drawing/2014/main" id="{220B0A39-BA1C-4DFE-9E39-CCBDD1A596C4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85D25C6-382E-4A5F-8399-A22D1C638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860122E-3990-48D0-86B2-3056DC0DADE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DB5B86-E839-4BE9-B171-006C5C5A04C6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003336" y="39422"/>
            <a:ext cx="2146869" cy="985600"/>
            <a:chOff x="4071051" y="1792433"/>
            <a:chExt cx="2382000" cy="1003017"/>
          </a:xfrm>
        </p:grpSpPr>
        <p:sp>
          <p:nvSpPr>
            <p:cNvPr id="56" name="Rectangle 55"/>
            <p:cNvSpPr/>
            <p:nvPr/>
          </p:nvSpPr>
          <p:spPr>
            <a:xfrm>
              <a:off x="4071051" y="1801581"/>
              <a:ext cx="2382000" cy="993869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604" y="1792433"/>
              <a:ext cx="1998614" cy="994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77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19B4-7FE5-43DD-81FB-DA75B8EA4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629" y="988231"/>
            <a:ext cx="10569346" cy="5098244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Develop logging Policy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Determine what information is relevant to you.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What devices are important?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events are important?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Don’t forget to turn on logging! </a:t>
            </a:r>
            <a:endParaRPr lang="en-US" dirty="0" smtClean="0"/>
          </a:p>
          <a:p>
            <a:pPr lvl="1"/>
            <a:r>
              <a:rPr lang="en-US" dirty="0" smtClean="0"/>
              <a:t>Timing </a:t>
            </a:r>
            <a:r>
              <a:rPr lang="en-US" dirty="0"/>
              <a:t>of events, e.g. user logons in morning.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What reports you and the business want/need? </a:t>
            </a:r>
          </a:p>
          <a:p>
            <a:pPr lvl="1"/>
            <a:r>
              <a:rPr lang="en-US" dirty="0" smtClean="0"/>
              <a:t>Group </a:t>
            </a:r>
            <a:r>
              <a:rPr lang="en-US" dirty="0"/>
              <a:t>servers into zones based on their function or criticality and </a:t>
            </a:r>
            <a:r>
              <a:rPr lang="en-US" dirty="0" smtClean="0"/>
              <a:t>prioritize </a:t>
            </a:r>
            <a:r>
              <a:rPr lang="en-US" dirty="0"/>
              <a:t>events accordingly.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Baseline your systems &amp; network.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Determine how your network normally behaves. </a:t>
            </a:r>
            <a:endParaRPr lang="en-US" dirty="0" smtClean="0"/>
          </a:p>
          <a:p>
            <a:pPr lvl="1"/>
            <a:r>
              <a:rPr lang="en-US" dirty="0" smtClean="0"/>
              <a:t>Repeat </a:t>
            </a:r>
            <a:r>
              <a:rPr lang="en-US" dirty="0"/>
              <a:t>at regular intervals </a:t>
            </a:r>
            <a:endParaRPr lang="en-US" dirty="0" smtClean="0"/>
          </a:p>
          <a:p>
            <a:r>
              <a:rPr lang="en-US" dirty="0" smtClean="0"/>
              <a:t>Secure </a:t>
            </a:r>
            <a:r>
              <a:rPr lang="en-US" dirty="0"/>
              <a:t>log files on all devices.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Encrypt logs </a:t>
            </a:r>
            <a:endParaRPr lang="en-US" dirty="0" smtClean="0"/>
          </a:p>
          <a:p>
            <a:pPr lvl="1"/>
            <a:r>
              <a:rPr lang="en-US" dirty="0" smtClean="0"/>
              <a:t>Ensure </a:t>
            </a:r>
            <a:r>
              <a:rPr lang="en-US" dirty="0"/>
              <a:t>all devices use same time source.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using more than one time zone use UTC.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Use NTP protocol from a secure source to </a:t>
            </a:r>
            <a:r>
              <a:rPr lang="en-US" dirty="0" smtClean="0"/>
              <a:t>synchronize </a:t>
            </a:r>
            <a:r>
              <a:rPr lang="en-US" dirty="0"/>
              <a:t>time.</a:t>
            </a:r>
            <a:endParaRPr lang="en-ZA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BD665AD-01A1-4FFC-8305-0A6070EA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Achievement 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CFEDF-9990-41FD-BD04-8F48FA99ADB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  <p:pic>
        <p:nvPicPr>
          <p:cNvPr id="70" name="Picture Placeholder 24" descr="Bullseye">
            <a:extLst>
              <a:ext uri="{FF2B5EF4-FFF2-40B4-BE49-F238E27FC236}">
                <a16:creationId xmlns:a16="http://schemas.microsoft.com/office/drawing/2014/main" id="{120A52C2-7C0E-004B-8329-E4E37C6AE1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5791" b="5791"/>
          <a:stretch>
            <a:fillRect/>
          </a:stretch>
        </p:blipFill>
        <p:spPr>
          <a:xfrm>
            <a:off x="2920707" y="307769"/>
            <a:ext cx="576765" cy="509964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9940629" y="69951"/>
            <a:ext cx="2146869" cy="985600"/>
            <a:chOff x="4071051" y="1792433"/>
            <a:chExt cx="2382000" cy="1003017"/>
          </a:xfrm>
        </p:grpSpPr>
        <p:sp>
          <p:nvSpPr>
            <p:cNvPr id="17" name="Rectangle 16"/>
            <p:cNvSpPr/>
            <p:nvPr/>
          </p:nvSpPr>
          <p:spPr>
            <a:xfrm>
              <a:off x="4071051" y="1801581"/>
              <a:ext cx="2382000" cy="993869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604" y="1792433"/>
              <a:ext cx="1998614" cy="994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41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19B4-7FE5-43DD-81FB-DA75B8EA4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629" y="988231"/>
            <a:ext cx="10569346" cy="509824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Centralize </a:t>
            </a:r>
            <a:r>
              <a:rPr lang="en-US" dirty="0"/>
              <a:t>log collection </a:t>
            </a:r>
            <a:endParaRPr lang="en-US" dirty="0" smtClean="0"/>
          </a:p>
          <a:p>
            <a:pPr lvl="1"/>
            <a:r>
              <a:rPr lang="en-US" dirty="0" smtClean="0"/>
              <a:t>Dedicated </a:t>
            </a:r>
            <a:r>
              <a:rPr lang="en-US" dirty="0"/>
              <a:t>server to collect all logs. </a:t>
            </a:r>
            <a:endParaRPr lang="en-US" dirty="0" smtClean="0"/>
          </a:p>
          <a:p>
            <a:pPr lvl="2"/>
            <a:r>
              <a:rPr lang="en-US" dirty="0" smtClean="0"/>
              <a:t>Be </a:t>
            </a:r>
            <a:r>
              <a:rPr lang="en-US" dirty="0"/>
              <a:t>careful of network traffic volumes. </a:t>
            </a:r>
            <a:endParaRPr lang="en-US" dirty="0" smtClean="0"/>
          </a:p>
          <a:p>
            <a:pPr lvl="2"/>
            <a:r>
              <a:rPr lang="en-US" dirty="0" smtClean="0"/>
              <a:t>Be </a:t>
            </a:r>
            <a:r>
              <a:rPr lang="en-US" dirty="0"/>
              <a:t>aware of limitations of server to process number of events. </a:t>
            </a:r>
            <a:endParaRPr lang="en-US" dirty="0" smtClean="0"/>
          </a:p>
          <a:p>
            <a:pPr lvl="1"/>
            <a:r>
              <a:rPr lang="en-US" dirty="0" smtClean="0"/>
              <a:t>Configure </a:t>
            </a:r>
            <a:r>
              <a:rPr lang="en-US" dirty="0"/>
              <a:t>all devices send logs to central log server. </a:t>
            </a:r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dirty="0"/>
              <a:t>sure central server is secure. </a:t>
            </a:r>
            <a:endParaRPr lang="en-US" dirty="0" smtClean="0"/>
          </a:p>
          <a:p>
            <a:pPr lvl="1"/>
            <a:r>
              <a:rPr lang="en-US" dirty="0" smtClean="0"/>
              <a:t>Secure </a:t>
            </a:r>
            <a:r>
              <a:rPr lang="en-US" dirty="0"/>
              <a:t>transmission of logs. </a:t>
            </a:r>
            <a:endParaRPr lang="en-US" dirty="0" smtClean="0"/>
          </a:p>
          <a:p>
            <a:pPr lvl="2"/>
            <a:r>
              <a:rPr lang="en-US" dirty="0" smtClean="0"/>
              <a:t>e.g</a:t>
            </a:r>
            <a:r>
              <a:rPr lang="en-US" dirty="0"/>
              <a:t>. Syslog uses UDP by default.  Consider using </a:t>
            </a:r>
            <a:r>
              <a:rPr lang="en-US" dirty="0" err="1"/>
              <a:t>IPSec</a:t>
            </a:r>
            <a:r>
              <a:rPr lang="en-US" dirty="0"/>
              <a:t> or next generation Syslog (Syslog-NG) Determine what information is relevant </a:t>
            </a:r>
            <a:r>
              <a:rPr lang="en-US" dirty="0" smtClean="0"/>
              <a:t>to </a:t>
            </a:r>
            <a:r>
              <a:rPr lang="en-US" dirty="0"/>
              <a:t>you. </a:t>
            </a:r>
            <a:endParaRPr lang="en-US" dirty="0" smtClean="0"/>
          </a:p>
          <a:p>
            <a:pPr lvl="1"/>
            <a:r>
              <a:rPr lang="en-US" dirty="0" smtClean="0"/>
              <a:t>Normalize </a:t>
            </a:r>
            <a:r>
              <a:rPr lang="en-US" dirty="0"/>
              <a:t>the data </a:t>
            </a:r>
            <a:endParaRPr lang="en-US" dirty="0" smtClean="0"/>
          </a:p>
          <a:p>
            <a:pPr lvl="2"/>
            <a:r>
              <a:rPr lang="en-US" dirty="0" smtClean="0"/>
              <a:t>All </a:t>
            </a:r>
            <a:r>
              <a:rPr lang="en-US" dirty="0"/>
              <a:t>events such as Windows, Syslog, SNMP etc. should be </a:t>
            </a:r>
            <a:r>
              <a:rPr lang="en-US" dirty="0" err="1"/>
              <a:t>normalised</a:t>
            </a:r>
            <a:r>
              <a:rPr lang="en-US" dirty="0"/>
              <a:t> into same format. </a:t>
            </a:r>
            <a:endParaRPr lang="en-US" dirty="0" smtClean="0"/>
          </a:p>
          <a:p>
            <a:pPr lvl="1"/>
            <a:r>
              <a:rPr lang="en-US" dirty="0" smtClean="0"/>
              <a:t>Review </a:t>
            </a:r>
            <a:r>
              <a:rPr lang="en-US" dirty="0"/>
              <a:t>the Logs </a:t>
            </a:r>
            <a:endParaRPr lang="en-US" dirty="0" smtClean="0"/>
          </a:p>
          <a:p>
            <a:pPr lvl="2"/>
            <a:r>
              <a:rPr lang="en-US" dirty="0" smtClean="0"/>
              <a:t>Ensure </a:t>
            </a:r>
            <a:r>
              <a:rPr lang="en-US" dirty="0"/>
              <a:t>logs are regularly </a:t>
            </a:r>
            <a:r>
              <a:rPr lang="en-US" dirty="0" smtClean="0"/>
              <a:t>reviewed.</a:t>
            </a:r>
          </a:p>
          <a:p>
            <a:pPr lvl="2"/>
            <a:r>
              <a:rPr lang="en-US" dirty="0" smtClean="0"/>
              <a:t>Manually </a:t>
            </a:r>
          </a:p>
          <a:p>
            <a:pPr lvl="2"/>
            <a:r>
              <a:rPr lang="en-US" dirty="0" smtClean="0"/>
              <a:t>Automatically </a:t>
            </a:r>
          </a:p>
          <a:p>
            <a:pPr lvl="3"/>
            <a:r>
              <a:rPr lang="en-US" dirty="0" smtClean="0"/>
              <a:t>Scripts </a:t>
            </a:r>
          </a:p>
          <a:p>
            <a:pPr lvl="3"/>
            <a:r>
              <a:rPr lang="en-US" dirty="0" smtClean="0"/>
              <a:t>Commercial </a:t>
            </a:r>
            <a:r>
              <a:rPr lang="en-US" dirty="0"/>
              <a:t>Tools </a:t>
            </a:r>
            <a:endParaRPr lang="en-US" dirty="0" smtClean="0"/>
          </a:p>
          <a:p>
            <a:pPr lvl="3"/>
            <a:r>
              <a:rPr lang="en-US" dirty="0" smtClean="0"/>
              <a:t>Freeware Tools.</a:t>
            </a:r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BD665AD-01A1-4FFC-8305-0A6070EA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Achievement 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CFEDF-9990-41FD-BD04-8F48FA99ADB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  <p:pic>
        <p:nvPicPr>
          <p:cNvPr id="70" name="Picture Placeholder 24" descr="Bullseye">
            <a:extLst>
              <a:ext uri="{FF2B5EF4-FFF2-40B4-BE49-F238E27FC236}">
                <a16:creationId xmlns:a16="http://schemas.microsoft.com/office/drawing/2014/main" id="{120A52C2-7C0E-004B-8329-E4E37C6AE1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5791" b="5791"/>
          <a:stretch>
            <a:fillRect/>
          </a:stretch>
        </p:blipFill>
        <p:spPr>
          <a:xfrm>
            <a:off x="2920707" y="307769"/>
            <a:ext cx="576765" cy="50996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003336" y="2631"/>
            <a:ext cx="2146869" cy="985600"/>
            <a:chOff x="4071051" y="1792433"/>
            <a:chExt cx="2382000" cy="1003017"/>
          </a:xfrm>
        </p:grpSpPr>
        <p:sp>
          <p:nvSpPr>
            <p:cNvPr id="7" name="Rectangle 6"/>
            <p:cNvSpPr/>
            <p:nvPr/>
          </p:nvSpPr>
          <p:spPr>
            <a:xfrm>
              <a:off x="4071051" y="1801581"/>
              <a:ext cx="2382000" cy="993869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604" y="1792433"/>
              <a:ext cx="1998614" cy="994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07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19B4-7FE5-43DD-81FB-DA75B8EA4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629" y="988231"/>
            <a:ext cx="10569346" cy="5098244"/>
          </a:xfrm>
        </p:spPr>
        <p:txBody>
          <a:bodyPr/>
          <a:lstStyle/>
          <a:p>
            <a:r>
              <a:rPr lang="en-US" dirty="0" smtClean="0"/>
              <a:t>Local </a:t>
            </a:r>
            <a:r>
              <a:rPr lang="en-US" dirty="0"/>
              <a:t>Logon Attempt Failures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Event IDs 529, 530, 531, 532, 533, 534 &amp; 537.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Domain Logon Account Failures </a:t>
            </a:r>
          </a:p>
          <a:p>
            <a:pPr lvl="1"/>
            <a:r>
              <a:rPr lang="en-US" dirty="0" smtClean="0"/>
              <a:t>Event </a:t>
            </a:r>
            <a:r>
              <a:rPr lang="en-US" dirty="0"/>
              <a:t>IDs 675, 677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Account Misuse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Event IDs 530, 531, 532, 533 </a:t>
            </a:r>
            <a:endParaRPr lang="en-US" dirty="0" smtClean="0"/>
          </a:p>
          <a:p>
            <a:r>
              <a:rPr lang="en-US" dirty="0" smtClean="0"/>
              <a:t>Account </a:t>
            </a:r>
            <a:r>
              <a:rPr lang="en-US" dirty="0"/>
              <a:t>lockout </a:t>
            </a:r>
          </a:p>
          <a:p>
            <a:pPr lvl="1"/>
            <a:r>
              <a:rPr lang="en-US" dirty="0" smtClean="0"/>
              <a:t>Event </a:t>
            </a:r>
            <a:r>
              <a:rPr lang="en-US" dirty="0"/>
              <a:t>ID 539 </a:t>
            </a:r>
            <a:endParaRPr lang="en-US" dirty="0" smtClean="0"/>
          </a:p>
          <a:p>
            <a:r>
              <a:rPr lang="en-US" dirty="0" smtClean="0"/>
              <a:t>Terminal </a:t>
            </a:r>
            <a:r>
              <a:rPr lang="en-US" dirty="0"/>
              <a:t>Services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Event IDs 682, 683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Modification of Security Groups </a:t>
            </a:r>
            <a:endParaRPr lang="en-US" dirty="0" smtClean="0"/>
          </a:p>
          <a:p>
            <a:pPr lvl="1"/>
            <a:r>
              <a:rPr lang="en-US" dirty="0" smtClean="0"/>
              <a:t>Event </a:t>
            </a:r>
            <a:r>
              <a:rPr lang="en-US" dirty="0"/>
              <a:t>IDs 632, 633, 636, 637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Modification of Security Log </a:t>
            </a:r>
          </a:p>
          <a:p>
            <a:pPr lvl="1"/>
            <a:r>
              <a:rPr lang="en-US" dirty="0" smtClean="0"/>
              <a:t>Event </a:t>
            </a:r>
            <a:r>
              <a:rPr lang="en-US" dirty="0"/>
              <a:t>IDs 612, 517 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BD665AD-01A1-4FFC-8305-0A6070EA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Important Windows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CFEDF-9990-41FD-BD04-8F48FA99ADB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17</a:t>
            </a:fld>
            <a:endParaRPr lang="en-ZA" dirty="0"/>
          </a:p>
        </p:txBody>
      </p:sp>
      <p:pic>
        <p:nvPicPr>
          <p:cNvPr id="70" name="Picture Placeholder 24" descr="Bullseye">
            <a:extLst>
              <a:ext uri="{FF2B5EF4-FFF2-40B4-BE49-F238E27FC236}">
                <a16:creationId xmlns:a16="http://schemas.microsoft.com/office/drawing/2014/main" id="{120A52C2-7C0E-004B-8329-E4E37C6AE1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5791" b="5791"/>
          <a:stretch>
            <a:fillRect/>
          </a:stretch>
        </p:blipFill>
        <p:spPr>
          <a:xfrm>
            <a:off x="6212547" y="354036"/>
            <a:ext cx="576765" cy="50996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902633" y="30608"/>
            <a:ext cx="2146869" cy="985600"/>
            <a:chOff x="4071051" y="1792433"/>
            <a:chExt cx="2382000" cy="1003017"/>
          </a:xfrm>
        </p:grpSpPr>
        <p:sp>
          <p:nvSpPr>
            <p:cNvPr id="7" name="Rectangle 6"/>
            <p:cNvSpPr/>
            <p:nvPr/>
          </p:nvSpPr>
          <p:spPr>
            <a:xfrm>
              <a:off x="4071051" y="1801581"/>
              <a:ext cx="2382000" cy="993869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604" y="1792433"/>
              <a:ext cx="1998614" cy="994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279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" y="1162050"/>
            <a:ext cx="10572750" cy="501967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 smtClean="0"/>
              <a:t>page </a:t>
            </a:r>
            <a:fld id="{19B51A1E-902D-48AF-9020-955120F399B6}" type="slidenum">
              <a:rPr lang="en-ZA" b="1" i="1" smtClean="0"/>
              <a:pPr/>
              <a:t>18</a:t>
            </a:fld>
            <a:endParaRPr lang="en-ZA" b="1" i="1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What’s Next??</a:t>
            </a:r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003336" y="27425"/>
            <a:ext cx="2146869" cy="985600"/>
            <a:chOff x="4071051" y="1792433"/>
            <a:chExt cx="2382000" cy="1003017"/>
          </a:xfrm>
        </p:grpSpPr>
        <p:sp>
          <p:nvSpPr>
            <p:cNvPr id="13" name="Rectangle 12"/>
            <p:cNvSpPr/>
            <p:nvPr/>
          </p:nvSpPr>
          <p:spPr>
            <a:xfrm>
              <a:off x="4071051" y="1801581"/>
              <a:ext cx="2382000" cy="993869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604" y="1792433"/>
              <a:ext cx="1998614" cy="994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092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 smtClean="0"/>
              <a:t>page </a:t>
            </a:r>
            <a:fld id="{19B51A1E-902D-48AF-9020-955120F399B6}" type="slidenum">
              <a:rPr lang="en-ZA" b="1" i="1" smtClean="0"/>
              <a:pPr/>
              <a:t>19</a:t>
            </a:fld>
            <a:endParaRPr lang="en-ZA" b="1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WHO USE ELASTICSEARCH??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1147762"/>
            <a:ext cx="7143750" cy="536341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045131" y="0"/>
            <a:ext cx="2146869" cy="985600"/>
            <a:chOff x="4071051" y="1792433"/>
            <a:chExt cx="2382000" cy="1003017"/>
          </a:xfrm>
        </p:grpSpPr>
        <p:sp>
          <p:nvSpPr>
            <p:cNvPr id="7" name="Rectangle 6"/>
            <p:cNvSpPr/>
            <p:nvPr/>
          </p:nvSpPr>
          <p:spPr>
            <a:xfrm>
              <a:off x="4071051" y="1801581"/>
              <a:ext cx="2382000" cy="993869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604" y="1792433"/>
              <a:ext cx="1998614" cy="994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26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1950720"/>
            <a:ext cx="5022591" cy="4452496"/>
          </a:xfrm>
        </p:spPr>
        <p:txBody>
          <a:bodyPr/>
          <a:lstStyle/>
          <a:p>
            <a:r>
              <a:rPr lang="en-US" dirty="0"/>
              <a:t>Storing log data from multiple sources in a central location</a:t>
            </a:r>
          </a:p>
          <a:p>
            <a:r>
              <a:rPr lang="en-US" dirty="0"/>
              <a:t>Enforcing retention policies on your logs so they are available for a specific time period</a:t>
            </a:r>
          </a:p>
          <a:p>
            <a:r>
              <a:rPr lang="en-US" dirty="0"/>
              <a:t>Easily searching inside the logs for important information</a:t>
            </a:r>
          </a:p>
          <a:p>
            <a:r>
              <a:rPr lang="en-US" dirty="0"/>
              <a:t>Generating alerts based on metrics you define on the logs</a:t>
            </a:r>
          </a:p>
          <a:p>
            <a:r>
              <a:rPr lang="en-US" dirty="0"/>
              <a:t>Sharing your dashboard and log information with others simply and quickly</a:t>
            </a:r>
          </a:p>
          <a:p>
            <a:r>
              <a:rPr lang="en-US" dirty="0"/>
              <a:t>Low costs and increased storage and backup for historical data</a:t>
            </a:r>
          </a:p>
          <a:p>
            <a:r>
              <a:rPr lang="en-US" dirty="0"/>
              <a:t>Setting up security alerts and granting login access to particular users without granting server root access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About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7124" y="4608000"/>
            <a:ext cx="4124325" cy="1800000"/>
          </a:xfrm>
        </p:spPr>
        <p:txBody>
          <a:bodyPr/>
          <a:lstStyle/>
          <a:p>
            <a:r>
              <a:rPr lang="en-US" sz="2000" dirty="0" smtClean="0"/>
              <a:t>Centralized </a:t>
            </a:r>
            <a:r>
              <a:rPr lang="en-US" sz="2000" dirty="0"/>
              <a:t>Log Management (CLM) is a type of logging solution system that consolidates all of your log data and pushes it to one central, accessible, and easy-to-use interface. Centralized logging is designed to make your life easier.</a:t>
            </a:r>
            <a:r>
              <a:rPr lang="en-ZA" sz="2000" noProof="1" smtClean="0"/>
              <a:t>.</a:t>
            </a:r>
            <a:endParaRPr lang="en-ZA" sz="2000" noProof="1"/>
          </a:p>
        </p:txBody>
      </p:sp>
      <p:grpSp>
        <p:nvGrpSpPr>
          <p:cNvPr id="31" name="Group 30" descr="decorative element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699827" y="846814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0310949" y="22195"/>
            <a:ext cx="1839256" cy="717805"/>
            <a:chOff x="4071051" y="1792433"/>
            <a:chExt cx="2382000" cy="1003017"/>
          </a:xfrm>
        </p:grpSpPr>
        <p:sp>
          <p:nvSpPr>
            <p:cNvPr id="26" name="Rectangle 25"/>
            <p:cNvSpPr/>
            <p:nvPr/>
          </p:nvSpPr>
          <p:spPr>
            <a:xfrm>
              <a:off x="4071051" y="1801581"/>
              <a:ext cx="2382000" cy="993869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604" y="1792433"/>
              <a:ext cx="1998614" cy="994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1683" y="1151999"/>
            <a:ext cx="10999767" cy="5039250"/>
          </a:xfrm>
        </p:spPr>
        <p:txBody>
          <a:bodyPr/>
          <a:lstStyle/>
          <a:p>
            <a:r>
              <a:rPr lang="en-IN" dirty="0" smtClean="0">
                <a:hlinkClick r:id="rId2"/>
              </a:rPr>
              <a:t>www.elastic.co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www.logz.io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www.Wikipedia.com</a:t>
            </a:r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 smtClean="0"/>
              <a:t>page </a:t>
            </a:r>
            <a:fld id="{19B51A1E-902D-48AF-9020-955120F399B6}" type="slidenum">
              <a:rPr lang="en-ZA" b="1" i="1" smtClean="0"/>
              <a:pPr/>
              <a:t>20</a:t>
            </a:fld>
            <a:endParaRPr lang="en-ZA" b="1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Bibliography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0000" r="90000">
                        <a14:foregroundMark x1="46778" y1="26000" x2="46778" y2="26000"/>
                        <a14:foregroundMark x1="46222" y1="35167" x2="46222" y2="35167"/>
                        <a14:foregroundMark x1="44778" y1="44500" x2="44778" y2="44500"/>
                        <a14:foregroundMark x1="44333" y1="53333" x2="44333" y2="53333"/>
                        <a14:foregroundMark x1="43556" y1="62000" x2="43556" y2="62000"/>
                        <a14:foregroundMark x1="66444" y1="34000" x2="66444" y2="34000"/>
                        <a14:foregroundMark x1="61444" y1="46500" x2="61444" y2="46500"/>
                        <a14:foregroundMark x1="58111" y1="54833" x2="58111" y2="54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70" y="1151999"/>
            <a:ext cx="7298435" cy="486562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940628" y="22400"/>
            <a:ext cx="2146869" cy="985600"/>
            <a:chOff x="4071051" y="1792433"/>
            <a:chExt cx="2382000" cy="1003017"/>
          </a:xfrm>
        </p:grpSpPr>
        <p:sp>
          <p:nvSpPr>
            <p:cNvPr id="7" name="Rectangle 6"/>
            <p:cNvSpPr/>
            <p:nvPr/>
          </p:nvSpPr>
          <p:spPr>
            <a:xfrm>
              <a:off x="4071051" y="1801581"/>
              <a:ext cx="2382000" cy="993869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604" y="1792433"/>
              <a:ext cx="1998614" cy="994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344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 title="Overlay Graphic">
            <a:extLst>
              <a:ext uri="{FF2B5EF4-FFF2-40B4-BE49-F238E27FC236}">
                <a16:creationId xmlns:a16="http://schemas.microsoft.com/office/drawing/2014/main" id="{BE32A17F-2099-4D5E-A4EC-AADCA9D7E68D}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sz="6600" dirty="0" smtClean="0"/>
              <a:t>Questions???????</a:t>
            </a:r>
            <a:endParaRPr lang="en-ZA" sz="6600" dirty="0"/>
          </a:p>
        </p:txBody>
      </p:sp>
      <p:cxnSp>
        <p:nvCxnSpPr>
          <p:cNvPr id="20" name="Straight Connector 19" descr="decorative element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descr="decorative element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ntoso Log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Straight Connector 22" descr="decorative element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7" b="93667" l="0" r="100000">
                        <a14:foregroundMark x1="40111" y1="7833" x2="28111" y2="9000"/>
                        <a14:foregroundMark x1="24889" y1="9000" x2="13111" y2="19500"/>
                        <a14:foregroundMark x1="14222" y1="20667" x2="9222" y2="41667"/>
                        <a14:foregroundMark x1="28667" y1="35333" x2="38444" y2="28333"/>
                        <a14:foregroundMark x1="34444" y1="69167" x2="34333" y2="70500"/>
                        <a14:foregroundMark x1="64333" y1="58000" x2="64333" y2="58000"/>
                        <a14:foregroundMark x1="72444" y1="60500" x2="72444" y2="60500"/>
                        <a14:foregroundMark x1="78333" y1="58000" x2="78333" y2="5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6" y="850667"/>
            <a:ext cx="6104513" cy="4069675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9540034" y="357867"/>
            <a:ext cx="2146869" cy="985600"/>
            <a:chOff x="4071051" y="1792433"/>
            <a:chExt cx="2382000" cy="1003017"/>
          </a:xfrm>
        </p:grpSpPr>
        <p:sp>
          <p:nvSpPr>
            <p:cNvPr id="25" name="Rectangle 24"/>
            <p:cNvSpPr/>
            <p:nvPr/>
          </p:nvSpPr>
          <p:spPr>
            <a:xfrm>
              <a:off x="4071051" y="1801581"/>
              <a:ext cx="2382000" cy="993869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604" y="1792433"/>
              <a:ext cx="1998614" cy="994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 title="Overlay Graphic">
            <a:extLst>
              <a:ext uri="{FF2B5EF4-FFF2-40B4-BE49-F238E27FC236}">
                <a16:creationId xmlns:a16="http://schemas.microsoft.com/office/drawing/2014/main" id="{B3AA8824-BE92-4856-86D2-FAB3C18306B5}"/>
              </a:ext>
            </a:extLst>
          </p:cNvPr>
          <p:cNvSpPr/>
          <p:nvPr/>
        </p:nvSpPr>
        <p:spPr bwMode="ltGray">
          <a:xfrm>
            <a:off x="6752326" y="610268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" name="Rectangle 30" title="Overlay Graphic">
            <a:extLst>
              <a:ext uri="{FF2B5EF4-FFF2-40B4-BE49-F238E27FC236}">
                <a16:creationId xmlns:a16="http://schemas.microsoft.com/office/drawing/2014/main" id="{BE32A17F-2099-4D5E-A4EC-AADCA9D7E68D}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3726" y="2896924"/>
            <a:ext cx="4456700" cy="2167600"/>
          </a:xfrm>
        </p:spPr>
        <p:txBody>
          <a:bodyPr/>
          <a:lstStyle/>
          <a:p>
            <a:r>
              <a:rPr lang="en-ZA" dirty="0"/>
              <a:t>Thank You</a:t>
            </a:r>
          </a:p>
        </p:txBody>
      </p:sp>
      <p:cxnSp>
        <p:nvCxnSpPr>
          <p:cNvPr id="20" name="Straight Connector 19" descr="decorative element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descr="decorative element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ntoso Log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Straight Connector 22" descr="decorative element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9685258" y="538316"/>
            <a:ext cx="2146869" cy="985600"/>
            <a:chOff x="4071051" y="1792433"/>
            <a:chExt cx="2382000" cy="1003017"/>
          </a:xfrm>
        </p:grpSpPr>
        <p:sp>
          <p:nvSpPr>
            <p:cNvPr id="25" name="Rectangle 24"/>
            <p:cNvSpPr/>
            <p:nvPr/>
          </p:nvSpPr>
          <p:spPr>
            <a:xfrm>
              <a:off x="4071051" y="1801581"/>
              <a:ext cx="2382000" cy="993869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604" y="1792433"/>
              <a:ext cx="1998614" cy="994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88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3925" y="3971432"/>
            <a:ext cx="1720357" cy="360000"/>
          </a:xfrm>
        </p:spPr>
        <p:txBody>
          <a:bodyPr/>
          <a:lstStyle/>
          <a:p>
            <a:r>
              <a:rPr lang="en-ZA" dirty="0" smtClean="0"/>
              <a:t>Trouble Shooting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Logs are indispensable when it comes to pinpointing problems and determining their causes. They’ll let you identify issues based on hard data, not guesswork.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 smtClean="0"/>
              <a:t>Management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Once you’re collecting data, log review and analysis should become part of your daily or weekly regimen, depending on the size of your environment.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dirty="0" smtClean="0"/>
              <a:t>Loss of Data</a:t>
            </a:r>
            <a:endParaRPr lang="en-ZA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A centralized logging system removes the individual server from the equation. If the server you’re trying to troubleshoot is down, local log files won’t be accessible, rendering you blind. </a:t>
            </a:r>
            <a:endParaRPr lang="en-ZA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ZA" dirty="0" smtClean="0"/>
              <a:t>Value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Once you’ve accumulated enough data, you can perform a lot of different types of analysis on it to better understand your network and your </a:t>
            </a:r>
            <a:r>
              <a:rPr lang="en-US" dirty="0" smtClean="0"/>
              <a:t>users.</a:t>
            </a:r>
            <a:endParaRPr lang="en-ZA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ZA" dirty="0" smtClean="0"/>
              <a:t>Security</a:t>
            </a:r>
            <a:endParaRPr lang="en-ZA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By centrally logging user activity, you can analyze for activity trends and notice any unusual behavior.</a:t>
            </a:r>
            <a:endParaRPr lang="en-Z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810" y="2580804"/>
            <a:ext cx="972022" cy="972022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03" y="2534388"/>
            <a:ext cx="972000" cy="972000"/>
          </a:xfrm>
          <a:prstGeom prst="rect">
            <a:avLst/>
          </a:prstGeom>
          <a:noFill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41" y="2443155"/>
            <a:ext cx="972000" cy="972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458" y="2580826"/>
            <a:ext cx="972000" cy="972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59" y="2483626"/>
            <a:ext cx="972000" cy="97200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0003336" y="155200"/>
            <a:ext cx="2146869" cy="985600"/>
            <a:chOff x="4071051" y="1792433"/>
            <a:chExt cx="2382000" cy="1003017"/>
          </a:xfrm>
        </p:grpSpPr>
        <p:sp>
          <p:nvSpPr>
            <p:cNvPr id="30" name="Rectangle 29"/>
            <p:cNvSpPr/>
            <p:nvPr/>
          </p:nvSpPr>
          <p:spPr>
            <a:xfrm>
              <a:off x="4071051" y="1801581"/>
              <a:ext cx="2382000" cy="993869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604" y="1792433"/>
              <a:ext cx="1998614" cy="994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9" grpId="0" build="p"/>
      <p:bldP spid="10" grpId="0" build="p"/>
      <p:bldP spid="12" grpId="0" build="p"/>
      <p:bldP spid="13" grpId="0" build="p"/>
      <p:bldP spid="15" grpId="0" build="p"/>
      <p:bldP spid="16" grpId="0" build="p"/>
      <p:bldP spid="18" grpId="0" build="p"/>
      <p:bldP spid="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solution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7124" y="4608000"/>
            <a:ext cx="4124325" cy="1800000"/>
          </a:xfrm>
        </p:spPr>
        <p:txBody>
          <a:bodyPr/>
          <a:lstStyle/>
          <a:p>
            <a:r>
              <a:rPr lang="en-US" sz="2000" dirty="0" smtClean="0"/>
              <a:t>Making a  </a:t>
            </a:r>
            <a:r>
              <a:rPr lang="en-US" sz="2000" dirty="0"/>
              <a:t>collective processes and policies used to administer and facilitate the generation, transmission, analysis, storage, archiving and ultimate disposal of the large volumes of </a:t>
            </a:r>
            <a:r>
              <a:rPr lang="en-US" sz="2000" b="1" dirty="0"/>
              <a:t>log</a:t>
            </a:r>
            <a:r>
              <a:rPr lang="en-US" sz="2000" dirty="0"/>
              <a:t> data created within an information system.</a:t>
            </a:r>
            <a:endParaRPr lang="en-ZA" sz="2000" noProof="1"/>
          </a:p>
        </p:txBody>
      </p:sp>
      <p:grpSp>
        <p:nvGrpSpPr>
          <p:cNvPr id="31" name="Group 30" descr="decorative element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699827" y="846814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Content Placeholder 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091204994"/>
              </p:ext>
            </p:extLst>
          </p:nvPr>
        </p:nvGraphicFramePr>
        <p:xfrm>
          <a:off x="860424" y="1600200"/>
          <a:ext cx="6234196" cy="4803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10003336" y="42266"/>
            <a:ext cx="2146869" cy="985600"/>
            <a:chOff x="4071051" y="1792433"/>
            <a:chExt cx="2382000" cy="1003017"/>
          </a:xfrm>
        </p:grpSpPr>
        <p:sp>
          <p:nvSpPr>
            <p:cNvPr id="26" name="Rectangle 25"/>
            <p:cNvSpPr/>
            <p:nvPr/>
          </p:nvSpPr>
          <p:spPr>
            <a:xfrm>
              <a:off x="4071051" y="1801581"/>
              <a:ext cx="2382000" cy="993869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604" y="1792433"/>
              <a:ext cx="1998614" cy="994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162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2CDD180-63A1-4E2A-A0C9-41A31A6D5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C45EB2B-EC4A-4323-A039-1419D5297A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2F103D7-0084-4AF1-B269-C3B13EBCD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953B2F8-CF53-41CF-AA44-99FF38746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07BB0DD-F45B-4138-88E3-CF8967A55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D84747-1801-4133-84B2-97EBDBCEC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702DA82-6345-44BC-BCCE-679181293E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8F34D37-54AB-44F6-887F-282281A3E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Placeholder 57" descr="Scientific experiment">
            <a:extLst>
              <a:ext uri="{FF2B5EF4-FFF2-40B4-BE49-F238E27FC236}">
                <a16:creationId xmlns:a16="http://schemas.microsoft.com/office/drawing/2014/main" id="{BAEF06B8-4E9A-492A-A9B8-2C7DB901FC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330" y="3276600"/>
            <a:ext cx="4993813" cy="3410511"/>
          </a:xfrm>
          <a:solidFill>
            <a:schemeClr val="tx1">
              <a:alpha val="70000"/>
            </a:schemeClr>
          </a:solidFill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4500" b="1" dirty="0" smtClean="0">
                <a:latin typeface="+mj-lt"/>
              </a:rPr>
              <a:t>Technology</a:t>
            </a:r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ELK Stack</a:t>
            </a:r>
            <a:r>
              <a:rPr lang="en-US" dirty="0"/>
              <a:t> is a collection of three open-source products — </a:t>
            </a:r>
            <a:r>
              <a:rPr lang="en-US" dirty="0" smtClean="0"/>
              <a:t>beats, </a:t>
            </a:r>
            <a:r>
              <a:rPr lang="en-US" dirty="0" err="1" smtClean="0"/>
              <a:t>Elasticsearch</a:t>
            </a:r>
            <a:r>
              <a:rPr lang="en-US" dirty="0"/>
              <a:t>, Logstash, and Kibana — from Elastic. Elasticsearch is a NoSQL database that is based on the Lucene search engine. ... Kibana is a visualization layer that works on top of Elasticsearch.</a:t>
            </a:r>
            <a:endParaRPr lang="en-ZA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dirty="0" smtClean="0"/>
              <a:t>Beats 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/>
              <a:t>Beats</a:t>
            </a:r>
            <a:r>
              <a:rPr lang="en-US" dirty="0"/>
              <a:t> is the platform for single-purpose data shippers.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 err="1" smtClean="0"/>
              <a:t>Logstash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b="1" dirty="0" err="1"/>
              <a:t>Logstash</a:t>
            </a:r>
            <a:r>
              <a:rPr lang="en-US" dirty="0"/>
              <a:t> is a server‑side data processing pipeline that ingests data from multiple </a:t>
            </a:r>
            <a:r>
              <a:rPr lang="en-US" dirty="0" smtClean="0"/>
              <a:t>sources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ZA" dirty="0" smtClean="0"/>
              <a:t>Elastic Search</a:t>
            </a:r>
            <a:endParaRPr lang="en-ZA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b="1" dirty="0" err="1"/>
              <a:t>ElasticSearch</a:t>
            </a:r>
            <a:r>
              <a:rPr lang="en-US" dirty="0"/>
              <a:t> is an open source, RESTful search engine built on top of Apache </a:t>
            </a:r>
            <a:r>
              <a:rPr lang="en-US" dirty="0" err="1"/>
              <a:t>Lucene</a:t>
            </a:r>
            <a:r>
              <a:rPr lang="en-US" dirty="0"/>
              <a:t> </a:t>
            </a:r>
            <a:endParaRPr lang="en-Z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ZA" dirty="0" err="1" smtClean="0"/>
              <a:t>Kibana</a:t>
            </a:r>
            <a:endParaRPr lang="en-ZA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B6F490-8CEC-444D-ADC0-E8B315EA3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It provides visualization capabilities on top of the content indexed on an </a:t>
            </a:r>
            <a:r>
              <a:rPr lang="en-US" dirty="0" err="1"/>
              <a:t>Elasticsearch</a:t>
            </a:r>
            <a:r>
              <a:rPr lang="en-US" dirty="0"/>
              <a:t> ...</a:t>
            </a:r>
            <a:endParaRPr lang="en-Z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06" t="36038" r="47142" b="46670"/>
          <a:stretch/>
        </p:blipFill>
        <p:spPr>
          <a:xfrm>
            <a:off x="9363075" y="942975"/>
            <a:ext cx="923925" cy="8572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32" t="35909" r="13182" b="46859"/>
          <a:stretch/>
        </p:blipFill>
        <p:spPr>
          <a:xfrm>
            <a:off x="7180281" y="3943350"/>
            <a:ext cx="1057275" cy="9239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8" t="5341" r="15820" b="78582"/>
          <a:stretch/>
        </p:blipFill>
        <p:spPr>
          <a:xfrm>
            <a:off x="9458325" y="3992597"/>
            <a:ext cx="696197" cy="8186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820" y="1028897"/>
            <a:ext cx="629755" cy="771328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10485120" y="87278"/>
            <a:ext cx="1665085" cy="757453"/>
            <a:chOff x="4071051" y="1792433"/>
            <a:chExt cx="2382000" cy="1003017"/>
          </a:xfrm>
        </p:grpSpPr>
        <p:sp>
          <p:nvSpPr>
            <p:cNvPr id="34" name="Rectangle 33"/>
            <p:cNvSpPr/>
            <p:nvPr/>
          </p:nvSpPr>
          <p:spPr>
            <a:xfrm>
              <a:off x="4071051" y="1801581"/>
              <a:ext cx="2382000" cy="993869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604" y="1792433"/>
              <a:ext cx="1998614" cy="994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  <p:bldP spid="12" grpId="0" build="p"/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529" y="0"/>
            <a:ext cx="4950872" cy="6562725"/>
          </a:xfrm>
        </p:spPr>
        <p:txBody>
          <a:bodyPr/>
          <a:lstStyle/>
          <a:p>
            <a:r>
              <a:rPr lang="en-ZA" dirty="0" smtClean="0"/>
              <a:t>Beats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890785" y="1039143"/>
            <a:ext cx="4283297" cy="5390231"/>
          </a:xfrm>
        </p:spPr>
        <p:txBody>
          <a:bodyPr/>
          <a:lstStyle/>
          <a:p>
            <a:r>
              <a:rPr lang="en-US" b="1" dirty="0"/>
              <a:t>Lightweight Data Shippers</a:t>
            </a:r>
          </a:p>
          <a:p>
            <a:pPr marL="276225" lvl="1" indent="0">
              <a:buNone/>
            </a:pPr>
            <a:r>
              <a:rPr lang="en-US" dirty="0"/>
              <a:t>Beats is the platform for single-purpose data shippers. They send data from hundreds or thousands of machines and systems to </a:t>
            </a:r>
            <a:r>
              <a:rPr lang="en-US" dirty="0" err="1"/>
              <a:t>Logstash</a:t>
            </a:r>
            <a:r>
              <a:rPr lang="en-US" dirty="0"/>
              <a:t> or </a:t>
            </a:r>
            <a:r>
              <a:rPr lang="en-US" dirty="0" err="1"/>
              <a:t>Elasticsearch</a:t>
            </a:r>
            <a:r>
              <a:rPr lang="en-US" dirty="0"/>
              <a:t>.</a:t>
            </a:r>
          </a:p>
          <a:p>
            <a:r>
              <a:rPr lang="en-US" b="1" dirty="0"/>
              <a:t>Ship from the Source. </a:t>
            </a:r>
            <a:br>
              <a:rPr lang="en-US" b="1" dirty="0"/>
            </a:br>
            <a:r>
              <a:rPr lang="en-US" b="1" dirty="0"/>
              <a:t>Plain and Simple.</a:t>
            </a:r>
          </a:p>
          <a:p>
            <a:pPr marL="276225" lvl="1" indent="0">
              <a:buNone/>
            </a:pPr>
            <a:r>
              <a:rPr lang="en-US" dirty="0"/>
              <a:t>Beats are great for gathering data. They sit on your servers, with your containers, or deploy as functions — and then centralize data in </a:t>
            </a:r>
            <a:r>
              <a:rPr lang="en-US" dirty="0" err="1"/>
              <a:t>Elasticsearch</a:t>
            </a:r>
            <a:r>
              <a:rPr lang="en-US" dirty="0"/>
              <a:t>. And if you want more processing muscle, Beats can also ship to </a:t>
            </a:r>
            <a:r>
              <a:rPr lang="en-US" dirty="0" err="1"/>
              <a:t>Logstash</a:t>
            </a:r>
            <a:r>
              <a:rPr lang="en-US" dirty="0"/>
              <a:t> for transformation and parsing.</a:t>
            </a:r>
          </a:p>
          <a:p>
            <a:r>
              <a:rPr lang="en-US" b="1" dirty="0"/>
              <a:t>Accelerate the Data-to-Visualize Experience with </a:t>
            </a:r>
          </a:p>
          <a:p>
            <a:pPr marL="276225" lvl="1" indent="0">
              <a:buNone/>
            </a:pPr>
            <a:r>
              <a:rPr lang="en-US" b="1" dirty="0" smtClean="0"/>
              <a:t>Modules </a:t>
            </a:r>
            <a:r>
              <a:rPr lang="en-US" dirty="0" err="1" smtClean="0">
                <a:hlinkClick r:id="rId2"/>
              </a:rPr>
              <a:t>Filebeat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>
                <a:hlinkClick r:id="rId3"/>
              </a:rPr>
              <a:t>Metricbeat</a:t>
            </a:r>
            <a:r>
              <a:rPr lang="en-US" dirty="0"/>
              <a:t> include internal modules that simplify collecting, parsing, and visualizing common log formats such as, NGINX and Apache and system metrics such as </a:t>
            </a:r>
            <a:r>
              <a:rPr lang="en-US" dirty="0" err="1"/>
              <a:t>Redis</a:t>
            </a:r>
            <a:r>
              <a:rPr lang="en-US" dirty="0"/>
              <a:t> and Docker. Run a single command and explore away.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18" y="1276349"/>
            <a:ext cx="5801382" cy="435292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0408491" y="-46581"/>
            <a:ext cx="1741714" cy="794011"/>
            <a:chOff x="4071051" y="1792433"/>
            <a:chExt cx="2382000" cy="1003017"/>
          </a:xfrm>
        </p:grpSpPr>
        <p:sp>
          <p:nvSpPr>
            <p:cNvPr id="12" name="Rectangle 11"/>
            <p:cNvSpPr/>
            <p:nvPr/>
          </p:nvSpPr>
          <p:spPr>
            <a:xfrm>
              <a:off x="4071051" y="1801581"/>
              <a:ext cx="2382000" cy="993869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604" y="1792433"/>
              <a:ext cx="1998614" cy="994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529" y="0"/>
            <a:ext cx="4950872" cy="6562725"/>
          </a:xfrm>
        </p:spPr>
        <p:txBody>
          <a:bodyPr/>
          <a:lstStyle/>
          <a:p>
            <a:r>
              <a:rPr lang="en-ZA" dirty="0" err="1" smtClean="0"/>
              <a:t>Logstash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890785" y="1039143"/>
            <a:ext cx="4283297" cy="5390231"/>
          </a:xfrm>
        </p:spPr>
        <p:txBody>
          <a:bodyPr/>
          <a:lstStyle/>
          <a:p>
            <a:r>
              <a:rPr lang="en-US" b="1" dirty="0" smtClean="0"/>
              <a:t>Ingest </a:t>
            </a:r>
            <a:r>
              <a:rPr lang="en-US" b="1" dirty="0"/>
              <a:t>Data of All Shapes, Sizes, and Sources</a:t>
            </a:r>
          </a:p>
          <a:p>
            <a:pPr marL="276225" lvl="1" indent="0">
              <a:buNone/>
            </a:pPr>
            <a:r>
              <a:rPr lang="en-US" dirty="0"/>
              <a:t>Data is often scattered or </a:t>
            </a:r>
            <a:r>
              <a:rPr lang="en-US" dirty="0" err="1"/>
              <a:t>siloed</a:t>
            </a:r>
            <a:r>
              <a:rPr lang="en-US" dirty="0"/>
              <a:t> across many systems in many formats. </a:t>
            </a:r>
            <a:r>
              <a:rPr lang="en-US" dirty="0" err="1"/>
              <a:t>Logstash</a:t>
            </a:r>
            <a:r>
              <a:rPr lang="en-US" dirty="0"/>
              <a:t> supports </a:t>
            </a:r>
            <a:r>
              <a:rPr lang="en-US" dirty="0">
                <a:hlinkClick r:id="rId2"/>
              </a:rPr>
              <a:t>a variety of inputs</a:t>
            </a:r>
            <a:r>
              <a:rPr lang="en-US" dirty="0"/>
              <a:t> that pull in events from a multitude of common sources, all at the same time. Easily ingest from your logs, metrics, web applications, data stores, and various AWS services, all in continuous, streaming fashion. </a:t>
            </a:r>
          </a:p>
          <a:p>
            <a:r>
              <a:rPr lang="en-US" b="1" dirty="0"/>
              <a:t>Parse &amp; Transform Your Data On the Fly</a:t>
            </a:r>
          </a:p>
          <a:p>
            <a:pPr lvl="1"/>
            <a:r>
              <a:rPr lang="en-US" sz="1200" dirty="0"/>
              <a:t>Derive structure from unstructured data with </a:t>
            </a:r>
            <a:r>
              <a:rPr lang="en-US" sz="1200" dirty="0" err="1"/>
              <a:t>grok</a:t>
            </a:r>
            <a:endParaRPr lang="en-US" sz="1200" dirty="0"/>
          </a:p>
          <a:p>
            <a:pPr lvl="1"/>
            <a:r>
              <a:rPr lang="en-US" sz="1200" dirty="0"/>
              <a:t>Decipher geo coordinates from IP addresses</a:t>
            </a:r>
          </a:p>
          <a:p>
            <a:pPr lvl="1"/>
            <a:r>
              <a:rPr lang="en-US" sz="1200" dirty="0"/>
              <a:t>Anonymize PII data, exclude sensitive fields completely </a:t>
            </a:r>
          </a:p>
          <a:p>
            <a:pPr lvl="1"/>
            <a:r>
              <a:rPr lang="en-US" sz="1200" dirty="0"/>
              <a:t>Ease overall processing independent of the data source, format, or schema. </a:t>
            </a:r>
            <a:endParaRPr lang="en-US" sz="1200" dirty="0" smtClean="0"/>
          </a:p>
          <a:p>
            <a:r>
              <a:rPr lang="en-US" b="1" dirty="0"/>
              <a:t>Choose Your Stash, Transport Your Data</a:t>
            </a:r>
          </a:p>
          <a:p>
            <a:pPr marL="276225" lvl="1" indent="0">
              <a:buNone/>
            </a:pPr>
            <a:r>
              <a:rPr lang="en-US" dirty="0"/>
              <a:t>While </a:t>
            </a:r>
            <a:r>
              <a:rPr lang="en-US" dirty="0" err="1"/>
              <a:t>Elasticsearch</a:t>
            </a:r>
            <a:r>
              <a:rPr lang="en-US" dirty="0"/>
              <a:t> is our go-to output that opens up a world of search and analytics possibilities, it’s not the only one available. </a:t>
            </a:r>
          </a:p>
          <a:p>
            <a:pPr marL="266700" lvl="1" indent="0">
              <a:buNone/>
            </a:pPr>
            <a:r>
              <a:rPr lang="en-US" dirty="0" err="1"/>
              <a:t>Logstash</a:t>
            </a:r>
            <a:r>
              <a:rPr lang="en-US" dirty="0"/>
              <a:t> has </a:t>
            </a:r>
            <a:r>
              <a:rPr lang="en-US" dirty="0">
                <a:hlinkClick r:id="rId3"/>
              </a:rPr>
              <a:t>a variety of outputs</a:t>
            </a:r>
            <a:r>
              <a:rPr lang="en-US" dirty="0"/>
              <a:t> that let you route data where you want, giving you the flexibility to unlock a slew of downstream use cases.</a:t>
            </a:r>
          </a:p>
          <a:p>
            <a:pPr lvl="2"/>
            <a:endParaRPr lang="en-US" sz="1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273515"/>
            <a:ext cx="5715000" cy="436528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003336" y="0"/>
            <a:ext cx="2146869" cy="749360"/>
            <a:chOff x="4071051" y="1792433"/>
            <a:chExt cx="2382000" cy="1003017"/>
          </a:xfrm>
        </p:grpSpPr>
        <p:sp>
          <p:nvSpPr>
            <p:cNvPr id="9" name="Rectangle 8"/>
            <p:cNvSpPr/>
            <p:nvPr/>
          </p:nvSpPr>
          <p:spPr>
            <a:xfrm>
              <a:off x="4071051" y="1801581"/>
              <a:ext cx="2382000" cy="993869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604" y="1792433"/>
              <a:ext cx="1998614" cy="994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24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529" y="0"/>
            <a:ext cx="4950872" cy="6562725"/>
          </a:xfrm>
        </p:spPr>
        <p:txBody>
          <a:bodyPr/>
          <a:lstStyle/>
          <a:p>
            <a:r>
              <a:rPr lang="en-ZA" dirty="0" smtClean="0"/>
              <a:t>Elastic search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890785" y="1039143"/>
            <a:ext cx="4283297" cy="539023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Heart of the Elastic Stack</a:t>
            </a:r>
          </a:p>
          <a:p>
            <a:pPr marL="0" indent="0">
              <a:buNone/>
            </a:pPr>
            <a:r>
              <a:rPr lang="en-US" dirty="0" err="1"/>
              <a:t>Elasticsearch</a:t>
            </a:r>
            <a:r>
              <a:rPr lang="en-US" dirty="0"/>
              <a:t> is a distributed, RESTful search and analytics engine capable of solving a growing number of use cases. As the heart of the Elastic Stack, it centrally stores your data so you can discover the expected and uncover the unexpected. </a:t>
            </a:r>
            <a:endParaRPr lang="en-US" b="1" dirty="0"/>
          </a:p>
          <a:p>
            <a:r>
              <a:rPr lang="en-US" b="1" dirty="0" smtClean="0"/>
              <a:t>Query</a:t>
            </a:r>
            <a:endParaRPr lang="en-US" b="1" dirty="0"/>
          </a:p>
          <a:p>
            <a:r>
              <a:rPr lang="en-US" b="1" dirty="0" smtClean="0"/>
              <a:t>Analyze</a:t>
            </a:r>
            <a:endParaRPr lang="en-US" b="1" dirty="0"/>
          </a:p>
          <a:p>
            <a:r>
              <a:rPr lang="en-US" b="1" dirty="0" smtClean="0"/>
              <a:t>Fast</a:t>
            </a:r>
          </a:p>
          <a:p>
            <a:r>
              <a:rPr lang="en-US" b="1" dirty="0" smtClean="0"/>
              <a:t>Scalability</a:t>
            </a:r>
          </a:p>
          <a:p>
            <a:r>
              <a:rPr lang="en-US" b="1" dirty="0" smtClean="0"/>
              <a:t>Resiliency</a:t>
            </a:r>
            <a:endParaRPr lang="en-US" b="1" dirty="0"/>
          </a:p>
          <a:p>
            <a:r>
              <a:rPr lang="en-US" b="1" dirty="0" smtClean="0"/>
              <a:t>Flexibility</a:t>
            </a:r>
          </a:p>
          <a:p>
            <a:r>
              <a:rPr lang="en-US" b="1" dirty="0" smtClean="0"/>
              <a:t>Operational Happiness</a:t>
            </a:r>
          </a:p>
          <a:p>
            <a:pPr marL="276225" lvl="1" indent="0">
              <a:buNone/>
            </a:pPr>
            <a:endParaRPr lang="en-US" dirty="0"/>
          </a:p>
          <a:p>
            <a:pPr lvl="2"/>
            <a:endParaRPr lang="en-US" sz="1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5" t="59297" r="12966"/>
          <a:stretch/>
        </p:blipFill>
        <p:spPr>
          <a:xfrm>
            <a:off x="6457950" y="1276069"/>
            <a:ext cx="5734050" cy="437225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0461932" y="145545"/>
            <a:ext cx="1637212" cy="611131"/>
            <a:chOff x="4071051" y="1792433"/>
            <a:chExt cx="2382000" cy="1003017"/>
          </a:xfrm>
        </p:grpSpPr>
        <p:sp>
          <p:nvSpPr>
            <p:cNvPr id="8" name="Rectangle 7"/>
            <p:cNvSpPr/>
            <p:nvPr/>
          </p:nvSpPr>
          <p:spPr>
            <a:xfrm>
              <a:off x="4071051" y="1801581"/>
              <a:ext cx="2382000" cy="993869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604" y="1792433"/>
              <a:ext cx="1998614" cy="994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406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529" y="0"/>
            <a:ext cx="4950872" cy="6562725"/>
          </a:xfrm>
        </p:spPr>
        <p:txBody>
          <a:bodyPr/>
          <a:lstStyle/>
          <a:p>
            <a:r>
              <a:rPr lang="en-ZA" dirty="0" err="1" smtClean="0"/>
              <a:t>Kibana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890785" y="1039143"/>
            <a:ext cx="4283297" cy="539023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Kibana</a:t>
            </a:r>
            <a:r>
              <a:rPr lang="en-US" dirty="0"/>
              <a:t> lets you visualize your </a:t>
            </a:r>
            <a:r>
              <a:rPr lang="en-US" dirty="0" err="1"/>
              <a:t>Elasticsearch</a:t>
            </a:r>
            <a:r>
              <a:rPr lang="en-US" dirty="0"/>
              <a:t> data and navigate the Elastic Stack, so you can do anything from learning why you're getting paged at 2:00 a.m. to understanding the impact rain might have on your quarterly numbers. </a:t>
            </a:r>
          </a:p>
          <a:p>
            <a:r>
              <a:rPr lang="en-US" b="1" dirty="0"/>
              <a:t>Put Geo Data on Any Map</a:t>
            </a:r>
          </a:p>
          <a:p>
            <a:r>
              <a:rPr lang="en-US" b="1" dirty="0"/>
              <a:t>Time Series Is Also on the Menu</a:t>
            </a:r>
          </a:p>
          <a:p>
            <a:r>
              <a:rPr lang="en-US" b="1" dirty="0"/>
              <a:t>Time Series Is Also on the Menu</a:t>
            </a:r>
          </a:p>
          <a:p>
            <a:r>
              <a:rPr lang="en-US" b="1" dirty="0"/>
              <a:t>Explore Anomalies with Machine </a:t>
            </a:r>
            <a:r>
              <a:rPr lang="en-US" b="1" dirty="0" smtClean="0"/>
              <a:t>Learning</a:t>
            </a:r>
            <a:endParaRPr lang="en-IN" dirty="0"/>
          </a:p>
          <a:p>
            <a:r>
              <a:rPr lang="en-IN" b="1" dirty="0"/>
              <a:t>Get Creative with Canvas</a:t>
            </a:r>
          </a:p>
          <a:p>
            <a:r>
              <a:rPr lang="en-US" b="1" dirty="0"/>
              <a:t>Bring Everyone in on the Goodness.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2"/>
            <a:endParaRPr lang="en-US" sz="1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256203"/>
            <a:ext cx="5715000" cy="434842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0382365" y="-26025"/>
            <a:ext cx="1767840" cy="811428"/>
            <a:chOff x="4071051" y="1792433"/>
            <a:chExt cx="2382000" cy="1003017"/>
          </a:xfrm>
        </p:grpSpPr>
        <p:sp>
          <p:nvSpPr>
            <p:cNvPr id="8" name="Rectangle 7"/>
            <p:cNvSpPr/>
            <p:nvPr/>
          </p:nvSpPr>
          <p:spPr>
            <a:xfrm>
              <a:off x="4071051" y="1801581"/>
              <a:ext cx="2382000" cy="993869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604" y="1792433"/>
              <a:ext cx="1998614" cy="994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793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ntoso Business Pitch Deck_SB - v4" id="{EFB764D1-0445-4B00-ABB1-283312FEB584}" vid="{7721A07E-6842-4E19-9838-65B95841B6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2E6E59-6E17-40F8-B412-65DEC6629148}">
  <ds:schemaRefs>
    <ds:schemaRef ds:uri="16c05727-aa75-4e4a-9b5f-8a80a1165891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0</TotalTime>
  <Words>1542</Words>
  <Application>Microsoft Office PowerPoint</Application>
  <PresentationFormat>Widescreen</PresentationFormat>
  <Paragraphs>213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Times New Roman</vt:lpstr>
      <vt:lpstr>Office Theme</vt:lpstr>
      <vt:lpstr>LOG ORGANIZATION AND monitoring</vt:lpstr>
      <vt:lpstr>About</vt:lpstr>
      <vt:lpstr>The Problem</vt:lpstr>
      <vt:lpstr>solution</vt:lpstr>
      <vt:lpstr>PowerPoint Presentation</vt:lpstr>
      <vt:lpstr>Beats</vt:lpstr>
      <vt:lpstr>Logstash</vt:lpstr>
      <vt:lpstr>Elastic search</vt:lpstr>
      <vt:lpstr>Kibana</vt:lpstr>
      <vt:lpstr>ARCHITECTURE</vt:lpstr>
      <vt:lpstr>EXAMPLE OF LOG FILE</vt:lpstr>
      <vt:lpstr>AFTER PARSING</vt:lpstr>
      <vt:lpstr>DASHBOARD</vt:lpstr>
      <vt:lpstr>The Challenges</vt:lpstr>
      <vt:lpstr>Achievement </vt:lpstr>
      <vt:lpstr>Achievement </vt:lpstr>
      <vt:lpstr>Important Windows Events</vt:lpstr>
      <vt:lpstr>What’s Next??</vt:lpstr>
      <vt:lpstr>WHO USE ELASTICSEARCH??</vt:lpstr>
      <vt:lpstr>Bibliography</vt:lpstr>
      <vt:lpstr>Questions???????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2018-11-23T16:33:38Z</dcterms:created>
  <dcterms:modified xsi:type="dcterms:W3CDTF">2018-12-06T09:37:18Z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