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5"/>
  </p:notesMasterIdLst>
  <p:handoutMasterIdLst>
    <p:handoutMasterId r:id="rId26"/>
  </p:handoutMasterIdLst>
  <p:sldIdLst>
    <p:sldId id="264" r:id="rId5"/>
    <p:sldId id="267" r:id="rId6"/>
    <p:sldId id="273" r:id="rId7"/>
    <p:sldId id="266" r:id="rId8"/>
    <p:sldId id="302" r:id="rId9"/>
    <p:sldId id="287" r:id="rId10"/>
    <p:sldId id="286" r:id="rId11"/>
    <p:sldId id="268" r:id="rId12"/>
    <p:sldId id="285" r:id="rId13"/>
    <p:sldId id="289" r:id="rId14"/>
    <p:sldId id="290" r:id="rId15"/>
    <p:sldId id="269" r:id="rId16"/>
    <p:sldId id="293" r:id="rId17"/>
    <p:sldId id="303" r:id="rId18"/>
    <p:sldId id="304" r:id="rId19"/>
    <p:sldId id="298" r:id="rId20"/>
    <p:sldId id="299" r:id="rId21"/>
    <p:sldId id="296" r:id="rId22"/>
    <p:sldId id="301" r:id="rId23"/>
    <p:sldId id="281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8DA2"/>
    <a:srgbClr val="242424"/>
    <a:srgbClr val="DC243F"/>
    <a:srgbClr val="D34328"/>
    <a:srgbClr val="F4A628"/>
    <a:srgbClr val="2C3533"/>
    <a:srgbClr val="553A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43"/>
  </p:normalViewPr>
  <p:slideViewPr>
    <p:cSldViewPr snapToGrid="0" snapToObjects="1">
      <p:cViewPr varScale="1">
        <p:scale>
          <a:sx n="93" d="100"/>
          <a:sy n="93" d="100"/>
        </p:scale>
        <p:origin x="792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B6EE2-E416-534D-A38E-36FCDFBAE2AC}" type="datetimeFigureOut">
              <a:rPr kumimoji="1" lang="zh-CN" altLang="en-US" smtClean="0"/>
              <a:t>2016/12/3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1EB31-7C84-7045-8BFC-EA6955735D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224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86BC5-F8C7-4D7C-87A9-661B8B5EA749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78D30-32AC-4D37-81C9-A0A7EEDD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78D30-32AC-4D37-81C9-A0A7EEDDD6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14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Heba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78D30-32AC-4D37-81C9-A0A7EEDDD6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68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34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DC24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D34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02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F4A6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02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2C35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02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553A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02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308D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02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68" r:id="rId2"/>
    <p:sldLayoutId id="2147493462" r:id="rId3"/>
    <p:sldLayoutId id="2147493463" r:id="rId4"/>
    <p:sldLayoutId id="2147493464" r:id="rId5"/>
    <p:sldLayoutId id="2147493465" r:id="rId6"/>
    <p:sldLayoutId id="2147493466" r:id="rId7"/>
    <p:sldLayoutId id="2147493467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1875"/>
            <a:ext cx="9144000" cy="5143500"/>
          </a:xfrm>
          <a:prstGeom prst="rect">
            <a:avLst/>
          </a:prstGeom>
          <a:solidFill>
            <a:srgbClr val="242424">
              <a:alpha val="8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12117" y="763483"/>
            <a:ext cx="3119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3600" dirty="0" smtClean="0">
                <a:solidFill>
                  <a:schemeClr val="bg1"/>
                </a:solidFill>
              </a:rPr>
              <a:t>Minor Project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83659" y="3945276"/>
            <a:ext cx="31639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050" dirty="0" smtClean="0">
                <a:solidFill>
                  <a:schemeClr val="bg1"/>
                </a:solidFill>
              </a:rPr>
              <a:t>PRESENTED</a:t>
            </a:r>
            <a:r>
              <a:rPr kumimoji="1" lang="zh-CN" altLang="en-US" sz="105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1050" dirty="0" smtClean="0">
                <a:solidFill>
                  <a:schemeClr val="bg1"/>
                </a:solidFill>
              </a:rPr>
              <a:t>BY </a:t>
            </a:r>
            <a:endParaRPr kumimoji="1" lang="en-US" altLang="zh-CN" sz="105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050" dirty="0" smtClean="0">
                <a:solidFill>
                  <a:schemeClr val="bg1"/>
                </a:solidFill>
              </a:rPr>
              <a:t>Arjun </a:t>
            </a:r>
            <a:r>
              <a:rPr kumimoji="1" lang="en-US" altLang="zh-CN" sz="1050" dirty="0" err="1" smtClean="0">
                <a:solidFill>
                  <a:schemeClr val="bg1"/>
                </a:solidFill>
              </a:rPr>
              <a:t>Rajpal</a:t>
            </a:r>
            <a:r>
              <a:rPr kumimoji="1" lang="en-US" altLang="zh-CN" sz="1050" dirty="0" smtClean="0">
                <a:solidFill>
                  <a:schemeClr val="bg1"/>
                </a:solidFill>
              </a:rPr>
              <a:t>			(2K14/SE/021)</a:t>
            </a:r>
          </a:p>
          <a:p>
            <a:pPr algn="ctr"/>
            <a:r>
              <a:rPr kumimoji="1" lang="en-US" altLang="zh-CN" sz="1050" dirty="0" smtClean="0">
                <a:solidFill>
                  <a:schemeClr val="bg1"/>
                </a:solidFill>
              </a:rPr>
              <a:t>Arpit Jain			(2K14/SE/022)</a:t>
            </a:r>
          </a:p>
          <a:p>
            <a:pPr algn="ctr"/>
            <a:r>
              <a:rPr kumimoji="1" lang="en-US" altLang="zh-CN" sz="1050" dirty="0" err="1" smtClean="0">
                <a:solidFill>
                  <a:schemeClr val="bg1"/>
                </a:solidFill>
              </a:rPr>
              <a:t>Avinav</a:t>
            </a:r>
            <a:r>
              <a:rPr kumimoji="1" lang="en-US" altLang="zh-CN" sz="105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1050" dirty="0" err="1" smtClean="0">
                <a:solidFill>
                  <a:schemeClr val="bg1"/>
                </a:solidFill>
              </a:rPr>
              <a:t>Goel</a:t>
            </a:r>
            <a:r>
              <a:rPr kumimoji="1" lang="en-US" altLang="zh-CN" sz="1050" dirty="0" smtClean="0">
                <a:solidFill>
                  <a:schemeClr val="bg1"/>
                </a:solidFill>
              </a:rPr>
              <a:t> 			(2K14/SE/024) </a:t>
            </a:r>
            <a:endParaRPr kumimoji="1"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67893" y="26358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1430776" y="1652068"/>
            <a:ext cx="69637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Predicting and Evaluating the </a:t>
            </a:r>
            <a:endParaRPr lang="en-US" sz="3600" dirty="0" smtClean="0">
              <a:solidFill>
                <a:schemeClr val="bg1"/>
              </a:solidFill>
            </a:endParaRP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Popularity </a:t>
            </a:r>
            <a:r>
              <a:rPr lang="en-US" sz="3600" dirty="0">
                <a:solidFill>
                  <a:schemeClr val="bg1"/>
                </a:solidFill>
              </a:rPr>
              <a:t>of Online News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0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0" y="1"/>
            <a:ext cx="9144000" cy="269380"/>
            <a:chOff x="0" y="0"/>
            <a:chExt cx="7091177" cy="51435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181863" cy="5143500"/>
            </a:xfrm>
            <a:prstGeom prst="rect">
              <a:avLst/>
            </a:prstGeom>
            <a:solidFill>
              <a:srgbClr val="308D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81863" y="0"/>
              <a:ext cx="1181863" cy="5143500"/>
            </a:xfrm>
            <a:prstGeom prst="rect">
              <a:avLst/>
            </a:prstGeom>
            <a:solidFill>
              <a:srgbClr val="553A6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63725" y="0"/>
              <a:ext cx="1181863" cy="5143500"/>
            </a:xfrm>
            <a:prstGeom prst="rect">
              <a:avLst/>
            </a:prstGeom>
            <a:solidFill>
              <a:srgbClr val="2C35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545588" y="0"/>
              <a:ext cx="1181863" cy="5143500"/>
            </a:xfrm>
            <a:prstGeom prst="rect">
              <a:avLst/>
            </a:prstGeom>
            <a:solidFill>
              <a:srgbClr val="F4A6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27451" y="0"/>
              <a:ext cx="1181863" cy="5143500"/>
            </a:xfrm>
            <a:prstGeom prst="rect">
              <a:avLst/>
            </a:prstGeom>
            <a:solidFill>
              <a:srgbClr val="D343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909314" y="0"/>
              <a:ext cx="1181863" cy="5143500"/>
            </a:xfrm>
            <a:prstGeom prst="rect">
              <a:avLst/>
            </a:prstGeom>
            <a:solidFill>
              <a:srgbClr val="DC24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636150"/>
            <a:ext cx="22813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b="1" dirty="0" smtClean="0"/>
              <a:t>Normalization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0" y="1617013"/>
            <a:ext cx="9036423" cy="784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>
              <a:lnSpc>
                <a:spcPct val="150000"/>
              </a:lnSpc>
            </a:pPr>
            <a:r>
              <a:rPr lang="en-US" sz="1600" dirty="0"/>
              <a:t>When features differ by orders of magnitude, it is important to perform a feature scaling that can make gradient descent converge much more quickly.</a:t>
            </a:r>
            <a:endParaRPr lang="en" sz="1600" dirty="0"/>
          </a:p>
        </p:txBody>
      </p:sp>
      <p:pic>
        <p:nvPicPr>
          <p:cNvPr id="19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0" y="2767971"/>
            <a:ext cx="1229631" cy="118142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0" name="officeArt object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11810" y="2590734"/>
            <a:ext cx="2322189" cy="131625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1" name="officeArt object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86400" y="2709551"/>
            <a:ext cx="1745673" cy="119743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740130" y="3949397"/>
            <a:ext cx="54919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Mean, Standard Deviation and Normalization Formula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7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0" y="1"/>
            <a:ext cx="9144000" cy="269380"/>
            <a:chOff x="0" y="0"/>
            <a:chExt cx="7091177" cy="51435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181863" cy="5143500"/>
            </a:xfrm>
            <a:prstGeom prst="rect">
              <a:avLst/>
            </a:prstGeom>
            <a:solidFill>
              <a:srgbClr val="308D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81863" y="0"/>
              <a:ext cx="1181863" cy="5143500"/>
            </a:xfrm>
            <a:prstGeom prst="rect">
              <a:avLst/>
            </a:prstGeom>
            <a:solidFill>
              <a:srgbClr val="553A6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63725" y="0"/>
              <a:ext cx="1181863" cy="5143500"/>
            </a:xfrm>
            <a:prstGeom prst="rect">
              <a:avLst/>
            </a:prstGeom>
            <a:solidFill>
              <a:srgbClr val="2C35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545588" y="0"/>
              <a:ext cx="1181863" cy="5143500"/>
            </a:xfrm>
            <a:prstGeom prst="rect">
              <a:avLst/>
            </a:prstGeom>
            <a:solidFill>
              <a:srgbClr val="F4A6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27451" y="0"/>
              <a:ext cx="1181863" cy="5143500"/>
            </a:xfrm>
            <a:prstGeom prst="rect">
              <a:avLst/>
            </a:prstGeom>
            <a:solidFill>
              <a:srgbClr val="D343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909314" y="0"/>
              <a:ext cx="1181863" cy="5143500"/>
            </a:xfrm>
            <a:prstGeom prst="rect">
              <a:avLst/>
            </a:prstGeom>
            <a:solidFill>
              <a:srgbClr val="DC24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183662" y="381529"/>
            <a:ext cx="41601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b="1" dirty="0" smtClean="0"/>
              <a:t>Removal of Collinear Attributes</a:t>
            </a:r>
            <a:endParaRPr lang="en-US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183662" y="950515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>
              <a:lnSpc>
                <a:spcPct val="150000"/>
              </a:lnSpc>
            </a:pPr>
            <a:r>
              <a:rPr lang="en-US" sz="1600" dirty="0"/>
              <a:t>The following thirteen attributes were removed</a:t>
            </a:r>
            <a:r>
              <a:rPr lang="en-US" sz="1600" dirty="0" smtClean="0"/>
              <a:t>:</a:t>
            </a:r>
          </a:p>
          <a:p>
            <a:pPr marL="228600">
              <a:lnSpc>
                <a:spcPct val="150000"/>
              </a:lnSpc>
            </a:pPr>
            <a:r>
              <a:rPr lang="en-US" sz="1600" dirty="0" smtClean="0"/>
              <a:t>1 </a:t>
            </a:r>
            <a:r>
              <a:rPr lang="en-US" sz="1600" dirty="0" err="1"/>
              <a:t>time_delta</a:t>
            </a:r>
            <a:endParaRPr lang="en-US" sz="1600" dirty="0"/>
          </a:p>
          <a:p>
            <a:pPr marL="228600">
              <a:lnSpc>
                <a:spcPct val="150000"/>
              </a:lnSpc>
            </a:pPr>
            <a:r>
              <a:rPr lang="en-US" sz="1600" dirty="0"/>
              <a:t>2 </a:t>
            </a:r>
            <a:r>
              <a:rPr lang="en-US" sz="1600" dirty="0" err="1"/>
              <a:t>n_tokens_title</a:t>
            </a:r>
            <a:endParaRPr lang="en-US" sz="1600" dirty="0"/>
          </a:p>
          <a:p>
            <a:pPr marL="228600">
              <a:lnSpc>
                <a:spcPct val="150000"/>
              </a:lnSpc>
            </a:pPr>
            <a:r>
              <a:rPr lang="nl-NL" sz="1600" dirty="0"/>
              <a:t>5 n_non_stop_words</a:t>
            </a:r>
            <a:endParaRPr lang="en-US" sz="1600" dirty="0"/>
          </a:p>
          <a:p>
            <a:pPr marL="228600">
              <a:lnSpc>
                <a:spcPct val="150000"/>
              </a:lnSpc>
            </a:pPr>
            <a:r>
              <a:rPr lang="fr-FR" sz="1600" dirty="0"/>
              <a:t>6 </a:t>
            </a:r>
            <a:r>
              <a:rPr lang="fr-FR" sz="1600" dirty="0" err="1"/>
              <a:t>n_non_stop_unique_tokens</a:t>
            </a:r>
            <a:endParaRPr lang="en-US" sz="1600" dirty="0"/>
          </a:p>
          <a:p>
            <a:pPr marL="228600">
              <a:lnSpc>
                <a:spcPct val="150000"/>
              </a:lnSpc>
            </a:pPr>
            <a:r>
              <a:rPr lang="en-US" sz="1600" dirty="0"/>
              <a:t>9 </a:t>
            </a:r>
            <a:r>
              <a:rPr lang="en-US" sz="1600" dirty="0" err="1"/>
              <a:t>num_imgs</a:t>
            </a:r>
            <a:endParaRPr lang="en-US" sz="1600" dirty="0"/>
          </a:p>
          <a:p>
            <a:pPr marL="228600">
              <a:lnSpc>
                <a:spcPct val="150000"/>
              </a:lnSpc>
            </a:pPr>
            <a:r>
              <a:rPr lang="en-US" sz="1600" dirty="0"/>
              <a:t>12 </a:t>
            </a:r>
            <a:r>
              <a:rPr lang="en-US" sz="1600" dirty="0" err="1"/>
              <a:t>num_keywords</a:t>
            </a:r>
            <a:endParaRPr lang="en-US" sz="1600" dirty="0"/>
          </a:p>
          <a:p>
            <a:pPr marL="228600">
              <a:lnSpc>
                <a:spcPct val="150000"/>
              </a:lnSpc>
            </a:pPr>
            <a:r>
              <a:rPr lang="en-US" sz="1600" dirty="0"/>
              <a:t>13 </a:t>
            </a:r>
            <a:r>
              <a:rPr lang="en-US" sz="1600" dirty="0" err="1"/>
              <a:t>data_channel_is_lifestyle</a:t>
            </a:r>
            <a:endParaRPr lang="en-US" sz="1600" dirty="0"/>
          </a:p>
          <a:p>
            <a:pPr marL="228600">
              <a:lnSpc>
                <a:spcPct val="150000"/>
              </a:lnSpc>
            </a:pPr>
            <a:r>
              <a:rPr lang="it-IT" sz="1600" dirty="0"/>
              <a:t>15 </a:t>
            </a:r>
            <a:r>
              <a:rPr lang="it-IT" sz="1600" dirty="0" smtClean="0"/>
              <a:t>data_channel_is_bus</a:t>
            </a:r>
          </a:p>
          <a:p>
            <a:pPr marL="228600">
              <a:lnSpc>
                <a:spcPct val="150000"/>
              </a:lnSpc>
            </a:pPr>
            <a:r>
              <a:rPr lang="en-US" sz="1600" dirty="0" smtClean="0"/>
              <a:t>18 </a:t>
            </a:r>
            <a:r>
              <a:rPr lang="en-US" sz="1600" dirty="0" err="1" smtClean="0"/>
              <a:t>data_channel_is_world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810000" y="1702469"/>
            <a:ext cx="4572000" cy="33695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>
              <a:lnSpc>
                <a:spcPct val="150000"/>
              </a:lnSpc>
            </a:pPr>
            <a:r>
              <a:rPr lang="nl-NL" sz="1600" dirty="0" smtClean="0"/>
              <a:t>20 kw_avg_min </a:t>
            </a:r>
            <a:endParaRPr lang="en-US" sz="1600" dirty="0" smtClean="0"/>
          </a:p>
          <a:p>
            <a:pPr marL="228600">
              <a:lnSpc>
                <a:spcPct val="150000"/>
              </a:lnSpc>
            </a:pPr>
            <a:r>
              <a:rPr lang="nl-NL" sz="1600" dirty="0" smtClean="0"/>
              <a:t>22 </a:t>
            </a:r>
            <a:r>
              <a:rPr lang="nl-NL" sz="1600" dirty="0"/>
              <a:t>kw_max_max</a:t>
            </a:r>
            <a:endParaRPr lang="en-US" sz="1600" dirty="0"/>
          </a:p>
          <a:p>
            <a:pPr marL="228600">
              <a:lnSpc>
                <a:spcPct val="150000"/>
              </a:lnSpc>
            </a:pPr>
            <a:r>
              <a:rPr lang="nl-NL" sz="1600" dirty="0"/>
              <a:t>23 kw_avg_max</a:t>
            </a:r>
            <a:endParaRPr lang="en-US" sz="1600" dirty="0"/>
          </a:p>
          <a:p>
            <a:pPr marL="228600">
              <a:lnSpc>
                <a:spcPct val="150000"/>
              </a:lnSpc>
            </a:pPr>
            <a:r>
              <a:rPr lang="en-US" sz="1600" dirty="0"/>
              <a:t>29 </a:t>
            </a:r>
            <a:r>
              <a:rPr lang="en-US" sz="1600" dirty="0" err="1"/>
              <a:t>self_refence_avg_sharess</a:t>
            </a:r>
            <a:endParaRPr lang="en-US" sz="1600" dirty="0"/>
          </a:p>
          <a:p>
            <a:pPr marL="228600">
              <a:lnSpc>
                <a:spcPct val="150000"/>
              </a:lnSpc>
            </a:pPr>
            <a:r>
              <a:rPr lang="en-US" sz="1600" dirty="0"/>
              <a:t>31 </a:t>
            </a:r>
            <a:r>
              <a:rPr lang="en-US" sz="1600" dirty="0" err="1"/>
              <a:t>weekday_is_tuesday</a:t>
            </a:r>
            <a:endParaRPr lang="en-US" sz="1600" dirty="0"/>
          </a:p>
          <a:p>
            <a:pPr marL="228600">
              <a:lnSpc>
                <a:spcPct val="150000"/>
              </a:lnSpc>
            </a:pPr>
            <a:r>
              <a:rPr lang="en-US" sz="1600" dirty="0"/>
              <a:t>36 </a:t>
            </a:r>
            <a:r>
              <a:rPr lang="en-US" sz="1600" dirty="0" err="1"/>
              <a:t>weekday_is_sunday</a:t>
            </a:r>
            <a:endParaRPr lang="en-US" sz="1600" dirty="0"/>
          </a:p>
          <a:p>
            <a:pPr marL="228600">
              <a:lnSpc>
                <a:spcPct val="150000"/>
              </a:lnSpc>
            </a:pPr>
            <a:r>
              <a:rPr lang="nl-NL" sz="1600" dirty="0"/>
              <a:t>37 is_weekend</a:t>
            </a:r>
            <a:endParaRPr lang="en-US" sz="1600" dirty="0"/>
          </a:p>
          <a:p>
            <a:pPr marL="228600">
              <a:lnSpc>
                <a:spcPct val="150000"/>
              </a:lnSpc>
            </a:pPr>
            <a:r>
              <a:rPr lang="en-US" sz="1600" dirty="0"/>
              <a:t>41 lda_03</a:t>
            </a:r>
          </a:p>
          <a:p>
            <a:pPr marL="228600">
              <a:lnSpc>
                <a:spcPct val="150000"/>
              </a:lnSpc>
            </a:pPr>
            <a:r>
              <a:rPr lang="nl-NL" sz="1600" dirty="0"/>
              <a:t>46 global_rate_negative_words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0099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17810" y="1421856"/>
            <a:ext cx="1908380" cy="19083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ea typeface="宋体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757591" y="1561637"/>
            <a:ext cx="1628818" cy="1628814"/>
          </a:xfrm>
          <a:prstGeom prst="ellipse">
            <a:avLst/>
          </a:prstGeom>
          <a:solidFill>
            <a:srgbClr val="F4A62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6000" b="1" dirty="0" smtClean="0">
                <a:solidFill>
                  <a:prstClr val="white"/>
                </a:solidFill>
                <a:ea typeface="宋体"/>
              </a:rPr>
              <a:t>04</a:t>
            </a:r>
            <a:endParaRPr kumimoji="1" lang="zh-CN" altLang="en-US" sz="6000" b="1" dirty="0">
              <a:solidFill>
                <a:prstClr val="white"/>
              </a:solidFill>
              <a:ea typeface="宋体"/>
            </a:endParaRPr>
          </a:p>
        </p:txBody>
      </p:sp>
      <p:sp>
        <p:nvSpPr>
          <p:cNvPr id="4" name="燕尾形 3"/>
          <p:cNvSpPr/>
          <p:nvPr/>
        </p:nvSpPr>
        <p:spPr>
          <a:xfrm rot="5400000">
            <a:off x="4479786" y="4052646"/>
            <a:ext cx="184427" cy="235598"/>
          </a:xfrm>
          <a:prstGeom prst="chevron">
            <a:avLst>
              <a:gd name="adj" fmla="val 59233"/>
            </a:avLst>
          </a:pr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D43"/>
              </a:solidFill>
              <a:ea typeface="宋体"/>
            </a:endParaRPr>
          </a:p>
        </p:txBody>
      </p:sp>
      <p:sp>
        <p:nvSpPr>
          <p:cNvPr id="5" name="燕尾形 4"/>
          <p:cNvSpPr/>
          <p:nvPr/>
        </p:nvSpPr>
        <p:spPr>
          <a:xfrm rot="5400000">
            <a:off x="4479786" y="4162523"/>
            <a:ext cx="184427" cy="235598"/>
          </a:xfrm>
          <a:prstGeom prst="chevron">
            <a:avLst>
              <a:gd name="adj" fmla="val 59233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D43"/>
              </a:solidFill>
              <a:ea typeface="宋体"/>
            </a:endParaRPr>
          </a:p>
        </p:txBody>
      </p:sp>
      <p:sp>
        <p:nvSpPr>
          <p:cNvPr id="6" name="燕尾形 5"/>
          <p:cNvSpPr/>
          <p:nvPr/>
        </p:nvSpPr>
        <p:spPr>
          <a:xfrm rot="5400000">
            <a:off x="4479786" y="4272400"/>
            <a:ext cx="184427" cy="235598"/>
          </a:xfrm>
          <a:prstGeom prst="chevron">
            <a:avLst>
              <a:gd name="adj" fmla="val 5923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D43"/>
              </a:solidFill>
              <a:ea typeface="宋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66533" y="409781"/>
            <a:ext cx="281093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Model Selection</a:t>
            </a:r>
            <a:endParaRPr kumimoji="1" lang="zh-CN" altLang="en-US" sz="1200" b="1" dirty="0">
              <a:solidFill>
                <a:schemeClr val="bg1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2581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0" y="1"/>
            <a:ext cx="9144000" cy="269380"/>
            <a:chOff x="0" y="0"/>
            <a:chExt cx="7091177" cy="51435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181863" cy="5143500"/>
            </a:xfrm>
            <a:prstGeom prst="rect">
              <a:avLst/>
            </a:prstGeom>
            <a:solidFill>
              <a:srgbClr val="308D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81863" y="0"/>
              <a:ext cx="1181863" cy="5143500"/>
            </a:xfrm>
            <a:prstGeom prst="rect">
              <a:avLst/>
            </a:prstGeom>
            <a:solidFill>
              <a:srgbClr val="553A6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63725" y="0"/>
              <a:ext cx="1181863" cy="5143500"/>
            </a:xfrm>
            <a:prstGeom prst="rect">
              <a:avLst/>
            </a:prstGeom>
            <a:solidFill>
              <a:srgbClr val="2C35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545588" y="0"/>
              <a:ext cx="1181863" cy="5143500"/>
            </a:xfrm>
            <a:prstGeom prst="rect">
              <a:avLst/>
            </a:prstGeom>
            <a:solidFill>
              <a:srgbClr val="F4A6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27451" y="0"/>
              <a:ext cx="1181863" cy="5143500"/>
            </a:xfrm>
            <a:prstGeom prst="rect">
              <a:avLst/>
            </a:prstGeom>
            <a:solidFill>
              <a:srgbClr val="D343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909314" y="0"/>
              <a:ext cx="1181863" cy="5143500"/>
            </a:xfrm>
            <a:prstGeom prst="rect">
              <a:avLst/>
            </a:prstGeom>
            <a:solidFill>
              <a:srgbClr val="DC24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298747"/>
            <a:ext cx="39244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Multivariate Linear Regression 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199506" y="1090575"/>
            <a:ext cx="300920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aim is to predict the depend variable(</a:t>
            </a:r>
            <a:r>
              <a:rPr lang="en-US" dirty="0" err="1"/>
              <a:t>number_of_shares</a:t>
            </a:r>
            <a:r>
              <a:rPr lang="en-US" dirty="0"/>
              <a:t>) by determining set of parameters (theta).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determine theta, we employed gradient descent to find the point of minima in the hyper-dimensional space.</a:t>
            </a:r>
          </a:p>
        </p:txBody>
      </p:sp>
      <p:pic>
        <p:nvPicPr>
          <p:cNvPr id="16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4449" y="1090575"/>
            <a:ext cx="5303100" cy="343155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924472" y="4452178"/>
            <a:ext cx="67166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Minimization of Cost Function in Gradient </a:t>
            </a:r>
            <a:r>
              <a:rPr lang="en-US" sz="1400" b="1" dirty="0" smtClean="0"/>
              <a:t>Descent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8046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0" y="1"/>
            <a:ext cx="9144000" cy="269380"/>
            <a:chOff x="0" y="0"/>
            <a:chExt cx="7091177" cy="51435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181863" cy="5143500"/>
            </a:xfrm>
            <a:prstGeom prst="rect">
              <a:avLst/>
            </a:prstGeom>
            <a:solidFill>
              <a:srgbClr val="308D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81863" y="0"/>
              <a:ext cx="1181863" cy="5143500"/>
            </a:xfrm>
            <a:prstGeom prst="rect">
              <a:avLst/>
            </a:prstGeom>
            <a:solidFill>
              <a:srgbClr val="553A6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63725" y="0"/>
              <a:ext cx="1181863" cy="5143500"/>
            </a:xfrm>
            <a:prstGeom prst="rect">
              <a:avLst/>
            </a:prstGeom>
            <a:solidFill>
              <a:srgbClr val="2C35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545588" y="0"/>
              <a:ext cx="1181863" cy="5143500"/>
            </a:xfrm>
            <a:prstGeom prst="rect">
              <a:avLst/>
            </a:prstGeom>
            <a:solidFill>
              <a:srgbClr val="F4A6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27451" y="0"/>
              <a:ext cx="1181863" cy="5143500"/>
            </a:xfrm>
            <a:prstGeom prst="rect">
              <a:avLst/>
            </a:prstGeom>
            <a:solidFill>
              <a:srgbClr val="D343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909314" y="0"/>
              <a:ext cx="1181863" cy="5143500"/>
            </a:xfrm>
            <a:prstGeom prst="rect">
              <a:avLst/>
            </a:prstGeom>
            <a:solidFill>
              <a:srgbClr val="DC24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298747"/>
            <a:ext cx="25795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Logistic Regression 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282633" y="1723010"/>
            <a:ext cx="31618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Classified </a:t>
            </a:r>
            <a:r>
              <a:rPr lang="en-US" dirty="0"/>
              <a:t>the instances into two </a:t>
            </a:r>
            <a:r>
              <a:rPr lang="en-US" dirty="0" smtClean="0"/>
              <a:t>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“</a:t>
            </a:r>
            <a:r>
              <a:rPr lang="en-US" b="1" dirty="0"/>
              <a:t>popular</a:t>
            </a:r>
            <a:r>
              <a:rPr lang="en-US" dirty="0" smtClean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“</a:t>
            </a:r>
            <a:r>
              <a:rPr lang="en-US" b="1" dirty="0"/>
              <a:t>unpopular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 </a:t>
            </a:r>
            <a:r>
              <a:rPr lang="en-US" dirty="0"/>
              <a:t>based on the median of dependent variable (number of shares).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Area Under Curve: 0.697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79069" y="4452178"/>
            <a:ext cx="51547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/>
              <a:t>ROC Curve for Logistic Classifier </a:t>
            </a:r>
            <a:endParaRPr lang="en-US" sz="1400" b="1" dirty="0"/>
          </a:p>
        </p:txBody>
      </p:sp>
      <p:pic>
        <p:nvPicPr>
          <p:cNvPr id="17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1816" y="1025168"/>
            <a:ext cx="5289262" cy="342701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324160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0" y="1"/>
            <a:ext cx="9144000" cy="269380"/>
            <a:chOff x="0" y="0"/>
            <a:chExt cx="7091177" cy="51435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181863" cy="5143500"/>
            </a:xfrm>
            <a:prstGeom prst="rect">
              <a:avLst/>
            </a:prstGeom>
            <a:solidFill>
              <a:srgbClr val="308D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81863" y="0"/>
              <a:ext cx="1181863" cy="5143500"/>
            </a:xfrm>
            <a:prstGeom prst="rect">
              <a:avLst/>
            </a:prstGeom>
            <a:solidFill>
              <a:srgbClr val="553A6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63725" y="0"/>
              <a:ext cx="1181863" cy="5143500"/>
            </a:xfrm>
            <a:prstGeom prst="rect">
              <a:avLst/>
            </a:prstGeom>
            <a:solidFill>
              <a:srgbClr val="2C35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545588" y="0"/>
              <a:ext cx="1181863" cy="5143500"/>
            </a:xfrm>
            <a:prstGeom prst="rect">
              <a:avLst/>
            </a:prstGeom>
            <a:solidFill>
              <a:srgbClr val="F4A6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27451" y="0"/>
              <a:ext cx="1181863" cy="5143500"/>
            </a:xfrm>
            <a:prstGeom prst="rect">
              <a:avLst/>
            </a:prstGeom>
            <a:solidFill>
              <a:srgbClr val="D343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909314" y="0"/>
              <a:ext cx="1181863" cy="5143500"/>
            </a:xfrm>
            <a:prstGeom prst="rect">
              <a:avLst/>
            </a:prstGeom>
            <a:solidFill>
              <a:srgbClr val="DC24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298747"/>
            <a:ext cx="38170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Support Vector Classification 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403931" y="1090575"/>
            <a:ext cx="30092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SVM is used to </a:t>
            </a:r>
            <a:r>
              <a:rPr lang="en-US" dirty="0"/>
              <a:t>find the "maximum-margin </a:t>
            </a:r>
            <a:r>
              <a:rPr lang="en-US" dirty="0" err="1"/>
              <a:t>hyperplane</a:t>
            </a:r>
            <a:r>
              <a:rPr lang="en-US" dirty="0"/>
              <a:t>" that divides the group of points </a:t>
            </a:r>
            <a:r>
              <a:rPr lang="en-US" dirty="0" smtClean="0"/>
              <a:t>so </a:t>
            </a:r>
            <a:r>
              <a:rPr lang="en-US" dirty="0"/>
              <a:t>that the distance between the </a:t>
            </a:r>
            <a:r>
              <a:rPr lang="en-US" dirty="0" err="1"/>
              <a:t>hyperplane</a:t>
            </a:r>
            <a:r>
              <a:rPr lang="en-US" dirty="0"/>
              <a:t> and the nearest point from either group is maximized.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Area Under Curve: 0.694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90903" y="4452178"/>
            <a:ext cx="67166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ROC Curve for SVM Classifier </a:t>
            </a:r>
            <a:endParaRPr lang="en-US" sz="1400" b="1" dirty="0"/>
          </a:p>
        </p:txBody>
      </p:sp>
      <p:pic>
        <p:nvPicPr>
          <p:cNvPr id="17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1098" y="728223"/>
            <a:ext cx="5263573" cy="372395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407650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4570200" y="-20538"/>
            <a:ext cx="4573800" cy="5164038"/>
          </a:xfrm>
          <a:prstGeom prst="rect">
            <a:avLst/>
          </a:prstGeom>
          <a:solidFill>
            <a:srgbClr val="D34328">
              <a:alpha val="74902"/>
            </a:srgbClr>
          </a:solidFill>
          <a:ln w="127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254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26789" tIns="26789" rIns="26789" bIns="267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24684" y="1268819"/>
            <a:ext cx="3664832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800" eaLnBrk="1" latinLnBrk="0" hangingPunct="1">
              <a:defRPr sz="320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</a:defRPr>
            </a:lvl1pPr>
            <a:lvl2pPr marL="342900" algn="l" defTabSz="685800" eaLnBrk="1" latinLnBrk="0" hangingPunct="1"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eaLnBrk="1" latinLnBrk="0" hangingPunct="1"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eaLnBrk="1" latinLnBrk="0" hangingPunct="1"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eaLnBrk="1" latinLnBrk="0" hangingPunct="1"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5400" dirty="0" smtClean="0"/>
              <a:t>Conclusion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604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0" y="1"/>
            <a:ext cx="9144000" cy="269380"/>
            <a:chOff x="0" y="0"/>
            <a:chExt cx="7091177" cy="51435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181863" cy="5143500"/>
            </a:xfrm>
            <a:prstGeom prst="rect">
              <a:avLst/>
            </a:prstGeom>
            <a:solidFill>
              <a:srgbClr val="308D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81863" y="0"/>
              <a:ext cx="1181863" cy="5143500"/>
            </a:xfrm>
            <a:prstGeom prst="rect">
              <a:avLst/>
            </a:prstGeom>
            <a:solidFill>
              <a:srgbClr val="553A6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63725" y="0"/>
              <a:ext cx="1181863" cy="5143500"/>
            </a:xfrm>
            <a:prstGeom prst="rect">
              <a:avLst/>
            </a:prstGeom>
            <a:solidFill>
              <a:srgbClr val="2C35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545588" y="0"/>
              <a:ext cx="1181863" cy="5143500"/>
            </a:xfrm>
            <a:prstGeom prst="rect">
              <a:avLst/>
            </a:prstGeom>
            <a:solidFill>
              <a:srgbClr val="F4A6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27451" y="0"/>
              <a:ext cx="1181863" cy="5143500"/>
            </a:xfrm>
            <a:prstGeom prst="rect">
              <a:avLst/>
            </a:prstGeom>
            <a:solidFill>
              <a:srgbClr val="D343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909314" y="0"/>
              <a:ext cx="1181863" cy="5143500"/>
            </a:xfrm>
            <a:prstGeom prst="rect">
              <a:avLst/>
            </a:prstGeom>
            <a:solidFill>
              <a:srgbClr val="DC24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394280" y="698857"/>
            <a:ext cx="15712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b="1" dirty="0" smtClean="0"/>
              <a:t>Conclusion</a:t>
            </a: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394280" y="1410966"/>
            <a:ext cx="857025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-US" dirty="0"/>
              <a:t>The problem </a:t>
            </a:r>
            <a:r>
              <a:rPr lang="en-US" dirty="0" smtClean="0"/>
              <a:t>was </a:t>
            </a:r>
            <a:r>
              <a:rPr lang="en-US" dirty="0"/>
              <a:t>to build a model that predicts the number of shares on Social Media and in turn help to determine the popularity of Online News articles</a:t>
            </a:r>
            <a:r>
              <a:rPr lang="en-US" dirty="0" smtClean="0"/>
              <a:t>.</a:t>
            </a:r>
          </a:p>
          <a:p>
            <a:pPr marL="514350" lvl="0" indent="-285750">
              <a:buFont typeface="Arial" panose="020B0604020202020204" pitchFamily="34" charset="0"/>
              <a:buChar char="•"/>
            </a:pPr>
            <a:endParaRPr lang="en" dirty="0" smtClean="0"/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dirty="0" smtClean="0"/>
              <a:t>The developed model was able to classify given articles as “popular” or “unpopular” with an accuracy around 70%.</a:t>
            </a:r>
          </a:p>
          <a:p>
            <a:pPr marL="514350" lvl="0" indent="-285750">
              <a:buFont typeface="Arial" panose="020B0604020202020204" pitchFamily="34" charset="0"/>
              <a:buChar char="•"/>
            </a:pPr>
            <a:endParaRPr lang="en" dirty="0" smtClean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developed model can help </a:t>
            </a:r>
            <a:r>
              <a:rPr lang="en-US" dirty="0"/>
              <a:t>the media publishing houses to make important decisions like when to publish an article, if a given article will be popular, which category is famous, etc. </a:t>
            </a:r>
          </a:p>
        </p:txBody>
      </p:sp>
    </p:spTree>
    <p:extLst>
      <p:ext uri="{BB962C8B-B14F-4D97-AF65-F5344CB8AC3E}">
        <p14:creationId xmlns:p14="http://schemas.microsoft.com/office/powerpoint/2010/main" val="322513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4570200" y="-20538"/>
            <a:ext cx="4573800" cy="5164038"/>
          </a:xfrm>
          <a:prstGeom prst="rect">
            <a:avLst/>
          </a:prstGeom>
          <a:solidFill>
            <a:srgbClr val="D34328">
              <a:alpha val="74902"/>
            </a:srgbClr>
          </a:solidFill>
          <a:ln w="127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254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26789" tIns="26789" rIns="26789" bIns="267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26484" y="1505057"/>
            <a:ext cx="3664832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800" eaLnBrk="1" latinLnBrk="0" hangingPunct="1">
              <a:defRPr sz="320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</a:defRPr>
            </a:lvl1pPr>
            <a:lvl2pPr marL="342900" algn="l" defTabSz="685800" eaLnBrk="1" latinLnBrk="0" hangingPunct="1"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eaLnBrk="1" latinLnBrk="0" hangingPunct="1"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eaLnBrk="1" latinLnBrk="0" hangingPunct="1"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eaLnBrk="1" latinLnBrk="0" hangingPunct="1"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5400" dirty="0" smtClean="0"/>
              <a:t>Future Scope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41640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0" y="1"/>
            <a:ext cx="9144000" cy="269380"/>
            <a:chOff x="0" y="0"/>
            <a:chExt cx="7091177" cy="51435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181863" cy="5143500"/>
            </a:xfrm>
            <a:prstGeom prst="rect">
              <a:avLst/>
            </a:prstGeom>
            <a:solidFill>
              <a:srgbClr val="308D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81863" y="0"/>
              <a:ext cx="1181863" cy="5143500"/>
            </a:xfrm>
            <a:prstGeom prst="rect">
              <a:avLst/>
            </a:prstGeom>
            <a:solidFill>
              <a:srgbClr val="553A6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63725" y="0"/>
              <a:ext cx="1181863" cy="5143500"/>
            </a:xfrm>
            <a:prstGeom prst="rect">
              <a:avLst/>
            </a:prstGeom>
            <a:solidFill>
              <a:srgbClr val="2C35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545588" y="0"/>
              <a:ext cx="1181863" cy="5143500"/>
            </a:xfrm>
            <a:prstGeom prst="rect">
              <a:avLst/>
            </a:prstGeom>
            <a:solidFill>
              <a:srgbClr val="F4A6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27451" y="0"/>
              <a:ext cx="1181863" cy="5143500"/>
            </a:xfrm>
            <a:prstGeom prst="rect">
              <a:avLst/>
            </a:prstGeom>
            <a:solidFill>
              <a:srgbClr val="D343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909314" y="0"/>
              <a:ext cx="1181863" cy="5143500"/>
            </a:xfrm>
            <a:prstGeom prst="rect">
              <a:avLst/>
            </a:prstGeom>
            <a:solidFill>
              <a:srgbClr val="DC24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142958" y="397359"/>
            <a:ext cx="18036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b="1" dirty="0" smtClean="0"/>
              <a:t>Future Scope</a:t>
            </a: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466165" y="1194813"/>
            <a:ext cx="76379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228600">
              <a:lnSpc>
                <a:spcPct val="150000"/>
              </a:lnSpc>
              <a:buClr>
                <a:srgbClr val="666666"/>
              </a:buClr>
              <a:buChar char="●"/>
            </a:pPr>
            <a:r>
              <a:rPr lang="en-US" dirty="0"/>
              <a:t>To improve accuracy, there is little room in model selection but much room in feature selection. </a:t>
            </a:r>
            <a:endParaRPr lang="en-US" dirty="0" smtClean="0"/>
          </a:p>
          <a:p>
            <a:pPr marL="457200" lvl="0" indent="-228600">
              <a:lnSpc>
                <a:spcPct val="150000"/>
              </a:lnSpc>
              <a:buClr>
                <a:srgbClr val="666666"/>
              </a:buClr>
              <a:buChar char="●"/>
            </a:pPr>
            <a:r>
              <a:rPr lang="en" dirty="0" smtClean="0"/>
              <a:t>The context of the article can be taken into consideration more incisively.</a:t>
            </a:r>
            <a:endParaRPr lang="en" dirty="0"/>
          </a:p>
          <a:p>
            <a:pPr marL="457200" lvl="0" indent="-228600">
              <a:lnSpc>
                <a:spcPct val="150000"/>
              </a:lnSpc>
              <a:buChar char="●"/>
            </a:pPr>
            <a:r>
              <a:rPr lang="en-US" dirty="0"/>
              <a:t>In the future, we could directly treat all the words in an article as additional </a:t>
            </a:r>
            <a:r>
              <a:rPr lang="en-US" dirty="0" smtClean="0"/>
              <a:t>features.</a:t>
            </a:r>
          </a:p>
          <a:p>
            <a:pPr marL="457200" lvl="0" indent="-228600">
              <a:lnSpc>
                <a:spcPct val="150000"/>
              </a:lnSpc>
              <a:buChar char="●"/>
            </a:pPr>
            <a:r>
              <a:rPr lang="en-US" dirty="0" smtClean="0"/>
              <a:t>More advanced algorithms like Random Forest, Decision Tree, etc</a:t>
            </a:r>
            <a:r>
              <a:rPr lang="en-US" dirty="0" smtClean="0"/>
              <a:t>. can be used.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2251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617810" y="1421856"/>
            <a:ext cx="1908380" cy="19083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ea typeface="宋体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757591" y="1561637"/>
            <a:ext cx="1628818" cy="1628814"/>
          </a:xfrm>
          <a:prstGeom prst="ellipse">
            <a:avLst/>
          </a:prstGeom>
          <a:solidFill>
            <a:srgbClr val="308DA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6000" b="1" dirty="0" smtClean="0">
                <a:solidFill>
                  <a:prstClr val="white"/>
                </a:solidFill>
                <a:ea typeface="宋体"/>
              </a:rPr>
              <a:t>01</a:t>
            </a:r>
            <a:endParaRPr kumimoji="1" lang="zh-CN" altLang="en-US" sz="6000" b="1" dirty="0">
              <a:solidFill>
                <a:prstClr val="white"/>
              </a:solidFill>
              <a:ea typeface="宋体"/>
            </a:endParaRPr>
          </a:p>
        </p:txBody>
      </p:sp>
      <p:sp>
        <p:nvSpPr>
          <p:cNvPr id="5" name="燕尾形 4"/>
          <p:cNvSpPr/>
          <p:nvPr/>
        </p:nvSpPr>
        <p:spPr>
          <a:xfrm rot="5400000">
            <a:off x="4479786" y="4052646"/>
            <a:ext cx="184427" cy="235598"/>
          </a:xfrm>
          <a:prstGeom prst="chevron">
            <a:avLst>
              <a:gd name="adj" fmla="val 59233"/>
            </a:avLst>
          </a:pr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D43"/>
              </a:solidFill>
              <a:ea typeface="宋体"/>
            </a:endParaRPr>
          </a:p>
        </p:txBody>
      </p:sp>
      <p:sp>
        <p:nvSpPr>
          <p:cNvPr id="6" name="燕尾形 5"/>
          <p:cNvSpPr/>
          <p:nvPr/>
        </p:nvSpPr>
        <p:spPr>
          <a:xfrm rot="5400000">
            <a:off x="4479786" y="4162523"/>
            <a:ext cx="184427" cy="235598"/>
          </a:xfrm>
          <a:prstGeom prst="chevron">
            <a:avLst>
              <a:gd name="adj" fmla="val 59233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D43"/>
              </a:solidFill>
              <a:ea typeface="宋体"/>
            </a:endParaRPr>
          </a:p>
        </p:txBody>
      </p:sp>
      <p:sp>
        <p:nvSpPr>
          <p:cNvPr id="7" name="燕尾形 6"/>
          <p:cNvSpPr/>
          <p:nvPr/>
        </p:nvSpPr>
        <p:spPr>
          <a:xfrm rot="5400000">
            <a:off x="4479786" y="4272400"/>
            <a:ext cx="184427" cy="235598"/>
          </a:xfrm>
          <a:prstGeom prst="chevron">
            <a:avLst>
              <a:gd name="adj" fmla="val 5923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D43"/>
              </a:solidFill>
              <a:ea typeface="宋体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66533" y="346907"/>
            <a:ext cx="2810934" cy="5918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" sz="2800" dirty="0">
                <a:solidFill>
                  <a:schemeClr val="bg1"/>
                </a:solidFill>
              </a:rPr>
              <a:t>Introduction</a:t>
            </a:r>
            <a:endParaRPr kumimoji="1" lang="zh-CN" altLang="en-US" sz="1050" b="1" dirty="0">
              <a:solidFill>
                <a:schemeClr val="bg1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970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42424">
              <a:alpha val="8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50868" y="1216589"/>
            <a:ext cx="4242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5400" b="1" dirty="0" smtClean="0">
                <a:solidFill>
                  <a:schemeClr val="bg1"/>
                </a:solidFill>
              </a:rPr>
              <a:t>THANK</a:t>
            </a:r>
            <a:r>
              <a:rPr kumimoji="1" lang="zh-CN" altLang="en-US" sz="54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5400" b="1" dirty="0" smtClean="0">
                <a:solidFill>
                  <a:schemeClr val="bg1"/>
                </a:solidFill>
              </a:rPr>
              <a:t>YOU!</a:t>
            </a:r>
            <a:endParaRPr kumimoji="1"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矩形 6"/>
          <p:cNvSpPr/>
          <p:nvPr/>
        </p:nvSpPr>
        <p:spPr>
          <a:xfrm>
            <a:off x="5383659" y="3945276"/>
            <a:ext cx="31639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050" dirty="0" smtClean="0">
                <a:solidFill>
                  <a:schemeClr val="bg1"/>
                </a:solidFill>
              </a:rPr>
              <a:t>PRESENTED</a:t>
            </a:r>
            <a:r>
              <a:rPr kumimoji="1" lang="zh-CN" altLang="en-US" sz="105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1050" dirty="0" smtClean="0">
                <a:solidFill>
                  <a:schemeClr val="bg1"/>
                </a:solidFill>
              </a:rPr>
              <a:t>BY </a:t>
            </a:r>
            <a:endParaRPr kumimoji="1" lang="en-US" altLang="zh-CN" sz="105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050" dirty="0" smtClean="0">
                <a:solidFill>
                  <a:schemeClr val="bg1"/>
                </a:solidFill>
              </a:rPr>
              <a:t>Arjun </a:t>
            </a:r>
            <a:r>
              <a:rPr kumimoji="1" lang="en-US" altLang="zh-CN" sz="1050" dirty="0" err="1" smtClean="0">
                <a:solidFill>
                  <a:schemeClr val="bg1"/>
                </a:solidFill>
              </a:rPr>
              <a:t>Rajpal</a:t>
            </a:r>
            <a:r>
              <a:rPr kumimoji="1" lang="en-US" altLang="zh-CN" sz="1050" dirty="0" smtClean="0">
                <a:solidFill>
                  <a:schemeClr val="bg1"/>
                </a:solidFill>
              </a:rPr>
              <a:t>			(2K14/SE/021)</a:t>
            </a:r>
          </a:p>
          <a:p>
            <a:pPr algn="ctr"/>
            <a:r>
              <a:rPr kumimoji="1" lang="en-US" altLang="zh-CN" sz="1050" dirty="0" smtClean="0">
                <a:solidFill>
                  <a:schemeClr val="bg1"/>
                </a:solidFill>
              </a:rPr>
              <a:t>Arpit Jain			(2K14/SE/022)</a:t>
            </a:r>
          </a:p>
          <a:p>
            <a:pPr algn="ctr"/>
            <a:r>
              <a:rPr kumimoji="1" lang="en-US" altLang="zh-CN" sz="1050" dirty="0" err="1" smtClean="0">
                <a:solidFill>
                  <a:schemeClr val="bg1"/>
                </a:solidFill>
              </a:rPr>
              <a:t>Avinav</a:t>
            </a:r>
            <a:r>
              <a:rPr kumimoji="1" lang="en-US" altLang="zh-CN" sz="105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1050" dirty="0" err="1" smtClean="0">
                <a:solidFill>
                  <a:schemeClr val="bg1"/>
                </a:solidFill>
              </a:rPr>
              <a:t>Goel</a:t>
            </a:r>
            <a:r>
              <a:rPr kumimoji="1" lang="en-US" altLang="zh-CN" sz="1050" dirty="0" smtClean="0">
                <a:solidFill>
                  <a:schemeClr val="bg1"/>
                </a:solidFill>
              </a:rPr>
              <a:t> 			(2K14/SE/024) </a:t>
            </a:r>
            <a:endParaRPr kumimoji="1" lang="zh-CN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12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90282" y="1192336"/>
            <a:ext cx="2810934" cy="44832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" sz="2000" b="1" dirty="0" smtClean="0">
                <a:solidFill>
                  <a:srgbClr val="308DA2"/>
                </a:solidFill>
              </a:rPr>
              <a:t>Problem Statement</a:t>
            </a:r>
            <a:endParaRPr kumimoji="1" lang="zh-CN" altLang="en-US" sz="1050" b="1" dirty="0">
              <a:solidFill>
                <a:srgbClr val="308DA2"/>
              </a:solidFill>
              <a:ea typeface="宋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9223" y="1972079"/>
            <a:ext cx="75303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28600">
              <a:buFont typeface="Arial" panose="020B0604020202020204" pitchFamily="34" charset="0"/>
              <a:buChar char="•"/>
            </a:pPr>
            <a:r>
              <a:rPr lang="en-US" dirty="0"/>
              <a:t>The aim of the project is to ― </a:t>
            </a:r>
            <a:r>
              <a:rPr lang="en-US" b="1" i="1" dirty="0"/>
              <a:t>Predict and Evaluate the Popularity of Online News</a:t>
            </a:r>
            <a:r>
              <a:rPr lang="en-US" b="1" dirty="0"/>
              <a:t>. </a:t>
            </a:r>
            <a:endParaRPr lang="en-US" dirty="0" smtClean="0"/>
          </a:p>
          <a:p>
            <a:pPr marL="457200" lvl="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0" indent="-2286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problem is to build a model that predicts the number of shares on Social Media and in turn help to determine the popularity of Online News articles. </a:t>
            </a:r>
            <a:endParaRPr lang="en" dirty="0"/>
          </a:p>
        </p:txBody>
      </p:sp>
      <p:grpSp>
        <p:nvGrpSpPr>
          <p:cNvPr id="8" name="组 8"/>
          <p:cNvGrpSpPr/>
          <p:nvPr/>
        </p:nvGrpSpPr>
        <p:grpSpPr>
          <a:xfrm>
            <a:off x="0" y="1"/>
            <a:ext cx="9144000" cy="269380"/>
            <a:chOff x="0" y="0"/>
            <a:chExt cx="7091177" cy="5143500"/>
          </a:xfrm>
        </p:grpSpPr>
        <p:sp>
          <p:nvSpPr>
            <p:cNvPr id="9" name="矩形 9"/>
            <p:cNvSpPr/>
            <p:nvPr/>
          </p:nvSpPr>
          <p:spPr>
            <a:xfrm>
              <a:off x="0" y="0"/>
              <a:ext cx="1181863" cy="5143500"/>
            </a:xfrm>
            <a:prstGeom prst="rect">
              <a:avLst/>
            </a:prstGeom>
            <a:solidFill>
              <a:srgbClr val="308D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10"/>
            <p:cNvSpPr/>
            <p:nvPr/>
          </p:nvSpPr>
          <p:spPr>
            <a:xfrm>
              <a:off x="1181863" y="0"/>
              <a:ext cx="1181863" cy="5143500"/>
            </a:xfrm>
            <a:prstGeom prst="rect">
              <a:avLst/>
            </a:prstGeom>
            <a:solidFill>
              <a:srgbClr val="553A6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1"/>
            <p:cNvSpPr/>
            <p:nvPr/>
          </p:nvSpPr>
          <p:spPr>
            <a:xfrm>
              <a:off x="2363725" y="0"/>
              <a:ext cx="1181863" cy="5143500"/>
            </a:xfrm>
            <a:prstGeom prst="rect">
              <a:avLst/>
            </a:prstGeom>
            <a:solidFill>
              <a:srgbClr val="2C35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2"/>
            <p:cNvSpPr/>
            <p:nvPr/>
          </p:nvSpPr>
          <p:spPr>
            <a:xfrm>
              <a:off x="3545588" y="0"/>
              <a:ext cx="1181863" cy="5143500"/>
            </a:xfrm>
            <a:prstGeom prst="rect">
              <a:avLst/>
            </a:prstGeom>
            <a:solidFill>
              <a:srgbClr val="F4A6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3"/>
            <p:cNvSpPr/>
            <p:nvPr/>
          </p:nvSpPr>
          <p:spPr>
            <a:xfrm>
              <a:off x="4727451" y="0"/>
              <a:ext cx="1181863" cy="5143500"/>
            </a:xfrm>
            <a:prstGeom prst="rect">
              <a:avLst/>
            </a:prstGeom>
            <a:solidFill>
              <a:srgbClr val="D343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4"/>
            <p:cNvSpPr/>
            <p:nvPr/>
          </p:nvSpPr>
          <p:spPr>
            <a:xfrm>
              <a:off x="5909314" y="0"/>
              <a:ext cx="1181863" cy="5143500"/>
            </a:xfrm>
            <a:prstGeom prst="rect">
              <a:avLst/>
            </a:prstGeom>
            <a:solidFill>
              <a:srgbClr val="DC24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618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3617810" y="1421856"/>
            <a:ext cx="1908380" cy="19083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ea typeface="宋体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57591" y="1561637"/>
            <a:ext cx="1628818" cy="1628814"/>
          </a:xfrm>
          <a:prstGeom prst="ellipse">
            <a:avLst/>
          </a:prstGeom>
          <a:solidFill>
            <a:srgbClr val="553A6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6000" b="1" dirty="0" smtClean="0">
                <a:solidFill>
                  <a:prstClr val="white"/>
                </a:solidFill>
                <a:ea typeface="宋体"/>
              </a:rPr>
              <a:t>02</a:t>
            </a:r>
            <a:endParaRPr kumimoji="1" lang="zh-CN" altLang="en-US" sz="6000" b="1" dirty="0">
              <a:solidFill>
                <a:prstClr val="white"/>
              </a:solidFill>
              <a:ea typeface="宋体"/>
            </a:endParaRPr>
          </a:p>
        </p:txBody>
      </p:sp>
      <p:sp>
        <p:nvSpPr>
          <p:cNvPr id="14" name="燕尾形 13"/>
          <p:cNvSpPr/>
          <p:nvPr/>
        </p:nvSpPr>
        <p:spPr>
          <a:xfrm rot="5400000">
            <a:off x="4479786" y="4052646"/>
            <a:ext cx="184427" cy="235598"/>
          </a:xfrm>
          <a:prstGeom prst="chevron">
            <a:avLst>
              <a:gd name="adj" fmla="val 59233"/>
            </a:avLst>
          </a:pr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D43"/>
              </a:solidFill>
              <a:ea typeface="宋体"/>
            </a:endParaRPr>
          </a:p>
        </p:txBody>
      </p:sp>
      <p:sp>
        <p:nvSpPr>
          <p:cNvPr id="15" name="燕尾形 14"/>
          <p:cNvSpPr/>
          <p:nvPr/>
        </p:nvSpPr>
        <p:spPr>
          <a:xfrm rot="5400000">
            <a:off x="4479786" y="4162523"/>
            <a:ext cx="184427" cy="235598"/>
          </a:xfrm>
          <a:prstGeom prst="chevron">
            <a:avLst>
              <a:gd name="adj" fmla="val 59233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D43"/>
              </a:solidFill>
              <a:ea typeface="宋体"/>
            </a:endParaRPr>
          </a:p>
        </p:txBody>
      </p:sp>
      <p:sp>
        <p:nvSpPr>
          <p:cNvPr id="16" name="燕尾形 15"/>
          <p:cNvSpPr/>
          <p:nvPr/>
        </p:nvSpPr>
        <p:spPr>
          <a:xfrm rot="5400000">
            <a:off x="4479786" y="4272400"/>
            <a:ext cx="184427" cy="235598"/>
          </a:xfrm>
          <a:prstGeom prst="chevron">
            <a:avLst>
              <a:gd name="adj" fmla="val 5923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D43"/>
              </a:solidFill>
              <a:ea typeface="宋体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66533" y="425170"/>
            <a:ext cx="2810934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</a:rPr>
              <a:t>Data </a:t>
            </a:r>
            <a:r>
              <a:rPr lang="en" dirty="0" smtClean="0">
                <a:solidFill>
                  <a:schemeClr val="bg1"/>
                </a:solidFill>
              </a:rPr>
              <a:t>Set</a:t>
            </a:r>
            <a:endParaRPr kumimoji="1" lang="zh-CN" altLang="en-US" b="1" dirty="0">
              <a:solidFill>
                <a:schemeClr val="bg1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0081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90282" y="1191854"/>
            <a:ext cx="2810934" cy="44929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" sz="2000" b="1" dirty="0" smtClean="0">
                <a:solidFill>
                  <a:srgbClr val="308DA2"/>
                </a:solidFill>
              </a:rPr>
              <a:t>Introduction</a:t>
            </a:r>
            <a:endParaRPr kumimoji="1" lang="zh-CN" altLang="en-US" sz="1050" b="1" dirty="0">
              <a:solidFill>
                <a:srgbClr val="308DA2"/>
              </a:solidFill>
              <a:ea typeface="宋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9223" y="1789199"/>
            <a:ext cx="75303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/>
            <a:endParaRPr lang="en" dirty="0"/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" dirty="0"/>
              <a:t>Mashable website: collected over a 2 year period from Jan 2013 - Jan 2015 </a:t>
            </a:r>
          </a:p>
          <a:p>
            <a:pPr marL="457200" lvl="0" indent="-228600">
              <a:buFont typeface="Arial" panose="020B0604020202020204" pitchFamily="34" charset="0"/>
              <a:buChar char="•"/>
            </a:pPr>
            <a:r>
              <a:rPr lang="en" dirty="0" smtClean="0"/>
              <a:t>39,644 </a:t>
            </a:r>
            <a:r>
              <a:rPr lang="en" dirty="0"/>
              <a:t>observations</a:t>
            </a:r>
          </a:p>
          <a:p>
            <a:pPr marL="457200" lvl="0" indent="-228600">
              <a:buFont typeface="Arial" panose="020B0604020202020204" pitchFamily="34" charset="0"/>
              <a:buChar char="•"/>
            </a:pPr>
            <a:r>
              <a:rPr lang="en" dirty="0"/>
              <a:t>61 attributes</a:t>
            </a:r>
          </a:p>
          <a:p>
            <a:pPr marL="457200" lvl="0" indent="-228600">
              <a:buFont typeface="Arial" panose="020B0604020202020204" pitchFamily="34" charset="0"/>
              <a:buChar char="•"/>
            </a:pPr>
            <a:r>
              <a:rPr lang="en" dirty="0" smtClean="0"/>
              <a:t>No </a:t>
            </a:r>
            <a:r>
              <a:rPr lang="en" dirty="0"/>
              <a:t>missing values, but some topics were unclassified </a:t>
            </a:r>
          </a:p>
          <a:p>
            <a:pPr marL="457200" lvl="0" indent="-228600">
              <a:buFont typeface="Arial" panose="020B0604020202020204" pitchFamily="34" charset="0"/>
              <a:buChar char="•"/>
            </a:pPr>
            <a:r>
              <a:rPr lang="en" dirty="0"/>
              <a:t>Target: number of shares</a:t>
            </a:r>
          </a:p>
        </p:txBody>
      </p:sp>
      <p:grpSp>
        <p:nvGrpSpPr>
          <p:cNvPr id="8" name="组 8"/>
          <p:cNvGrpSpPr/>
          <p:nvPr/>
        </p:nvGrpSpPr>
        <p:grpSpPr>
          <a:xfrm>
            <a:off x="0" y="1"/>
            <a:ext cx="9144000" cy="269380"/>
            <a:chOff x="0" y="0"/>
            <a:chExt cx="7091177" cy="5143500"/>
          </a:xfrm>
        </p:grpSpPr>
        <p:sp>
          <p:nvSpPr>
            <p:cNvPr id="9" name="矩形 9"/>
            <p:cNvSpPr/>
            <p:nvPr/>
          </p:nvSpPr>
          <p:spPr>
            <a:xfrm>
              <a:off x="0" y="0"/>
              <a:ext cx="1181863" cy="5143500"/>
            </a:xfrm>
            <a:prstGeom prst="rect">
              <a:avLst/>
            </a:prstGeom>
            <a:solidFill>
              <a:srgbClr val="308D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10"/>
            <p:cNvSpPr/>
            <p:nvPr/>
          </p:nvSpPr>
          <p:spPr>
            <a:xfrm>
              <a:off x="1181863" y="0"/>
              <a:ext cx="1181863" cy="5143500"/>
            </a:xfrm>
            <a:prstGeom prst="rect">
              <a:avLst/>
            </a:prstGeom>
            <a:solidFill>
              <a:srgbClr val="553A6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1"/>
            <p:cNvSpPr/>
            <p:nvPr/>
          </p:nvSpPr>
          <p:spPr>
            <a:xfrm>
              <a:off x="2363725" y="0"/>
              <a:ext cx="1181863" cy="5143500"/>
            </a:xfrm>
            <a:prstGeom prst="rect">
              <a:avLst/>
            </a:prstGeom>
            <a:solidFill>
              <a:srgbClr val="2C35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2"/>
            <p:cNvSpPr/>
            <p:nvPr/>
          </p:nvSpPr>
          <p:spPr>
            <a:xfrm>
              <a:off x="3545588" y="0"/>
              <a:ext cx="1181863" cy="5143500"/>
            </a:xfrm>
            <a:prstGeom prst="rect">
              <a:avLst/>
            </a:prstGeom>
            <a:solidFill>
              <a:srgbClr val="F4A6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3"/>
            <p:cNvSpPr/>
            <p:nvPr/>
          </p:nvSpPr>
          <p:spPr>
            <a:xfrm>
              <a:off x="4727451" y="0"/>
              <a:ext cx="1181863" cy="5143500"/>
            </a:xfrm>
            <a:prstGeom prst="rect">
              <a:avLst/>
            </a:prstGeom>
            <a:solidFill>
              <a:srgbClr val="D343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4"/>
            <p:cNvSpPr/>
            <p:nvPr/>
          </p:nvSpPr>
          <p:spPr>
            <a:xfrm>
              <a:off x="5909314" y="0"/>
              <a:ext cx="1181863" cy="5143500"/>
            </a:xfrm>
            <a:prstGeom prst="rect">
              <a:avLst/>
            </a:prstGeom>
            <a:solidFill>
              <a:srgbClr val="DC24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6523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0" y="1"/>
            <a:ext cx="9144000" cy="269380"/>
            <a:chOff x="0" y="0"/>
            <a:chExt cx="7091177" cy="51435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181863" cy="5143500"/>
            </a:xfrm>
            <a:prstGeom prst="rect">
              <a:avLst/>
            </a:prstGeom>
            <a:solidFill>
              <a:srgbClr val="308D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81863" y="0"/>
              <a:ext cx="1181863" cy="5143500"/>
            </a:xfrm>
            <a:prstGeom prst="rect">
              <a:avLst/>
            </a:prstGeom>
            <a:solidFill>
              <a:srgbClr val="553A6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63725" y="0"/>
              <a:ext cx="1181863" cy="5143500"/>
            </a:xfrm>
            <a:prstGeom prst="rect">
              <a:avLst/>
            </a:prstGeom>
            <a:solidFill>
              <a:srgbClr val="2C35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545588" y="0"/>
              <a:ext cx="1181863" cy="5143500"/>
            </a:xfrm>
            <a:prstGeom prst="rect">
              <a:avLst/>
            </a:prstGeom>
            <a:solidFill>
              <a:srgbClr val="F4A6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27451" y="0"/>
              <a:ext cx="1181863" cy="5143500"/>
            </a:xfrm>
            <a:prstGeom prst="rect">
              <a:avLst/>
            </a:prstGeom>
            <a:solidFill>
              <a:srgbClr val="D343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909314" y="0"/>
              <a:ext cx="1181863" cy="5143500"/>
            </a:xfrm>
            <a:prstGeom prst="rect">
              <a:avLst/>
            </a:prstGeom>
            <a:solidFill>
              <a:srgbClr val="DC24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298747"/>
            <a:ext cx="1346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b="1" dirty="0"/>
              <a:t>Attributes</a:t>
            </a:r>
            <a:endParaRPr lang="en-US" sz="2000" dirty="0"/>
          </a:p>
        </p:txBody>
      </p:sp>
      <p:pic>
        <p:nvPicPr>
          <p:cNvPr id="16" name="Shape 74"/>
          <p:cNvPicPr preferRelativeResize="0"/>
          <p:nvPr/>
        </p:nvPicPr>
        <p:blipFill rotWithShape="1">
          <a:blip r:embed="rId2">
            <a:alphaModFix/>
          </a:blip>
          <a:srcRect b="47039"/>
          <a:stretch/>
        </p:blipFill>
        <p:spPr>
          <a:xfrm>
            <a:off x="0" y="1156448"/>
            <a:ext cx="4493451" cy="272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75"/>
          <p:cNvPicPr preferRelativeResize="0"/>
          <p:nvPr/>
        </p:nvPicPr>
        <p:blipFill rotWithShape="1">
          <a:blip r:embed="rId2">
            <a:alphaModFix/>
          </a:blip>
          <a:srcRect t="52166"/>
          <a:stretch/>
        </p:blipFill>
        <p:spPr>
          <a:xfrm>
            <a:off x="4611274" y="269381"/>
            <a:ext cx="4493451" cy="246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1274" y="2729655"/>
            <a:ext cx="4300776" cy="2380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728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0" y="1"/>
            <a:ext cx="9144000" cy="269380"/>
            <a:chOff x="0" y="0"/>
            <a:chExt cx="7091177" cy="51435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181863" cy="5143500"/>
            </a:xfrm>
            <a:prstGeom prst="rect">
              <a:avLst/>
            </a:prstGeom>
            <a:solidFill>
              <a:srgbClr val="308D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81863" y="0"/>
              <a:ext cx="1181863" cy="5143500"/>
            </a:xfrm>
            <a:prstGeom prst="rect">
              <a:avLst/>
            </a:prstGeom>
            <a:solidFill>
              <a:srgbClr val="553A6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63725" y="0"/>
              <a:ext cx="1181863" cy="5143500"/>
            </a:xfrm>
            <a:prstGeom prst="rect">
              <a:avLst/>
            </a:prstGeom>
            <a:solidFill>
              <a:srgbClr val="2C35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545588" y="0"/>
              <a:ext cx="1181863" cy="5143500"/>
            </a:xfrm>
            <a:prstGeom prst="rect">
              <a:avLst/>
            </a:prstGeom>
            <a:solidFill>
              <a:srgbClr val="F4A6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27451" y="0"/>
              <a:ext cx="1181863" cy="5143500"/>
            </a:xfrm>
            <a:prstGeom prst="rect">
              <a:avLst/>
            </a:prstGeom>
            <a:solidFill>
              <a:srgbClr val="D343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909314" y="0"/>
              <a:ext cx="1181863" cy="5143500"/>
            </a:xfrm>
            <a:prstGeom prst="rect">
              <a:avLst/>
            </a:prstGeom>
            <a:solidFill>
              <a:srgbClr val="DC24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Shape 67"/>
          <p:cNvSpPr txBox="1">
            <a:spLocks/>
          </p:cNvSpPr>
          <p:nvPr/>
        </p:nvSpPr>
        <p:spPr>
          <a:xfrm>
            <a:off x="204124" y="901463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-US" sz="2400" dirty="0" smtClean="0"/>
              <a:t>Data accuracy     </a:t>
            </a:r>
          </a:p>
          <a:p>
            <a:pPr>
              <a:spcBef>
                <a:spcPts val="0"/>
              </a:spcBef>
              <a:buFont typeface="Arial"/>
              <a:buNone/>
            </a:pPr>
            <a:endParaRPr lang="en-US" dirty="0" smtClean="0"/>
          </a:p>
          <a:p>
            <a:pPr>
              <a:spcBef>
                <a:spcPts val="0"/>
              </a:spcBef>
              <a:buFont typeface="Arial"/>
              <a:buNone/>
            </a:pPr>
            <a:endParaRPr lang="en-US" dirty="0" smtClean="0"/>
          </a:p>
          <a:p>
            <a:pPr>
              <a:spcBef>
                <a:spcPts val="0"/>
              </a:spcBef>
              <a:buFont typeface="Arial"/>
              <a:buNone/>
            </a:pPr>
            <a:endParaRPr lang="en-US" dirty="0" smtClean="0"/>
          </a:p>
          <a:p>
            <a:pPr>
              <a:spcBef>
                <a:spcPts val="0"/>
              </a:spcBef>
              <a:buFont typeface="Arial"/>
              <a:buNone/>
            </a:pPr>
            <a:endParaRPr lang="en-US" dirty="0" smtClean="0"/>
          </a:p>
          <a:p>
            <a:pPr>
              <a:spcBef>
                <a:spcPts val="0"/>
              </a:spcBef>
              <a:buFont typeface="Arial"/>
              <a:buNone/>
            </a:pPr>
            <a:endParaRPr lang="en-US" dirty="0"/>
          </a:p>
        </p:txBody>
      </p:sp>
      <p:graphicFrame>
        <p:nvGraphicFramePr>
          <p:cNvPr id="21" name="Shape 69"/>
          <p:cNvGraphicFramePr/>
          <p:nvPr>
            <p:extLst>
              <p:ext uri="{D42A27DB-BD31-4B8C-83A1-F6EECF244321}">
                <p14:modId xmlns:p14="http://schemas.microsoft.com/office/powerpoint/2010/main" val="550205614"/>
              </p:ext>
            </p:extLst>
          </p:nvPr>
        </p:nvGraphicFramePr>
        <p:xfrm>
          <a:off x="449481" y="1819805"/>
          <a:ext cx="2886637" cy="20036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29238"/>
                <a:gridCol w="1657399"/>
              </a:tblGrid>
              <a:tr h="2795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Data Set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Website</a:t>
                      </a:r>
                    </a:p>
                  </a:txBody>
                  <a:tcPr marL="91425" marR="91425" marT="91425" marB="91425"/>
                </a:tc>
              </a:tr>
              <a:tr h="1546457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843,330 shares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12 videos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128 videos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200" dirty="0"/>
                        <a:t>792 shares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 lang="en-US" sz="1200" dirty="0" smtClean="0"/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 sz="1200" dirty="0"/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200" dirty="0"/>
                        <a:t>0 videos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 dirty="0"/>
                        <a:t>12 videos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22" name="Shape 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81474" y="1812176"/>
            <a:ext cx="5138550" cy="15949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882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17810" y="1421856"/>
            <a:ext cx="1908380" cy="19083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ea typeface="宋体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757591" y="1561637"/>
            <a:ext cx="1628818" cy="1628814"/>
          </a:xfrm>
          <a:prstGeom prst="ellipse">
            <a:avLst/>
          </a:prstGeom>
          <a:solidFill>
            <a:srgbClr val="2C353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6000" b="1" dirty="0" smtClean="0">
                <a:solidFill>
                  <a:prstClr val="white"/>
                </a:solidFill>
                <a:ea typeface="宋体"/>
              </a:rPr>
              <a:t>03</a:t>
            </a:r>
            <a:endParaRPr kumimoji="1" lang="zh-CN" altLang="en-US" sz="6000" b="1" dirty="0">
              <a:solidFill>
                <a:prstClr val="white"/>
              </a:solidFill>
              <a:ea typeface="宋体"/>
            </a:endParaRPr>
          </a:p>
        </p:txBody>
      </p:sp>
      <p:sp>
        <p:nvSpPr>
          <p:cNvPr id="4" name="燕尾形 3"/>
          <p:cNvSpPr/>
          <p:nvPr/>
        </p:nvSpPr>
        <p:spPr>
          <a:xfrm rot="5400000">
            <a:off x="4479786" y="4052646"/>
            <a:ext cx="184427" cy="235598"/>
          </a:xfrm>
          <a:prstGeom prst="chevron">
            <a:avLst>
              <a:gd name="adj" fmla="val 59233"/>
            </a:avLst>
          </a:pr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D43"/>
              </a:solidFill>
              <a:ea typeface="宋体"/>
            </a:endParaRPr>
          </a:p>
        </p:txBody>
      </p:sp>
      <p:sp>
        <p:nvSpPr>
          <p:cNvPr id="5" name="燕尾形 4"/>
          <p:cNvSpPr/>
          <p:nvPr/>
        </p:nvSpPr>
        <p:spPr>
          <a:xfrm rot="5400000">
            <a:off x="4479786" y="4162523"/>
            <a:ext cx="184427" cy="235598"/>
          </a:xfrm>
          <a:prstGeom prst="chevron">
            <a:avLst>
              <a:gd name="adj" fmla="val 59233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D43"/>
              </a:solidFill>
              <a:ea typeface="宋体"/>
            </a:endParaRPr>
          </a:p>
        </p:txBody>
      </p:sp>
      <p:sp>
        <p:nvSpPr>
          <p:cNvPr id="6" name="燕尾形 5"/>
          <p:cNvSpPr/>
          <p:nvPr/>
        </p:nvSpPr>
        <p:spPr>
          <a:xfrm rot="5400000">
            <a:off x="4479786" y="4272400"/>
            <a:ext cx="184427" cy="235598"/>
          </a:xfrm>
          <a:prstGeom prst="chevron">
            <a:avLst>
              <a:gd name="adj" fmla="val 5923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D43"/>
              </a:solidFill>
              <a:ea typeface="宋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30243" y="563980"/>
            <a:ext cx="484791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" sz="2000" dirty="0">
                <a:solidFill>
                  <a:schemeClr val="bg1"/>
                </a:solidFill>
              </a:rPr>
              <a:t>Data </a:t>
            </a:r>
            <a:r>
              <a:rPr lang="en" sz="2000" dirty="0" smtClean="0">
                <a:solidFill>
                  <a:schemeClr val="bg1"/>
                </a:solidFill>
              </a:rPr>
              <a:t>Preprocessing</a:t>
            </a:r>
            <a:endParaRPr kumimoji="1" lang="zh-CN" altLang="en-US" sz="1200" b="1" dirty="0">
              <a:solidFill>
                <a:schemeClr val="bg1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5267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0" y="1"/>
            <a:ext cx="9144000" cy="269380"/>
            <a:chOff x="0" y="0"/>
            <a:chExt cx="7091177" cy="51435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181863" cy="5143500"/>
            </a:xfrm>
            <a:prstGeom prst="rect">
              <a:avLst/>
            </a:prstGeom>
            <a:solidFill>
              <a:srgbClr val="308D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81863" y="0"/>
              <a:ext cx="1181863" cy="5143500"/>
            </a:xfrm>
            <a:prstGeom prst="rect">
              <a:avLst/>
            </a:prstGeom>
            <a:solidFill>
              <a:srgbClr val="553A6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63725" y="0"/>
              <a:ext cx="1181863" cy="5143500"/>
            </a:xfrm>
            <a:prstGeom prst="rect">
              <a:avLst/>
            </a:prstGeom>
            <a:solidFill>
              <a:srgbClr val="2C35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545588" y="0"/>
              <a:ext cx="1181863" cy="5143500"/>
            </a:xfrm>
            <a:prstGeom prst="rect">
              <a:avLst/>
            </a:prstGeom>
            <a:solidFill>
              <a:srgbClr val="F4A6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27451" y="0"/>
              <a:ext cx="1181863" cy="5143500"/>
            </a:xfrm>
            <a:prstGeom prst="rect">
              <a:avLst/>
            </a:prstGeom>
            <a:solidFill>
              <a:srgbClr val="D343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909314" y="0"/>
              <a:ext cx="1181863" cy="5143500"/>
            </a:xfrm>
            <a:prstGeom prst="rect">
              <a:avLst/>
            </a:prstGeom>
            <a:solidFill>
              <a:srgbClr val="DC24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81263" y="378990"/>
            <a:ext cx="23246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Outlier Reduction</a:t>
            </a:r>
            <a:endParaRPr lang="en-US" sz="2000" b="1" dirty="0" smtClean="0"/>
          </a:p>
        </p:txBody>
      </p:sp>
      <p:pic>
        <p:nvPicPr>
          <p:cNvPr id="16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756" y="1932193"/>
            <a:ext cx="4195243" cy="291248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7" name="officeArt object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7761" y="1932193"/>
            <a:ext cx="4014152" cy="2912484"/>
          </a:xfrm>
          <a:prstGeom prst="rect">
            <a:avLst/>
          </a:prstGeom>
          <a:ln w="25400" cap="flat">
            <a:noFill/>
            <a:miter lim="400000"/>
          </a:ln>
          <a:effectLst>
            <a:outerShdw blurRad="38100" dist="38100" dir="2700000" rotWithShape="0">
              <a:srgbClr val="000000">
                <a:alpha val="2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514456" y="1130086"/>
            <a:ext cx="81150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The </a:t>
            </a:r>
            <a:r>
              <a:rPr lang="en-US" sz="1600" dirty="0"/>
              <a:t>dataset observations were reduced from 39,644 to 21,105 after removing outliers </a:t>
            </a:r>
            <a:r>
              <a:rPr lang="en-US" sz="1600" dirty="0" smtClean="0"/>
              <a:t>using </a:t>
            </a:r>
            <a:r>
              <a:rPr lang="en-US" sz="1600" b="1" dirty="0" err="1" smtClean="0"/>
              <a:t>boxplotting</a:t>
            </a:r>
            <a:r>
              <a:rPr lang="en-US" sz="1600" dirty="0" smtClean="0"/>
              <a:t>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520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sharepoint/v3/field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2467</TotalTime>
  <Words>523</Words>
  <Application>Microsoft Office PowerPoint</Application>
  <PresentationFormat>On-screen Show (16:9)</PresentationFormat>
  <Paragraphs>106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 Unicode MS</vt:lpstr>
      <vt:lpstr>微软雅黑</vt:lpstr>
      <vt:lpstr>宋体</vt:lpstr>
      <vt:lpstr>Arial</vt:lpstr>
      <vt:lpstr>Calibri</vt:lpstr>
      <vt:lpstr>Century Gothic</vt:lpstr>
      <vt:lpstr>HelveticaNeueLT Pro 67 MdCn</vt:lpstr>
      <vt:lpstr>Hiragino Sans GB W3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Arpit Jain</cp:lastModifiedBy>
  <cp:revision>129</cp:revision>
  <dcterms:created xsi:type="dcterms:W3CDTF">2010-04-12T23:12:02Z</dcterms:created>
  <dcterms:modified xsi:type="dcterms:W3CDTF">2016-12-02T19:54:17Z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