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Lora SemiBold"/>
      <p:regular r:id="rId40"/>
      <p:bold r:id="rId41"/>
      <p:italic r:id="rId42"/>
      <p:boldItalic r:id="rId43"/>
    </p:embeddedFont>
    <p:embeddedFont>
      <p:font typeface="Lora"/>
      <p:regular r:id="rId44"/>
      <p:bold r:id="rId45"/>
      <p:italic r:id="rId46"/>
      <p:boldItalic r:id="rId47"/>
    </p:embeddedFont>
    <p:embeddedFont>
      <p:font typeface="Quattrocento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SemiBold-regular.fntdata"/><Relationship Id="rId42" Type="http://schemas.openxmlformats.org/officeDocument/2006/relationships/font" Target="fonts/LoraSemiBold-italic.fntdata"/><Relationship Id="rId41" Type="http://schemas.openxmlformats.org/officeDocument/2006/relationships/font" Target="fonts/LoraSemiBold-bold.fntdata"/><Relationship Id="rId44" Type="http://schemas.openxmlformats.org/officeDocument/2006/relationships/font" Target="fonts/Lora-regular.fntdata"/><Relationship Id="rId43" Type="http://schemas.openxmlformats.org/officeDocument/2006/relationships/font" Target="fonts/LoraSemiBold-boldItalic.fntdata"/><Relationship Id="rId46" Type="http://schemas.openxmlformats.org/officeDocument/2006/relationships/font" Target="fonts/Lora-italic.fntdata"/><Relationship Id="rId45" Type="http://schemas.openxmlformats.org/officeDocument/2006/relationships/font" Target="fonts/Lor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attrocentoSans-regular.fntdata"/><Relationship Id="rId47" Type="http://schemas.openxmlformats.org/officeDocument/2006/relationships/font" Target="fonts/Lora-boldItalic.fntdata"/><Relationship Id="rId49" Type="http://schemas.openxmlformats.org/officeDocument/2006/relationships/font" Target="fonts/Quattrocento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QuattrocentoSans-boldItalic.fntdata"/><Relationship Id="rId50" Type="http://schemas.openxmlformats.org/officeDocument/2006/relationships/font" Target="fonts/Quattrocento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c18bfc546b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g2c18bfc546b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18bfc546b_1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c18bfc546b_1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18caf52e6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c18caf52e6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18caf52e6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c18caf52e6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18caf52e6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c18caf52e6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18bfc546b_1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c18bfc546b_1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18caf52e6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c18caf52e6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18caf52e6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c18caf52e6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18caf52e6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c18caf52e6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18caf52e6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c18caf52e6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18caf52e6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c18caf52e6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18bfc546b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2c18bfc546b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18caf52e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c18caf52e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18caf52e6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c18caf52e6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18caf52e6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c18caf52e6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18caf52e6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c18caf52e6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18caf52e6_0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c18caf52e6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18caf52e6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c18caf52e6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c18caf52e6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c18caf52e6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18caf52e6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c18caf52e6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18caf52e6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c18caf52e6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c18caf52e6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c18caf52e6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18bfc546b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c18bfc546b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18bfc546b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c18bfc546b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18caf52e6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c18caf52e6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18bfc546b_1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c18bfc546b_1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c18caf52e6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2c18caf52e6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c18bfc546b_1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c18bfc546b_1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18bfc546b_1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c18bfc546b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18bfc546b_1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c18bfc546b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18bfc546b_1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c18bfc546b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18bfc546b_1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c18bfc546b_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18caf52e6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c18caf52e6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18caf52e6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c18caf52e6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13" name="Shape 13"/>
        <p:cNvGrpSpPr/>
        <p:nvPr/>
      </p:nvGrpSpPr>
      <p:grpSpPr>
        <a:xfrm>
          <a:off x="0" y="0"/>
          <a:ext cx="0" cy="0"/>
          <a:chOff x="0" y="0"/>
          <a:chExt cx="0" cy="0"/>
        </a:xfrm>
      </p:grpSpPr>
      <p:sp>
        <p:nvSpPr>
          <p:cNvPr id="14" name="Google Shape;14;p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4"/>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7" name="Google Shape;17;p4"/>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18" name="Google Shape;18;p4"/>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0" name="Google Shape;20;p4"/>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1" name="Google Shape;21;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4" name="Google Shape;24;p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5" name="Google Shape;25;p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26" name="Google Shape;26;p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27" name="Google Shape;27;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 name="Google Shape;28;p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9" name="Google Shape;29;p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cxnSp>
        <p:nvCxnSpPr>
          <p:cNvPr id="31" name="Google Shape;31;p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2" name="Google Shape;32;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4" name="Google Shape;34;p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5" name="Google Shape;35;p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6" name="Google Shape;36;p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cxnSp>
        <p:nvCxnSpPr>
          <p:cNvPr id="38" name="Google Shape;38;p7"/>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39" name="Google Shape;39;p7"/>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7"/>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41" name="Shape 41"/>
        <p:cNvGrpSpPr/>
        <p:nvPr/>
      </p:nvGrpSpPr>
      <p:grpSpPr>
        <a:xfrm>
          <a:off x="0" y="0"/>
          <a:ext cx="0" cy="0"/>
          <a:chOff x="0" y="0"/>
          <a:chExt cx="0" cy="0"/>
        </a:xfrm>
      </p:grpSpPr>
      <p:sp>
        <p:nvSpPr>
          <p:cNvPr id="42" name="Google Shape;42;p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3" name="Google Shape;43;p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 name="Google Shape;4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9"/>
          <p:cNvSpPr txBox="1"/>
          <p:nvPr>
            <p:ph type="ctrTitle"/>
          </p:nvPr>
        </p:nvSpPr>
        <p:spPr>
          <a:xfrm>
            <a:off x="912700" y="922250"/>
            <a:ext cx="7164600" cy="227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GB"/>
              <a:t>Parking Solution using </a:t>
            </a:r>
            <a:endParaRPr/>
          </a:p>
          <a:p>
            <a:pPr indent="0" lvl="0" marL="0" rtl="0" algn="l">
              <a:lnSpc>
                <a:spcPct val="100000"/>
              </a:lnSpc>
              <a:spcBef>
                <a:spcPts val="0"/>
              </a:spcBef>
              <a:spcAft>
                <a:spcPts val="0"/>
              </a:spcAft>
              <a:buSzPts val="3600"/>
              <a:buNone/>
            </a:pPr>
            <a:r>
              <a:rPr lang="en-GB">
                <a:highlight>
                  <a:schemeClr val="accent1"/>
                </a:highlight>
              </a:rPr>
              <a:t>Automatic Number Plate Recognition</a:t>
            </a:r>
            <a:endParaRPr/>
          </a:p>
        </p:txBody>
      </p:sp>
      <p:grpSp>
        <p:nvGrpSpPr>
          <p:cNvPr id="50" name="Google Shape;50;p9"/>
          <p:cNvGrpSpPr/>
          <p:nvPr/>
        </p:nvGrpSpPr>
        <p:grpSpPr>
          <a:xfrm>
            <a:off x="1299165" y="3511424"/>
            <a:ext cx="215966" cy="342399"/>
            <a:chOff x="6718575" y="2318625"/>
            <a:chExt cx="256950" cy="407375"/>
          </a:xfrm>
        </p:grpSpPr>
        <p:sp>
          <p:nvSpPr>
            <p:cNvPr id="51" name="Google Shape;51;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9"/>
          <p:cNvSpPr txBox="1"/>
          <p:nvPr/>
        </p:nvSpPr>
        <p:spPr>
          <a:xfrm>
            <a:off x="2486600" y="4355075"/>
            <a:ext cx="6717900" cy="5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dk1"/>
                </a:solidFill>
                <a:latin typeface="Lora"/>
                <a:ea typeface="Lora"/>
                <a:cs typeface="Lora"/>
                <a:sym typeface="Lora"/>
              </a:rPr>
              <a:t>Supervised by: Mr. </a:t>
            </a:r>
            <a:r>
              <a:rPr b="1" lang="en-GB" sz="2400">
                <a:solidFill>
                  <a:schemeClr val="dk1"/>
                </a:solidFill>
                <a:highlight>
                  <a:srgbClr val="FFCD00"/>
                </a:highlight>
                <a:latin typeface="Lora"/>
                <a:ea typeface="Lora"/>
                <a:cs typeface="Lora"/>
                <a:sym typeface="Lora"/>
              </a:rPr>
              <a:t>Bhupendra Ram Luhar</a:t>
            </a:r>
            <a:endParaRPr b="1" sz="2400">
              <a:solidFill>
                <a:schemeClr val="dk1"/>
              </a:solidFill>
              <a:highlight>
                <a:srgbClr val="FFCD00"/>
              </a:highlight>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pic>
        <p:nvPicPr>
          <p:cNvPr id="142" name="Google Shape;142;p18"/>
          <p:cNvPicPr preferRelativeResize="0"/>
          <p:nvPr/>
        </p:nvPicPr>
        <p:blipFill>
          <a:blip r:embed="rId3">
            <a:alphaModFix/>
          </a:blip>
          <a:stretch>
            <a:fillRect/>
          </a:stretch>
        </p:blipFill>
        <p:spPr>
          <a:xfrm>
            <a:off x="602850" y="304325"/>
            <a:ext cx="8152246" cy="453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2022225" y="2291121"/>
            <a:ext cx="3947400" cy="56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FUNCTIONAL</a:t>
            </a:r>
            <a:endParaRPr/>
          </a:p>
          <a:p>
            <a:pPr indent="0" lvl="0" marL="0" rtl="0" algn="l">
              <a:lnSpc>
                <a:spcPct val="100000"/>
              </a:lnSpc>
              <a:spcBef>
                <a:spcPts val="0"/>
              </a:spcBef>
              <a:spcAft>
                <a:spcPts val="0"/>
              </a:spcAft>
              <a:buSzPts val="3000"/>
              <a:buNone/>
            </a:pPr>
            <a:r>
              <a:rPr lang="en-GB"/>
              <a:t>REQUIREMENTS</a:t>
            </a:r>
            <a:endParaRPr/>
          </a:p>
        </p:txBody>
      </p:sp>
      <p:sp>
        <p:nvSpPr>
          <p:cNvPr id="148" name="Google Shape;148;p19"/>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Functional </a:t>
            </a:r>
            <a:r>
              <a:rPr lang="en-GB"/>
              <a:t>requirements</a:t>
            </a:r>
            <a:r>
              <a:rPr lang="en-GB"/>
              <a:t> of</a:t>
            </a:r>
            <a:r>
              <a:rPr lang="en-GB"/>
              <a:t> our system</a:t>
            </a:r>
            <a:endParaRPr/>
          </a:p>
          <a:p>
            <a:pPr indent="0" lvl="0" marL="0" rtl="0" algn="l">
              <a:lnSpc>
                <a:spcPct val="100000"/>
              </a:lnSpc>
              <a:spcBef>
                <a:spcPts val="0"/>
              </a:spcBef>
              <a:spcAft>
                <a:spcPts val="0"/>
              </a:spcAft>
              <a:buSzPts val="1400"/>
              <a:buNone/>
            </a:pPr>
            <a:r>
              <a:t/>
            </a:r>
            <a:endParaRPr/>
          </a:p>
        </p:txBody>
      </p:sp>
      <p:sp>
        <p:nvSpPr>
          <p:cNvPr id="149" name="Google Shape;149;p19"/>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solidFill>
                  <a:schemeClr val="dk1"/>
                </a:solidFill>
                <a:latin typeface="Lora"/>
                <a:ea typeface="Lora"/>
                <a:cs typeface="Lora"/>
                <a:sym typeface="Lora"/>
              </a:rPr>
              <a:t>5</a:t>
            </a:r>
            <a:endParaRPr b="0" i="0" sz="2400" u="none" cap="none" strike="noStrike">
              <a:solidFill>
                <a:srgbClr val="000000"/>
              </a:solidFill>
              <a:latin typeface="Lora"/>
              <a:ea typeface="Lora"/>
              <a:cs typeface="Lora"/>
              <a:sym typeface="Lora"/>
            </a:endParaRPr>
          </a:p>
        </p:txBody>
      </p:sp>
      <p:sp>
        <p:nvSpPr>
          <p:cNvPr id="150" name="Google Shape;150;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pic>
        <p:nvPicPr>
          <p:cNvPr id="156" name="Google Shape;156;p20"/>
          <p:cNvPicPr preferRelativeResize="0"/>
          <p:nvPr/>
        </p:nvPicPr>
        <p:blipFill>
          <a:blip r:embed="rId3">
            <a:alphaModFix/>
          </a:blip>
          <a:stretch>
            <a:fillRect/>
          </a:stretch>
        </p:blipFill>
        <p:spPr>
          <a:xfrm>
            <a:off x="2049626" y="0"/>
            <a:ext cx="5362557"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ctrTitle"/>
          </p:nvPr>
        </p:nvSpPr>
        <p:spPr>
          <a:xfrm>
            <a:off x="2022225" y="2291121"/>
            <a:ext cx="3947400" cy="56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NON-</a:t>
            </a:r>
            <a:r>
              <a:rPr lang="en-GB"/>
              <a:t>FUNCTIONAL</a:t>
            </a:r>
            <a:endParaRPr/>
          </a:p>
          <a:p>
            <a:pPr indent="0" lvl="0" marL="0" rtl="0" algn="l">
              <a:lnSpc>
                <a:spcPct val="100000"/>
              </a:lnSpc>
              <a:spcBef>
                <a:spcPts val="0"/>
              </a:spcBef>
              <a:spcAft>
                <a:spcPts val="0"/>
              </a:spcAft>
              <a:buSzPts val="3000"/>
              <a:buNone/>
            </a:pPr>
            <a:r>
              <a:rPr lang="en-GB"/>
              <a:t>REQUIREMENTS</a:t>
            </a:r>
            <a:endParaRPr/>
          </a:p>
        </p:txBody>
      </p:sp>
      <p:sp>
        <p:nvSpPr>
          <p:cNvPr id="162" name="Google Shape;162;p21"/>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Non-</a:t>
            </a:r>
            <a:r>
              <a:rPr lang="en-GB"/>
              <a:t>Functional requirements of our system</a:t>
            </a:r>
            <a:endParaRPr/>
          </a:p>
          <a:p>
            <a:pPr indent="0" lvl="0" marL="0" rtl="0" algn="l">
              <a:lnSpc>
                <a:spcPct val="100000"/>
              </a:lnSpc>
              <a:spcBef>
                <a:spcPts val="0"/>
              </a:spcBef>
              <a:spcAft>
                <a:spcPts val="0"/>
              </a:spcAft>
              <a:buSzPts val="1400"/>
              <a:buNone/>
            </a:pPr>
            <a:r>
              <a:t/>
            </a:r>
            <a:endParaRPr/>
          </a:p>
        </p:txBody>
      </p:sp>
      <p:sp>
        <p:nvSpPr>
          <p:cNvPr id="163" name="Google Shape;163;p21"/>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solidFill>
                  <a:schemeClr val="dk1"/>
                </a:solidFill>
                <a:latin typeface="Lora"/>
                <a:ea typeface="Lora"/>
                <a:cs typeface="Lora"/>
                <a:sym typeface="Lora"/>
              </a:rPr>
              <a:t>6</a:t>
            </a:r>
            <a:endParaRPr b="0" i="0" sz="2400" u="none" cap="none" strike="noStrike">
              <a:solidFill>
                <a:srgbClr val="000000"/>
              </a:solidFill>
              <a:latin typeface="Lora"/>
              <a:ea typeface="Lora"/>
              <a:cs typeface="Lora"/>
              <a:sym typeface="Lora"/>
            </a:endParaRPr>
          </a:p>
        </p:txBody>
      </p:sp>
      <p:sp>
        <p:nvSpPr>
          <p:cNvPr id="164" name="Google Shape;164;p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1381250" y="896100"/>
            <a:ext cx="49536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GB">
                <a:highlight>
                  <a:schemeClr val="accent1"/>
                </a:highlight>
              </a:rPr>
              <a:t>NON-FUNCTIONAL</a:t>
            </a:r>
            <a:r>
              <a:rPr lang="en-GB">
                <a:highlight>
                  <a:schemeClr val="lt1"/>
                </a:highlight>
              </a:rPr>
              <a:t> </a:t>
            </a:r>
            <a:r>
              <a:rPr lang="en-GB">
                <a:highlight>
                  <a:schemeClr val="lt1"/>
                </a:highlight>
              </a:rPr>
              <a:t>REQUIREMENTS</a:t>
            </a:r>
            <a:endParaRPr>
              <a:highlight>
                <a:schemeClr val="lt1"/>
              </a:highlight>
            </a:endParaRPr>
          </a:p>
        </p:txBody>
      </p:sp>
      <p:grpSp>
        <p:nvGrpSpPr>
          <p:cNvPr id="170" name="Google Shape;170;p22"/>
          <p:cNvGrpSpPr/>
          <p:nvPr/>
        </p:nvGrpSpPr>
        <p:grpSpPr>
          <a:xfrm>
            <a:off x="916458" y="1019750"/>
            <a:ext cx="214625" cy="214625"/>
            <a:chOff x="2594050" y="1631825"/>
            <a:chExt cx="439625" cy="439625"/>
          </a:xfrm>
        </p:grpSpPr>
        <p:sp>
          <p:nvSpPr>
            <p:cNvPr id="171" name="Google Shape;171;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
        <p:nvSpPr>
          <p:cNvPr id="176" name="Google Shape;176;p22"/>
          <p:cNvSpPr txBox="1"/>
          <p:nvPr/>
        </p:nvSpPr>
        <p:spPr>
          <a:xfrm>
            <a:off x="519700" y="1421500"/>
            <a:ext cx="8121000" cy="3550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GB" sz="1700">
                <a:solidFill>
                  <a:schemeClr val="dk1"/>
                </a:solidFill>
                <a:latin typeface="Lora"/>
                <a:ea typeface="Lora"/>
                <a:cs typeface="Lora"/>
                <a:sym typeface="Lora"/>
              </a:rPr>
              <a:t>Perfor</a:t>
            </a:r>
            <a:r>
              <a:rPr b="1" lang="en-GB" sz="1700">
                <a:solidFill>
                  <a:schemeClr val="dk1"/>
                </a:solidFill>
                <a:highlight>
                  <a:schemeClr val="accent1"/>
                </a:highlight>
                <a:latin typeface="Lora"/>
                <a:ea typeface="Lora"/>
                <a:cs typeface="Lora"/>
                <a:sym typeface="Lora"/>
              </a:rPr>
              <a:t>mance</a:t>
            </a:r>
            <a:endParaRPr sz="1600"/>
          </a:p>
          <a:p>
            <a:pPr indent="-298450" lvl="0" marL="457200" rtl="0" algn="l">
              <a:spcBef>
                <a:spcPts val="600"/>
              </a:spcBef>
              <a:spcAft>
                <a:spcPts val="0"/>
              </a:spcAft>
              <a:buClr>
                <a:schemeClr val="dk1"/>
              </a:buClr>
              <a:buSzPts val="1100"/>
              <a:buChar char="•"/>
            </a:pPr>
            <a:r>
              <a:rPr lang="en-GB" sz="1600"/>
              <a:t>The system is designed for swift and accurate vehicle detection, license plate recognition, and authentication.</a:t>
            </a:r>
            <a:endParaRPr sz="1600"/>
          </a:p>
          <a:p>
            <a:pPr indent="0" lvl="0" marL="0" rtl="0" algn="l">
              <a:spcBef>
                <a:spcPts val="600"/>
              </a:spcBef>
              <a:spcAft>
                <a:spcPts val="0"/>
              </a:spcAft>
              <a:buNone/>
            </a:pPr>
            <a:r>
              <a:rPr b="1" lang="en-GB" sz="1700">
                <a:solidFill>
                  <a:schemeClr val="dk1"/>
                </a:solidFill>
                <a:highlight>
                  <a:schemeClr val="accent1"/>
                </a:highlight>
                <a:latin typeface="Lora"/>
                <a:ea typeface="Lora"/>
                <a:cs typeface="Lora"/>
                <a:sym typeface="Lora"/>
              </a:rPr>
              <a:t>Availa</a:t>
            </a:r>
            <a:r>
              <a:rPr b="1" lang="en-GB" sz="1700">
                <a:solidFill>
                  <a:schemeClr val="dk1"/>
                </a:solidFill>
                <a:latin typeface="Lora"/>
                <a:ea typeface="Lora"/>
                <a:cs typeface="Lora"/>
                <a:sym typeface="Lora"/>
              </a:rPr>
              <a:t>bility</a:t>
            </a:r>
            <a:endParaRPr sz="1600"/>
          </a:p>
          <a:p>
            <a:pPr indent="-298450" lvl="0" marL="457200" rtl="0" algn="l">
              <a:spcBef>
                <a:spcPts val="600"/>
              </a:spcBef>
              <a:spcAft>
                <a:spcPts val="0"/>
              </a:spcAft>
              <a:buClr>
                <a:schemeClr val="dk1"/>
              </a:buClr>
              <a:buSzPts val="1100"/>
              <a:buChar char="•"/>
            </a:pPr>
            <a:r>
              <a:rPr lang="en-GB" sz="1600"/>
              <a:t>To guarantee a seamless user experience, the system is engineered for continuous and uninterrupted operation, providing 24/7 availability</a:t>
            </a:r>
            <a:r>
              <a:rPr b="0" i="0" lang="en-GB"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rtl="0" algn="l">
              <a:spcBef>
                <a:spcPts val="600"/>
              </a:spcBef>
              <a:spcAft>
                <a:spcPts val="0"/>
              </a:spcAft>
              <a:buNone/>
            </a:pPr>
            <a:r>
              <a:rPr b="1" lang="en-GB" sz="1700">
                <a:solidFill>
                  <a:schemeClr val="dk1"/>
                </a:solidFill>
                <a:highlight>
                  <a:schemeClr val="accent1"/>
                </a:highlight>
                <a:latin typeface="Lora"/>
                <a:ea typeface="Lora"/>
                <a:cs typeface="Lora"/>
                <a:sym typeface="Lora"/>
              </a:rPr>
              <a:t>Secu</a:t>
            </a:r>
            <a:r>
              <a:rPr b="1" lang="en-GB" sz="1700">
                <a:solidFill>
                  <a:schemeClr val="dk1"/>
                </a:solidFill>
                <a:latin typeface="Lora"/>
                <a:ea typeface="Lora"/>
                <a:cs typeface="Lora"/>
                <a:sym typeface="Lora"/>
              </a:rPr>
              <a:t>ri</a:t>
            </a:r>
            <a:r>
              <a:rPr b="1" lang="en-GB" sz="1700">
                <a:solidFill>
                  <a:schemeClr val="dk1"/>
                </a:solidFill>
                <a:latin typeface="Lora"/>
                <a:ea typeface="Lora"/>
                <a:cs typeface="Lora"/>
                <a:sym typeface="Lora"/>
              </a:rPr>
              <a:t>ty</a:t>
            </a:r>
            <a:endParaRPr sz="1600"/>
          </a:p>
          <a:p>
            <a:pPr indent="-298450" lvl="0" marL="457200" rtl="0" algn="l">
              <a:spcBef>
                <a:spcPts val="600"/>
              </a:spcBef>
              <a:spcAft>
                <a:spcPts val="0"/>
              </a:spcAft>
              <a:buClr>
                <a:schemeClr val="dk1"/>
              </a:buClr>
              <a:buSzPts val="1100"/>
              <a:buChar char="•"/>
            </a:pPr>
            <a:r>
              <a:rPr lang="en-GB" sz="1600"/>
              <a:t>The system prioritizes user data protection with robust security measures, including encryption for confidentiality</a:t>
            </a:r>
            <a:r>
              <a:rPr b="0" i="0" lang="en-GB"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rtl="0" algn="l">
              <a:spcBef>
                <a:spcPts val="600"/>
              </a:spcBef>
              <a:spcAft>
                <a:spcPts val="0"/>
              </a:spcAft>
              <a:buNone/>
            </a:pPr>
            <a:r>
              <a:rPr b="1" lang="en-GB" sz="1700">
                <a:solidFill>
                  <a:schemeClr val="dk1"/>
                </a:solidFill>
                <a:latin typeface="Lora"/>
                <a:ea typeface="Lora"/>
                <a:cs typeface="Lora"/>
                <a:sym typeface="Lora"/>
              </a:rPr>
              <a:t>Usabi</a:t>
            </a:r>
            <a:r>
              <a:rPr b="1" lang="en-GB" sz="1700">
                <a:solidFill>
                  <a:schemeClr val="dk1"/>
                </a:solidFill>
                <a:highlight>
                  <a:schemeClr val="accent1"/>
                </a:highlight>
                <a:latin typeface="Lora"/>
                <a:ea typeface="Lora"/>
                <a:cs typeface="Lora"/>
                <a:sym typeface="Lora"/>
              </a:rPr>
              <a:t>lity</a:t>
            </a:r>
            <a:endParaRPr sz="1600"/>
          </a:p>
          <a:p>
            <a:pPr indent="-298450" lvl="0" marL="457200" rtl="0" algn="l">
              <a:spcBef>
                <a:spcPts val="600"/>
              </a:spcBef>
              <a:spcAft>
                <a:spcPts val="0"/>
              </a:spcAft>
              <a:buClr>
                <a:schemeClr val="dk1"/>
              </a:buClr>
              <a:buSzPts val="1100"/>
              <a:buChar char="•"/>
            </a:pPr>
            <a:r>
              <a:rPr lang="en-GB" sz="1600"/>
              <a:t>The parking system is crafted with a user-centric approach, featuring a user-friendly interface designed for easy navigation and accessibility</a:t>
            </a:r>
            <a:r>
              <a:rPr b="0" i="0" lang="en-GB" sz="1600" u="none" cap="none" strike="noStrike">
                <a:solidFill>
                  <a:srgbClr val="000000"/>
                </a:solidFill>
                <a:latin typeface="Arial"/>
                <a:ea typeface="Arial"/>
                <a:cs typeface="Arial"/>
                <a:sym typeface="Arial"/>
              </a:rPr>
              <a:t>.</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ctrTitle"/>
          </p:nvPr>
        </p:nvSpPr>
        <p:spPr>
          <a:xfrm>
            <a:off x="2022225" y="2291121"/>
            <a:ext cx="3947400" cy="56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SYSTEM</a:t>
            </a:r>
            <a:endParaRPr/>
          </a:p>
          <a:p>
            <a:pPr indent="0" lvl="0" marL="0" rtl="0" algn="l">
              <a:lnSpc>
                <a:spcPct val="100000"/>
              </a:lnSpc>
              <a:spcBef>
                <a:spcPts val="0"/>
              </a:spcBef>
              <a:spcAft>
                <a:spcPts val="0"/>
              </a:spcAft>
              <a:buSzPts val="3000"/>
              <a:buNone/>
            </a:pPr>
            <a:r>
              <a:rPr lang="en-GB"/>
              <a:t>FEASIBILITY</a:t>
            </a:r>
            <a:endParaRPr/>
          </a:p>
        </p:txBody>
      </p:sp>
      <p:sp>
        <p:nvSpPr>
          <p:cNvPr id="182" name="Google Shape;182;p2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Feasibility analysis</a:t>
            </a:r>
            <a:r>
              <a:rPr lang="en-GB"/>
              <a:t> of our system</a:t>
            </a:r>
            <a:endParaRPr/>
          </a:p>
          <a:p>
            <a:pPr indent="0" lvl="0" marL="0" rtl="0" algn="l">
              <a:lnSpc>
                <a:spcPct val="100000"/>
              </a:lnSpc>
              <a:spcBef>
                <a:spcPts val="0"/>
              </a:spcBef>
              <a:spcAft>
                <a:spcPts val="0"/>
              </a:spcAft>
              <a:buSzPts val="1400"/>
              <a:buNone/>
            </a:pPr>
            <a:r>
              <a:t/>
            </a:r>
            <a:endParaRPr/>
          </a:p>
        </p:txBody>
      </p:sp>
      <p:sp>
        <p:nvSpPr>
          <p:cNvPr id="183" name="Google Shape;183;p23"/>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solidFill>
                  <a:schemeClr val="dk1"/>
                </a:solidFill>
                <a:latin typeface="Lora"/>
                <a:ea typeface="Lora"/>
                <a:cs typeface="Lora"/>
                <a:sym typeface="Lora"/>
              </a:rPr>
              <a:t>7</a:t>
            </a:r>
            <a:endParaRPr b="0" i="0" sz="2400" u="none" cap="none" strike="noStrike">
              <a:solidFill>
                <a:srgbClr val="000000"/>
              </a:solidFill>
              <a:latin typeface="Lora"/>
              <a:ea typeface="Lora"/>
              <a:cs typeface="Lora"/>
              <a:sym typeface="Lora"/>
            </a:endParaRPr>
          </a:p>
        </p:txBody>
      </p:sp>
      <p:sp>
        <p:nvSpPr>
          <p:cNvPr id="184" name="Google Shape;184;p2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1381250" y="896100"/>
            <a:ext cx="49536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GB">
                <a:highlight>
                  <a:schemeClr val="lt1"/>
                </a:highlight>
              </a:rPr>
              <a:t>SYSTEM</a:t>
            </a:r>
            <a:r>
              <a:rPr lang="en-GB">
                <a:highlight>
                  <a:schemeClr val="lt1"/>
                </a:highlight>
              </a:rPr>
              <a:t> </a:t>
            </a:r>
            <a:r>
              <a:rPr lang="en-GB">
                <a:highlight>
                  <a:schemeClr val="accent1"/>
                </a:highlight>
              </a:rPr>
              <a:t>FEASIBILITY</a:t>
            </a:r>
            <a:r>
              <a:rPr lang="en-GB">
                <a:highlight>
                  <a:schemeClr val="lt1"/>
                </a:highlight>
              </a:rPr>
              <a:t> </a:t>
            </a:r>
            <a:endParaRPr>
              <a:highlight>
                <a:schemeClr val="lt1"/>
              </a:highlight>
            </a:endParaRPr>
          </a:p>
        </p:txBody>
      </p:sp>
      <p:grpSp>
        <p:nvGrpSpPr>
          <p:cNvPr id="190" name="Google Shape;190;p24"/>
          <p:cNvGrpSpPr/>
          <p:nvPr/>
        </p:nvGrpSpPr>
        <p:grpSpPr>
          <a:xfrm>
            <a:off x="916458" y="1019750"/>
            <a:ext cx="214625" cy="214625"/>
            <a:chOff x="2594050" y="1631825"/>
            <a:chExt cx="439625" cy="439625"/>
          </a:xfrm>
        </p:grpSpPr>
        <p:sp>
          <p:nvSpPr>
            <p:cNvPr id="191" name="Google Shape;191;p2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2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
        <p:nvSpPr>
          <p:cNvPr id="196" name="Google Shape;196;p24"/>
          <p:cNvSpPr txBox="1"/>
          <p:nvPr/>
        </p:nvSpPr>
        <p:spPr>
          <a:xfrm>
            <a:off x="519700" y="1421501"/>
            <a:ext cx="8121000" cy="3721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GB" sz="1700">
                <a:solidFill>
                  <a:schemeClr val="dk1"/>
                </a:solidFill>
                <a:latin typeface="Lora"/>
                <a:ea typeface="Lora"/>
                <a:cs typeface="Lora"/>
                <a:sym typeface="Lora"/>
              </a:rPr>
              <a:t>Economic </a:t>
            </a:r>
            <a:r>
              <a:rPr b="1" lang="en-GB" sz="1700">
                <a:solidFill>
                  <a:schemeClr val="dk1"/>
                </a:solidFill>
                <a:highlight>
                  <a:schemeClr val="accent1"/>
                </a:highlight>
                <a:latin typeface="Lora"/>
                <a:ea typeface="Lora"/>
                <a:cs typeface="Lora"/>
                <a:sym typeface="Lora"/>
              </a:rPr>
              <a:t>Feasibility</a:t>
            </a:r>
            <a:endParaRPr sz="1600"/>
          </a:p>
          <a:p>
            <a:pPr indent="-298450" lvl="0" marL="457200" rtl="0" algn="l">
              <a:spcBef>
                <a:spcPts val="600"/>
              </a:spcBef>
              <a:spcAft>
                <a:spcPts val="0"/>
              </a:spcAft>
              <a:buClr>
                <a:schemeClr val="dk1"/>
              </a:buClr>
              <a:buSzPts val="1100"/>
              <a:buChar char="•"/>
            </a:pPr>
            <a:r>
              <a:rPr lang="en-GB" sz="1600">
                <a:solidFill>
                  <a:schemeClr val="dk1"/>
                </a:solidFill>
              </a:rPr>
              <a:t>Assess the ANPR system financial viability by comparing costs, calculating return on investment and conducting a comprehensive cost-benefit analysis</a:t>
            </a:r>
            <a:r>
              <a:rPr lang="en-GB" sz="1600"/>
              <a:t>.</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b="1" lang="en-GB" sz="1700">
                <a:solidFill>
                  <a:schemeClr val="dk1"/>
                </a:solidFill>
                <a:highlight>
                  <a:schemeClr val="lt1"/>
                </a:highlight>
                <a:latin typeface="Lora"/>
                <a:ea typeface="Lora"/>
                <a:cs typeface="Lora"/>
                <a:sym typeface="Lora"/>
              </a:rPr>
              <a:t>Operational </a:t>
            </a:r>
            <a:r>
              <a:rPr b="1" lang="en-GB" sz="1700">
                <a:solidFill>
                  <a:schemeClr val="dk1"/>
                </a:solidFill>
                <a:highlight>
                  <a:schemeClr val="accent1"/>
                </a:highlight>
                <a:latin typeface="Lora"/>
                <a:ea typeface="Lora"/>
                <a:cs typeface="Lora"/>
                <a:sym typeface="Lora"/>
              </a:rPr>
              <a:t>Feasibility</a:t>
            </a:r>
            <a:endParaRPr sz="1600"/>
          </a:p>
          <a:p>
            <a:pPr indent="-298450" lvl="0" marL="457200" rtl="0" algn="l">
              <a:spcBef>
                <a:spcPts val="600"/>
              </a:spcBef>
              <a:spcAft>
                <a:spcPts val="0"/>
              </a:spcAft>
              <a:buClr>
                <a:schemeClr val="dk1"/>
              </a:buClr>
              <a:buSzPts val="1100"/>
              <a:buChar char="•"/>
            </a:pPr>
            <a:r>
              <a:rPr lang="en-GB" sz="1600"/>
              <a:t>Address training needs for staff, evaluate scalability concerning user and vehicle growth, and ensure ongoing support and adaptability to evolving requirements for sustained performance</a:t>
            </a:r>
            <a:r>
              <a:rPr b="0" i="0" lang="en-GB"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rtl="0" algn="l">
              <a:spcBef>
                <a:spcPts val="600"/>
              </a:spcBef>
              <a:spcAft>
                <a:spcPts val="0"/>
              </a:spcAft>
              <a:buNone/>
            </a:pPr>
            <a:r>
              <a:t/>
            </a:r>
            <a:endParaRPr sz="1600"/>
          </a:p>
          <a:p>
            <a:pPr indent="0" lvl="0" marL="0" rtl="0" algn="l">
              <a:spcBef>
                <a:spcPts val="600"/>
              </a:spcBef>
              <a:spcAft>
                <a:spcPts val="0"/>
              </a:spcAft>
              <a:buNone/>
            </a:pPr>
            <a:r>
              <a:rPr b="1" lang="en-GB" sz="1700">
                <a:solidFill>
                  <a:schemeClr val="dk1"/>
                </a:solidFill>
                <a:highlight>
                  <a:schemeClr val="lt1"/>
                </a:highlight>
                <a:latin typeface="Lora"/>
                <a:ea typeface="Lora"/>
                <a:cs typeface="Lora"/>
                <a:sym typeface="Lora"/>
              </a:rPr>
              <a:t>Technical </a:t>
            </a:r>
            <a:r>
              <a:rPr b="1" lang="en-GB" sz="1700">
                <a:solidFill>
                  <a:schemeClr val="dk1"/>
                </a:solidFill>
                <a:highlight>
                  <a:schemeClr val="accent1"/>
                </a:highlight>
                <a:latin typeface="Lora"/>
                <a:ea typeface="Lora"/>
                <a:cs typeface="Lora"/>
                <a:sym typeface="Lora"/>
              </a:rPr>
              <a:t>Feasibility</a:t>
            </a:r>
            <a:endParaRPr sz="1600"/>
          </a:p>
          <a:p>
            <a:pPr indent="-298450" lvl="0" marL="457200" rtl="0" algn="l">
              <a:spcBef>
                <a:spcPts val="600"/>
              </a:spcBef>
              <a:spcAft>
                <a:spcPts val="0"/>
              </a:spcAft>
              <a:buClr>
                <a:schemeClr val="dk1"/>
              </a:buClr>
              <a:buSzPts val="1100"/>
              <a:buChar char="•"/>
            </a:pPr>
            <a:r>
              <a:rPr lang="en-GB" sz="1600">
                <a:solidFill>
                  <a:schemeClr val="dk1"/>
                </a:solidFill>
              </a:rPr>
              <a:t>Assess technology availability, compatibility, integration with existing</a:t>
            </a:r>
            <a:br>
              <a:rPr lang="en-GB" sz="1600">
                <a:solidFill>
                  <a:schemeClr val="dk1"/>
                </a:solidFill>
              </a:rPr>
            </a:br>
            <a:r>
              <a:rPr lang="en-GB" sz="1600">
                <a:solidFill>
                  <a:schemeClr val="dk1"/>
                </a:solidFill>
              </a:rPr>
              <a:t>systems, and legal adherence for ANPR system implementation</a:t>
            </a:r>
            <a:r>
              <a:rPr i="0" lang="en-GB" sz="1600" u="none" cap="none" strike="noStrike">
                <a:solidFill>
                  <a:schemeClr val="dk1"/>
                </a:solidFill>
              </a:rPr>
              <a:t>.</a:t>
            </a:r>
            <a:endParaRPr i="0" sz="1600" u="none" cap="none" strike="noStrike">
              <a:solidFill>
                <a:schemeClr val="dk1"/>
              </a:solidFill>
            </a:endParaRPr>
          </a:p>
          <a:p>
            <a:pPr indent="0" lvl="0" marL="0" rtl="0" algn="l">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ctrTitle"/>
          </p:nvPr>
        </p:nvSpPr>
        <p:spPr>
          <a:xfrm>
            <a:off x="2022225" y="2291121"/>
            <a:ext cx="3947400" cy="56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DATABASE</a:t>
            </a:r>
            <a:endParaRPr/>
          </a:p>
          <a:p>
            <a:pPr indent="0" lvl="0" marL="0" rtl="0" algn="l">
              <a:lnSpc>
                <a:spcPct val="100000"/>
              </a:lnSpc>
              <a:spcBef>
                <a:spcPts val="0"/>
              </a:spcBef>
              <a:spcAft>
                <a:spcPts val="0"/>
              </a:spcAft>
              <a:buSzPts val="3000"/>
              <a:buNone/>
            </a:pPr>
            <a:r>
              <a:rPr lang="en-GB"/>
              <a:t>SCHEMA DIAGRAM</a:t>
            </a:r>
            <a:endParaRPr/>
          </a:p>
        </p:txBody>
      </p:sp>
      <p:sp>
        <p:nvSpPr>
          <p:cNvPr id="202" name="Google Shape;202;p25"/>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Schema representation of database</a:t>
            </a:r>
            <a:r>
              <a:rPr lang="en-GB"/>
              <a:t> </a:t>
            </a:r>
            <a:endParaRPr/>
          </a:p>
          <a:p>
            <a:pPr indent="0" lvl="0" marL="0" rtl="0" algn="l">
              <a:lnSpc>
                <a:spcPct val="100000"/>
              </a:lnSpc>
              <a:spcBef>
                <a:spcPts val="0"/>
              </a:spcBef>
              <a:spcAft>
                <a:spcPts val="0"/>
              </a:spcAft>
              <a:buSzPts val="1400"/>
              <a:buNone/>
            </a:pPr>
            <a:r>
              <a:t/>
            </a:r>
            <a:endParaRPr/>
          </a:p>
        </p:txBody>
      </p:sp>
      <p:sp>
        <p:nvSpPr>
          <p:cNvPr id="203" name="Google Shape;203;p25"/>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solidFill>
                  <a:schemeClr val="dk1"/>
                </a:solidFill>
                <a:latin typeface="Lora"/>
                <a:ea typeface="Lora"/>
                <a:cs typeface="Lora"/>
                <a:sym typeface="Lora"/>
              </a:rPr>
              <a:t>8</a:t>
            </a:r>
            <a:endParaRPr b="0" i="0" sz="2400" u="none" cap="none" strike="noStrike">
              <a:solidFill>
                <a:srgbClr val="000000"/>
              </a:solidFill>
              <a:latin typeface="Lora"/>
              <a:ea typeface="Lora"/>
              <a:cs typeface="Lora"/>
              <a:sym typeface="Lora"/>
            </a:endParaRPr>
          </a:p>
        </p:txBody>
      </p:sp>
      <p:sp>
        <p:nvSpPr>
          <p:cNvPr id="204" name="Google Shape;204;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pic>
        <p:nvPicPr>
          <p:cNvPr id="210" name="Google Shape;210;p26"/>
          <p:cNvPicPr preferRelativeResize="0"/>
          <p:nvPr/>
        </p:nvPicPr>
        <p:blipFill>
          <a:blip r:embed="rId3">
            <a:alphaModFix/>
          </a:blip>
          <a:stretch>
            <a:fillRect/>
          </a:stretch>
        </p:blipFill>
        <p:spPr>
          <a:xfrm>
            <a:off x="1634288" y="0"/>
            <a:ext cx="5875422"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ctrTitle"/>
          </p:nvPr>
        </p:nvSpPr>
        <p:spPr>
          <a:xfrm>
            <a:off x="2022225" y="2291125"/>
            <a:ext cx="4135500" cy="56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CONTEXT </a:t>
            </a:r>
            <a:r>
              <a:rPr lang="en-GB"/>
              <a:t>DIAGRAM</a:t>
            </a:r>
            <a:endParaRPr/>
          </a:p>
        </p:txBody>
      </p:sp>
      <p:sp>
        <p:nvSpPr>
          <p:cNvPr id="216" name="Google Shape;216;p2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Interaction with the system</a:t>
            </a:r>
            <a:r>
              <a:rPr lang="en-GB"/>
              <a:t> </a:t>
            </a:r>
            <a:endParaRPr/>
          </a:p>
          <a:p>
            <a:pPr indent="0" lvl="0" marL="0" rtl="0" algn="l">
              <a:lnSpc>
                <a:spcPct val="100000"/>
              </a:lnSpc>
              <a:spcBef>
                <a:spcPts val="0"/>
              </a:spcBef>
              <a:spcAft>
                <a:spcPts val="0"/>
              </a:spcAft>
              <a:buSzPts val="1400"/>
              <a:buNone/>
            </a:pPr>
            <a:r>
              <a:t/>
            </a:r>
            <a:endParaRPr/>
          </a:p>
        </p:txBody>
      </p:sp>
      <p:sp>
        <p:nvSpPr>
          <p:cNvPr id="217" name="Google Shape;217;p27"/>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solidFill>
                  <a:schemeClr val="dk1"/>
                </a:solidFill>
                <a:latin typeface="Lora"/>
                <a:ea typeface="Lora"/>
                <a:cs typeface="Lora"/>
                <a:sym typeface="Lora"/>
              </a:rPr>
              <a:t>9</a:t>
            </a:r>
            <a:endParaRPr b="0" i="0" sz="2400" u="none" cap="none" strike="noStrike">
              <a:solidFill>
                <a:srgbClr val="000000"/>
              </a:solidFill>
              <a:latin typeface="Lora"/>
              <a:ea typeface="Lora"/>
              <a:cs typeface="Lora"/>
              <a:sym typeface="Lora"/>
            </a:endParaRPr>
          </a:p>
        </p:txBody>
      </p:sp>
      <p:sp>
        <p:nvSpPr>
          <p:cNvPr id="218" name="Google Shape;218;p2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0"/>
          <p:cNvSpPr txBox="1"/>
          <p:nvPr>
            <p:ph idx="4294967295" type="subTitle"/>
          </p:nvPr>
        </p:nvSpPr>
        <p:spPr>
          <a:xfrm>
            <a:off x="2371500" y="2105450"/>
            <a:ext cx="5580600" cy="19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400"/>
              <a:buFont typeface="Quattrocento Sans"/>
              <a:buNone/>
            </a:pPr>
            <a:r>
              <a:rPr b="1" i="1" lang="en-GB" sz="3100" u="none" cap="none" strike="noStrike">
                <a:solidFill>
                  <a:schemeClr val="dk1"/>
                </a:solidFill>
                <a:highlight>
                  <a:schemeClr val="accent1"/>
                </a:highlight>
                <a:latin typeface="Lora"/>
                <a:ea typeface="Lora"/>
                <a:cs typeface="Lora"/>
                <a:sym typeface="Lora"/>
              </a:rPr>
              <a:t>Abin Timlisina</a:t>
            </a:r>
            <a:r>
              <a:rPr b="1" i="1" lang="en-GB" sz="3100" u="none" cap="none" strike="noStrike">
                <a:solidFill>
                  <a:schemeClr val="dk1"/>
                </a:solidFill>
                <a:latin typeface="Lora"/>
                <a:ea typeface="Lora"/>
                <a:cs typeface="Lora"/>
                <a:sym typeface="Lora"/>
              </a:rPr>
              <a:t>		</a:t>
            </a:r>
            <a:r>
              <a:rPr b="1" i="1" lang="en-GB" sz="3100">
                <a:latin typeface="Lora"/>
                <a:ea typeface="Lora"/>
                <a:cs typeface="Lora"/>
                <a:sym typeface="Lora"/>
              </a:rPr>
              <a:t>24042</a:t>
            </a:r>
            <a:endParaRPr sz="1900"/>
          </a:p>
          <a:p>
            <a:pPr indent="0" lvl="0" marL="0" marR="0" rtl="0" algn="l">
              <a:lnSpc>
                <a:spcPct val="100000"/>
              </a:lnSpc>
              <a:spcBef>
                <a:spcPts val="600"/>
              </a:spcBef>
              <a:spcAft>
                <a:spcPts val="0"/>
              </a:spcAft>
              <a:buClr>
                <a:schemeClr val="accent1"/>
              </a:buClr>
              <a:buSzPts val="2400"/>
              <a:buFont typeface="Quattrocento Sans"/>
              <a:buNone/>
            </a:pPr>
            <a:r>
              <a:rPr b="1" i="1" lang="en-GB" sz="3100" u="none" cap="none" strike="noStrike">
                <a:solidFill>
                  <a:schemeClr val="dk1"/>
                </a:solidFill>
                <a:latin typeface="Lora"/>
                <a:ea typeface="Lora"/>
                <a:cs typeface="Lora"/>
                <a:sym typeface="Lora"/>
              </a:rPr>
              <a:t>Kritika Sharma	</a:t>
            </a:r>
            <a:r>
              <a:rPr b="1" i="1" lang="en-GB" sz="3100">
                <a:highlight>
                  <a:schemeClr val="accent1"/>
                </a:highlight>
                <a:latin typeface="Lora"/>
                <a:ea typeface="Lora"/>
                <a:cs typeface="Lora"/>
                <a:sym typeface="Lora"/>
              </a:rPr>
              <a:t>24053</a:t>
            </a:r>
            <a:endParaRPr sz="1900"/>
          </a:p>
          <a:p>
            <a:pPr indent="0" lvl="0" marL="0" marR="0" rtl="0" algn="l">
              <a:lnSpc>
                <a:spcPct val="100000"/>
              </a:lnSpc>
              <a:spcBef>
                <a:spcPts val="600"/>
              </a:spcBef>
              <a:spcAft>
                <a:spcPts val="0"/>
              </a:spcAft>
              <a:buClr>
                <a:schemeClr val="accent1"/>
              </a:buClr>
              <a:buSzPts val="2400"/>
              <a:buFont typeface="Quattrocento Sans"/>
              <a:buNone/>
            </a:pPr>
            <a:r>
              <a:rPr b="1" i="1" lang="en-GB" sz="3100" u="none" cap="none" strike="noStrike">
                <a:solidFill>
                  <a:schemeClr val="dk1"/>
                </a:solidFill>
                <a:highlight>
                  <a:schemeClr val="accent1"/>
                </a:highlight>
                <a:latin typeface="Lora"/>
                <a:ea typeface="Lora"/>
                <a:cs typeface="Lora"/>
                <a:sym typeface="Lora"/>
              </a:rPr>
              <a:t>Ruza Kansakar</a:t>
            </a:r>
            <a:r>
              <a:rPr b="1" i="1" lang="en-GB" sz="3100" u="none" cap="none" strike="noStrike">
                <a:solidFill>
                  <a:schemeClr val="dk1"/>
                </a:solidFill>
                <a:latin typeface="Lora"/>
                <a:ea typeface="Lora"/>
                <a:cs typeface="Lora"/>
                <a:sym typeface="Lora"/>
              </a:rPr>
              <a:t>	</a:t>
            </a:r>
            <a:r>
              <a:rPr b="1" i="1" lang="en-GB" sz="3100" u="none" cap="none" strike="noStrike">
                <a:solidFill>
                  <a:schemeClr val="dk1"/>
                </a:solidFill>
                <a:latin typeface="Lora"/>
                <a:ea typeface="Lora"/>
                <a:cs typeface="Lora"/>
                <a:sym typeface="Lora"/>
              </a:rPr>
              <a:t>	</a:t>
            </a:r>
            <a:r>
              <a:rPr b="1" i="1" lang="en-GB" sz="3100">
                <a:latin typeface="Lora"/>
                <a:ea typeface="Lora"/>
                <a:cs typeface="Lora"/>
                <a:sym typeface="Lora"/>
              </a:rPr>
              <a:t>24067</a:t>
            </a:r>
            <a:endParaRPr b="1" i="1" sz="3100" u="none" cap="none" strike="noStrike">
              <a:solidFill>
                <a:schemeClr val="dk1"/>
              </a:solidFill>
              <a:latin typeface="Lora"/>
              <a:ea typeface="Lora"/>
              <a:cs typeface="Lora"/>
              <a:sym typeface="Lora"/>
            </a:endParaRPr>
          </a:p>
          <a:p>
            <a:pPr indent="0" lvl="0" marL="0" marR="0" rtl="0" algn="l">
              <a:lnSpc>
                <a:spcPct val="100000"/>
              </a:lnSpc>
              <a:spcBef>
                <a:spcPts val="600"/>
              </a:spcBef>
              <a:spcAft>
                <a:spcPts val="0"/>
              </a:spcAft>
              <a:buClr>
                <a:schemeClr val="dk1"/>
              </a:buClr>
              <a:buSzPts val="1100"/>
              <a:buFont typeface="Arial"/>
              <a:buNone/>
            </a:pPr>
            <a:r>
              <a:t/>
            </a:r>
            <a:endParaRPr b="1" i="0" sz="1900" u="none" cap="none" strike="noStrike">
              <a:solidFill>
                <a:schemeClr val="dk1"/>
              </a:solidFill>
              <a:latin typeface="Quattrocento Sans"/>
              <a:ea typeface="Quattrocento Sans"/>
              <a:cs typeface="Quattrocento Sans"/>
              <a:sym typeface="Quattrocento Sans"/>
            </a:endParaRPr>
          </a:p>
        </p:txBody>
      </p:sp>
      <p:cxnSp>
        <p:nvCxnSpPr>
          <p:cNvPr id="65" name="Google Shape;65;p10"/>
          <p:cNvCxnSpPr>
            <a:endCxn id="66" idx="1"/>
          </p:cNvCxnSpPr>
          <p:nvPr/>
        </p:nvCxnSpPr>
        <p:spPr>
          <a:xfrm flipH="1" rot="10800000">
            <a:off x="6307" y="1408125"/>
            <a:ext cx="1584600" cy="32400"/>
          </a:xfrm>
          <a:prstGeom prst="straightConnector1">
            <a:avLst/>
          </a:prstGeom>
          <a:noFill/>
          <a:ln cap="flat" cmpd="sng" w="9525">
            <a:solidFill>
              <a:srgbClr val="CCCCCC"/>
            </a:solidFill>
            <a:prstDash val="solid"/>
            <a:round/>
            <a:headEnd len="sm" w="sm" type="none"/>
            <a:tailEnd len="sm" w="sm" type="none"/>
          </a:ln>
        </p:spPr>
      </p:cxnSp>
      <p:sp>
        <p:nvSpPr>
          <p:cNvPr id="66" name="Google Shape;66;p10"/>
          <p:cNvSpPr txBox="1"/>
          <p:nvPr>
            <p:ph idx="4294967295" type="ctrTitle"/>
          </p:nvPr>
        </p:nvSpPr>
        <p:spPr>
          <a:xfrm>
            <a:off x="1590907" y="828225"/>
            <a:ext cx="34419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rPr b="1" i="0" lang="en-GB" sz="4000" u="none" cap="none" strike="noStrike">
                <a:solidFill>
                  <a:schemeClr val="dk1"/>
                </a:solidFill>
                <a:latin typeface="Lora"/>
                <a:ea typeface="Lora"/>
                <a:cs typeface="Lora"/>
                <a:sym typeface="Lora"/>
              </a:rPr>
              <a:t>Presented By</a:t>
            </a:r>
            <a:endParaRPr b="1" i="0" sz="4000" u="none" cap="none" strike="noStrike">
              <a:solidFill>
                <a:schemeClr val="dk1"/>
              </a:solidFill>
              <a:latin typeface="Lora"/>
              <a:ea typeface="Lora"/>
              <a:cs typeface="Lora"/>
              <a:sym typeface="Lora"/>
            </a:endParaRPr>
          </a:p>
        </p:txBody>
      </p:sp>
      <p:cxnSp>
        <p:nvCxnSpPr>
          <p:cNvPr id="67" name="Google Shape;67;p10"/>
          <p:cNvCxnSpPr/>
          <p:nvPr/>
        </p:nvCxnSpPr>
        <p:spPr>
          <a:xfrm>
            <a:off x="5032917" y="1428750"/>
            <a:ext cx="4110983" cy="0"/>
          </a:xfrm>
          <a:prstGeom prst="straightConnector1">
            <a:avLst/>
          </a:prstGeom>
          <a:noFill/>
          <a:ln cap="flat" cmpd="sng" w="9525">
            <a:solidFill>
              <a:srgbClr val="CCCCCC"/>
            </a:solidFill>
            <a:prstDash val="solid"/>
            <a:round/>
            <a:headEnd len="sm" w="sm" type="none"/>
            <a:tailEnd len="sm" w="sm" type="none"/>
          </a:ln>
        </p:spPr>
      </p:cxnSp>
      <p:sp>
        <p:nvSpPr>
          <p:cNvPr id="68" name="Google Shape;68;p1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pic>
        <p:nvPicPr>
          <p:cNvPr id="224" name="Google Shape;224;p28"/>
          <p:cNvPicPr preferRelativeResize="0"/>
          <p:nvPr/>
        </p:nvPicPr>
        <p:blipFill>
          <a:blip r:embed="rId3">
            <a:alphaModFix/>
          </a:blip>
          <a:stretch>
            <a:fillRect/>
          </a:stretch>
        </p:blipFill>
        <p:spPr>
          <a:xfrm>
            <a:off x="135213" y="747075"/>
            <a:ext cx="8873575" cy="310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ctrTitle"/>
          </p:nvPr>
        </p:nvSpPr>
        <p:spPr>
          <a:xfrm>
            <a:off x="2022225" y="2291125"/>
            <a:ext cx="4135500" cy="56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DATA FLOW</a:t>
            </a:r>
            <a:r>
              <a:rPr lang="en-GB"/>
              <a:t> DIAGRAM LEVEL-1</a:t>
            </a:r>
            <a:endParaRPr/>
          </a:p>
        </p:txBody>
      </p:sp>
      <p:sp>
        <p:nvSpPr>
          <p:cNvPr id="230" name="Google Shape;230;p29"/>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Detailed process of the</a:t>
            </a:r>
            <a:r>
              <a:rPr lang="en-GB"/>
              <a:t> system </a:t>
            </a:r>
            <a:endParaRPr/>
          </a:p>
          <a:p>
            <a:pPr indent="0" lvl="0" marL="0" rtl="0" algn="l">
              <a:lnSpc>
                <a:spcPct val="100000"/>
              </a:lnSpc>
              <a:spcBef>
                <a:spcPts val="0"/>
              </a:spcBef>
              <a:spcAft>
                <a:spcPts val="0"/>
              </a:spcAft>
              <a:buSzPts val="1400"/>
              <a:buNone/>
            </a:pPr>
            <a:r>
              <a:t/>
            </a:r>
            <a:endParaRPr/>
          </a:p>
        </p:txBody>
      </p:sp>
      <p:sp>
        <p:nvSpPr>
          <p:cNvPr id="231" name="Google Shape;231;p29"/>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solidFill>
                  <a:schemeClr val="dk1"/>
                </a:solidFill>
                <a:latin typeface="Lora"/>
                <a:ea typeface="Lora"/>
                <a:cs typeface="Lora"/>
                <a:sym typeface="Lora"/>
              </a:rPr>
              <a:t>10</a:t>
            </a:r>
            <a:endParaRPr b="0" i="0" sz="2400" u="none" cap="none" strike="noStrike">
              <a:solidFill>
                <a:srgbClr val="000000"/>
              </a:solidFill>
              <a:latin typeface="Lora"/>
              <a:ea typeface="Lora"/>
              <a:cs typeface="Lora"/>
              <a:sym typeface="Lora"/>
            </a:endParaRPr>
          </a:p>
        </p:txBody>
      </p:sp>
      <p:sp>
        <p:nvSpPr>
          <p:cNvPr id="232" name="Google Shape;232;p2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pic>
        <p:nvPicPr>
          <p:cNvPr id="238" name="Google Shape;238;p30"/>
          <p:cNvPicPr preferRelativeResize="0"/>
          <p:nvPr/>
        </p:nvPicPr>
        <p:blipFill>
          <a:blip r:embed="rId3">
            <a:alphaModFix/>
          </a:blip>
          <a:stretch>
            <a:fillRect/>
          </a:stretch>
        </p:blipFill>
        <p:spPr>
          <a:xfrm>
            <a:off x="1080078" y="76200"/>
            <a:ext cx="6797146" cy="49911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ctrTitle"/>
          </p:nvPr>
        </p:nvSpPr>
        <p:spPr>
          <a:xfrm>
            <a:off x="2022225" y="2291125"/>
            <a:ext cx="4427400" cy="56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YOLO ALGORITHM</a:t>
            </a:r>
            <a:endParaRPr/>
          </a:p>
        </p:txBody>
      </p:sp>
      <p:sp>
        <p:nvSpPr>
          <p:cNvPr id="244" name="Google Shape;244;p31"/>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Workings</a:t>
            </a:r>
            <a:r>
              <a:rPr lang="en-GB"/>
              <a:t> of YOLOv8 Detection Model</a:t>
            </a:r>
            <a:endParaRPr/>
          </a:p>
          <a:p>
            <a:pPr indent="0" lvl="0" marL="0" rtl="0" algn="l">
              <a:lnSpc>
                <a:spcPct val="100000"/>
              </a:lnSpc>
              <a:spcBef>
                <a:spcPts val="0"/>
              </a:spcBef>
              <a:spcAft>
                <a:spcPts val="0"/>
              </a:spcAft>
              <a:buSzPts val="1400"/>
              <a:buNone/>
            </a:pPr>
            <a:r>
              <a:t/>
            </a:r>
            <a:endParaRPr/>
          </a:p>
        </p:txBody>
      </p:sp>
      <p:sp>
        <p:nvSpPr>
          <p:cNvPr id="245" name="Google Shape;245;p31"/>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solidFill>
                  <a:schemeClr val="dk1"/>
                </a:solidFill>
                <a:latin typeface="Lora"/>
                <a:ea typeface="Lora"/>
                <a:cs typeface="Lora"/>
                <a:sym typeface="Lora"/>
              </a:rPr>
              <a:t>11</a:t>
            </a:r>
            <a:endParaRPr b="0" i="0" sz="2400" u="none" cap="none" strike="noStrike">
              <a:solidFill>
                <a:srgbClr val="000000"/>
              </a:solidFill>
              <a:latin typeface="Lora"/>
              <a:ea typeface="Lora"/>
              <a:cs typeface="Lora"/>
              <a:sym typeface="Lora"/>
            </a:endParaRPr>
          </a:p>
        </p:txBody>
      </p:sp>
      <p:sp>
        <p:nvSpPr>
          <p:cNvPr id="246" name="Google Shape;246;p3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1381250" y="896100"/>
            <a:ext cx="59031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GB">
                <a:highlight>
                  <a:schemeClr val="lt1"/>
                </a:highlight>
              </a:rPr>
              <a:t>YOLO </a:t>
            </a:r>
            <a:r>
              <a:rPr lang="en-GB">
                <a:highlight>
                  <a:schemeClr val="lt1"/>
                </a:highlight>
              </a:rPr>
              <a:t>ALGORITHM</a:t>
            </a:r>
            <a:r>
              <a:rPr lang="en-GB">
                <a:highlight>
                  <a:schemeClr val="lt1"/>
                </a:highlight>
              </a:rPr>
              <a:t> FOR </a:t>
            </a:r>
            <a:r>
              <a:rPr lang="en-GB">
                <a:highlight>
                  <a:schemeClr val="lt1"/>
                </a:highlight>
              </a:rPr>
              <a:t> </a:t>
            </a:r>
            <a:r>
              <a:rPr lang="en-GB">
                <a:highlight>
                  <a:schemeClr val="accent1"/>
                </a:highlight>
              </a:rPr>
              <a:t>OBJECT DETECTION</a:t>
            </a:r>
            <a:r>
              <a:rPr lang="en-GB">
                <a:highlight>
                  <a:schemeClr val="lt1"/>
                </a:highlight>
              </a:rPr>
              <a:t> </a:t>
            </a:r>
            <a:endParaRPr>
              <a:highlight>
                <a:schemeClr val="lt1"/>
              </a:highlight>
            </a:endParaRPr>
          </a:p>
        </p:txBody>
      </p:sp>
      <p:grpSp>
        <p:nvGrpSpPr>
          <p:cNvPr id="252" name="Google Shape;252;p32"/>
          <p:cNvGrpSpPr/>
          <p:nvPr/>
        </p:nvGrpSpPr>
        <p:grpSpPr>
          <a:xfrm>
            <a:off x="916458" y="1019750"/>
            <a:ext cx="214625" cy="214625"/>
            <a:chOff x="2594050" y="1631825"/>
            <a:chExt cx="439625" cy="439625"/>
          </a:xfrm>
        </p:grpSpPr>
        <p:sp>
          <p:nvSpPr>
            <p:cNvPr id="253" name="Google Shape;253;p3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 name="Google Shape;257;p3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
        <p:nvSpPr>
          <p:cNvPr id="258" name="Google Shape;258;p32"/>
          <p:cNvSpPr txBox="1"/>
          <p:nvPr/>
        </p:nvSpPr>
        <p:spPr>
          <a:xfrm>
            <a:off x="356800" y="1408475"/>
            <a:ext cx="8304600" cy="37350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600"/>
              </a:spcBef>
              <a:spcAft>
                <a:spcPts val="0"/>
              </a:spcAft>
              <a:buNone/>
            </a:pPr>
            <a:r>
              <a:rPr b="1" lang="en-GB" sz="1700">
                <a:solidFill>
                  <a:schemeClr val="dk1"/>
                </a:solidFill>
                <a:latin typeface="Lora"/>
                <a:ea typeface="Lora"/>
                <a:cs typeface="Lora"/>
                <a:sym typeface="Lora"/>
              </a:rPr>
              <a:t>YOLO</a:t>
            </a:r>
            <a:r>
              <a:rPr b="1" lang="en-GB" sz="1700">
                <a:solidFill>
                  <a:schemeClr val="dk1"/>
                </a:solidFill>
                <a:latin typeface="Lora"/>
                <a:ea typeface="Lora"/>
                <a:cs typeface="Lora"/>
                <a:sym typeface="Lora"/>
              </a:rPr>
              <a:t> </a:t>
            </a:r>
            <a:r>
              <a:rPr b="1" lang="en-GB" sz="1700">
                <a:solidFill>
                  <a:schemeClr val="dk1"/>
                </a:solidFill>
                <a:highlight>
                  <a:schemeClr val="accent1"/>
                </a:highlight>
                <a:latin typeface="Lora"/>
                <a:ea typeface="Lora"/>
                <a:cs typeface="Lora"/>
                <a:sym typeface="Lora"/>
              </a:rPr>
              <a:t>ALGORITHM</a:t>
            </a:r>
            <a:endParaRPr sz="1600"/>
          </a:p>
          <a:p>
            <a:pPr indent="-298450" lvl="0" marL="457200" rtl="0" algn="l">
              <a:spcBef>
                <a:spcPts val="600"/>
              </a:spcBef>
              <a:spcAft>
                <a:spcPts val="0"/>
              </a:spcAft>
              <a:buClr>
                <a:schemeClr val="dk1"/>
              </a:buClr>
              <a:buSzPts val="1100"/>
              <a:buChar char="•"/>
            </a:pPr>
            <a:r>
              <a:rPr lang="en-GB" sz="1600">
                <a:solidFill>
                  <a:schemeClr val="dk1"/>
                </a:solidFill>
              </a:rPr>
              <a:t>YOLO is a widely used object detection algorithm in computer vision and deep learning. The acronym stands for "You Only Look Once," emphasizing its ability to simultaneously predict bounding boxes and class probabilities for multiple objects in real-time, treating object detection as a regression problem</a:t>
            </a:r>
            <a:r>
              <a:rPr lang="en-GB" sz="1600"/>
              <a:t>.</a:t>
            </a:r>
            <a:endParaRPr sz="1600"/>
          </a:p>
          <a:p>
            <a:pPr indent="0" lvl="0" marL="0" rtl="0" algn="l">
              <a:spcBef>
                <a:spcPts val="600"/>
              </a:spcBef>
              <a:spcAft>
                <a:spcPts val="0"/>
              </a:spcAft>
              <a:buNone/>
            </a:pPr>
            <a:r>
              <a:t/>
            </a:r>
            <a:endParaRPr sz="1600"/>
          </a:p>
          <a:p>
            <a:pPr indent="0" lvl="0" marL="0" rtl="0" algn="l">
              <a:spcBef>
                <a:spcPts val="0"/>
              </a:spcBef>
              <a:spcAft>
                <a:spcPts val="0"/>
              </a:spcAft>
              <a:buNone/>
            </a:pPr>
            <a:r>
              <a:rPr b="1" lang="en-GB" sz="1700">
                <a:solidFill>
                  <a:schemeClr val="dk1"/>
                </a:solidFill>
                <a:latin typeface="Lora"/>
                <a:ea typeface="Lora"/>
                <a:cs typeface="Lora"/>
                <a:sym typeface="Lora"/>
              </a:rPr>
              <a:t>HOW DOES </a:t>
            </a:r>
            <a:r>
              <a:rPr b="1" lang="en-GB" sz="1700">
                <a:solidFill>
                  <a:schemeClr val="dk1"/>
                </a:solidFill>
                <a:highlight>
                  <a:schemeClr val="accent1"/>
                </a:highlight>
                <a:latin typeface="Lora"/>
                <a:ea typeface="Lora"/>
                <a:cs typeface="Lora"/>
                <a:sym typeface="Lora"/>
              </a:rPr>
              <a:t>IT WORK?</a:t>
            </a:r>
            <a:endParaRPr sz="1300"/>
          </a:p>
          <a:p>
            <a:pPr indent="-298450" lvl="0" marL="457200" rtl="0" algn="l">
              <a:spcBef>
                <a:spcPts val="600"/>
              </a:spcBef>
              <a:spcAft>
                <a:spcPts val="0"/>
              </a:spcAft>
              <a:buClr>
                <a:schemeClr val="dk1"/>
              </a:buClr>
              <a:buSzPts val="1100"/>
              <a:buChar char="•"/>
            </a:pPr>
            <a:r>
              <a:rPr lang="en-GB" sz="1600"/>
              <a:t>YOLO divides the input image into an n x n grid, with each grid cell responsible for predicting multiple bounding boxes (typically 5).The algorithm predicts bounding box coordinates, and a confidence score for each box, indicating the algorithm's confidence that an object is present. This simultaneous prediction of all bounding boxes in a single pass through the network enables real-time processing and distinguishes YOLO from multi-stage detection approaches</a:t>
            </a:r>
            <a:r>
              <a:rPr b="0" i="0" lang="en-GB" sz="1600" u="none" cap="none" strike="noStrike">
                <a:solidFill>
                  <a:srgbClr val="000000"/>
                </a:solidFill>
                <a:latin typeface="Arial"/>
                <a:ea typeface="Arial"/>
                <a:cs typeface="Arial"/>
                <a:sym typeface="Arial"/>
              </a:rPr>
              <a:t>.</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pic>
        <p:nvPicPr>
          <p:cNvPr id="264" name="Google Shape;264;p33"/>
          <p:cNvPicPr preferRelativeResize="0"/>
          <p:nvPr/>
        </p:nvPicPr>
        <p:blipFill>
          <a:blip r:embed="rId3">
            <a:alphaModFix/>
          </a:blip>
          <a:stretch>
            <a:fillRect/>
          </a:stretch>
        </p:blipFill>
        <p:spPr>
          <a:xfrm>
            <a:off x="85725" y="62600"/>
            <a:ext cx="4845850" cy="1442300"/>
          </a:xfrm>
          <a:prstGeom prst="rect">
            <a:avLst/>
          </a:prstGeom>
          <a:noFill/>
          <a:ln>
            <a:noFill/>
          </a:ln>
        </p:spPr>
      </p:pic>
      <p:pic>
        <p:nvPicPr>
          <p:cNvPr id="265" name="Google Shape;265;p33"/>
          <p:cNvPicPr preferRelativeResize="0"/>
          <p:nvPr/>
        </p:nvPicPr>
        <p:blipFill>
          <a:blip r:embed="rId4">
            <a:alphaModFix/>
          </a:blip>
          <a:stretch>
            <a:fillRect/>
          </a:stretch>
        </p:blipFill>
        <p:spPr>
          <a:xfrm>
            <a:off x="6944650" y="31325"/>
            <a:ext cx="1915975" cy="5080849"/>
          </a:xfrm>
          <a:prstGeom prst="rect">
            <a:avLst/>
          </a:prstGeom>
          <a:noFill/>
          <a:ln>
            <a:noFill/>
          </a:ln>
        </p:spPr>
      </p:pic>
      <p:pic>
        <p:nvPicPr>
          <p:cNvPr id="266" name="Google Shape;266;p33"/>
          <p:cNvPicPr preferRelativeResize="0"/>
          <p:nvPr/>
        </p:nvPicPr>
        <p:blipFill>
          <a:blip r:embed="rId5">
            <a:alphaModFix/>
          </a:blip>
          <a:stretch>
            <a:fillRect/>
          </a:stretch>
        </p:blipFill>
        <p:spPr>
          <a:xfrm>
            <a:off x="261175" y="1555425"/>
            <a:ext cx="3071825" cy="3465999"/>
          </a:xfrm>
          <a:prstGeom prst="rect">
            <a:avLst/>
          </a:prstGeom>
          <a:noFill/>
          <a:ln>
            <a:noFill/>
          </a:ln>
        </p:spPr>
      </p:pic>
      <p:pic>
        <p:nvPicPr>
          <p:cNvPr id="267" name="Google Shape;267;p33"/>
          <p:cNvPicPr preferRelativeResize="0"/>
          <p:nvPr/>
        </p:nvPicPr>
        <p:blipFill>
          <a:blip r:embed="rId6">
            <a:alphaModFix/>
          </a:blip>
          <a:stretch>
            <a:fillRect/>
          </a:stretch>
        </p:blipFill>
        <p:spPr>
          <a:xfrm>
            <a:off x="4931575" y="122075"/>
            <a:ext cx="2013075" cy="4899350"/>
          </a:xfrm>
          <a:prstGeom prst="rect">
            <a:avLst/>
          </a:prstGeom>
          <a:noFill/>
          <a:ln>
            <a:noFill/>
          </a:ln>
        </p:spPr>
      </p:pic>
      <p:pic>
        <p:nvPicPr>
          <p:cNvPr id="268" name="Google Shape;268;p33"/>
          <p:cNvPicPr preferRelativeResize="0"/>
          <p:nvPr/>
        </p:nvPicPr>
        <p:blipFill>
          <a:blip r:embed="rId7">
            <a:alphaModFix/>
          </a:blip>
          <a:stretch>
            <a:fillRect/>
          </a:stretch>
        </p:blipFill>
        <p:spPr>
          <a:xfrm>
            <a:off x="3549175" y="1646175"/>
            <a:ext cx="1288500" cy="346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ctrTitle"/>
          </p:nvPr>
        </p:nvSpPr>
        <p:spPr>
          <a:xfrm>
            <a:off x="2022225" y="2291125"/>
            <a:ext cx="4427400" cy="56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EasyOCR</a:t>
            </a:r>
            <a:r>
              <a:rPr lang="en-GB"/>
              <a:t> ALGORITHM</a:t>
            </a:r>
            <a:endParaRPr/>
          </a:p>
        </p:txBody>
      </p:sp>
      <p:sp>
        <p:nvSpPr>
          <p:cNvPr id="274" name="Google Shape;274;p34"/>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Workings of EasyOCR </a:t>
            </a:r>
            <a:r>
              <a:rPr lang="en-GB"/>
              <a:t>Algorithm</a:t>
            </a:r>
            <a:endParaRPr/>
          </a:p>
          <a:p>
            <a:pPr indent="0" lvl="0" marL="0" rtl="0" algn="l">
              <a:lnSpc>
                <a:spcPct val="100000"/>
              </a:lnSpc>
              <a:spcBef>
                <a:spcPts val="0"/>
              </a:spcBef>
              <a:spcAft>
                <a:spcPts val="0"/>
              </a:spcAft>
              <a:buSzPts val="1400"/>
              <a:buNone/>
            </a:pPr>
            <a:r>
              <a:t/>
            </a:r>
            <a:endParaRPr/>
          </a:p>
        </p:txBody>
      </p:sp>
      <p:sp>
        <p:nvSpPr>
          <p:cNvPr id="275" name="Google Shape;275;p3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solidFill>
                  <a:schemeClr val="dk1"/>
                </a:solidFill>
                <a:latin typeface="Lora"/>
                <a:ea typeface="Lora"/>
                <a:cs typeface="Lora"/>
                <a:sym typeface="Lora"/>
              </a:rPr>
              <a:t>12</a:t>
            </a:r>
            <a:endParaRPr b="0" i="0" sz="2400" u="none" cap="none" strike="noStrike">
              <a:solidFill>
                <a:srgbClr val="000000"/>
              </a:solidFill>
              <a:latin typeface="Lora"/>
              <a:ea typeface="Lora"/>
              <a:cs typeface="Lora"/>
              <a:sym typeface="Lora"/>
            </a:endParaRPr>
          </a:p>
        </p:txBody>
      </p:sp>
      <p:sp>
        <p:nvSpPr>
          <p:cNvPr id="276" name="Google Shape;276;p3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1263125" y="909275"/>
            <a:ext cx="71808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GB">
                <a:highlight>
                  <a:schemeClr val="lt1"/>
                </a:highlight>
              </a:rPr>
              <a:t>EasyOCR</a:t>
            </a:r>
            <a:r>
              <a:rPr lang="en-GB">
                <a:highlight>
                  <a:schemeClr val="lt1"/>
                </a:highlight>
              </a:rPr>
              <a:t> ALGORITHM FOR  </a:t>
            </a:r>
            <a:r>
              <a:rPr lang="en-GB">
                <a:highlight>
                  <a:schemeClr val="accent1"/>
                </a:highlight>
              </a:rPr>
              <a:t>CHARACTER</a:t>
            </a:r>
            <a:r>
              <a:rPr lang="en-GB">
                <a:highlight>
                  <a:schemeClr val="accent1"/>
                </a:highlight>
              </a:rPr>
              <a:t> RECOGNITION</a:t>
            </a:r>
            <a:r>
              <a:rPr lang="en-GB">
                <a:highlight>
                  <a:schemeClr val="lt1"/>
                </a:highlight>
              </a:rPr>
              <a:t> </a:t>
            </a:r>
            <a:endParaRPr>
              <a:highlight>
                <a:schemeClr val="lt1"/>
              </a:highlight>
            </a:endParaRPr>
          </a:p>
        </p:txBody>
      </p:sp>
      <p:grpSp>
        <p:nvGrpSpPr>
          <p:cNvPr id="282" name="Google Shape;282;p35"/>
          <p:cNvGrpSpPr/>
          <p:nvPr/>
        </p:nvGrpSpPr>
        <p:grpSpPr>
          <a:xfrm>
            <a:off x="916458" y="1019750"/>
            <a:ext cx="214625" cy="214625"/>
            <a:chOff x="2594050" y="1631825"/>
            <a:chExt cx="439625" cy="439625"/>
          </a:xfrm>
        </p:grpSpPr>
        <p:sp>
          <p:nvSpPr>
            <p:cNvPr id="283" name="Google Shape;283;p3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7" name="Google Shape;287;p3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
        <p:nvSpPr>
          <p:cNvPr id="288" name="Google Shape;288;p35"/>
          <p:cNvSpPr txBox="1"/>
          <p:nvPr/>
        </p:nvSpPr>
        <p:spPr>
          <a:xfrm>
            <a:off x="356800" y="1408475"/>
            <a:ext cx="8304600" cy="3735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GB" sz="1700">
                <a:solidFill>
                  <a:schemeClr val="dk1"/>
                </a:solidFill>
                <a:latin typeface="Lora"/>
                <a:ea typeface="Lora"/>
                <a:cs typeface="Lora"/>
                <a:sym typeface="Lora"/>
              </a:rPr>
              <a:t>EasyOCR</a:t>
            </a:r>
            <a:r>
              <a:rPr b="1" lang="en-GB" sz="1700">
                <a:solidFill>
                  <a:schemeClr val="dk1"/>
                </a:solidFill>
                <a:latin typeface="Lora"/>
                <a:ea typeface="Lora"/>
                <a:cs typeface="Lora"/>
                <a:sym typeface="Lora"/>
              </a:rPr>
              <a:t> </a:t>
            </a:r>
            <a:r>
              <a:rPr b="1" lang="en-GB" sz="1700">
                <a:solidFill>
                  <a:schemeClr val="dk1"/>
                </a:solidFill>
                <a:highlight>
                  <a:schemeClr val="accent1"/>
                </a:highlight>
                <a:latin typeface="Lora"/>
                <a:ea typeface="Lora"/>
                <a:cs typeface="Lora"/>
                <a:sym typeface="Lora"/>
              </a:rPr>
              <a:t>ALGORITHM</a:t>
            </a:r>
            <a:endParaRPr b="1" sz="1700">
              <a:solidFill>
                <a:schemeClr val="dk1"/>
              </a:solidFill>
              <a:highlight>
                <a:schemeClr val="accent1"/>
              </a:highlight>
              <a:latin typeface="Lora"/>
              <a:ea typeface="Lora"/>
              <a:cs typeface="Lora"/>
              <a:sym typeface="Lora"/>
            </a:endParaRPr>
          </a:p>
          <a:p>
            <a:pPr indent="0" lvl="0" marL="0" rtl="0" algn="l">
              <a:spcBef>
                <a:spcPts val="600"/>
              </a:spcBef>
              <a:spcAft>
                <a:spcPts val="0"/>
              </a:spcAft>
              <a:buNone/>
            </a:pPr>
            <a:r>
              <a:t/>
            </a:r>
            <a:endParaRPr b="1" sz="1700">
              <a:solidFill>
                <a:schemeClr val="dk1"/>
              </a:solidFill>
              <a:highlight>
                <a:schemeClr val="accent1"/>
              </a:highlight>
              <a:latin typeface="Lora"/>
              <a:ea typeface="Lora"/>
              <a:cs typeface="Lora"/>
              <a:sym typeface="Lora"/>
            </a:endParaRPr>
          </a:p>
          <a:p>
            <a:pPr indent="-298450" lvl="0" marL="457200" rtl="0" algn="l">
              <a:spcBef>
                <a:spcPts val="600"/>
              </a:spcBef>
              <a:spcAft>
                <a:spcPts val="0"/>
              </a:spcAft>
              <a:buClr>
                <a:schemeClr val="dk1"/>
              </a:buClr>
              <a:buSzPts val="1100"/>
              <a:buChar char="•"/>
            </a:pPr>
            <a:r>
              <a:rPr lang="en-GB" sz="1600">
                <a:solidFill>
                  <a:schemeClr val="dk1"/>
                </a:solidFill>
              </a:rPr>
              <a:t>EasyOCR is a Python-based Optical Character Recognition (OCR) module designed for simplicity and user-friendly implementation, making it accessible to developers without prior OCR or computer vision expertise. </a:t>
            </a:r>
            <a:endParaRPr sz="1600"/>
          </a:p>
          <a:p>
            <a:pPr indent="0" lvl="0" marL="0" rtl="0" algn="l">
              <a:spcBef>
                <a:spcPts val="600"/>
              </a:spcBef>
              <a:spcAft>
                <a:spcPts val="0"/>
              </a:spcAft>
              <a:buNone/>
            </a:pPr>
            <a:r>
              <a:t/>
            </a:r>
            <a:endParaRPr sz="1600"/>
          </a:p>
          <a:p>
            <a:pPr indent="0" lvl="0" marL="0" rtl="0" algn="l">
              <a:spcBef>
                <a:spcPts val="0"/>
              </a:spcBef>
              <a:spcAft>
                <a:spcPts val="0"/>
              </a:spcAft>
              <a:buNone/>
            </a:pPr>
            <a:r>
              <a:rPr b="1" lang="en-GB" sz="1700">
                <a:solidFill>
                  <a:schemeClr val="dk1"/>
                </a:solidFill>
                <a:latin typeface="Lora"/>
                <a:ea typeface="Lora"/>
                <a:cs typeface="Lora"/>
                <a:sym typeface="Lora"/>
              </a:rPr>
              <a:t>HOW DOES </a:t>
            </a:r>
            <a:r>
              <a:rPr b="1" lang="en-GB" sz="1700">
                <a:solidFill>
                  <a:schemeClr val="dk1"/>
                </a:solidFill>
                <a:highlight>
                  <a:schemeClr val="accent1"/>
                </a:highlight>
                <a:latin typeface="Lora"/>
                <a:ea typeface="Lora"/>
                <a:cs typeface="Lora"/>
                <a:sym typeface="Lora"/>
              </a:rPr>
              <a:t>IT WORK?</a:t>
            </a:r>
            <a:endParaRPr b="1" sz="1700">
              <a:solidFill>
                <a:schemeClr val="dk1"/>
              </a:solidFill>
              <a:highlight>
                <a:schemeClr val="accent1"/>
              </a:highlight>
              <a:latin typeface="Lora"/>
              <a:ea typeface="Lora"/>
              <a:cs typeface="Lora"/>
              <a:sym typeface="Lora"/>
            </a:endParaRPr>
          </a:p>
          <a:p>
            <a:pPr indent="0" lvl="0" marL="0" rtl="0" algn="l">
              <a:spcBef>
                <a:spcPts val="0"/>
              </a:spcBef>
              <a:spcAft>
                <a:spcPts val="0"/>
              </a:spcAft>
              <a:buNone/>
            </a:pPr>
            <a:r>
              <a:t/>
            </a:r>
            <a:endParaRPr b="1" sz="1700">
              <a:solidFill>
                <a:schemeClr val="dk1"/>
              </a:solidFill>
              <a:highlight>
                <a:schemeClr val="accent1"/>
              </a:highlight>
              <a:latin typeface="Lora"/>
              <a:ea typeface="Lora"/>
              <a:cs typeface="Lora"/>
              <a:sym typeface="Lora"/>
            </a:endParaRPr>
          </a:p>
          <a:p>
            <a:pPr indent="-298450" lvl="0" marL="457200" rtl="0" algn="l">
              <a:spcBef>
                <a:spcPts val="600"/>
              </a:spcBef>
              <a:spcAft>
                <a:spcPts val="0"/>
              </a:spcAft>
              <a:buClr>
                <a:schemeClr val="dk1"/>
              </a:buClr>
              <a:buSzPts val="1100"/>
              <a:buChar char="•"/>
            </a:pPr>
            <a:r>
              <a:rPr lang="en-GB" sz="1600"/>
              <a:t>EasyOCR takes images from various sources like scanned documents or photos, allowing users to specify languages for enhanced accuracy, and employs preprocessing, text detection, and OCR algorithms, including support for multiple engines and models, utilizing deep learning for character recognition within identified regions.</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pic>
        <p:nvPicPr>
          <p:cNvPr id="294" name="Google Shape;294;p36"/>
          <p:cNvPicPr preferRelativeResize="0"/>
          <p:nvPr/>
        </p:nvPicPr>
        <p:blipFill>
          <a:blip r:embed="rId3">
            <a:alphaModFix/>
          </a:blip>
          <a:stretch>
            <a:fillRect/>
          </a:stretch>
        </p:blipFill>
        <p:spPr>
          <a:xfrm>
            <a:off x="152400" y="1524250"/>
            <a:ext cx="8839200" cy="2095005"/>
          </a:xfrm>
          <a:prstGeom prst="rect">
            <a:avLst/>
          </a:prstGeom>
          <a:noFill/>
          <a:ln>
            <a:noFill/>
          </a:ln>
        </p:spPr>
      </p:pic>
      <p:sp>
        <p:nvSpPr>
          <p:cNvPr id="295" name="Google Shape;295;p36"/>
          <p:cNvSpPr txBox="1"/>
          <p:nvPr/>
        </p:nvSpPr>
        <p:spPr>
          <a:xfrm>
            <a:off x="2307900" y="518650"/>
            <a:ext cx="5099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400">
                <a:solidFill>
                  <a:schemeClr val="dk1"/>
                </a:solidFill>
                <a:latin typeface="Lora"/>
                <a:ea typeface="Lora"/>
                <a:cs typeface="Lora"/>
                <a:sym typeface="Lora"/>
              </a:rPr>
              <a:t>EasyOCR Framework</a:t>
            </a:r>
            <a:endParaRPr b="1" sz="2400">
              <a:solidFill>
                <a:schemeClr val="dk1"/>
              </a:solidFill>
              <a:latin typeface="Lora"/>
              <a:ea typeface="Lora"/>
              <a:cs typeface="Lora"/>
              <a:sym typeface="L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ctrTitle"/>
          </p:nvPr>
        </p:nvSpPr>
        <p:spPr>
          <a:xfrm>
            <a:off x="2022225" y="2291125"/>
            <a:ext cx="4427400" cy="56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IMPLEMENTATION</a:t>
            </a:r>
            <a:r>
              <a:rPr lang="en-GB"/>
              <a:t> TOOLS</a:t>
            </a:r>
            <a:endParaRPr/>
          </a:p>
        </p:txBody>
      </p:sp>
      <p:sp>
        <p:nvSpPr>
          <p:cNvPr id="301" name="Google Shape;301;p3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Tools used for development</a:t>
            </a:r>
            <a:endParaRPr/>
          </a:p>
          <a:p>
            <a:pPr indent="0" lvl="0" marL="0" rtl="0" algn="l">
              <a:lnSpc>
                <a:spcPct val="100000"/>
              </a:lnSpc>
              <a:spcBef>
                <a:spcPts val="0"/>
              </a:spcBef>
              <a:spcAft>
                <a:spcPts val="0"/>
              </a:spcAft>
              <a:buSzPts val="1400"/>
              <a:buNone/>
            </a:pPr>
            <a:r>
              <a:t/>
            </a:r>
            <a:endParaRPr/>
          </a:p>
        </p:txBody>
      </p:sp>
      <p:sp>
        <p:nvSpPr>
          <p:cNvPr id="302" name="Google Shape;302;p37"/>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solidFill>
                  <a:schemeClr val="dk1"/>
                </a:solidFill>
                <a:latin typeface="Lora"/>
                <a:ea typeface="Lora"/>
                <a:cs typeface="Lora"/>
                <a:sym typeface="Lora"/>
              </a:rPr>
              <a:t>13</a:t>
            </a:r>
            <a:endParaRPr b="0" i="0" sz="2400" u="none" cap="none" strike="noStrike">
              <a:solidFill>
                <a:srgbClr val="000000"/>
              </a:solidFill>
              <a:latin typeface="Lora"/>
              <a:ea typeface="Lora"/>
              <a:cs typeface="Lora"/>
              <a:sym typeface="Lora"/>
            </a:endParaRPr>
          </a:p>
        </p:txBody>
      </p:sp>
      <p:sp>
        <p:nvSpPr>
          <p:cNvPr id="303" name="Google Shape;303;p3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ph type="ctrTitle"/>
          </p:nvPr>
        </p:nvSpPr>
        <p:spPr>
          <a:xfrm>
            <a:off x="2022225" y="2291121"/>
            <a:ext cx="3787800" cy="56220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INTRODUCTION</a:t>
            </a:r>
            <a:endParaRPr/>
          </a:p>
        </p:txBody>
      </p:sp>
      <p:sp>
        <p:nvSpPr>
          <p:cNvPr id="74" name="Google Shape;74;p11"/>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Basic introduction on ANPR System</a:t>
            </a:r>
            <a:endParaRPr/>
          </a:p>
        </p:txBody>
      </p:sp>
      <p:sp>
        <p:nvSpPr>
          <p:cNvPr id="75" name="Google Shape;75;p11"/>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Lora"/>
                <a:ea typeface="Lora"/>
                <a:cs typeface="Lora"/>
                <a:sym typeface="Lora"/>
              </a:rPr>
              <a:t>1</a:t>
            </a:r>
            <a:endParaRPr b="0" i="0" sz="2400" u="none" cap="none" strike="noStrike">
              <a:solidFill>
                <a:srgbClr val="000000"/>
              </a:solidFill>
              <a:latin typeface="Lora"/>
              <a:ea typeface="Lora"/>
              <a:cs typeface="Lora"/>
              <a:sym typeface="Lora"/>
            </a:endParaRPr>
          </a:p>
        </p:txBody>
      </p:sp>
      <p:sp>
        <p:nvSpPr>
          <p:cNvPr id="76" name="Google Shape;76;p1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1381250" y="896100"/>
            <a:ext cx="39627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GB"/>
              <a:t>IMPLEMENTATION </a:t>
            </a:r>
            <a:r>
              <a:rPr lang="en-GB">
                <a:highlight>
                  <a:schemeClr val="accent1"/>
                </a:highlight>
              </a:rPr>
              <a:t>TOOLS?</a:t>
            </a:r>
            <a:endParaRPr/>
          </a:p>
        </p:txBody>
      </p:sp>
      <p:grpSp>
        <p:nvGrpSpPr>
          <p:cNvPr id="309" name="Google Shape;309;p38"/>
          <p:cNvGrpSpPr/>
          <p:nvPr/>
        </p:nvGrpSpPr>
        <p:grpSpPr>
          <a:xfrm>
            <a:off x="916458" y="1019750"/>
            <a:ext cx="214625" cy="214625"/>
            <a:chOff x="2594050" y="1631825"/>
            <a:chExt cx="439625" cy="439625"/>
          </a:xfrm>
        </p:grpSpPr>
        <p:sp>
          <p:nvSpPr>
            <p:cNvPr id="310" name="Google Shape;310;p3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 name="Google Shape;314;p3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
        <p:nvSpPr>
          <p:cNvPr id="315" name="Google Shape;315;p38"/>
          <p:cNvSpPr txBox="1"/>
          <p:nvPr/>
        </p:nvSpPr>
        <p:spPr>
          <a:xfrm>
            <a:off x="356800" y="1408475"/>
            <a:ext cx="8304600" cy="3735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600"/>
              </a:spcBef>
              <a:spcAft>
                <a:spcPts val="0"/>
              </a:spcAft>
              <a:buNone/>
            </a:pPr>
            <a:r>
              <a:rPr b="1" lang="en-GB" sz="1700">
                <a:solidFill>
                  <a:schemeClr val="dk1"/>
                </a:solidFill>
                <a:latin typeface="Lora"/>
                <a:ea typeface="Lora"/>
                <a:cs typeface="Lora"/>
                <a:sym typeface="Lora"/>
              </a:rPr>
              <a:t>Web Application </a:t>
            </a:r>
            <a:r>
              <a:rPr b="1" lang="en-GB" sz="1700">
                <a:solidFill>
                  <a:schemeClr val="dk1"/>
                </a:solidFill>
                <a:highlight>
                  <a:schemeClr val="accent1"/>
                </a:highlight>
                <a:latin typeface="Lora"/>
                <a:ea typeface="Lora"/>
                <a:cs typeface="Lora"/>
                <a:sym typeface="Lora"/>
              </a:rPr>
              <a:t>Development Tool</a:t>
            </a:r>
            <a:r>
              <a:rPr lang="en-GB" sz="1600">
                <a:solidFill>
                  <a:schemeClr val="dk1"/>
                </a:solidFill>
              </a:rPr>
              <a:t>. </a:t>
            </a:r>
            <a:endParaRPr sz="1600">
              <a:solidFill>
                <a:schemeClr val="dk1"/>
              </a:solidFill>
            </a:endParaRPr>
          </a:p>
          <a:p>
            <a:pPr indent="-322580" lvl="0" marL="457200" rtl="0" algn="l">
              <a:spcBef>
                <a:spcPts val="600"/>
              </a:spcBef>
              <a:spcAft>
                <a:spcPts val="0"/>
              </a:spcAft>
              <a:buClr>
                <a:schemeClr val="dk1"/>
              </a:buClr>
              <a:buSzPct val="100000"/>
              <a:buChar char="•"/>
            </a:pPr>
            <a:r>
              <a:rPr lang="en-GB" sz="1600">
                <a:solidFill>
                  <a:schemeClr val="dk1"/>
                </a:solidFill>
              </a:rPr>
              <a:t>Nextjs (React)</a:t>
            </a:r>
            <a:endParaRPr sz="1600">
              <a:solidFill>
                <a:schemeClr val="dk1"/>
              </a:solidFill>
            </a:endParaRPr>
          </a:p>
          <a:p>
            <a:pPr indent="-334327" lvl="0" marL="457200" rtl="0" algn="l">
              <a:lnSpc>
                <a:spcPct val="115000"/>
              </a:lnSpc>
              <a:spcBef>
                <a:spcPts val="0"/>
              </a:spcBef>
              <a:spcAft>
                <a:spcPts val="0"/>
              </a:spcAft>
              <a:buClr>
                <a:schemeClr val="dk1"/>
              </a:buClr>
              <a:buSzPct val="112500"/>
              <a:buChar char="•"/>
            </a:pPr>
            <a:r>
              <a:rPr lang="en-GB" sz="1600">
                <a:solidFill>
                  <a:schemeClr val="dk1"/>
                </a:solidFill>
              </a:rPr>
              <a:t>Shad-cn for styling</a:t>
            </a:r>
            <a:endParaRPr sz="1600"/>
          </a:p>
          <a:p>
            <a:pPr indent="0" lvl="0" marL="0" rtl="0" algn="l">
              <a:spcBef>
                <a:spcPts val="1200"/>
              </a:spcBef>
              <a:spcAft>
                <a:spcPts val="0"/>
              </a:spcAft>
              <a:buNone/>
            </a:pPr>
            <a:r>
              <a:rPr b="1" lang="en-GB" sz="1700">
                <a:solidFill>
                  <a:schemeClr val="dk1"/>
                </a:solidFill>
                <a:latin typeface="Lora"/>
                <a:ea typeface="Lora"/>
                <a:cs typeface="Lora"/>
                <a:sym typeface="Lora"/>
              </a:rPr>
              <a:t>Backend </a:t>
            </a:r>
            <a:r>
              <a:rPr b="1" lang="en-GB" sz="1700">
                <a:solidFill>
                  <a:schemeClr val="dk1"/>
                </a:solidFill>
                <a:highlight>
                  <a:schemeClr val="accent1"/>
                </a:highlight>
                <a:latin typeface="Lora"/>
                <a:ea typeface="Lora"/>
                <a:cs typeface="Lora"/>
                <a:sym typeface="Lora"/>
              </a:rPr>
              <a:t>Tools</a:t>
            </a:r>
            <a:endParaRPr b="1" sz="1700">
              <a:solidFill>
                <a:schemeClr val="dk1"/>
              </a:solidFill>
              <a:highlight>
                <a:schemeClr val="accent1"/>
              </a:highlight>
              <a:latin typeface="Lora"/>
              <a:ea typeface="Lora"/>
              <a:cs typeface="Lora"/>
              <a:sym typeface="Lora"/>
            </a:endParaRPr>
          </a:p>
          <a:p>
            <a:pPr indent="-322580" lvl="0" marL="457200" rtl="0" algn="l">
              <a:lnSpc>
                <a:spcPct val="115000"/>
              </a:lnSpc>
              <a:spcBef>
                <a:spcPts val="1200"/>
              </a:spcBef>
              <a:spcAft>
                <a:spcPts val="0"/>
              </a:spcAft>
              <a:buClr>
                <a:schemeClr val="dk1"/>
              </a:buClr>
              <a:buSzPct val="100000"/>
              <a:buChar char="•"/>
            </a:pPr>
            <a:r>
              <a:rPr lang="en-GB" sz="1600">
                <a:solidFill>
                  <a:schemeClr val="dk1"/>
                </a:solidFill>
              </a:rPr>
              <a:t>Python (for model training and detection using YOLOv8 and EasyOCR).</a:t>
            </a:r>
            <a:endParaRPr sz="1600">
              <a:solidFill>
                <a:schemeClr val="dk1"/>
              </a:solidFill>
            </a:endParaRPr>
          </a:p>
          <a:p>
            <a:pPr indent="-322580" lvl="0" marL="457200" rtl="0" algn="l">
              <a:lnSpc>
                <a:spcPct val="115000"/>
              </a:lnSpc>
              <a:spcBef>
                <a:spcPts val="0"/>
              </a:spcBef>
              <a:spcAft>
                <a:spcPts val="0"/>
              </a:spcAft>
              <a:buClr>
                <a:schemeClr val="dk1"/>
              </a:buClr>
              <a:buSzPct val="100000"/>
              <a:buChar char="•"/>
            </a:pPr>
            <a:r>
              <a:rPr lang="en-GB" sz="1600">
                <a:solidFill>
                  <a:schemeClr val="dk1"/>
                </a:solidFill>
              </a:rPr>
              <a:t>Firebase for user information, vehicle information and licence plate information authentication, database and storage.</a:t>
            </a:r>
            <a:endParaRPr sz="1600">
              <a:solidFill>
                <a:schemeClr val="dk1"/>
              </a:solidFill>
            </a:endParaRPr>
          </a:p>
          <a:p>
            <a:pPr indent="-322580" lvl="0" marL="457200" rtl="0" algn="l">
              <a:spcBef>
                <a:spcPts val="600"/>
              </a:spcBef>
              <a:spcAft>
                <a:spcPts val="0"/>
              </a:spcAft>
              <a:buClr>
                <a:schemeClr val="dk1"/>
              </a:buClr>
              <a:buSzPct val="100000"/>
              <a:buChar char="•"/>
            </a:pPr>
            <a:r>
              <a:rPr lang="en-GB" sz="1600">
                <a:solidFill>
                  <a:schemeClr val="dk1"/>
                </a:solidFill>
              </a:rPr>
              <a:t>Khalti for payment gateway</a:t>
            </a:r>
            <a:r>
              <a:rPr lang="en-GB" sz="1600">
                <a:solidFill>
                  <a:schemeClr val="dk1"/>
                </a:solidFill>
              </a:rPr>
              <a:t>.</a:t>
            </a:r>
            <a:endParaRPr sz="1600">
              <a:solidFill>
                <a:schemeClr val="dk1"/>
              </a:solidFill>
            </a:endParaRPr>
          </a:p>
          <a:p>
            <a:pPr indent="0" lvl="0" marL="0" rtl="0" algn="l">
              <a:spcBef>
                <a:spcPts val="600"/>
              </a:spcBef>
              <a:spcAft>
                <a:spcPts val="0"/>
              </a:spcAft>
              <a:buNone/>
            </a:pPr>
            <a:r>
              <a:rPr b="1" lang="en-GB" sz="1700">
                <a:solidFill>
                  <a:schemeClr val="dk1"/>
                </a:solidFill>
                <a:latin typeface="Lora"/>
                <a:ea typeface="Lora"/>
                <a:cs typeface="Lora"/>
                <a:sym typeface="Lora"/>
              </a:rPr>
              <a:t>Other </a:t>
            </a:r>
            <a:r>
              <a:rPr b="1" lang="en-GB" sz="1700">
                <a:solidFill>
                  <a:schemeClr val="dk1"/>
                </a:solidFill>
                <a:highlight>
                  <a:schemeClr val="accent1"/>
                </a:highlight>
                <a:latin typeface="Lora"/>
                <a:ea typeface="Lora"/>
                <a:cs typeface="Lora"/>
                <a:sym typeface="Lora"/>
              </a:rPr>
              <a:t>Tools</a:t>
            </a:r>
            <a:endParaRPr b="1" sz="1700">
              <a:solidFill>
                <a:schemeClr val="dk1"/>
              </a:solidFill>
              <a:highlight>
                <a:schemeClr val="accent1"/>
              </a:highlight>
              <a:latin typeface="Lora"/>
              <a:ea typeface="Lora"/>
              <a:cs typeface="Lora"/>
              <a:sym typeface="Lora"/>
            </a:endParaRPr>
          </a:p>
          <a:p>
            <a:pPr indent="-288028" lvl="0" marL="457200" rtl="0" algn="l">
              <a:lnSpc>
                <a:spcPct val="115000"/>
              </a:lnSpc>
              <a:spcBef>
                <a:spcPts val="1200"/>
              </a:spcBef>
              <a:spcAft>
                <a:spcPts val="0"/>
              </a:spcAft>
              <a:buClr>
                <a:schemeClr val="dk1"/>
              </a:buClr>
              <a:buSzPct val="63235"/>
              <a:buChar char="●"/>
            </a:pPr>
            <a:r>
              <a:rPr lang="en-GB" sz="1600">
                <a:solidFill>
                  <a:schemeClr val="dk1"/>
                </a:solidFill>
              </a:rPr>
              <a:t>Vercel for Deployment</a:t>
            </a:r>
            <a:endParaRPr sz="1600">
              <a:solidFill>
                <a:schemeClr val="dk1"/>
              </a:solidFill>
            </a:endParaRPr>
          </a:p>
          <a:p>
            <a:pPr indent="-288028" lvl="0" marL="457200" rtl="0" algn="l">
              <a:lnSpc>
                <a:spcPct val="115000"/>
              </a:lnSpc>
              <a:spcBef>
                <a:spcPts val="0"/>
              </a:spcBef>
              <a:spcAft>
                <a:spcPts val="0"/>
              </a:spcAft>
              <a:buClr>
                <a:schemeClr val="dk1"/>
              </a:buClr>
              <a:buSzPct val="63235"/>
              <a:buChar char="●"/>
            </a:pPr>
            <a:r>
              <a:rPr lang="en-GB" sz="1600">
                <a:solidFill>
                  <a:schemeClr val="dk1"/>
                </a:solidFill>
              </a:rPr>
              <a:t>Git for Version Control System &amp; GitHub for Collaboration</a:t>
            </a:r>
            <a:endParaRPr sz="1600">
              <a:solidFill>
                <a:schemeClr val="dk1"/>
              </a:solidFill>
            </a:endParaRPr>
          </a:p>
          <a:p>
            <a:pPr indent="-288028" lvl="0" marL="457200" rtl="0" algn="l">
              <a:lnSpc>
                <a:spcPct val="115000"/>
              </a:lnSpc>
              <a:spcBef>
                <a:spcPts val="0"/>
              </a:spcBef>
              <a:spcAft>
                <a:spcPts val="0"/>
              </a:spcAft>
              <a:buClr>
                <a:schemeClr val="dk1"/>
              </a:buClr>
              <a:buSzPct val="63235"/>
              <a:buChar char="●"/>
            </a:pPr>
            <a:r>
              <a:rPr lang="en-GB" sz="1600">
                <a:solidFill>
                  <a:schemeClr val="dk1"/>
                </a:solidFill>
              </a:rPr>
              <a:t>VS Code for IDE</a:t>
            </a:r>
            <a:endParaRPr b="1" sz="1900">
              <a:solidFill>
                <a:schemeClr val="dk1"/>
              </a:solidFill>
              <a:highlight>
                <a:schemeClr val="accent1"/>
              </a:highlight>
            </a:endParaRPr>
          </a:p>
          <a:p>
            <a:pPr indent="0" lvl="0" marL="0" marR="0" rtl="0" algn="l">
              <a:lnSpc>
                <a:spcPct val="100000"/>
              </a:lnSpc>
              <a:spcBef>
                <a:spcPts val="12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ph type="ctrTitle"/>
          </p:nvPr>
        </p:nvSpPr>
        <p:spPr>
          <a:xfrm>
            <a:off x="2022225" y="2291125"/>
            <a:ext cx="4427400" cy="56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CONCLUSION</a:t>
            </a:r>
            <a:endParaRPr/>
          </a:p>
        </p:txBody>
      </p:sp>
      <p:sp>
        <p:nvSpPr>
          <p:cNvPr id="321" name="Google Shape;321;p39"/>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Summary of the project</a:t>
            </a:r>
            <a:endParaRPr/>
          </a:p>
          <a:p>
            <a:pPr indent="0" lvl="0" marL="0" rtl="0" algn="l">
              <a:lnSpc>
                <a:spcPct val="100000"/>
              </a:lnSpc>
              <a:spcBef>
                <a:spcPts val="0"/>
              </a:spcBef>
              <a:spcAft>
                <a:spcPts val="0"/>
              </a:spcAft>
              <a:buSzPts val="1400"/>
              <a:buNone/>
            </a:pPr>
            <a:r>
              <a:t/>
            </a:r>
            <a:endParaRPr/>
          </a:p>
        </p:txBody>
      </p:sp>
      <p:sp>
        <p:nvSpPr>
          <p:cNvPr id="322" name="Google Shape;322;p39"/>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solidFill>
                  <a:schemeClr val="dk1"/>
                </a:solidFill>
                <a:latin typeface="Lora"/>
                <a:ea typeface="Lora"/>
                <a:cs typeface="Lora"/>
                <a:sym typeface="Lora"/>
              </a:rPr>
              <a:t>14</a:t>
            </a:r>
            <a:endParaRPr b="0" i="0" sz="2400" u="none" cap="none" strike="noStrike">
              <a:solidFill>
                <a:srgbClr val="000000"/>
              </a:solidFill>
              <a:latin typeface="Lora"/>
              <a:ea typeface="Lora"/>
              <a:cs typeface="Lora"/>
              <a:sym typeface="Lora"/>
            </a:endParaRPr>
          </a:p>
        </p:txBody>
      </p:sp>
      <p:sp>
        <p:nvSpPr>
          <p:cNvPr id="323" name="Google Shape;323;p3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GB"/>
              <a:t>CONCL</a:t>
            </a:r>
            <a:r>
              <a:rPr lang="en-GB">
                <a:highlight>
                  <a:schemeClr val="accent1"/>
                </a:highlight>
              </a:rPr>
              <a:t>USION</a:t>
            </a:r>
            <a:endParaRPr>
              <a:highlight>
                <a:schemeClr val="accent1"/>
              </a:highlight>
            </a:endParaRPr>
          </a:p>
        </p:txBody>
      </p:sp>
      <p:grpSp>
        <p:nvGrpSpPr>
          <p:cNvPr id="329" name="Google Shape;329;p40"/>
          <p:cNvGrpSpPr/>
          <p:nvPr/>
        </p:nvGrpSpPr>
        <p:grpSpPr>
          <a:xfrm>
            <a:off x="916458" y="1019750"/>
            <a:ext cx="214625" cy="214625"/>
            <a:chOff x="2594050" y="1631825"/>
            <a:chExt cx="439625" cy="439625"/>
          </a:xfrm>
        </p:grpSpPr>
        <p:sp>
          <p:nvSpPr>
            <p:cNvPr id="330" name="Google Shape;330;p4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4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35" name="Google Shape;335;p40"/>
          <p:cNvSpPr txBox="1"/>
          <p:nvPr/>
        </p:nvSpPr>
        <p:spPr>
          <a:xfrm>
            <a:off x="519694" y="1421492"/>
            <a:ext cx="8104611" cy="3455308"/>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600"/>
              <a:buFont typeface="Arial"/>
              <a:buChar char="•"/>
            </a:pPr>
            <a:r>
              <a:rPr lang="en-GB" sz="1600"/>
              <a:t>The Parking Solution </a:t>
            </a:r>
            <a:r>
              <a:rPr lang="en-GB" sz="1600"/>
              <a:t>leveraging</a:t>
            </a:r>
            <a:r>
              <a:rPr lang="en-GB" sz="1600"/>
              <a:t> YOLOv8 detection model and EasyOCR character recognition has been successfully implemented.</a:t>
            </a:r>
            <a:endParaRPr sz="1600"/>
          </a:p>
          <a:p>
            <a:pPr indent="0" lvl="0" marL="0" marR="0" rtl="0" algn="l">
              <a:lnSpc>
                <a:spcPct val="100000"/>
              </a:lnSpc>
              <a:spcBef>
                <a:spcPts val="0"/>
              </a:spcBef>
              <a:spcAft>
                <a:spcPts val="0"/>
              </a:spcAft>
              <a:buNone/>
            </a:pPr>
            <a:r>
              <a:t/>
            </a:r>
            <a:endParaRPr sz="1600"/>
          </a:p>
          <a:p>
            <a:pPr indent="-285750" lvl="0" marL="285750" marR="0" rtl="0" algn="l">
              <a:lnSpc>
                <a:spcPct val="100000"/>
              </a:lnSpc>
              <a:spcBef>
                <a:spcPts val="0"/>
              </a:spcBef>
              <a:spcAft>
                <a:spcPts val="0"/>
              </a:spcAft>
              <a:buSzPts val="1600"/>
              <a:buChar char="•"/>
            </a:pPr>
            <a:r>
              <a:rPr lang="en-GB" sz="1600"/>
              <a:t>The ANPR model demonstrates a high accuracy rate of </a:t>
            </a:r>
            <a:r>
              <a:rPr b="1" lang="en-GB" sz="1600"/>
              <a:t>95%</a:t>
            </a:r>
            <a:r>
              <a:rPr lang="en-GB" sz="1600"/>
              <a:t> when considering predictions with a confidence score greater than 0.5, showcasing its reliability in license plate detection.</a:t>
            </a:r>
            <a:endParaRPr sz="1600"/>
          </a:p>
          <a:p>
            <a:pPr indent="0" lvl="0" marL="0" marR="0" rtl="0" algn="l">
              <a:lnSpc>
                <a:spcPct val="100000"/>
              </a:lnSpc>
              <a:spcBef>
                <a:spcPts val="0"/>
              </a:spcBef>
              <a:spcAft>
                <a:spcPts val="0"/>
              </a:spcAft>
              <a:buNone/>
            </a:pPr>
            <a:r>
              <a:t/>
            </a:r>
            <a:endParaRPr sz="1600"/>
          </a:p>
          <a:p>
            <a:pPr indent="-285750" lvl="0" marL="285750" marR="0" rtl="0" algn="l">
              <a:lnSpc>
                <a:spcPct val="100000"/>
              </a:lnSpc>
              <a:spcBef>
                <a:spcPts val="0"/>
              </a:spcBef>
              <a:spcAft>
                <a:spcPts val="0"/>
              </a:spcAft>
              <a:buSzPts val="1600"/>
              <a:buChar char="•"/>
            </a:pPr>
            <a:r>
              <a:rPr lang="en-GB" sz="1600"/>
              <a:t>The system has effectively automated license plate recognition from uploaded videos, significantly improving efficiency and accuracy in vehicle identification.</a:t>
            </a:r>
            <a:endParaRPr sz="1600"/>
          </a:p>
          <a:p>
            <a:pPr indent="0" lvl="0" marL="0" marR="0" rtl="0" algn="l">
              <a:lnSpc>
                <a:spcPct val="100000"/>
              </a:lnSpc>
              <a:spcBef>
                <a:spcPts val="0"/>
              </a:spcBef>
              <a:spcAft>
                <a:spcPts val="0"/>
              </a:spcAft>
              <a:buNone/>
            </a:pPr>
            <a:r>
              <a:t/>
            </a:r>
            <a:endParaRPr sz="1600"/>
          </a:p>
          <a:p>
            <a:pPr indent="-285750" lvl="0" marL="285750" marR="0" rtl="0" algn="l">
              <a:lnSpc>
                <a:spcPct val="100000"/>
              </a:lnSpc>
              <a:spcBef>
                <a:spcPts val="0"/>
              </a:spcBef>
              <a:spcAft>
                <a:spcPts val="0"/>
              </a:spcAft>
              <a:buSzPts val="1600"/>
              <a:buChar char="•"/>
            </a:pPr>
            <a:r>
              <a:rPr lang="en-GB" sz="1600"/>
              <a:t>Time-based pricing for registered and non-registered vehicles during check-in and checkout processes has been seamlessly introduced, offering a fair and dynamic pricing model for users.</a:t>
            </a:r>
            <a:endParaRPr sz="1600"/>
          </a:p>
          <a:p>
            <a:pPr indent="0" lvl="0" marL="0" marR="0" rtl="0" algn="l">
              <a:lnSpc>
                <a:spcPct val="100000"/>
              </a:lnSpc>
              <a:spcBef>
                <a:spcPts val="0"/>
              </a:spcBef>
              <a:spcAft>
                <a:spcPts val="0"/>
              </a:spcAft>
              <a:buNone/>
            </a:pPr>
            <a:r>
              <a:t/>
            </a:r>
            <a:endParaRPr/>
          </a:p>
          <a:p>
            <a:pPr indent="0" lvl="0" marL="0" marR="0" rtl="0" algn="l">
              <a:lnSpc>
                <a:spcPct val="100000"/>
              </a:lnSpc>
              <a:spcBef>
                <a:spcPts val="60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cxnSp>
        <p:nvCxnSpPr>
          <p:cNvPr id="340" name="Google Shape;340;p41"/>
          <p:cNvCxnSpPr/>
          <p:nvPr/>
        </p:nvCxnSpPr>
        <p:spPr>
          <a:xfrm>
            <a:off x="6450" y="1428750"/>
            <a:ext cx="2397300" cy="0"/>
          </a:xfrm>
          <a:prstGeom prst="straightConnector1">
            <a:avLst/>
          </a:prstGeom>
          <a:noFill/>
          <a:ln cap="flat" cmpd="sng" w="9525">
            <a:solidFill>
              <a:srgbClr val="CCCCCC"/>
            </a:solidFill>
            <a:prstDash val="solid"/>
            <a:round/>
            <a:headEnd len="sm" w="sm" type="none"/>
            <a:tailEnd len="sm" w="sm" type="none"/>
          </a:ln>
        </p:spPr>
      </p:cxnSp>
      <p:sp>
        <p:nvSpPr>
          <p:cNvPr id="341" name="Google Shape;341;p41"/>
          <p:cNvSpPr txBox="1"/>
          <p:nvPr>
            <p:ph idx="4294967295" type="ctrTitle"/>
          </p:nvPr>
        </p:nvSpPr>
        <p:spPr>
          <a:xfrm>
            <a:off x="2371625" y="8165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rPr lang="en-GB" sz="6000"/>
              <a:t>DEMO</a:t>
            </a:r>
            <a:endParaRPr b="1" i="0" sz="6000" u="none" cap="none" strike="noStrike">
              <a:solidFill>
                <a:schemeClr val="dk1"/>
              </a:solidFill>
              <a:latin typeface="Lora"/>
              <a:ea typeface="Lora"/>
              <a:cs typeface="Lora"/>
              <a:sym typeface="Lora"/>
            </a:endParaRPr>
          </a:p>
        </p:txBody>
      </p:sp>
      <p:cxnSp>
        <p:nvCxnSpPr>
          <p:cNvPr id="342" name="Google Shape;342;p41"/>
          <p:cNvCxnSpPr/>
          <p:nvPr/>
        </p:nvCxnSpPr>
        <p:spPr>
          <a:xfrm>
            <a:off x="4863900" y="1428825"/>
            <a:ext cx="4280100" cy="0"/>
          </a:xfrm>
          <a:prstGeom prst="straightConnector1">
            <a:avLst/>
          </a:prstGeom>
          <a:noFill/>
          <a:ln cap="flat" cmpd="sng" w="9525">
            <a:solidFill>
              <a:srgbClr val="CCCCCC"/>
            </a:solidFill>
            <a:prstDash val="solid"/>
            <a:round/>
            <a:headEnd len="sm" w="sm" type="none"/>
            <a:tailEnd len="sm" w="sm" type="none"/>
          </a:ln>
        </p:spPr>
      </p:cxnSp>
      <p:sp>
        <p:nvSpPr>
          <p:cNvPr id="343" name="Google Shape;343;p41"/>
          <p:cNvSpPr/>
          <p:nvPr/>
        </p:nvSpPr>
        <p:spPr>
          <a:xfrm>
            <a:off x="831925" y="859175"/>
            <a:ext cx="1139100" cy="11391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GB" sz="2400">
                <a:latin typeface="Lora SemiBold"/>
                <a:ea typeface="Lora SemiBold"/>
                <a:cs typeface="Lora SemiBold"/>
                <a:sym typeface="Lora SemiBold"/>
              </a:rPr>
              <a:t>15</a:t>
            </a:r>
            <a:endParaRPr i="0" sz="2400" u="none" cap="none" strike="noStrike">
              <a:solidFill>
                <a:srgbClr val="000000"/>
              </a:solidFill>
              <a:latin typeface="Lora SemiBold"/>
              <a:ea typeface="Lora SemiBold"/>
              <a:cs typeface="Lora SemiBold"/>
              <a:sym typeface="Lora SemiBold"/>
            </a:endParaRPr>
          </a:p>
        </p:txBody>
      </p:sp>
      <p:sp>
        <p:nvSpPr>
          <p:cNvPr id="344" name="Google Shape;344;p4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idx="4294967295" type="subTitle"/>
          </p:nvPr>
        </p:nvSpPr>
        <p:spPr>
          <a:xfrm>
            <a:off x="2371500" y="2093775"/>
            <a:ext cx="50214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2400"/>
              <a:buFont typeface="Quattrocento Sans"/>
              <a:buNone/>
            </a:pPr>
            <a:r>
              <a:rPr b="1" i="1" lang="en-GB" sz="3600" u="none" cap="none" strike="noStrike">
                <a:solidFill>
                  <a:schemeClr val="dk1"/>
                </a:solidFill>
                <a:latin typeface="Lora"/>
                <a:ea typeface="Lora"/>
                <a:cs typeface="Lora"/>
                <a:sym typeface="Lora"/>
              </a:rPr>
              <a:t>Any </a:t>
            </a:r>
            <a:r>
              <a:rPr b="1" i="1" lang="en-GB" sz="3600" u="none" cap="none" strike="noStrike">
                <a:solidFill>
                  <a:schemeClr val="dk1"/>
                </a:solidFill>
                <a:highlight>
                  <a:schemeClr val="accent1"/>
                </a:highlight>
                <a:latin typeface="Lora"/>
                <a:ea typeface="Lora"/>
                <a:cs typeface="Lora"/>
                <a:sym typeface="Lora"/>
              </a:rPr>
              <a:t>questions</a:t>
            </a:r>
            <a:r>
              <a:rPr b="1" i="1" lang="en-GB" sz="3600" u="none" cap="none" strike="noStrike">
                <a:solidFill>
                  <a:schemeClr val="dk1"/>
                </a:solidFill>
                <a:latin typeface="Lora"/>
                <a:ea typeface="Lora"/>
                <a:cs typeface="Lora"/>
                <a:sym typeface="Lora"/>
              </a:rPr>
              <a:t> ?</a:t>
            </a:r>
            <a:endParaRPr b="1" i="1" sz="3600" u="none" cap="none" strike="noStrike">
              <a:solidFill>
                <a:schemeClr val="dk1"/>
              </a:solidFill>
              <a:latin typeface="Lora"/>
              <a:ea typeface="Lora"/>
              <a:cs typeface="Lora"/>
              <a:sym typeface="Lora"/>
            </a:endParaRPr>
          </a:p>
          <a:p>
            <a:pPr indent="0" lvl="0" marL="0" marR="0" rtl="0" algn="l">
              <a:lnSpc>
                <a:spcPct val="100000"/>
              </a:lnSpc>
              <a:spcBef>
                <a:spcPts val="600"/>
              </a:spcBef>
              <a:spcAft>
                <a:spcPts val="0"/>
              </a:spcAft>
              <a:buClr>
                <a:schemeClr val="accent1"/>
              </a:buClr>
              <a:buSzPts val="2400"/>
              <a:buFont typeface="Quattrocento Sans"/>
              <a:buNone/>
            </a:pPr>
            <a:r>
              <a:t/>
            </a:r>
            <a:endParaRPr b="0" i="0" sz="1800" u="none" cap="none" strike="noStrike">
              <a:solidFill>
                <a:schemeClr val="dk1"/>
              </a:solidFill>
              <a:latin typeface="Quattrocento Sans"/>
              <a:ea typeface="Quattrocento Sans"/>
              <a:cs typeface="Quattrocento Sans"/>
              <a:sym typeface="Quattrocento Sans"/>
            </a:endParaRPr>
          </a:p>
        </p:txBody>
      </p:sp>
      <p:cxnSp>
        <p:nvCxnSpPr>
          <p:cNvPr id="350" name="Google Shape;350;p42"/>
          <p:cNvCxnSpPr/>
          <p:nvPr/>
        </p:nvCxnSpPr>
        <p:spPr>
          <a:xfrm>
            <a:off x="6450" y="1428750"/>
            <a:ext cx="2397300" cy="0"/>
          </a:xfrm>
          <a:prstGeom prst="straightConnector1">
            <a:avLst/>
          </a:prstGeom>
          <a:noFill/>
          <a:ln cap="flat" cmpd="sng" w="9525">
            <a:solidFill>
              <a:srgbClr val="CCCCCC"/>
            </a:solidFill>
            <a:prstDash val="solid"/>
            <a:round/>
            <a:headEnd len="sm" w="sm" type="none"/>
            <a:tailEnd len="sm" w="sm" type="none"/>
          </a:ln>
        </p:spPr>
      </p:cxnSp>
      <p:sp>
        <p:nvSpPr>
          <p:cNvPr id="351" name="Google Shape;351;p42"/>
          <p:cNvSpPr txBox="1"/>
          <p:nvPr>
            <p:ph idx="4294967295" type="ctrTitle"/>
          </p:nvPr>
        </p:nvSpPr>
        <p:spPr>
          <a:xfrm>
            <a:off x="2371625" y="816550"/>
            <a:ext cx="49080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rPr b="1" i="0" lang="en-GB" sz="6000" u="none" cap="none" strike="noStrike">
                <a:solidFill>
                  <a:schemeClr val="dk1"/>
                </a:solidFill>
                <a:latin typeface="Lora"/>
                <a:ea typeface="Lora"/>
                <a:cs typeface="Lora"/>
                <a:sym typeface="Lora"/>
              </a:rPr>
              <a:t>Thank</a:t>
            </a:r>
            <a:r>
              <a:rPr lang="en-GB" sz="6000"/>
              <a:t> You</a:t>
            </a:r>
            <a:r>
              <a:rPr b="1" i="0" lang="en-GB" sz="6000" u="none" cap="none" strike="noStrike">
                <a:solidFill>
                  <a:schemeClr val="dk1"/>
                </a:solidFill>
                <a:latin typeface="Lora"/>
                <a:ea typeface="Lora"/>
                <a:cs typeface="Lora"/>
                <a:sym typeface="Lora"/>
              </a:rPr>
              <a:t>!</a:t>
            </a:r>
            <a:endParaRPr b="1" i="0" sz="6000" u="none" cap="none" strike="noStrike">
              <a:solidFill>
                <a:schemeClr val="dk1"/>
              </a:solidFill>
              <a:latin typeface="Lora"/>
              <a:ea typeface="Lora"/>
              <a:cs typeface="Lora"/>
              <a:sym typeface="Lora"/>
            </a:endParaRPr>
          </a:p>
        </p:txBody>
      </p:sp>
      <p:cxnSp>
        <p:nvCxnSpPr>
          <p:cNvPr id="352" name="Google Shape;352;p42"/>
          <p:cNvCxnSpPr/>
          <p:nvPr/>
        </p:nvCxnSpPr>
        <p:spPr>
          <a:xfrm>
            <a:off x="6606225" y="1412625"/>
            <a:ext cx="2537700" cy="16200"/>
          </a:xfrm>
          <a:prstGeom prst="straightConnector1">
            <a:avLst/>
          </a:prstGeom>
          <a:noFill/>
          <a:ln cap="flat" cmpd="sng" w="9525">
            <a:solidFill>
              <a:srgbClr val="CCCCCC"/>
            </a:solidFill>
            <a:prstDash val="solid"/>
            <a:round/>
            <a:headEnd len="sm" w="sm" type="none"/>
            <a:tailEnd len="sm" w="sm" type="none"/>
          </a:ln>
        </p:spPr>
      </p:cxnSp>
      <p:sp>
        <p:nvSpPr>
          <p:cNvPr id="353" name="Google Shape;353;p42"/>
          <p:cNvSpPr/>
          <p:nvPr/>
        </p:nvSpPr>
        <p:spPr>
          <a:xfrm>
            <a:off x="831925" y="859175"/>
            <a:ext cx="1139100" cy="11391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4" name="Google Shape;354;p42"/>
          <p:cNvGrpSpPr/>
          <p:nvPr/>
        </p:nvGrpSpPr>
        <p:grpSpPr>
          <a:xfrm>
            <a:off x="1148888" y="1190759"/>
            <a:ext cx="505722" cy="475767"/>
            <a:chOff x="5972700" y="2330200"/>
            <a:chExt cx="411625" cy="387275"/>
          </a:xfrm>
        </p:grpSpPr>
        <p:sp>
          <p:nvSpPr>
            <p:cNvPr id="355" name="Google Shape;355;p4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u="none" cap="none" strike="noStrike">
                <a:solidFill>
                  <a:srgbClr val="000000"/>
                </a:solidFill>
              </a:endParaRPr>
            </a:p>
          </p:txBody>
        </p:sp>
        <p:sp>
          <p:nvSpPr>
            <p:cNvPr id="356" name="Google Shape;356;p4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u="none" cap="none" strike="noStrike">
                <a:solidFill>
                  <a:srgbClr val="000000"/>
                </a:solidFill>
              </a:endParaRPr>
            </a:p>
          </p:txBody>
        </p:sp>
      </p:grpSp>
      <p:sp>
        <p:nvSpPr>
          <p:cNvPr id="357" name="Google Shape;357;p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ph type="title"/>
          </p:nvPr>
        </p:nvSpPr>
        <p:spPr>
          <a:xfrm>
            <a:off x="1381250" y="896112"/>
            <a:ext cx="2380428"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GB"/>
              <a:t>INTRO</a:t>
            </a:r>
            <a:r>
              <a:rPr lang="en-GB">
                <a:highlight>
                  <a:schemeClr val="accent1"/>
                </a:highlight>
              </a:rPr>
              <a:t>DUCTION</a:t>
            </a:r>
            <a:endParaRPr/>
          </a:p>
        </p:txBody>
      </p:sp>
      <p:grpSp>
        <p:nvGrpSpPr>
          <p:cNvPr id="82" name="Google Shape;82;p12"/>
          <p:cNvGrpSpPr/>
          <p:nvPr/>
        </p:nvGrpSpPr>
        <p:grpSpPr>
          <a:xfrm>
            <a:off x="916458" y="1019750"/>
            <a:ext cx="214625" cy="214625"/>
            <a:chOff x="2594050" y="1631825"/>
            <a:chExt cx="439625" cy="439625"/>
          </a:xfrm>
        </p:grpSpPr>
        <p:sp>
          <p:nvSpPr>
            <p:cNvPr id="83" name="Google Shape;83;p1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 name="Google Shape;87;p12"/>
          <p:cNvSpPr txBox="1"/>
          <p:nvPr/>
        </p:nvSpPr>
        <p:spPr>
          <a:xfrm>
            <a:off x="519694" y="1421492"/>
            <a:ext cx="8104611" cy="345530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600"/>
              <a:buFont typeface="Arial"/>
              <a:buNone/>
            </a:pPr>
            <a:r>
              <a:rPr b="1" lang="en-GB" sz="1700">
                <a:solidFill>
                  <a:schemeClr val="dk1"/>
                </a:solidFill>
                <a:latin typeface="Lora"/>
                <a:ea typeface="Lora"/>
                <a:cs typeface="Lora"/>
                <a:sym typeface="Lora"/>
              </a:rPr>
              <a:t>ANPR </a:t>
            </a:r>
            <a:r>
              <a:rPr b="1" i="0" lang="en-GB" sz="1700" u="none" cap="none" strike="noStrike">
                <a:solidFill>
                  <a:srgbClr val="000000"/>
                </a:solidFill>
                <a:highlight>
                  <a:schemeClr val="accent1"/>
                </a:highlight>
                <a:latin typeface="Quattrocento Sans"/>
                <a:ea typeface="Quattrocento Sans"/>
                <a:cs typeface="Quattrocento Sans"/>
                <a:sym typeface="Quattrocento Sans"/>
              </a:rPr>
              <a:t> </a:t>
            </a:r>
            <a:r>
              <a:rPr b="1" lang="en-GB" sz="1700">
                <a:solidFill>
                  <a:schemeClr val="dk1"/>
                </a:solidFill>
                <a:highlight>
                  <a:schemeClr val="accent1"/>
                </a:highlight>
                <a:latin typeface="Lora"/>
                <a:ea typeface="Lora"/>
                <a:cs typeface="Lora"/>
                <a:sym typeface="Lora"/>
              </a:rPr>
              <a:t>System</a:t>
            </a:r>
            <a:r>
              <a:rPr b="1" i="0" lang="en-GB" sz="1700" u="none" cap="none" strike="noStrike">
                <a:solidFill>
                  <a:srgbClr val="000000"/>
                </a:solidFill>
                <a:highlight>
                  <a:schemeClr val="accent1"/>
                </a:highlight>
                <a:latin typeface="Quattrocento Sans"/>
                <a:ea typeface="Quattrocento Sans"/>
                <a:cs typeface="Quattrocento Sans"/>
                <a:sym typeface="Quattrocento Sans"/>
              </a:rPr>
              <a:t> </a:t>
            </a:r>
            <a:endParaRPr b="1" sz="1200">
              <a:highlight>
                <a:schemeClr val="accent1"/>
              </a:highlight>
              <a:latin typeface="Quattrocento Sans"/>
              <a:ea typeface="Quattrocento Sans"/>
              <a:cs typeface="Quattrocento Sans"/>
              <a:sym typeface="Quattrocento Sans"/>
            </a:endParaRPr>
          </a:p>
          <a:p>
            <a:pPr indent="-292100" lvl="0" marL="285750" marR="0" rtl="0" algn="just">
              <a:lnSpc>
                <a:spcPct val="100000"/>
              </a:lnSpc>
              <a:spcBef>
                <a:spcPts val="600"/>
              </a:spcBef>
              <a:spcAft>
                <a:spcPts val="0"/>
              </a:spcAft>
              <a:buClr>
                <a:schemeClr val="dk1"/>
              </a:buClr>
              <a:buSzPts val="1200"/>
              <a:buChar char="•"/>
            </a:pPr>
            <a:r>
              <a:rPr lang="en-GB" sz="1700">
                <a:solidFill>
                  <a:schemeClr val="dk1"/>
                </a:solidFill>
              </a:rPr>
              <a:t>Automatic Number Plate Recognition (ANPR) system is designed to autonomously read vehicle number plates through high-speed image capture, illumination, character detection, and recognition. It eliminates the need for human intervention in the process.</a:t>
            </a:r>
            <a:endParaRPr sz="1700">
              <a:solidFill>
                <a:schemeClr val="dk1"/>
              </a:solidFill>
            </a:endParaRPr>
          </a:p>
          <a:p>
            <a:pPr indent="0" lvl="0" marL="0" marR="0" rtl="0" algn="l">
              <a:lnSpc>
                <a:spcPct val="100000"/>
              </a:lnSpc>
              <a:spcBef>
                <a:spcPts val="600"/>
              </a:spcBef>
              <a:spcAft>
                <a:spcPts val="0"/>
              </a:spcAft>
              <a:buNone/>
            </a:pPr>
            <a:r>
              <a:t/>
            </a:r>
            <a:endParaRPr sz="1600">
              <a:solidFill>
                <a:schemeClr val="dk1"/>
              </a:solidFill>
            </a:endParaRPr>
          </a:p>
          <a:p>
            <a:pPr indent="-323850" lvl="0" marL="285750" marR="0" rtl="0" algn="just">
              <a:lnSpc>
                <a:spcPct val="100000"/>
              </a:lnSpc>
              <a:spcBef>
                <a:spcPts val="600"/>
              </a:spcBef>
              <a:spcAft>
                <a:spcPts val="0"/>
              </a:spcAft>
              <a:buClr>
                <a:schemeClr val="dk1"/>
              </a:buClr>
              <a:buSzPts val="1700"/>
              <a:buFont typeface="Arial"/>
              <a:buChar char="•"/>
            </a:pPr>
            <a:r>
              <a:rPr lang="en-GB" sz="1700">
                <a:solidFill>
                  <a:schemeClr val="dk1"/>
                </a:solidFill>
              </a:rPr>
              <a:t>The technology involves capturing high-speed images, detecting characters on the number plates, verifying character sequences and converting the recognized characters into text—resulting in metadata that identifies the image containing a vehicle number plate along with the associated decoded text.</a:t>
            </a:r>
            <a:endParaRPr i="0" sz="1700" u="none" cap="none" strike="noStrike">
              <a:solidFill>
                <a:schemeClr val="dk1"/>
              </a:solidFill>
            </a:endParaRPr>
          </a:p>
        </p:txBody>
      </p:sp>
      <p:sp>
        <p:nvSpPr>
          <p:cNvPr id="88" name="Google Shape;88;p1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ctrTitle"/>
          </p:nvPr>
        </p:nvSpPr>
        <p:spPr>
          <a:xfrm>
            <a:off x="2022225" y="2291121"/>
            <a:ext cx="3947396" cy="56220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PROBLEM STATEMENT</a:t>
            </a:r>
            <a:endParaRPr/>
          </a:p>
        </p:txBody>
      </p:sp>
      <p:sp>
        <p:nvSpPr>
          <p:cNvPr id="94" name="Google Shape;94;p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Problems that our system tries to eliminate</a:t>
            </a:r>
            <a:endParaRPr/>
          </a:p>
          <a:p>
            <a:pPr indent="0" lvl="0" marL="0" rtl="0" algn="l">
              <a:lnSpc>
                <a:spcPct val="100000"/>
              </a:lnSpc>
              <a:spcBef>
                <a:spcPts val="0"/>
              </a:spcBef>
              <a:spcAft>
                <a:spcPts val="0"/>
              </a:spcAft>
              <a:buSzPts val="1400"/>
              <a:buNone/>
            </a:pPr>
            <a:r>
              <a:t/>
            </a:r>
            <a:endParaRPr/>
          </a:p>
        </p:txBody>
      </p:sp>
      <p:sp>
        <p:nvSpPr>
          <p:cNvPr id="95" name="Google Shape;95;p13"/>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Lora"/>
                <a:ea typeface="Lora"/>
                <a:cs typeface="Lora"/>
                <a:sym typeface="Lora"/>
              </a:rPr>
              <a:t>2</a:t>
            </a:r>
            <a:endParaRPr b="0" i="0" sz="2400" u="none" cap="none" strike="noStrike">
              <a:solidFill>
                <a:srgbClr val="000000"/>
              </a:solidFill>
              <a:latin typeface="Lora"/>
              <a:ea typeface="Lora"/>
              <a:cs typeface="Lora"/>
              <a:sym typeface="Lora"/>
            </a:endParaRPr>
          </a:p>
        </p:txBody>
      </p:sp>
      <p:sp>
        <p:nvSpPr>
          <p:cNvPr id="96" name="Google Shape;96;p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1381249" y="896112"/>
            <a:ext cx="3101541"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GB"/>
              <a:t>PROBLEM </a:t>
            </a:r>
            <a:r>
              <a:rPr lang="en-GB">
                <a:highlight>
                  <a:schemeClr val="accent1"/>
                </a:highlight>
              </a:rPr>
              <a:t>STATEMENT</a:t>
            </a:r>
            <a:endParaRPr/>
          </a:p>
        </p:txBody>
      </p:sp>
      <p:grpSp>
        <p:nvGrpSpPr>
          <p:cNvPr id="102" name="Google Shape;102;p14"/>
          <p:cNvGrpSpPr/>
          <p:nvPr/>
        </p:nvGrpSpPr>
        <p:grpSpPr>
          <a:xfrm>
            <a:off x="916458" y="1019750"/>
            <a:ext cx="214625" cy="214625"/>
            <a:chOff x="2594050" y="1631825"/>
            <a:chExt cx="439625" cy="439625"/>
          </a:xfrm>
        </p:grpSpPr>
        <p:sp>
          <p:nvSpPr>
            <p:cNvPr id="103" name="Google Shape;103;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4"/>
          <p:cNvSpPr txBox="1"/>
          <p:nvPr/>
        </p:nvSpPr>
        <p:spPr>
          <a:xfrm>
            <a:off x="519700" y="1421501"/>
            <a:ext cx="8104500" cy="3721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GB" sz="1700">
                <a:solidFill>
                  <a:schemeClr val="dk1"/>
                </a:solidFill>
                <a:latin typeface="Lora"/>
                <a:ea typeface="Lora"/>
                <a:cs typeface="Lora"/>
                <a:sym typeface="Lora"/>
              </a:rPr>
              <a:t>Traditional Parking </a:t>
            </a:r>
            <a:r>
              <a:rPr b="1" lang="en-GB" sz="1700">
                <a:solidFill>
                  <a:schemeClr val="dk1"/>
                </a:solidFill>
                <a:highlight>
                  <a:schemeClr val="accent1"/>
                </a:highlight>
                <a:latin typeface="Lora"/>
                <a:ea typeface="Lora"/>
                <a:cs typeface="Lora"/>
                <a:sym typeface="Lora"/>
              </a:rPr>
              <a:t>Problems</a:t>
            </a:r>
            <a:r>
              <a:rPr b="1" lang="en-GB" sz="1700">
                <a:solidFill>
                  <a:schemeClr val="dk1"/>
                </a:solidFill>
                <a:highlight>
                  <a:schemeClr val="accent1"/>
                </a:highlight>
                <a:latin typeface="Quattrocento Sans"/>
                <a:ea typeface="Quattrocento Sans"/>
                <a:cs typeface="Quattrocento Sans"/>
                <a:sym typeface="Quattrocento Sans"/>
              </a:rPr>
              <a:t> </a:t>
            </a:r>
            <a:endParaRPr>
              <a:solidFill>
                <a:schemeClr val="dk1"/>
              </a:solidFill>
            </a:endParaRPr>
          </a:p>
          <a:p>
            <a:pPr indent="-292100" lvl="0" marL="285750" marR="0" rtl="0" algn="just">
              <a:lnSpc>
                <a:spcPct val="100000"/>
              </a:lnSpc>
              <a:spcBef>
                <a:spcPts val="600"/>
              </a:spcBef>
              <a:spcAft>
                <a:spcPts val="0"/>
              </a:spcAft>
              <a:buClr>
                <a:schemeClr val="dk1"/>
              </a:buClr>
              <a:buSzPts val="1200"/>
              <a:buFont typeface="Arial"/>
              <a:buChar char="•"/>
            </a:pPr>
            <a:r>
              <a:rPr lang="en-GB" sz="1700"/>
              <a:t>Manual </a:t>
            </a:r>
            <a:r>
              <a:rPr lang="en-GB" sz="1700">
                <a:solidFill>
                  <a:schemeClr val="dk1"/>
                </a:solidFill>
              </a:rPr>
              <a:t>billing processes lead to inaccuracies,</a:t>
            </a:r>
            <a:r>
              <a:rPr lang="en-GB" sz="1700"/>
              <a:t> slow operations, errors, and higher labor costs</a:t>
            </a:r>
            <a:r>
              <a:rPr b="0" i="0" lang="en-GB" sz="1700" u="none" cap="none" strike="noStrike">
                <a:solidFill>
                  <a:srgbClr val="000000"/>
                </a:solidFill>
                <a:latin typeface="Arial"/>
                <a:ea typeface="Arial"/>
                <a:cs typeface="Arial"/>
                <a:sym typeface="Arial"/>
              </a:rPr>
              <a:t>.</a:t>
            </a:r>
            <a:endParaRPr sz="1600"/>
          </a:p>
          <a:p>
            <a:pPr indent="0" lvl="0" marL="0" rtl="0" algn="l">
              <a:spcBef>
                <a:spcPts val="600"/>
              </a:spcBef>
              <a:spcAft>
                <a:spcPts val="0"/>
              </a:spcAft>
              <a:buNone/>
            </a:pPr>
            <a:r>
              <a:rPr b="1" lang="en-GB" sz="1700">
                <a:solidFill>
                  <a:schemeClr val="dk1"/>
                </a:solidFill>
                <a:highlight>
                  <a:schemeClr val="accent1"/>
                </a:highlight>
                <a:latin typeface="Lora"/>
                <a:ea typeface="Lora"/>
                <a:cs typeface="Lora"/>
                <a:sym typeface="Lora"/>
              </a:rPr>
              <a:t>Impact</a:t>
            </a:r>
            <a:r>
              <a:rPr b="1" lang="en-GB" sz="1700">
                <a:solidFill>
                  <a:schemeClr val="dk1"/>
                </a:solidFill>
                <a:latin typeface="Lora"/>
                <a:ea typeface="Lora"/>
                <a:cs typeface="Lora"/>
                <a:sym typeface="Lora"/>
              </a:rPr>
              <a:t> on </a:t>
            </a:r>
            <a:r>
              <a:rPr b="1" lang="en-GB" sz="1700">
                <a:solidFill>
                  <a:schemeClr val="dk1"/>
                </a:solidFill>
                <a:latin typeface="Lora"/>
                <a:ea typeface="Lora"/>
                <a:cs typeface="Lora"/>
                <a:sym typeface="Lora"/>
              </a:rPr>
              <a:t>Users</a:t>
            </a:r>
            <a:endParaRPr sz="1600"/>
          </a:p>
          <a:p>
            <a:pPr indent="-292100" lvl="0" marL="285750" marR="0" rtl="0" algn="just">
              <a:lnSpc>
                <a:spcPct val="100000"/>
              </a:lnSpc>
              <a:spcBef>
                <a:spcPts val="600"/>
              </a:spcBef>
              <a:spcAft>
                <a:spcPts val="0"/>
              </a:spcAft>
              <a:buClr>
                <a:schemeClr val="dk1"/>
              </a:buClr>
              <a:buSzPts val="1200"/>
              <a:buFont typeface="Arial"/>
              <a:buChar char="•"/>
            </a:pPr>
            <a:r>
              <a:rPr lang="en-GB" sz="1700"/>
              <a:t>The absence of user-friendly features diminishes overall convenience and customer satisfaction.</a:t>
            </a:r>
            <a:endParaRPr sz="1700"/>
          </a:p>
          <a:p>
            <a:pPr indent="0" lvl="0" marL="0" marR="0" rtl="0" algn="just">
              <a:lnSpc>
                <a:spcPct val="100000"/>
              </a:lnSpc>
              <a:spcBef>
                <a:spcPts val="600"/>
              </a:spcBef>
              <a:spcAft>
                <a:spcPts val="0"/>
              </a:spcAft>
              <a:buNone/>
            </a:pPr>
            <a:r>
              <a:t/>
            </a:r>
            <a:endParaRPr sz="1700"/>
          </a:p>
          <a:p>
            <a:pPr indent="0" lvl="0" marL="0" rtl="0" algn="l">
              <a:spcBef>
                <a:spcPts val="600"/>
              </a:spcBef>
              <a:spcAft>
                <a:spcPts val="0"/>
              </a:spcAft>
              <a:buNone/>
            </a:pPr>
            <a:r>
              <a:rPr b="1" lang="en-GB" sz="1700">
                <a:solidFill>
                  <a:schemeClr val="dk1"/>
                </a:solidFill>
                <a:latin typeface="Lora"/>
                <a:ea typeface="Lora"/>
                <a:cs typeface="Lora"/>
                <a:sym typeface="Lora"/>
              </a:rPr>
              <a:t>Proposed</a:t>
            </a:r>
            <a:r>
              <a:rPr b="1" lang="en-GB" sz="1700">
                <a:solidFill>
                  <a:schemeClr val="dk1"/>
                </a:solidFill>
                <a:latin typeface="Lora"/>
                <a:ea typeface="Lora"/>
                <a:cs typeface="Lora"/>
                <a:sym typeface="Lora"/>
              </a:rPr>
              <a:t> </a:t>
            </a:r>
            <a:r>
              <a:rPr b="1" lang="en-GB" sz="1700">
                <a:solidFill>
                  <a:schemeClr val="dk1"/>
                </a:solidFill>
                <a:highlight>
                  <a:schemeClr val="accent1"/>
                </a:highlight>
                <a:latin typeface="Lora"/>
                <a:ea typeface="Lora"/>
                <a:cs typeface="Lora"/>
                <a:sym typeface="Lora"/>
              </a:rPr>
              <a:t>Solution</a:t>
            </a:r>
            <a:endParaRPr sz="1600"/>
          </a:p>
          <a:p>
            <a:pPr indent="-292100" lvl="0" marL="285750" marR="0" rtl="0" algn="just">
              <a:lnSpc>
                <a:spcPct val="100000"/>
              </a:lnSpc>
              <a:spcBef>
                <a:spcPts val="600"/>
              </a:spcBef>
              <a:spcAft>
                <a:spcPts val="0"/>
              </a:spcAft>
              <a:buClr>
                <a:schemeClr val="dk1"/>
              </a:buClr>
              <a:buSzPts val="1200"/>
              <a:buFont typeface="Arial"/>
              <a:buChar char="•"/>
            </a:pPr>
            <a:r>
              <a:rPr lang="en-GB" sz="1700"/>
              <a:t>By incorporating Automatic Number Plate Recognition (ANPR), </a:t>
            </a:r>
            <a:r>
              <a:rPr lang="en-GB" sz="1700"/>
              <a:t>YOLOv8</a:t>
            </a:r>
            <a:r>
              <a:rPr lang="en-GB" sz="1700"/>
              <a:t>, and EasyOCR, our system aims to automate processes, improve security, and enhance overall user experience</a:t>
            </a:r>
            <a:r>
              <a:rPr b="0" i="0" lang="en-GB" sz="1700" u="none" cap="none" strike="noStrike">
                <a:solidFill>
                  <a:srgbClr val="000000"/>
                </a:solidFill>
                <a:latin typeface="Arial"/>
                <a:ea typeface="Arial"/>
                <a:cs typeface="Arial"/>
                <a:sym typeface="Arial"/>
              </a:rPr>
              <a:t>.</a:t>
            </a:r>
            <a:endParaRPr sz="1500"/>
          </a:p>
          <a:p>
            <a:pPr indent="0" lvl="0" marL="457200" marR="0" rtl="0" algn="l">
              <a:lnSpc>
                <a:spcPct val="100000"/>
              </a:lnSpc>
              <a:spcBef>
                <a:spcPts val="600"/>
              </a:spcBef>
              <a:spcAft>
                <a:spcPts val="0"/>
              </a:spcAft>
              <a:buNone/>
            </a:pPr>
            <a:r>
              <a:t/>
            </a:r>
            <a:endParaRPr/>
          </a:p>
        </p:txBody>
      </p:sp>
      <p:sp>
        <p:nvSpPr>
          <p:cNvPr id="108" name="Google Shape;108;p1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ctrTitle"/>
          </p:nvPr>
        </p:nvSpPr>
        <p:spPr>
          <a:xfrm>
            <a:off x="2022225" y="2291121"/>
            <a:ext cx="3947396" cy="56220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OUR OBJECTIVES</a:t>
            </a:r>
            <a:endParaRPr/>
          </a:p>
        </p:txBody>
      </p:sp>
      <p:sp>
        <p:nvSpPr>
          <p:cNvPr id="114" name="Google Shape;114;p15"/>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The main objectives our project</a:t>
            </a:r>
            <a:endParaRPr/>
          </a:p>
          <a:p>
            <a:pPr indent="0" lvl="0" marL="0" rtl="0" algn="l">
              <a:lnSpc>
                <a:spcPct val="100000"/>
              </a:lnSpc>
              <a:spcBef>
                <a:spcPts val="0"/>
              </a:spcBef>
              <a:spcAft>
                <a:spcPts val="0"/>
              </a:spcAft>
              <a:buSzPts val="1400"/>
              <a:buNone/>
            </a:pPr>
            <a:r>
              <a:t/>
            </a:r>
            <a:endParaRPr/>
          </a:p>
        </p:txBody>
      </p:sp>
      <p:sp>
        <p:nvSpPr>
          <p:cNvPr id="115" name="Google Shape;115;p15"/>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Lora"/>
                <a:ea typeface="Lora"/>
                <a:cs typeface="Lora"/>
                <a:sym typeface="Lora"/>
              </a:rPr>
              <a:t>3</a:t>
            </a:r>
            <a:endParaRPr b="0" i="0" sz="2400" u="none" cap="none" strike="noStrike">
              <a:solidFill>
                <a:srgbClr val="000000"/>
              </a:solidFill>
              <a:latin typeface="Lora"/>
              <a:ea typeface="Lora"/>
              <a:cs typeface="Lora"/>
              <a:sym typeface="Lora"/>
            </a:endParaRPr>
          </a:p>
        </p:txBody>
      </p:sp>
      <p:sp>
        <p:nvSpPr>
          <p:cNvPr id="116" name="Google Shape;116;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1381249" y="896112"/>
            <a:ext cx="3101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GB"/>
              <a:t>OUR</a:t>
            </a:r>
            <a:r>
              <a:rPr lang="en-GB"/>
              <a:t> </a:t>
            </a:r>
            <a:r>
              <a:rPr lang="en-GB">
                <a:highlight>
                  <a:schemeClr val="accent1"/>
                </a:highlight>
              </a:rPr>
              <a:t>OBJECTIVES</a:t>
            </a:r>
            <a:endParaRPr/>
          </a:p>
        </p:txBody>
      </p:sp>
      <p:grpSp>
        <p:nvGrpSpPr>
          <p:cNvPr id="122" name="Google Shape;122;p16"/>
          <p:cNvGrpSpPr/>
          <p:nvPr/>
        </p:nvGrpSpPr>
        <p:grpSpPr>
          <a:xfrm>
            <a:off x="916458" y="1019750"/>
            <a:ext cx="214625" cy="214625"/>
            <a:chOff x="2594050" y="1631825"/>
            <a:chExt cx="439625" cy="439625"/>
          </a:xfrm>
        </p:grpSpPr>
        <p:sp>
          <p:nvSpPr>
            <p:cNvPr id="123" name="Google Shape;123;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6"/>
          <p:cNvSpPr txBox="1"/>
          <p:nvPr/>
        </p:nvSpPr>
        <p:spPr>
          <a:xfrm>
            <a:off x="519700" y="1421501"/>
            <a:ext cx="8104500" cy="3721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chemeClr val="dk1"/>
              </a:solidFill>
            </a:endParaRPr>
          </a:p>
          <a:p>
            <a:pPr indent="0" lvl="0" marL="0" rtl="0" algn="l">
              <a:spcBef>
                <a:spcPts val="600"/>
              </a:spcBef>
              <a:spcAft>
                <a:spcPts val="0"/>
              </a:spcAft>
              <a:buNone/>
            </a:pPr>
            <a:r>
              <a:t/>
            </a:r>
            <a:endParaRPr>
              <a:solidFill>
                <a:schemeClr val="dk1"/>
              </a:solidFill>
            </a:endParaRPr>
          </a:p>
          <a:p>
            <a:pPr indent="-292100" lvl="0" marL="285750" marR="0" rtl="0" algn="just">
              <a:lnSpc>
                <a:spcPct val="100000"/>
              </a:lnSpc>
              <a:spcBef>
                <a:spcPts val="600"/>
              </a:spcBef>
              <a:spcAft>
                <a:spcPts val="0"/>
              </a:spcAft>
              <a:buClr>
                <a:schemeClr val="dk1"/>
              </a:buClr>
              <a:buSzPts val="1200"/>
              <a:buFont typeface="Arial"/>
              <a:buChar char="•"/>
            </a:pPr>
            <a:r>
              <a:rPr lang="en-GB" sz="1700">
                <a:solidFill>
                  <a:schemeClr val="dk1"/>
                </a:solidFill>
              </a:rPr>
              <a:t>To utilize YOLOv8 algorithm for automatic license plate recognition of the uploaded video</a:t>
            </a:r>
            <a:r>
              <a:rPr i="0" lang="en-GB" sz="1700" u="none" cap="none" strike="noStrike">
                <a:solidFill>
                  <a:schemeClr val="dk1"/>
                </a:solidFill>
              </a:rPr>
              <a:t>.</a:t>
            </a:r>
            <a:endParaRPr i="0" sz="1700" u="none" cap="none" strike="noStrike">
              <a:solidFill>
                <a:schemeClr val="dk1"/>
              </a:solidFill>
            </a:endParaRPr>
          </a:p>
          <a:p>
            <a:pPr indent="0" lvl="0" marL="0" marR="0" rtl="0" algn="l">
              <a:lnSpc>
                <a:spcPct val="100000"/>
              </a:lnSpc>
              <a:spcBef>
                <a:spcPts val="600"/>
              </a:spcBef>
              <a:spcAft>
                <a:spcPts val="0"/>
              </a:spcAft>
              <a:buNone/>
            </a:pPr>
            <a:r>
              <a:t/>
            </a:r>
            <a:endParaRPr sz="1600"/>
          </a:p>
          <a:p>
            <a:pPr indent="0" lvl="0" marL="0" rtl="0" algn="just">
              <a:spcBef>
                <a:spcPts val="600"/>
              </a:spcBef>
              <a:spcAft>
                <a:spcPts val="0"/>
              </a:spcAft>
              <a:buNone/>
            </a:pPr>
            <a:r>
              <a:t/>
            </a:r>
            <a:endParaRPr sz="1600"/>
          </a:p>
          <a:p>
            <a:pPr indent="-292100" lvl="0" marL="285750" marR="0" rtl="0" algn="just">
              <a:lnSpc>
                <a:spcPct val="100000"/>
              </a:lnSpc>
              <a:spcBef>
                <a:spcPts val="600"/>
              </a:spcBef>
              <a:spcAft>
                <a:spcPts val="0"/>
              </a:spcAft>
              <a:buClr>
                <a:schemeClr val="dk1"/>
              </a:buClr>
              <a:buSzPts val="1200"/>
              <a:buFont typeface="Arial"/>
              <a:buChar char="•"/>
            </a:pPr>
            <a:r>
              <a:rPr lang="en-GB" sz="1700"/>
              <a:t>To introduce time-based pricing for registered and non registered vehicles during check-in and check-out</a:t>
            </a:r>
            <a:r>
              <a:rPr lang="en-GB" sz="1700"/>
              <a:t>.</a:t>
            </a:r>
            <a:endParaRPr/>
          </a:p>
        </p:txBody>
      </p:sp>
      <p:sp>
        <p:nvSpPr>
          <p:cNvPr id="128" name="Google Shape;128;p1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ctrTitle"/>
          </p:nvPr>
        </p:nvSpPr>
        <p:spPr>
          <a:xfrm>
            <a:off x="2022225" y="2291121"/>
            <a:ext cx="3947400" cy="562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DEVELOPMENT</a:t>
            </a:r>
            <a:r>
              <a:rPr lang="en-GB"/>
              <a:t> METHODOLOGY</a:t>
            </a:r>
            <a:endParaRPr/>
          </a:p>
        </p:txBody>
      </p:sp>
      <p:sp>
        <p:nvSpPr>
          <p:cNvPr id="134" name="Google Shape;134;p1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Methodology we used to develop our system</a:t>
            </a:r>
            <a:endParaRPr/>
          </a:p>
          <a:p>
            <a:pPr indent="0" lvl="0" marL="0" rtl="0" algn="l">
              <a:lnSpc>
                <a:spcPct val="100000"/>
              </a:lnSpc>
              <a:spcBef>
                <a:spcPts val="0"/>
              </a:spcBef>
              <a:spcAft>
                <a:spcPts val="0"/>
              </a:spcAft>
              <a:buSzPts val="1400"/>
              <a:buNone/>
            </a:pPr>
            <a:r>
              <a:t/>
            </a:r>
            <a:endParaRPr/>
          </a:p>
        </p:txBody>
      </p:sp>
      <p:sp>
        <p:nvSpPr>
          <p:cNvPr id="135" name="Google Shape;135;p17"/>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solidFill>
                  <a:schemeClr val="dk1"/>
                </a:solidFill>
                <a:latin typeface="Lora"/>
                <a:ea typeface="Lora"/>
                <a:cs typeface="Lora"/>
                <a:sym typeface="Lora"/>
              </a:rPr>
              <a:t>4</a:t>
            </a:r>
            <a:endParaRPr b="0" i="0" sz="2400" u="none" cap="none" strike="noStrike">
              <a:solidFill>
                <a:srgbClr val="000000"/>
              </a:solidFill>
              <a:latin typeface="Lora"/>
              <a:ea typeface="Lora"/>
              <a:cs typeface="Lora"/>
              <a:sym typeface="Lora"/>
            </a:endParaRPr>
          </a:p>
        </p:txBody>
      </p:sp>
      <p:sp>
        <p:nvSpPr>
          <p:cNvPr id="136" name="Google Shape;136;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sz="1500"/>
              <a:t>‹#›</a:t>
            </a:fld>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