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 id="2147483653" r:id="rId3"/>
  </p:sldMasterIdLst>
  <p:notesMasterIdLst>
    <p:notesMasterId r:id="rId32"/>
  </p:notesMasterIdLst>
  <p:handoutMasterIdLst>
    <p:handoutMasterId r:id="rId33"/>
  </p:handoutMasterIdLst>
  <p:sldIdLst>
    <p:sldId id="406" r:id="rId4"/>
    <p:sldId id="290" r:id="rId5"/>
    <p:sldId id="367" r:id="rId6"/>
    <p:sldId id="383" r:id="rId7"/>
    <p:sldId id="366" r:id="rId8"/>
    <p:sldId id="369" r:id="rId9"/>
    <p:sldId id="384" r:id="rId10"/>
    <p:sldId id="385" r:id="rId11"/>
    <p:sldId id="294" r:id="rId12"/>
    <p:sldId id="382" r:id="rId13"/>
    <p:sldId id="388" r:id="rId14"/>
    <p:sldId id="387" r:id="rId15"/>
    <p:sldId id="389" r:id="rId16"/>
    <p:sldId id="391" r:id="rId17"/>
    <p:sldId id="392" r:id="rId18"/>
    <p:sldId id="393" r:id="rId19"/>
    <p:sldId id="394" r:id="rId20"/>
    <p:sldId id="402" r:id="rId21"/>
    <p:sldId id="403" r:id="rId22"/>
    <p:sldId id="395" r:id="rId23"/>
    <p:sldId id="390" r:id="rId24"/>
    <p:sldId id="396" r:id="rId25"/>
    <p:sldId id="397" r:id="rId26"/>
    <p:sldId id="398" r:id="rId27"/>
    <p:sldId id="399" r:id="rId28"/>
    <p:sldId id="400" r:id="rId29"/>
    <p:sldId id="401" r:id="rId30"/>
    <p:sldId id="405" r:id="rId3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modifyVerifier cryptProviderType="rsaAES" cryptAlgorithmClass="hash" cryptAlgorithmType="typeAny" cryptAlgorithmSid="14" spinCount="100000" saltData="uGeDisVyBtsdLetoeh2Ceg==" hashData="u72odG0LhFF5ktRTyzHiwmXcs96GhqzjXxGDPJI3cHdxvzlQ99GB3CRqsFCMaN8/y+6FKvtERJIF02t/6qLng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9467" autoAdjust="0"/>
  </p:normalViewPr>
  <p:slideViewPr>
    <p:cSldViewPr>
      <p:cViewPr varScale="1">
        <p:scale>
          <a:sx n="84" d="100"/>
          <a:sy n="84" d="100"/>
        </p:scale>
        <p:origin x="1325"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9/16/2023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9/16/2023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92406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a:p>
        </p:txBody>
      </p:sp>
    </p:spTree>
    <p:extLst>
      <p:ext uri="{BB962C8B-B14F-4D97-AF65-F5344CB8AC3E}">
        <p14:creationId xmlns:p14="http://schemas.microsoft.com/office/powerpoint/2010/main" val="195137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a:p>
        </p:txBody>
      </p:sp>
    </p:spTree>
    <p:extLst>
      <p:ext uri="{BB962C8B-B14F-4D97-AF65-F5344CB8AC3E}">
        <p14:creationId xmlns:p14="http://schemas.microsoft.com/office/powerpoint/2010/main" val="773130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extLst>
      <p:ext uri="{BB962C8B-B14F-4D97-AF65-F5344CB8AC3E}">
        <p14:creationId xmlns:p14="http://schemas.microsoft.com/office/powerpoint/2010/main" val="1593893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state of Fig. 3-9(a) is safe because there exists a sequence of allocations that</a:t>
            </a:r>
          </a:p>
          <a:p>
            <a:r>
              <a:rPr lang="en-US" sz="1200" kern="1200" baseline="0" dirty="0" smtClean="0">
                <a:solidFill>
                  <a:schemeClr val="tx1"/>
                </a:solidFill>
                <a:latin typeface="+mn-lt"/>
                <a:ea typeface="+mn-ea"/>
                <a:cs typeface="+mn-cs"/>
              </a:rPr>
              <a:t>allows all processes to complete. Namely, the scheduler could simply run </a:t>
            </a:r>
            <a:r>
              <a:rPr lang="en-US" sz="1200" i="1" kern="1200" baseline="0" dirty="0" smtClean="0">
                <a:solidFill>
                  <a:schemeClr val="tx1"/>
                </a:solidFill>
                <a:latin typeface="+mn-lt"/>
                <a:ea typeface="+mn-ea"/>
                <a:cs typeface="+mn-cs"/>
              </a:rPr>
              <a:t>B</a:t>
            </a:r>
          </a:p>
          <a:p>
            <a:r>
              <a:rPr lang="en-US" sz="1200" kern="1200" baseline="0" dirty="0" smtClean="0">
                <a:solidFill>
                  <a:schemeClr val="tx1"/>
                </a:solidFill>
                <a:latin typeface="+mn-lt"/>
                <a:ea typeface="+mn-ea"/>
                <a:cs typeface="+mn-cs"/>
              </a:rPr>
              <a:t>exclusively, until it asked for and got two more instances of the resource, leading to</a:t>
            </a:r>
          </a:p>
          <a:p>
            <a:r>
              <a:rPr lang="en-US" sz="1200" kern="1200" baseline="0" dirty="0" smtClean="0">
                <a:solidFill>
                  <a:schemeClr val="tx1"/>
                </a:solidFill>
                <a:latin typeface="+mn-lt"/>
                <a:ea typeface="+mn-ea"/>
                <a:cs typeface="+mn-cs"/>
              </a:rPr>
              <a:t>the state of Fig. 3-9(b). When </a:t>
            </a:r>
            <a:r>
              <a:rPr lang="en-US" sz="1200" i="1" kern="1200" baseline="0" dirty="0" smtClean="0">
                <a:solidFill>
                  <a:schemeClr val="tx1"/>
                </a:solidFill>
                <a:latin typeface="+mn-lt"/>
                <a:ea typeface="+mn-ea"/>
                <a:cs typeface="+mn-cs"/>
              </a:rPr>
              <a:t>B completes, we get the state of Fig. 3-9(c). Then the</a:t>
            </a:r>
          </a:p>
          <a:p>
            <a:r>
              <a:rPr lang="en-US" sz="1200" kern="1200" baseline="0" dirty="0" smtClean="0">
                <a:solidFill>
                  <a:schemeClr val="tx1"/>
                </a:solidFill>
                <a:latin typeface="+mn-lt"/>
                <a:ea typeface="+mn-ea"/>
                <a:cs typeface="+mn-cs"/>
              </a:rPr>
              <a:t>scheduler can run </a:t>
            </a:r>
            <a:r>
              <a:rPr lang="en-US" sz="1200" i="1" kern="1200" baseline="0" dirty="0" smtClean="0">
                <a:solidFill>
                  <a:schemeClr val="tx1"/>
                </a:solidFill>
                <a:latin typeface="+mn-lt"/>
                <a:ea typeface="+mn-ea"/>
                <a:cs typeface="+mn-cs"/>
              </a:rPr>
              <a:t>X leading eventually to Fig. 3-9(d). When X completes, we get Fig.</a:t>
            </a:r>
          </a:p>
          <a:p>
            <a:r>
              <a:rPr lang="en-US" sz="1200" kern="1200" baseline="0" dirty="0" smtClean="0">
                <a:solidFill>
                  <a:schemeClr val="tx1"/>
                </a:solidFill>
                <a:latin typeface="+mn-lt"/>
                <a:ea typeface="+mn-ea"/>
                <a:cs typeface="+mn-cs"/>
              </a:rPr>
              <a:t>3-9(e). Now </a:t>
            </a:r>
            <a:r>
              <a:rPr lang="en-US" sz="1200" i="1" kern="1200" baseline="0" dirty="0" smtClean="0">
                <a:solidFill>
                  <a:schemeClr val="tx1"/>
                </a:solidFill>
                <a:latin typeface="+mn-lt"/>
                <a:ea typeface="+mn-ea"/>
                <a:cs typeface="+mn-cs"/>
              </a:rPr>
              <a:t>A can get the six instances of the resource it needs and also complete.</a:t>
            </a:r>
          </a:p>
          <a:p>
            <a:r>
              <a:rPr lang="en-US" sz="1200" kern="1200" baseline="0" dirty="0" smtClean="0">
                <a:solidFill>
                  <a:schemeClr val="tx1"/>
                </a:solidFill>
                <a:latin typeface="+mn-lt"/>
                <a:ea typeface="+mn-ea"/>
                <a:cs typeface="+mn-cs"/>
              </a:rPr>
              <a:t>Thus the state of Fig. 3-9(a) is safe because the system, by careful scheduling, can</a:t>
            </a:r>
          </a:p>
          <a:p>
            <a:r>
              <a:rPr lang="en-US" sz="1200" kern="1200" baseline="0" dirty="0" smtClean="0">
                <a:solidFill>
                  <a:schemeClr val="tx1"/>
                </a:solidFill>
                <a:latin typeface="+mn-lt"/>
                <a:ea typeface="+mn-ea"/>
                <a:cs typeface="+mn-cs"/>
              </a:rPr>
              <a:t>avoid deadlock.</a:t>
            </a: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a:p>
        </p:txBody>
      </p:sp>
    </p:spTree>
    <p:extLst>
      <p:ext uri="{BB962C8B-B14F-4D97-AF65-F5344CB8AC3E}">
        <p14:creationId xmlns:p14="http://schemas.microsoft.com/office/powerpoint/2010/main" val="402973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suppose we have the initial state shown in Fig. 3-10(a), but this time </a:t>
            </a:r>
            <a:r>
              <a:rPr lang="en-US" sz="1200" i="1" kern="1200" baseline="0" dirty="0" smtClean="0">
                <a:solidFill>
                  <a:schemeClr val="tx1"/>
                </a:solidFill>
                <a:latin typeface="+mn-lt"/>
                <a:ea typeface="+mn-ea"/>
                <a:cs typeface="+mn-cs"/>
              </a:rPr>
              <a:t>A requests</a:t>
            </a:r>
          </a:p>
          <a:p>
            <a:r>
              <a:rPr lang="en-US" sz="1200" kern="1200" baseline="0" dirty="0" smtClean="0">
                <a:solidFill>
                  <a:schemeClr val="tx1"/>
                </a:solidFill>
                <a:latin typeface="+mn-lt"/>
                <a:ea typeface="+mn-ea"/>
                <a:cs typeface="+mn-cs"/>
              </a:rPr>
              <a:t>and gets another resource, giving Fig. 3-10(b). Can we find a sequence that is</a:t>
            </a:r>
          </a:p>
          <a:p>
            <a:r>
              <a:rPr lang="en-US" sz="1200" kern="1200" baseline="0" dirty="0" smtClean="0">
                <a:solidFill>
                  <a:schemeClr val="tx1"/>
                </a:solidFill>
                <a:latin typeface="+mn-lt"/>
                <a:ea typeface="+mn-ea"/>
                <a:cs typeface="+mn-cs"/>
              </a:rPr>
              <a:t>guaranteed to work? Let us try. The scheduler could run </a:t>
            </a:r>
            <a:r>
              <a:rPr lang="en-US" sz="1200" i="1" kern="1200" baseline="0" dirty="0" smtClean="0">
                <a:solidFill>
                  <a:schemeClr val="tx1"/>
                </a:solidFill>
                <a:latin typeface="+mn-lt"/>
                <a:ea typeface="+mn-ea"/>
                <a:cs typeface="+mn-cs"/>
              </a:rPr>
              <a:t>B until it asked for all its</a:t>
            </a:r>
          </a:p>
          <a:p>
            <a:r>
              <a:rPr lang="en-US" sz="1200" kern="1200" baseline="0" dirty="0" smtClean="0">
                <a:solidFill>
                  <a:schemeClr val="tx1"/>
                </a:solidFill>
                <a:latin typeface="+mn-lt"/>
                <a:ea typeface="+mn-ea"/>
                <a:cs typeface="+mn-cs"/>
              </a:rPr>
              <a:t>resources, as shown in Fig. 3-10(c).</a:t>
            </a:r>
          </a:p>
          <a:p>
            <a:r>
              <a:rPr lang="en-US" sz="1200" kern="1200" baseline="0" dirty="0" smtClean="0">
                <a:solidFill>
                  <a:schemeClr val="tx1"/>
                </a:solidFill>
                <a:latin typeface="+mn-lt"/>
                <a:ea typeface="+mn-ea"/>
                <a:cs typeface="+mn-cs"/>
              </a:rPr>
              <a:t>Eventually, </a:t>
            </a:r>
            <a:r>
              <a:rPr lang="en-US" sz="1200" i="1" kern="1200" baseline="0" dirty="0" smtClean="0">
                <a:solidFill>
                  <a:schemeClr val="tx1"/>
                </a:solidFill>
                <a:latin typeface="+mn-lt"/>
                <a:ea typeface="+mn-ea"/>
                <a:cs typeface="+mn-cs"/>
              </a:rPr>
              <a:t>B completes and we get the situation of Fig. 3-10(d). At this point we are</a:t>
            </a:r>
          </a:p>
          <a:p>
            <a:r>
              <a:rPr lang="en-US" sz="1200" kern="1200" baseline="0" dirty="0" smtClean="0">
                <a:solidFill>
                  <a:schemeClr val="tx1"/>
                </a:solidFill>
                <a:latin typeface="+mn-lt"/>
                <a:ea typeface="+mn-ea"/>
                <a:cs typeface="+mn-cs"/>
              </a:rPr>
              <a:t>stuck. We only have four instances of the resource free, and each of the active</a:t>
            </a:r>
          </a:p>
          <a:p>
            <a:r>
              <a:rPr lang="en-US" sz="1200" kern="1200" baseline="0" dirty="0" smtClean="0">
                <a:solidFill>
                  <a:schemeClr val="tx1"/>
                </a:solidFill>
                <a:latin typeface="+mn-lt"/>
                <a:ea typeface="+mn-ea"/>
                <a:cs typeface="+mn-cs"/>
              </a:rPr>
              <a:t>processes needs five. There is no sequence that guarantees completion. Thus the</a:t>
            </a:r>
          </a:p>
          <a:p>
            <a:r>
              <a:rPr lang="en-US" sz="1200" kern="1200" baseline="0" dirty="0" smtClean="0">
                <a:solidFill>
                  <a:schemeClr val="tx1"/>
                </a:solidFill>
                <a:latin typeface="+mn-lt"/>
                <a:ea typeface="+mn-ea"/>
                <a:cs typeface="+mn-cs"/>
              </a:rPr>
              <a:t>allocation decision that moved the system from Fig. 3-10(a) to Fig. 3-10(b) went from</a:t>
            </a:r>
          </a:p>
          <a:p>
            <a:r>
              <a:rPr lang="en-US" sz="1200" kern="1200" baseline="0" dirty="0" smtClean="0">
                <a:solidFill>
                  <a:schemeClr val="tx1"/>
                </a:solidFill>
                <a:latin typeface="+mn-lt"/>
                <a:ea typeface="+mn-ea"/>
                <a:cs typeface="+mn-cs"/>
              </a:rPr>
              <a:t>a safe state to an unsafe state. Running </a:t>
            </a:r>
            <a:r>
              <a:rPr lang="en-US" sz="1200" i="1" kern="1200" baseline="0" dirty="0" smtClean="0">
                <a:solidFill>
                  <a:schemeClr val="tx1"/>
                </a:solidFill>
                <a:latin typeface="+mn-lt"/>
                <a:ea typeface="+mn-ea"/>
                <a:cs typeface="+mn-cs"/>
              </a:rPr>
              <a:t>A or C next starting at Fig. 3-10(b) does not</a:t>
            </a:r>
          </a:p>
          <a:p>
            <a:r>
              <a:rPr lang="en-US" sz="1200" kern="1200" baseline="0" dirty="0" smtClean="0">
                <a:solidFill>
                  <a:schemeClr val="tx1"/>
                </a:solidFill>
                <a:latin typeface="+mn-lt"/>
                <a:ea typeface="+mn-ea"/>
                <a:cs typeface="+mn-cs"/>
              </a:rPr>
              <a:t>work either. In retrospect, </a:t>
            </a:r>
            <a:r>
              <a:rPr lang="en-US" sz="1200" i="1" kern="1200" baseline="0" dirty="0" smtClean="0">
                <a:solidFill>
                  <a:schemeClr val="tx1"/>
                </a:solidFill>
                <a:latin typeface="+mn-lt"/>
                <a:ea typeface="+mn-ea"/>
                <a:cs typeface="+mn-cs"/>
              </a:rPr>
              <a:t>A’s request should not have been granted.</a:t>
            </a: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extLst>
      <p:ext uri="{BB962C8B-B14F-4D97-AF65-F5344CB8AC3E}">
        <p14:creationId xmlns:p14="http://schemas.microsoft.com/office/powerpoint/2010/main" val="1493167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customers go about their respective businesses, making loan requests from time to</a:t>
            </a:r>
          </a:p>
          <a:p>
            <a:r>
              <a:rPr lang="en-US" sz="1200" kern="1200" baseline="0" dirty="0" smtClean="0">
                <a:solidFill>
                  <a:schemeClr val="tx1"/>
                </a:solidFill>
                <a:latin typeface="+mn-lt"/>
                <a:ea typeface="+mn-ea"/>
                <a:cs typeface="+mn-cs"/>
              </a:rPr>
              <a:t>time (i.e., asking for resources). At a certain moment, the situation is as shown in Fig.</a:t>
            </a:r>
          </a:p>
          <a:p>
            <a:r>
              <a:rPr lang="en-US" sz="1200" kern="1200" baseline="0" dirty="0" smtClean="0">
                <a:solidFill>
                  <a:schemeClr val="tx1"/>
                </a:solidFill>
                <a:latin typeface="+mn-lt"/>
                <a:ea typeface="+mn-ea"/>
                <a:cs typeface="+mn-cs"/>
              </a:rPr>
              <a:t>3-11(b). This state is safe because with two units left, the banker can delay any</a:t>
            </a:r>
          </a:p>
          <a:p>
            <a:r>
              <a:rPr lang="en-US" sz="1200" kern="1200" baseline="0" dirty="0" smtClean="0">
                <a:solidFill>
                  <a:schemeClr val="tx1"/>
                </a:solidFill>
                <a:latin typeface="+mn-lt"/>
                <a:ea typeface="+mn-ea"/>
                <a:cs typeface="+mn-cs"/>
              </a:rPr>
              <a:t>requests except </a:t>
            </a:r>
            <a:r>
              <a:rPr lang="en-US" sz="1200" i="1" kern="1200" baseline="0" dirty="0" smtClean="0">
                <a:solidFill>
                  <a:schemeClr val="tx1"/>
                </a:solidFill>
                <a:latin typeface="+mn-lt"/>
                <a:ea typeface="+mn-ea"/>
                <a:cs typeface="+mn-cs"/>
              </a:rPr>
              <a:t>C’s, thus letting C finish and release all four of his resources. With</a:t>
            </a:r>
          </a:p>
          <a:p>
            <a:r>
              <a:rPr lang="en-US" sz="1200" kern="1200" baseline="0" dirty="0" smtClean="0">
                <a:solidFill>
                  <a:schemeClr val="tx1"/>
                </a:solidFill>
                <a:latin typeface="+mn-lt"/>
                <a:ea typeface="+mn-ea"/>
                <a:cs typeface="+mn-cs"/>
              </a:rPr>
              <a:t>four units in hand, the banker can let either </a:t>
            </a:r>
            <a:r>
              <a:rPr lang="en-US" sz="1200" i="1" kern="1200" baseline="0" dirty="0" smtClean="0">
                <a:solidFill>
                  <a:schemeClr val="tx1"/>
                </a:solidFill>
                <a:latin typeface="+mn-lt"/>
                <a:ea typeface="+mn-ea"/>
                <a:cs typeface="+mn-cs"/>
              </a:rPr>
              <a:t>D or B have the necessary units, and so on.</a:t>
            </a:r>
          </a:p>
          <a:p>
            <a:r>
              <a:rPr lang="en-US" sz="1200" kern="1200" baseline="0" dirty="0" smtClean="0">
                <a:solidFill>
                  <a:schemeClr val="tx1"/>
                </a:solidFill>
                <a:latin typeface="+mn-lt"/>
                <a:ea typeface="+mn-ea"/>
                <a:cs typeface="+mn-cs"/>
              </a:rPr>
              <a:t>Consider what would happen if a request from </a:t>
            </a:r>
            <a:r>
              <a:rPr lang="en-US" sz="1200" i="1" kern="1200" baseline="0" dirty="0" smtClean="0">
                <a:solidFill>
                  <a:schemeClr val="tx1"/>
                </a:solidFill>
                <a:latin typeface="+mn-lt"/>
                <a:ea typeface="+mn-ea"/>
                <a:cs typeface="+mn-cs"/>
              </a:rPr>
              <a:t>B for one more unit were granted in</a:t>
            </a:r>
          </a:p>
          <a:p>
            <a:r>
              <a:rPr lang="en-US" sz="1200" kern="1200" baseline="0" dirty="0" smtClean="0">
                <a:solidFill>
                  <a:schemeClr val="tx1"/>
                </a:solidFill>
                <a:latin typeface="+mn-lt"/>
                <a:ea typeface="+mn-ea"/>
                <a:cs typeface="+mn-cs"/>
              </a:rPr>
              <a:t>Fig. 3-11(b). We would have situation Fig. 3-11(c), which is unsafe. If all the</a:t>
            </a:r>
          </a:p>
          <a:p>
            <a:r>
              <a:rPr lang="en-US" sz="1200" kern="1200" baseline="0" dirty="0" smtClean="0">
                <a:solidFill>
                  <a:schemeClr val="tx1"/>
                </a:solidFill>
                <a:latin typeface="+mn-lt"/>
                <a:ea typeface="+mn-ea"/>
                <a:cs typeface="+mn-cs"/>
              </a:rPr>
              <a:t>customers suddenly asked for their maximum loans, the banker could not satisfy any</a:t>
            </a:r>
          </a:p>
          <a:p>
            <a:r>
              <a:rPr lang="en-US" sz="1200" kern="1200" baseline="0" dirty="0" smtClean="0">
                <a:solidFill>
                  <a:schemeClr val="tx1"/>
                </a:solidFill>
                <a:latin typeface="+mn-lt"/>
                <a:ea typeface="+mn-ea"/>
                <a:cs typeface="+mn-cs"/>
              </a:rPr>
              <a:t>of them, and we would have a deadlock. An unsafe state does not </a:t>
            </a:r>
            <a:r>
              <a:rPr lang="en-US" sz="1200" i="1" kern="1200" baseline="0" dirty="0" smtClean="0">
                <a:solidFill>
                  <a:schemeClr val="tx1"/>
                </a:solidFill>
                <a:latin typeface="+mn-lt"/>
                <a:ea typeface="+mn-ea"/>
                <a:cs typeface="+mn-cs"/>
              </a:rPr>
              <a:t>have to lead to</a:t>
            </a:r>
          </a:p>
          <a:p>
            <a:r>
              <a:rPr lang="en-US" sz="1200" kern="1200" baseline="0" dirty="0" smtClean="0">
                <a:solidFill>
                  <a:schemeClr val="tx1"/>
                </a:solidFill>
                <a:latin typeface="+mn-lt"/>
                <a:ea typeface="+mn-ea"/>
                <a:cs typeface="+mn-cs"/>
              </a:rPr>
              <a:t>deadlock, since a customer might not need the entire credit line available, but the</a:t>
            </a:r>
          </a:p>
          <a:p>
            <a:r>
              <a:rPr lang="en-US" sz="1200" kern="1200" baseline="0" dirty="0" smtClean="0">
                <a:solidFill>
                  <a:schemeClr val="tx1"/>
                </a:solidFill>
                <a:latin typeface="+mn-lt"/>
                <a:ea typeface="+mn-ea"/>
                <a:cs typeface="+mn-cs"/>
              </a:rPr>
              <a:t>banker cannot count on this behavior.</a:t>
            </a: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a:p>
        </p:txBody>
      </p:sp>
    </p:spTree>
    <p:extLst>
      <p:ext uri="{BB962C8B-B14F-4D97-AF65-F5344CB8AC3E}">
        <p14:creationId xmlns:p14="http://schemas.microsoft.com/office/powerpoint/2010/main" val="49234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1849962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a:p>
        </p:txBody>
      </p:sp>
    </p:spTree>
    <p:extLst>
      <p:ext uri="{BB962C8B-B14F-4D97-AF65-F5344CB8AC3E}">
        <p14:creationId xmlns:p14="http://schemas.microsoft.com/office/powerpoint/2010/main" val="1898982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extLst>
      <p:ext uri="{BB962C8B-B14F-4D97-AF65-F5344CB8AC3E}">
        <p14:creationId xmlns:p14="http://schemas.microsoft.com/office/powerpoint/2010/main" val="87824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374698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extLst>
      <p:ext uri="{BB962C8B-B14F-4D97-AF65-F5344CB8AC3E}">
        <p14:creationId xmlns:p14="http://schemas.microsoft.com/office/powerpoint/2010/main" val="417033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see how the algorithm works in practice, let us use it on the graph of Fig. 3-5(a).</a:t>
            </a:r>
          </a:p>
          <a:p>
            <a:r>
              <a:rPr lang="en-US" sz="1200" kern="1200" baseline="0" dirty="0" smtClean="0">
                <a:solidFill>
                  <a:schemeClr val="tx1"/>
                </a:solidFill>
                <a:latin typeface="+mn-lt"/>
                <a:ea typeface="+mn-ea"/>
                <a:cs typeface="+mn-cs"/>
              </a:rPr>
              <a:t>The order of processing the nodes is arbitrary, so let us just inspect them from left to</a:t>
            </a:r>
          </a:p>
          <a:p>
            <a:r>
              <a:rPr lang="en-US" sz="1200" kern="1200" baseline="0" dirty="0" smtClean="0">
                <a:solidFill>
                  <a:schemeClr val="tx1"/>
                </a:solidFill>
                <a:latin typeface="+mn-lt"/>
                <a:ea typeface="+mn-ea"/>
                <a:cs typeface="+mn-cs"/>
              </a:rPr>
              <a:t>right, top to bottom, first running the algorithm starting at </a:t>
            </a:r>
            <a:r>
              <a:rPr lang="en-US" sz="1200" i="1" kern="1200" baseline="0" dirty="0" smtClean="0">
                <a:solidFill>
                  <a:schemeClr val="tx1"/>
                </a:solidFill>
                <a:latin typeface="+mn-lt"/>
                <a:ea typeface="+mn-ea"/>
                <a:cs typeface="+mn-cs"/>
              </a:rPr>
              <a:t>R then successively, A, B,</a:t>
            </a:r>
          </a:p>
          <a:p>
            <a:r>
              <a:rPr lang="en-US" sz="1200" i="1" kern="1200" baseline="0" dirty="0" smtClean="0">
                <a:solidFill>
                  <a:schemeClr val="tx1"/>
                </a:solidFill>
                <a:latin typeface="+mn-lt"/>
                <a:ea typeface="+mn-ea"/>
                <a:cs typeface="+mn-cs"/>
              </a:rPr>
              <a:t>C, S, D, T, E, F, and so forth. If we hit a cycle, the algorithm stops.</a:t>
            </a:r>
          </a:p>
          <a:p>
            <a:r>
              <a:rPr lang="en-US" sz="1200" kern="1200" baseline="0" dirty="0" smtClean="0">
                <a:solidFill>
                  <a:schemeClr val="tx1"/>
                </a:solidFill>
                <a:latin typeface="+mn-lt"/>
                <a:ea typeface="+mn-ea"/>
                <a:cs typeface="+mn-cs"/>
              </a:rPr>
              <a:t>We start at </a:t>
            </a:r>
            <a:r>
              <a:rPr lang="en-US" sz="1200" i="1" kern="1200" baseline="0" dirty="0" smtClean="0">
                <a:solidFill>
                  <a:schemeClr val="tx1"/>
                </a:solidFill>
                <a:latin typeface="+mn-lt"/>
                <a:ea typeface="+mn-ea"/>
                <a:cs typeface="+mn-cs"/>
              </a:rPr>
              <a:t>R and initialize L to the empty list. Then we add R to the list and move to</a:t>
            </a:r>
          </a:p>
          <a:p>
            <a:r>
              <a:rPr lang="en-US" sz="1200" kern="1200" baseline="0" dirty="0" smtClean="0">
                <a:solidFill>
                  <a:schemeClr val="tx1"/>
                </a:solidFill>
                <a:latin typeface="+mn-lt"/>
                <a:ea typeface="+mn-ea"/>
                <a:cs typeface="+mn-cs"/>
              </a:rPr>
              <a:t>the only possibility, </a:t>
            </a:r>
            <a:r>
              <a:rPr lang="en-US" sz="1200" i="1" kern="1200" baseline="0" dirty="0" smtClean="0">
                <a:solidFill>
                  <a:schemeClr val="tx1"/>
                </a:solidFill>
                <a:latin typeface="+mn-lt"/>
                <a:ea typeface="+mn-ea"/>
                <a:cs typeface="+mn-cs"/>
              </a:rPr>
              <a:t>A, and add it to L, giving L = [R, A]. From A we go to S, giving L</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R, A, S]. S has no outgoing arcs, so it is a dead end, forcing us to backtrack to A.</a:t>
            </a:r>
          </a:p>
          <a:p>
            <a:r>
              <a:rPr lang="en-US" sz="1200" kern="1200" baseline="0" dirty="0" smtClean="0">
                <a:solidFill>
                  <a:schemeClr val="tx1"/>
                </a:solidFill>
                <a:latin typeface="+mn-lt"/>
                <a:ea typeface="+mn-ea"/>
                <a:cs typeface="+mn-cs"/>
              </a:rPr>
              <a:t>Since </a:t>
            </a:r>
            <a:r>
              <a:rPr lang="en-US" sz="1200" i="1" kern="1200" baseline="0" dirty="0" smtClean="0">
                <a:solidFill>
                  <a:schemeClr val="tx1"/>
                </a:solidFill>
                <a:latin typeface="+mn-lt"/>
                <a:ea typeface="+mn-ea"/>
                <a:cs typeface="+mn-cs"/>
              </a:rPr>
              <a:t>A has no unmarked outgoing arcs, we backtrack to R, completing our inspection</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R.</a:t>
            </a:r>
          </a:p>
          <a:p>
            <a:r>
              <a:rPr lang="en-US" sz="1200" kern="1200" baseline="0" dirty="0" smtClean="0">
                <a:solidFill>
                  <a:schemeClr val="tx1"/>
                </a:solidFill>
                <a:latin typeface="+mn-lt"/>
                <a:ea typeface="+mn-ea"/>
                <a:cs typeface="+mn-cs"/>
              </a:rPr>
              <a:t>Now we restart the algorithm starting at </a:t>
            </a:r>
            <a:r>
              <a:rPr lang="en-US" sz="1200" i="1" kern="1200" baseline="0" dirty="0" smtClean="0">
                <a:solidFill>
                  <a:schemeClr val="tx1"/>
                </a:solidFill>
                <a:latin typeface="+mn-lt"/>
                <a:ea typeface="+mn-ea"/>
                <a:cs typeface="+mn-cs"/>
              </a:rPr>
              <a:t>A, resetting L to the empty list. This search,</a:t>
            </a:r>
          </a:p>
          <a:p>
            <a:r>
              <a:rPr lang="en-US" sz="1200" kern="1200" baseline="0" dirty="0" smtClean="0">
                <a:solidFill>
                  <a:schemeClr val="tx1"/>
                </a:solidFill>
                <a:latin typeface="+mn-lt"/>
                <a:ea typeface="+mn-ea"/>
                <a:cs typeface="+mn-cs"/>
              </a:rPr>
              <a:t>too, quickly stops, so we start again at </a:t>
            </a:r>
            <a:r>
              <a:rPr lang="en-US" sz="1200" i="1" kern="1200" baseline="0" dirty="0" smtClean="0">
                <a:solidFill>
                  <a:schemeClr val="tx1"/>
                </a:solidFill>
                <a:latin typeface="+mn-lt"/>
                <a:ea typeface="+mn-ea"/>
                <a:cs typeface="+mn-cs"/>
              </a:rPr>
              <a:t>B. From B we continue to follow outgoing arcs</a:t>
            </a:r>
          </a:p>
          <a:p>
            <a:r>
              <a:rPr lang="en-US" sz="1200" kern="1200" baseline="0" dirty="0" smtClean="0">
                <a:solidFill>
                  <a:schemeClr val="tx1"/>
                </a:solidFill>
                <a:latin typeface="+mn-lt"/>
                <a:ea typeface="+mn-ea"/>
                <a:cs typeface="+mn-cs"/>
              </a:rPr>
              <a:t>until we get to </a:t>
            </a:r>
            <a:r>
              <a:rPr lang="en-US" sz="1200" i="1" kern="1200" baseline="0" dirty="0" smtClean="0">
                <a:solidFill>
                  <a:schemeClr val="tx1"/>
                </a:solidFill>
                <a:latin typeface="+mn-lt"/>
                <a:ea typeface="+mn-ea"/>
                <a:cs typeface="+mn-cs"/>
              </a:rPr>
              <a:t>D, at which time L = [B, T, E, V, G, U, D]. Now we must make a</a:t>
            </a:r>
          </a:p>
          <a:p>
            <a:r>
              <a:rPr lang="en-US" sz="1200" kern="1200" baseline="0" dirty="0" smtClean="0">
                <a:solidFill>
                  <a:schemeClr val="tx1"/>
                </a:solidFill>
                <a:latin typeface="+mn-lt"/>
                <a:ea typeface="+mn-ea"/>
                <a:cs typeface="+mn-cs"/>
              </a:rPr>
              <a:t>(random) choice. If we pick </a:t>
            </a:r>
            <a:r>
              <a:rPr lang="en-US" sz="1200" i="1" kern="1200" baseline="0" dirty="0" smtClean="0">
                <a:solidFill>
                  <a:schemeClr val="tx1"/>
                </a:solidFill>
                <a:latin typeface="+mn-lt"/>
                <a:ea typeface="+mn-ea"/>
                <a:cs typeface="+mn-cs"/>
              </a:rPr>
              <a:t>S we come to a dead end and backtrack to D. The second</a:t>
            </a:r>
          </a:p>
          <a:p>
            <a:r>
              <a:rPr lang="en-US" sz="1200" kern="1200" baseline="0" dirty="0" smtClean="0">
                <a:solidFill>
                  <a:schemeClr val="tx1"/>
                </a:solidFill>
                <a:latin typeface="+mn-lt"/>
                <a:ea typeface="+mn-ea"/>
                <a:cs typeface="+mn-cs"/>
              </a:rPr>
              <a:t>time we pick </a:t>
            </a:r>
            <a:r>
              <a:rPr lang="en-US" sz="1200" i="1" kern="1200" baseline="0" dirty="0" smtClean="0">
                <a:solidFill>
                  <a:schemeClr val="tx1"/>
                </a:solidFill>
                <a:latin typeface="+mn-lt"/>
                <a:ea typeface="+mn-ea"/>
                <a:cs typeface="+mn-cs"/>
              </a:rPr>
              <a:t>T and update L to be [D, T, E, V, G, U, D, T], at which point we discover</a:t>
            </a:r>
          </a:p>
          <a:p>
            <a:r>
              <a:rPr lang="en-US" sz="1200" kern="1200" baseline="0" dirty="0" smtClean="0">
                <a:solidFill>
                  <a:schemeClr val="tx1"/>
                </a:solidFill>
                <a:latin typeface="+mn-lt"/>
                <a:ea typeface="+mn-ea"/>
                <a:cs typeface="+mn-cs"/>
              </a:rPr>
              <a:t>the cycle and stop the algorithm.</a:t>
            </a: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a:p>
        </p:txBody>
      </p:sp>
    </p:spTree>
    <p:extLst>
      <p:ext uri="{BB962C8B-B14F-4D97-AF65-F5344CB8AC3E}">
        <p14:creationId xmlns:p14="http://schemas.microsoft.com/office/powerpoint/2010/main" val="670890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a:p>
        </p:txBody>
      </p:sp>
    </p:spTree>
    <p:extLst>
      <p:ext uri="{BB962C8B-B14F-4D97-AF65-F5344CB8AC3E}">
        <p14:creationId xmlns:p14="http://schemas.microsoft.com/office/powerpoint/2010/main" val="3640214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a:p>
        </p:txBody>
      </p:sp>
    </p:spTree>
    <p:extLst>
      <p:ext uri="{BB962C8B-B14F-4D97-AF65-F5344CB8AC3E}">
        <p14:creationId xmlns:p14="http://schemas.microsoft.com/office/powerpoint/2010/main" val="94398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2272050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a:p>
        </p:txBody>
      </p:sp>
    </p:spTree>
    <p:extLst>
      <p:ext uri="{BB962C8B-B14F-4D97-AF65-F5344CB8AC3E}">
        <p14:creationId xmlns:p14="http://schemas.microsoft.com/office/powerpoint/2010/main" val="699975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a:p>
        </p:txBody>
      </p:sp>
    </p:spTree>
    <p:extLst>
      <p:ext uri="{BB962C8B-B14F-4D97-AF65-F5344CB8AC3E}">
        <p14:creationId xmlns:p14="http://schemas.microsoft.com/office/powerpoint/2010/main" val="2412212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run the deadlock detection algorithm, we look for a process whose resource</a:t>
            </a:r>
          </a:p>
          <a:p>
            <a:r>
              <a:rPr lang="en-US" sz="1200" kern="1200" baseline="0" dirty="0" smtClean="0">
                <a:solidFill>
                  <a:schemeClr val="tx1"/>
                </a:solidFill>
                <a:latin typeface="+mn-lt"/>
                <a:ea typeface="+mn-ea"/>
                <a:cs typeface="+mn-cs"/>
              </a:rPr>
              <a:t>request can be satisfied. The first one cannot be satisfied because there is no CD-ROM</a:t>
            </a:r>
          </a:p>
          <a:p>
            <a:r>
              <a:rPr lang="en-US" sz="1200" kern="1200" baseline="0" dirty="0" smtClean="0">
                <a:solidFill>
                  <a:schemeClr val="tx1"/>
                </a:solidFill>
                <a:latin typeface="+mn-lt"/>
                <a:ea typeface="+mn-ea"/>
                <a:cs typeface="+mn-cs"/>
              </a:rPr>
              <a:t>drive available. The second cannot be satisfied either, because there is no scanner free.</a:t>
            </a:r>
          </a:p>
          <a:p>
            <a:r>
              <a:rPr lang="en-US" sz="1200" kern="1200" baseline="0" dirty="0" smtClean="0">
                <a:solidFill>
                  <a:schemeClr val="tx1"/>
                </a:solidFill>
                <a:latin typeface="+mn-lt"/>
                <a:ea typeface="+mn-ea"/>
                <a:cs typeface="+mn-cs"/>
              </a:rPr>
              <a:t>Fortunately, the third one can be satisfied, so process 3 runs and eventually returns all</a:t>
            </a:r>
          </a:p>
          <a:p>
            <a:r>
              <a:rPr lang="en-US" sz="1200" kern="1200" baseline="0" dirty="0" smtClean="0">
                <a:solidFill>
                  <a:schemeClr val="tx1"/>
                </a:solidFill>
                <a:latin typeface="+mn-lt"/>
                <a:ea typeface="+mn-ea"/>
                <a:cs typeface="+mn-cs"/>
              </a:rPr>
              <a:t>its resources, giving</a:t>
            </a:r>
          </a:p>
          <a:p>
            <a:r>
              <a:rPr lang="pt-BR" sz="1200" kern="1200" baseline="0" dirty="0" smtClean="0">
                <a:solidFill>
                  <a:schemeClr val="tx1"/>
                </a:solidFill>
                <a:latin typeface="+mn-lt"/>
                <a:ea typeface="+mn-ea"/>
                <a:cs typeface="+mn-cs"/>
              </a:rPr>
              <a:t>A = (2 2 2 0)</a:t>
            </a:r>
          </a:p>
          <a:p>
            <a:r>
              <a:rPr lang="en-US" sz="1200" kern="1200" baseline="0" dirty="0" smtClean="0">
                <a:solidFill>
                  <a:schemeClr val="tx1"/>
                </a:solidFill>
                <a:latin typeface="+mn-lt"/>
                <a:ea typeface="+mn-ea"/>
                <a:cs typeface="+mn-cs"/>
              </a:rPr>
              <a:t>At this point process 2 can run and return its resources, giving</a:t>
            </a:r>
          </a:p>
          <a:p>
            <a:r>
              <a:rPr lang="pt-BR" sz="1200" kern="1200" baseline="0" dirty="0" smtClean="0">
                <a:solidFill>
                  <a:schemeClr val="tx1"/>
                </a:solidFill>
                <a:latin typeface="+mn-lt"/>
                <a:ea typeface="+mn-ea"/>
                <a:cs typeface="+mn-cs"/>
              </a:rPr>
              <a:t>A = (4 2 2 1)</a:t>
            </a:r>
          </a:p>
          <a:p>
            <a:r>
              <a:rPr lang="en-US" sz="1200" kern="1200" baseline="0" dirty="0" smtClean="0">
                <a:solidFill>
                  <a:schemeClr val="tx1"/>
                </a:solidFill>
                <a:latin typeface="+mn-lt"/>
                <a:ea typeface="+mn-ea"/>
                <a:cs typeface="+mn-cs"/>
              </a:rPr>
              <a:t>Now the remaining process can run. There is no deadlock in the system.</a:t>
            </a: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a:p>
        </p:txBody>
      </p:sp>
    </p:spTree>
    <p:extLst>
      <p:ext uri="{BB962C8B-B14F-4D97-AF65-F5344CB8AC3E}">
        <p14:creationId xmlns:p14="http://schemas.microsoft.com/office/powerpoint/2010/main" val="3497690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3532343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For P0, need0=7,4,3</a:t>
            </a:r>
          </a:p>
          <a:p>
            <a:r>
              <a:rPr lang="en-US" sz="1200" kern="1200" baseline="0" dirty="0" smtClean="0">
                <a:solidFill>
                  <a:schemeClr val="tx1"/>
                </a:solidFill>
                <a:latin typeface="+mn-lt"/>
                <a:ea typeface="+mn-ea"/>
                <a:cs typeface="+mn-cs"/>
              </a:rPr>
              <a:t>Available = 3,3,2</a:t>
            </a:r>
          </a:p>
          <a:p>
            <a:r>
              <a:rPr lang="en-US" sz="1200" kern="1200" baseline="0" dirty="0" smtClean="0">
                <a:solidFill>
                  <a:schemeClr val="tx1"/>
                </a:solidFill>
                <a:latin typeface="+mn-lt"/>
                <a:ea typeface="+mn-ea"/>
                <a:cs typeface="+mn-cs"/>
              </a:rPr>
              <a:t>==&gt; Condition is false, So P0 must wait.</a:t>
            </a:r>
          </a:p>
          <a:p>
            <a:r>
              <a:rPr lang="en-US" sz="1200" kern="1200" baseline="0" dirty="0" smtClean="0">
                <a:solidFill>
                  <a:schemeClr val="tx1"/>
                </a:solidFill>
                <a:latin typeface="+mn-lt"/>
                <a:ea typeface="+mn-ea"/>
                <a:cs typeface="+mn-cs"/>
              </a:rPr>
              <a:t>For P1 ,need= 1,2,2</a:t>
            </a:r>
          </a:p>
          <a:p>
            <a:r>
              <a:rPr lang="en-US" sz="1200" kern="1200" baseline="0" dirty="0" smtClean="0">
                <a:solidFill>
                  <a:schemeClr val="tx1"/>
                </a:solidFill>
                <a:latin typeface="+mn-lt"/>
                <a:ea typeface="+mn-ea"/>
                <a:cs typeface="+mn-cs"/>
              </a:rPr>
              <a:t>Available=3,3,2</a:t>
            </a:r>
          </a:p>
          <a:p>
            <a:r>
              <a:rPr lang="en-US" sz="1200" kern="1200" baseline="0" dirty="0" smtClean="0">
                <a:solidFill>
                  <a:schemeClr val="tx1"/>
                </a:solidFill>
                <a:latin typeface="+mn-lt"/>
                <a:ea typeface="+mn-ea"/>
                <a:cs typeface="+mn-cs"/>
              </a:rPr>
              <a:t>need&lt; Available</a:t>
            </a:r>
          </a:p>
          <a:p>
            <a:r>
              <a:rPr lang="en-US" sz="1200" kern="1200" baseline="0" dirty="0" smtClean="0">
                <a:solidFill>
                  <a:schemeClr val="tx1"/>
                </a:solidFill>
                <a:latin typeface="+mn-lt"/>
                <a:ea typeface="+mn-ea"/>
                <a:cs typeface="+mn-cs"/>
              </a:rPr>
              <a:t>So P1 will be kept in safe sequence. &amp; Available will be updated as:</a:t>
            </a:r>
          </a:p>
          <a:p>
            <a:r>
              <a:rPr lang="en-US" sz="1200" kern="1200" baseline="0" dirty="0" smtClean="0">
                <a:solidFill>
                  <a:schemeClr val="tx1"/>
                </a:solidFill>
                <a:latin typeface="+mn-lt"/>
                <a:ea typeface="+mn-ea"/>
                <a:cs typeface="+mn-cs"/>
              </a:rPr>
              <a:t>Available= 3,3,2 + 2,0,0 = 5,3,2</a:t>
            </a:r>
          </a:p>
          <a:p>
            <a:r>
              <a:rPr lang="en-US" sz="1200" kern="1200" baseline="0" dirty="0" smtClean="0">
                <a:solidFill>
                  <a:schemeClr val="tx1"/>
                </a:solidFill>
                <a:latin typeface="+mn-lt"/>
                <a:ea typeface="+mn-ea"/>
                <a:cs typeface="+mn-cs"/>
              </a:rPr>
              <a:t>For P2, need2= 6,0,0</a:t>
            </a:r>
          </a:p>
          <a:p>
            <a:r>
              <a:rPr lang="en-US" sz="1200" kern="1200" baseline="0" dirty="0" smtClean="0">
                <a:solidFill>
                  <a:schemeClr val="tx1"/>
                </a:solidFill>
                <a:latin typeface="+mn-lt"/>
                <a:ea typeface="+mn-ea"/>
                <a:cs typeface="+mn-cs"/>
              </a:rPr>
              <a:t>Available = 5,3,2</a:t>
            </a:r>
          </a:p>
          <a:p>
            <a:r>
              <a:rPr lang="en-US" sz="1200" kern="1200" baseline="0" dirty="0" smtClean="0">
                <a:solidFill>
                  <a:schemeClr val="tx1"/>
                </a:solidFill>
                <a:latin typeface="+mn-lt"/>
                <a:ea typeface="+mn-ea"/>
                <a:cs typeface="+mn-cs"/>
              </a:rPr>
              <a:t>==&gt; condition is again false, so P2 also have to wait.</a:t>
            </a:r>
          </a:p>
          <a:p>
            <a:r>
              <a:rPr lang="en-US" sz="1200" kern="1200" baseline="0" dirty="0" smtClean="0">
                <a:solidFill>
                  <a:schemeClr val="tx1"/>
                </a:solidFill>
                <a:latin typeface="+mn-lt"/>
                <a:ea typeface="+mn-ea"/>
                <a:cs typeface="+mn-cs"/>
              </a:rPr>
              <a:t>For P3, need3= 0,1,1</a:t>
            </a:r>
          </a:p>
          <a:p>
            <a:r>
              <a:rPr lang="en-US" sz="1200" kern="1200" baseline="0" dirty="0" smtClean="0">
                <a:solidFill>
                  <a:schemeClr val="tx1"/>
                </a:solidFill>
                <a:latin typeface="+mn-lt"/>
                <a:ea typeface="+mn-ea"/>
                <a:cs typeface="+mn-cs"/>
              </a:rPr>
              <a:t>Available= 5,3,2</a:t>
            </a:r>
          </a:p>
          <a:p>
            <a:r>
              <a:rPr lang="en-US" sz="1200" kern="1200" baseline="0" dirty="0" smtClean="0">
                <a:solidFill>
                  <a:schemeClr val="tx1"/>
                </a:solidFill>
                <a:latin typeface="+mn-lt"/>
                <a:ea typeface="+mn-ea"/>
                <a:cs typeface="+mn-cs"/>
              </a:rPr>
              <a:t>==&gt; condition is true , P3 will be in safe sequence.</a:t>
            </a:r>
          </a:p>
          <a:p>
            <a:r>
              <a:rPr lang="en-US" sz="1200" kern="1200" baseline="0" dirty="0" smtClean="0">
                <a:solidFill>
                  <a:schemeClr val="tx1"/>
                </a:solidFill>
                <a:latin typeface="+mn-lt"/>
                <a:ea typeface="+mn-ea"/>
                <a:cs typeface="+mn-cs"/>
              </a:rPr>
              <a:t>Available = 5,3,2 + 2,1,1 = 7,4,3</a:t>
            </a:r>
          </a:p>
          <a:p>
            <a:r>
              <a:rPr lang="en-US" sz="1200" kern="1200" baseline="0" dirty="0" smtClean="0">
                <a:solidFill>
                  <a:schemeClr val="tx1"/>
                </a:solidFill>
                <a:latin typeface="+mn-lt"/>
                <a:ea typeface="+mn-ea"/>
                <a:cs typeface="+mn-cs"/>
              </a:rPr>
              <a:t>For P4, need4= 4,3,1</a:t>
            </a:r>
          </a:p>
          <a:p>
            <a:r>
              <a:rPr lang="en-US" sz="1200" kern="1200" baseline="0" dirty="0" smtClean="0">
                <a:solidFill>
                  <a:schemeClr val="tx1"/>
                </a:solidFill>
                <a:latin typeface="+mn-lt"/>
                <a:ea typeface="+mn-ea"/>
                <a:cs typeface="+mn-cs"/>
              </a:rPr>
              <a:t>Available = 7,4,3</a:t>
            </a:r>
          </a:p>
          <a:p>
            <a:r>
              <a:rPr lang="en-US" sz="1200" kern="1200" baseline="0" dirty="0" smtClean="0">
                <a:solidFill>
                  <a:schemeClr val="tx1"/>
                </a:solidFill>
                <a:latin typeface="+mn-lt"/>
                <a:ea typeface="+mn-ea"/>
                <a:cs typeface="+mn-cs"/>
              </a:rPr>
              <a:t>==&gt; condition Need &lt;= Available is true, so P4 will be in safe sequence</a:t>
            </a:r>
          </a:p>
          <a:p>
            <a:r>
              <a:rPr lang="en-US" sz="1200" kern="1200" baseline="0" dirty="0" smtClean="0">
                <a:solidFill>
                  <a:schemeClr val="tx1"/>
                </a:solidFill>
                <a:latin typeface="+mn-lt"/>
                <a:ea typeface="+mn-ea"/>
                <a:cs typeface="+mn-cs"/>
              </a:rPr>
              <a:t>Available = 7,4,3 + 0,0,2 = 7,4,5</a:t>
            </a:r>
          </a:p>
          <a:p>
            <a:endParaRPr lang="en-US" sz="1200" kern="1200" baseline="0" dirty="0" smtClean="0">
              <a:solidFill>
                <a:schemeClr val="tx1"/>
              </a:solidFill>
              <a:latin typeface="+mn-lt"/>
              <a:ea typeface="+mn-ea"/>
              <a:cs typeface="+mn-cs"/>
            </a:endParaRPr>
          </a:p>
          <a:p>
            <a:r>
              <a:rPr lang="en-US" sz="1200" kern="1200" baseline="0" smtClean="0">
                <a:solidFill>
                  <a:schemeClr val="tx1"/>
                </a:solidFill>
                <a:latin typeface="+mn-lt"/>
                <a:ea typeface="+mn-ea"/>
                <a:cs typeface="+mn-cs"/>
              </a:rPr>
              <a:t>Now </a:t>
            </a:r>
            <a:r>
              <a:rPr lang="en-US" sz="1200" kern="1200" baseline="0" dirty="0" smtClean="0">
                <a:solidFill>
                  <a:schemeClr val="tx1"/>
                </a:solidFill>
                <a:latin typeface="+mn-lt"/>
                <a:ea typeface="+mn-ea"/>
                <a:cs typeface="+mn-cs"/>
              </a:rPr>
              <a:t>we have two processes P0 and P2 in waiting state. Either P0 or P2 can be </a:t>
            </a:r>
            <a:r>
              <a:rPr lang="en-US" sz="1200" kern="1200" baseline="0" dirty="0" err="1" smtClean="0">
                <a:solidFill>
                  <a:schemeClr val="tx1"/>
                </a:solidFill>
                <a:latin typeface="+mn-lt"/>
                <a:ea typeface="+mn-ea"/>
                <a:cs typeface="+mn-cs"/>
              </a:rPr>
              <a:t>choosen</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Let us take P2 whose need = 6,0,0</a:t>
            </a:r>
          </a:p>
          <a:p>
            <a:r>
              <a:rPr lang="en-US" sz="1200" kern="1200" baseline="0" dirty="0" smtClean="0">
                <a:solidFill>
                  <a:schemeClr val="tx1"/>
                </a:solidFill>
                <a:latin typeface="+mn-lt"/>
                <a:ea typeface="+mn-ea"/>
                <a:cs typeface="+mn-cs"/>
              </a:rPr>
              <a:t>Available = 7,4,5</a:t>
            </a:r>
          </a:p>
          <a:p>
            <a:r>
              <a:rPr lang="en-US" sz="1200" kern="1200" baseline="0" dirty="0" smtClean="0">
                <a:solidFill>
                  <a:schemeClr val="tx1"/>
                </a:solidFill>
                <a:latin typeface="+mn-lt"/>
                <a:ea typeface="+mn-ea"/>
                <a:cs typeface="+mn-cs"/>
              </a:rPr>
              <a:t>Since condition is true, P2 now comes in safe state leaving the</a:t>
            </a:r>
          </a:p>
          <a:p>
            <a:r>
              <a:rPr lang="fr-FR" sz="1200" kern="1200" baseline="0" dirty="0" err="1" smtClean="0">
                <a:solidFill>
                  <a:schemeClr val="tx1"/>
                </a:solidFill>
                <a:latin typeface="+mn-lt"/>
                <a:ea typeface="+mn-ea"/>
                <a:cs typeface="+mn-cs"/>
              </a:rPr>
              <a:t>Available</a:t>
            </a:r>
            <a:r>
              <a:rPr lang="fr-FR" sz="1200" kern="1200" baseline="0" dirty="0" smtClean="0">
                <a:solidFill>
                  <a:schemeClr val="tx1"/>
                </a:solidFill>
                <a:latin typeface="+mn-lt"/>
                <a:ea typeface="+mn-ea"/>
                <a:cs typeface="+mn-cs"/>
              </a:rPr>
              <a:t> = 7,4,5 + 3,0,2 = 10, 4,7</a:t>
            </a:r>
          </a:p>
          <a:p>
            <a:r>
              <a:rPr lang="en-US" sz="1200" kern="1200" baseline="0" dirty="0" smtClean="0">
                <a:solidFill>
                  <a:schemeClr val="tx1"/>
                </a:solidFill>
                <a:latin typeface="+mn-lt"/>
                <a:ea typeface="+mn-ea"/>
                <a:cs typeface="+mn-cs"/>
              </a:rPr>
              <a:t>Next P0 whose need = 7, 4, 3</a:t>
            </a:r>
          </a:p>
          <a:p>
            <a:r>
              <a:rPr lang="en-US" sz="1200" kern="1200" baseline="0" dirty="0" smtClean="0">
                <a:solidFill>
                  <a:schemeClr val="tx1"/>
                </a:solidFill>
                <a:latin typeface="+mn-lt"/>
                <a:ea typeface="+mn-ea"/>
                <a:cs typeface="+mn-cs"/>
              </a:rPr>
              <a:t>Available = 10,5,7</a:t>
            </a:r>
          </a:p>
          <a:p>
            <a:r>
              <a:rPr lang="en-US" sz="1200" kern="1200" baseline="0" dirty="0" smtClean="0">
                <a:solidFill>
                  <a:schemeClr val="tx1"/>
                </a:solidFill>
                <a:latin typeface="+mn-lt"/>
                <a:ea typeface="+mn-ea"/>
                <a:cs typeface="+mn-cs"/>
              </a:rPr>
              <a:t>since condition is true P0 also can be kept in safe state.</a:t>
            </a:r>
          </a:p>
          <a:p>
            <a:r>
              <a:rPr lang="en-US" sz="1200" kern="1200" baseline="0" dirty="0" smtClean="0">
                <a:solidFill>
                  <a:schemeClr val="tx1"/>
                </a:solidFill>
                <a:latin typeface="+mn-lt"/>
                <a:ea typeface="+mn-ea"/>
                <a:cs typeface="+mn-cs"/>
              </a:rPr>
              <a:t>So system is in safe state &amp; the safe sequence is &lt;P1, P3, P4, P2, P0&gt;</a:t>
            </a:r>
            <a:endParaRPr lang="en-US" dirty="0" smtClean="0"/>
          </a:p>
          <a:p>
            <a:pPr marL="609600" indent="-609600">
              <a:buClr>
                <a:schemeClr val="accent2"/>
              </a:buClr>
              <a:buFont typeface="Wingdings" pitchFamily="2" charset="2"/>
              <a:buNone/>
              <a:defRPr/>
            </a:pPr>
            <a:endParaRPr lang="en-US" sz="1200" dirty="0" smtClean="0">
              <a:solidFill>
                <a:schemeClr val="tx2"/>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a:p>
        </p:txBody>
      </p:sp>
    </p:spTree>
    <p:extLst>
      <p:ext uri="{BB962C8B-B14F-4D97-AF65-F5344CB8AC3E}">
        <p14:creationId xmlns:p14="http://schemas.microsoft.com/office/powerpoint/2010/main" val="248853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1125314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extLst>
      <p:ext uri="{BB962C8B-B14F-4D97-AF65-F5344CB8AC3E}">
        <p14:creationId xmlns:p14="http://schemas.microsoft.com/office/powerpoint/2010/main" val="9489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361744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smtClean="0">
                <a:solidFill>
                  <a:schemeClr val="tx1"/>
                </a:solidFill>
                <a:latin typeface="+mn-lt"/>
                <a:ea typeface="+mn-ea"/>
                <a:cs typeface="+mn-cs"/>
              </a:rPr>
              <a:t>Note that a request edge points to only the rectangle R1, whereas an assignment edge must also designate one of the dots in the rectangle.</a:t>
            </a:r>
          </a:p>
          <a:p>
            <a:endParaRPr lang="en-US" sz="120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a:p>
        </p:txBody>
      </p:sp>
    </p:spTree>
    <p:extLst>
      <p:ext uri="{BB962C8B-B14F-4D97-AF65-F5344CB8AC3E}">
        <p14:creationId xmlns:p14="http://schemas.microsoft.com/office/powerpoint/2010/main" val="375672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P1-&gt;R1-&gt;P2-&gt;R3-&gt;P3-&gt;R2-&gt;P1</a:t>
            </a:r>
          </a:p>
          <a:p>
            <a:r>
              <a:rPr lang="en-US" dirty="0" smtClean="0"/>
              <a:t>P2-&gt;R3-&gt;P3-&gt;R2-&gt;P2</a:t>
            </a:r>
            <a:br>
              <a:rPr lang="en-US" dirty="0" smtClean="0"/>
            </a:br>
            <a:endParaRPr lang="en-US" dirty="0" smtClean="0"/>
          </a:p>
          <a:p>
            <a:pPr>
              <a:buFont typeface="Arial" pitchFamily="34" charset="0"/>
              <a:buChar char="•"/>
            </a:pPr>
            <a:r>
              <a:rPr lang="en-US" sz="1800" dirty="0" smtClean="0"/>
              <a:t>If graph contains no cycles </a:t>
            </a:r>
            <a:r>
              <a:rPr lang="en-US" sz="1800" dirty="0" smtClean="0">
                <a:sym typeface="Symbol" pitchFamily="18" charset="2"/>
              </a:rPr>
              <a:t> no deadlock.</a:t>
            </a:r>
          </a:p>
          <a:p>
            <a:pPr>
              <a:buFont typeface="Arial" pitchFamily="34" charset="0"/>
              <a:buChar char="•"/>
            </a:pPr>
            <a:r>
              <a:rPr lang="en-US" sz="1800" dirty="0" smtClean="0">
                <a:sym typeface="Symbol" pitchFamily="18" charset="2"/>
              </a:rPr>
              <a:t>If graph contains a cycle </a:t>
            </a:r>
          </a:p>
          <a:p>
            <a:pPr lvl="1">
              <a:buFont typeface="Arial" pitchFamily="34" charset="0"/>
              <a:buChar char="•"/>
            </a:pPr>
            <a:r>
              <a:rPr lang="en-US" sz="1800" dirty="0" smtClean="0">
                <a:sym typeface="Symbol" pitchFamily="18" charset="2"/>
              </a:rPr>
              <a:t>if only one instance per resource type, then deadlock.</a:t>
            </a:r>
          </a:p>
          <a:p>
            <a:pPr lvl="1">
              <a:buFont typeface="Arial" pitchFamily="34" charset="0"/>
              <a:buChar char="•"/>
            </a:pPr>
            <a:r>
              <a:rPr lang="en-US" sz="1800" dirty="0" smtClean="0">
                <a:sym typeface="Symbol" pitchFamily="18" charset="2"/>
              </a:rPr>
              <a:t>if several instances per resource type, possibility of deadlock.</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a:p>
        </p:txBody>
      </p:sp>
    </p:spTree>
    <p:extLst>
      <p:ext uri="{BB962C8B-B14F-4D97-AF65-F5344CB8AC3E}">
        <p14:creationId xmlns:p14="http://schemas.microsoft.com/office/powerpoint/2010/main" val="4069641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P1-&gt;R1-&gt;P3-&gt;R2-&gt;P1</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417044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a:p>
        </p:txBody>
      </p:sp>
    </p:spTree>
    <p:extLst>
      <p:ext uri="{BB962C8B-B14F-4D97-AF65-F5344CB8AC3E}">
        <p14:creationId xmlns:p14="http://schemas.microsoft.com/office/powerpoint/2010/main" val="347924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smtClean="0"/>
              <a:t>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43C65E40-E1D8-47FA-BC00-5A9C5E2FE6D1}" type="datetime1">
              <a:rPr kumimoji="0" lang="en-US" smtClean="0"/>
              <a:t>9/16/2023</a:t>
            </a:fld>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9"/>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20"/>
          </p:nvPr>
        </p:nvSpPr>
        <p:spPr/>
        <p:txBody>
          <a:bodyPr/>
          <a:lstStyle>
            <a:extLst/>
          </a:lstStyle>
          <a:p>
            <a:pPr algn="r"/>
            <a:fld id="{FC10BC61-C6A3-4971-9DCD-7DDAAD5B205E}" type="datetime1">
              <a:rPr lang="en-US" smtClean="0">
                <a:solidFill>
                  <a:prstClr val="black">
                    <a:tint val="65000"/>
                  </a:prstClr>
                </a:solidFill>
              </a:rPr>
              <a:pPr algn="r"/>
              <a:t>9/16/2023</a:t>
            </a:fld>
            <a:endParaRPr lang="en-US">
              <a:solidFill>
                <a:prstClr val="black">
                  <a:tint val="65000"/>
                </a:prstClr>
              </a:solidFill>
            </a:endParaRPr>
          </a:p>
        </p:txBody>
      </p:sp>
      <p:sp>
        <p:nvSpPr>
          <p:cNvPr id="19" name="Rectangle 19"/>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2522848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9"/>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21"/>
          <p:cNvSpPr>
            <a:spLocks noGrp="1"/>
          </p:cNvSpPr>
          <p:nvPr>
            <p:ph type="dt" sz="half" idx="20"/>
          </p:nvPr>
        </p:nvSpPr>
        <p:spPr/>
        <p:txBody>
          <a:bodyPr/>
          <a:lstStyle>
            <a:extLst/>
          </a:lstStyle>
          <a:p>
            <a:pPr algn="r"/>
            <a:fld id="{9A7F7D02-4BAE-4F00-86DF-A928C9CD7215}" type="datetime1">
              <a:rPr lang="en-US" smtClean="0">
                <a:solidFill>
                  <a:prstClr val="black">
                    <a:tint val="65000"/>
                  </a:prstClr>
                </a:solidFill>
              </a:rPr>
              <a:pPr algn="r"/>
              <a:t>9/16/2023</a:t>
            </a:fld>
            <a:endParaRPr lang="en-US">
              <a:solidFill>
                <a:prstClr val="black">
                  <a:tint val="65000"/>
                </a:prstClr>
              </a:solidFill>
            </a:endParaRPr>
          </a:p>
        </p:txBody>
      </p:sp>
      <p:sp>
        <p:nvSpPr>
          <p:cNvPr id="22" name="Rectangle 22"/>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4087003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105D3464-CE61-474C-9747-A77F4EED7174}" type="datetime1">
              <a:rPr lang="en-US" smtClean="0">
                <a:solidFill>
                  <a:prstClr val="black">
                    <a:tint val="65000"/>
                  </a:prstClr>
                </a:solidFill>
              </a:rPr>
              <a:pPr algn="r"/>
              <a:t>9/16/2023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26045459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EA551B21-3A08-4C33-97F2-AF974A85DBDF}" type="datetime1">
              <a:rPr lang="en-US" smtClean="0">
                <a:solidFill>
                  <a:prstClr val="black">
                    <a:tint val="65000"/>
                  </a:prstClr>
                </a:solidFill>
              </a:rPr>
              <a:pPr algn="r"/>
              <a:t>9/16/2023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18177285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9"/>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3" name="Rectangle 23"/>
          <p:cNvSpPr>
            <a:spLocks noGrp="1"/>
          </p:cNvSpPr>
          <p:nvPr>
            <p:ph type="dt" sz="half" idx="22"/>
          </p:nvPr>
        </p:nvSpPr>
        <p:spPr/>
        <p:txBody>
          <a:bodyPr/>
          <a:lstStyle>
            <a:extLst/>
          </a:lstStyle>
          <a:p>
            <a:pPr algn="r"/>
            <a:fld id="{D121F4EA-4DD3-4329-9CFA-F4580AF6C80E}" type="datetime1">
              <a:rPr lang="en-US" smtClean="0">
                <a:solidFill>
                  <a:prstClr val="black">
                    <a:tint val="65000"/>
                  </a:prstClr>
                </a:solidFill>
              </a:rPr>
              <a:pPr algn="r"/>
              <a:t>9/16/2023</a:t>
            </a:fld>
            <a:endParaRPr lang="en-US">
              <a:solidFill>
                <a:prstClr val="black">
                  <a:tint val="65000"/>
                </a:prstClr>
              </a:solidFill>
            </a:endParaRPr>
          </a:p>
        </p:txBody>
      </p:sp>
      <p:sp>
        <p:nvSpPr>
          <p:cNvPr id="27" name="Rectangle 27"/>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8" name="Rectangle 28"/>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424533639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8" name="Rectangle 11"/>
          <p:cNvSpPr>
            <a:spLocks noGrp="1"/>
          </p:cNvSpPr>
          <p:nvPr>
            <p:ph sz="quarter" idx="16"/>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0"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3" name="Rectangle 11"/>
          <p:cNvSpPr>
            <a:spLocks noGrp="1"/>
          </p:cNvSpPr>
          <p:nvPr>
            <p:ph sz="quarter" idx="18"/>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20"/>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017C3585-B647-4590-8B12-6C0432AC9512}" type="datetime1">
              <a:rPr lang="en-US" smtClean="0">
                <a:solidFill>
                  <a:prstClr val="black">
                    <a:tint val="65000"/>
                  </a:prstClr>
                </a:solidFill>
              </a:rPr>
              <a:pPr algn="r"/>
              <a:t>9/16/2023</a:t>
            </a:fld>
            <a:endParaRPr lang="en-US">
              <a:solidFill>
                <a:prstClr val="black">
                  <a:tint val="65000"/>
                </a:prstClr>
              </a:solidFill>
            </a:endParaRPr>
          </a:p>
        </p:txBody>
      </p:sp>
      <p:sp>
        <p:nvSpPr>
          <p:cNvPr id="18" name="Rectangle 18"/>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1" name="Rectangle 21"/>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4766754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5"/>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0" name="Rectangle 11"/>
          <p:cNvSpPr>
            <a:spLocks noGrp="1"/>
          </p:cNvSpPr>
          <p:nvPr>
            <p:ph sz="quarter" idx="16"/>
          </p:nvPr>
        </p:nvSpPr>
        <p:spPr>
          <a:xfrm>
            <a:off x="3048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8"/>
          </p:nvPr>
        </p:nvSpPr>
        <p:spPr>
          <a:xfrm>
            <a:off x="3017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6" name="Rectangle 11"/>
          <p:cNvSpPr>
            <a:spLocks noGrp="1"/>
          </p:cNvSpPr>
          <p:nvPr>
            <p:ph sz="quarter" idx="20"/>
          </p:nvPr>
        </p:nvSpPr>
        <p:spPr>
          <a:xfrm>
            <a:off x="3048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D33C8584-94D5-46F0-AC1B-6D937658CDBF}" type="datetime1">
              <a:rPr lang="en-US" smtClean="0">
                <a:solidFill>
                  <a:prstClr val="black">
                    <a:tint val="65000"/>
                  </a:prstClr>
                </a:solidFill>
              </a:rPr>
              <a:pPr algn="r"/>
              <a:t>9/16/2023</a:t>
            </a:fld>
            <a:endParaRPr lang="en-US" dirty="0">
              <a:solidFill>
                <a:prstClr val="black">
                  <a:tint val="65000"/>
                </a:prstClr>
              </a:solidFill>
            </a:endParaRPr>
          </a:p>
        </p:txBody>
      </p:sp>
      <p:sp>
        <p:nvSpPr>
          <p:cNvPr id="19" name="Rectangle 19"/>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0" name="Rectangle 20"/>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40395244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9" name="Rectangle 11"/>
          <p:cNvSpPr>
            <a:spLocks noGrp="1"/>
          </p:cNvSpPr>
          <p:nvPr>
            <p:ph sz="quarter" idx="18"/>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2" name="Rectangle 11"/>
          <p:cNvSpPr>
            <a:spLocks noGrp="1"/>
          </p:cNvSpPr>
          <p:nvPr>
            <p:ph sz="quarter" idx="20"/>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4" name="Rectangle 11"/>
          <p:cNvSpPr>
            <a:spLocks noGrp="1"/>
          </p:cNvSpPr>
          <p:nvPr>
            <p:ph sz="quarter" idx="22"/>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16"/>
          <p:cNvSpPr>
            <a:spLocks noGrp="1"/>
          </p:cNvSpPr>
          <p:nvPr>
            <p:ph type="dt" sz="half" idx="23"/>
          </p:nvPr>
        </p:nvSpPr>
        <p:spPr/>
        <p:txBody>
          <a:bodyPr/>
          <a:lstStyle>
            <a:extLst/>
          </a:lstStyle>
          <a:p>
            <a:pPr algn="r"/>
            <a:fld id="{9699D080-F6EC-4098-9F17-4617FFCBDC2A}" type="datetime1">
              <a:rPr lang="en-US" smtClean="0">
                <a:solidFill>
                  <a:prstClr val="black">
                    <a:tint val="65000"/>
                  </a:prstClr>
                </a:solidFill>
              </a:rPr>
              <a:pPr algn="r"/>
              <a:t>9/16/2023</a:t>
            </a:fld>
            <a:endParaRPr lang="en-US">
              <a:solidFill>
                <a:prstClr val="black">
                  <a:tint val="65000"/>
                </a:prstClr>
              </a:solidFill>
            </a:endParaRPr>
          </a:p>
        </p:txBody>
      </p:sp>
      <p:sp>
        <p:nvSpPr>
          <p:cNvPr id="17" name="Rectangle 17"/>
          <p:cNvSpPr>
            <a:spLocks noGrp="1"/>
          </p:cNvSpPr>
          <p:nvPr>
            <p:ph type="sldNum" sz="quarter" idx="24"/>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8" name="Rectangle 18"/>
          <p:cNvSpPr>
            <a:spLocks noGrp="1"/>
          </p:cNvSpPr>
          <p:nvPr>
            <p:ph type="ftr" sz="quarter" idx="25"/>
          </p:nvPr>
        </p:nvSpPr>
        <p:spPr/>
        <p:txBody>
          <a:bodyPr/>
          <a:lstStyle>
            <a:extLst/>
          </a:lstStyle>
          <a:p>
            <a:endParaRPr lang="en-US"/>
          </a:p>
        </p:txBody>
      </p:sp>
    </p:spTree>
    <p:extLst>
      <p:ext uri="{BB962C8B-B14F-4D97-AF65-F5344CB8AC3E}">
        <p14:creationId xmlns:p14="http://schemas.microsoft.com/office/powerpoint/2010/main" val="11028611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2" name="Rectangle 11"/>
          <p:cNvSpPr>
            <a:spLocks noGrp="1"/>
          </p:cNvSpPr>
          <p:nvPr>
            <p:ph sz="quarter" idx="16"/>
          </p:nvPr>
        </p:nvSpPr>
        <p:spPr>
          <a:xfrm>
            <a:off x="307848"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6" name="Rectangle 11"/>
          <p:cNvSpPr>
            <a:spLocks noGrp="1"/>
          </p:cNvSpPr>
          <p:nvPr>
            <p:ph sz="quarter" idx="18"/>
          </p:nvPr>
        </p:nvSpPr>
        <p:spPr>
          <a:xfrm>
            <a:off x="304800"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8" name="Rectangle 11"/>
          <p:cNvSpPr>
            <a:spLocks noGrp="1"/>
          </p:cNvSpPr>
          <p:nvPr>
            <p:ph sz="quarter" idx="20"/>
          </p:nvPr>
        </p:nvSpPr>
        <p:spPr>
          <a:xfrm>
            <a:off x="307848"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3" name="Rectangle 11"/>
          <p:cNvSpPr>
            <a:spLocks noGrp="1"/>
          </p:cNvSpPr>
          <p:nvPr>
            <p:ph sz="quarter" idx="22"/>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6" name="Rectangle 11"/>
          <p:cNvSpPr>
            <a:spLocks noGrp="1"/>
          </p:cNvSpPr>
          <p:nvPr>
            <p:ph sz="quarter" idx="24"/>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5"/>
          </p:nvPr>
        </p:nvSpPr>
        <p:spPr/>
        <p:txBody>
          <a:bodyPr/>
          <a:lstStyle>
            <a:extLst/>
          </a:lstStyle>
          <a:p>
            <a:pPr algn="r"/>
            <a:fld id="{AF9BA356-C67E-4FDF-AE6B-405161432AEE}" type="datetime1">
              <a:rPr lang="en-US" smtClean="0">
                <a:solidFill>
                  <a:prstClr val="black">
                    <a:tint val="65000"/>
                  </a:prstClr>
                </a:solidFill>
              </a:rPr>
              <a:pPr algn="r"/>
              <a:t>9/16/2023</a:t>
            </a:fld>
            <a:endParaRPr lang="en-US">
              <a:solidFill>
                <a:prstClr val="black">
                  <a:tint val="65000"/>
                </a:prstClr>
              </a:solidFill>
            </a:endParaRPr>
          </a:p>
        </p:txBody>
      </p:sp>
      <p:sp>
        <p:nvSpPr>
          <p:cNvPr id="18" name="Rectangle 18"/>
          <p:cNvSpPr>
            <a:spLocks noGrp="1"/>
          </p:cNvSpPr>
          <p:nvPr>
            <p:ph type="sldNum" sz="quarter" idx="26"/>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7"/>
          </p:nvPr>
        </p:nvSpPr>
        <p:spPr/>
        <p:txBody>
          <a:bodyPr/>
          <a:lstStyle>
            <a:extLst/>
          </a:lstStyle>
          <a:p>
            <a:endParaRPr lang="en-US"/>
          </a:p>
        </p:txBody>
      </p:sp>
    </p:spTree>
    <p:extLst>
      <p:ext uri="{BB962C8B-B14F-4D97-AF65-F5344CB8AC3E}">
        <p14:creationId xmlns:p14="http://schemas.microsoft.com/office/powerpoint/2010/main" val="2141733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sz="1200"/>
            </a:lvl1pPr>
            <a:extLst/>
          </a:lstStyle>
          <a:p>
            <a:pPr lvl="0" eaLnBrk="1" latinLnBrk="1" hangingPunct="1"/>
            <a:r>
              <a:rPr lang="en-US" smtClean="0"/>
              <a:t>Click to edit Master text styles</a:t>
            </a:r>
          </a:p>
        </p:txBody>
      </p:sp>
      <p:sp>
        <p:nvSpPr>
          <p:cNvPr id="42" name="Rectangle 42"/>
          <p:cNvSpPr>
            <a:spLocks noGrp="1"/>
          </p:cNvSpPr>
          <p:nvPr>
            <p:ph type="dt" sz="half" idx="47"/>
          </p:nvPr>
        </p:nvSpPr>
        <p:spPr/>
        <p:txBody>
          <a:bodyPr/>
          <a:lstStyle>
            <a:extLst/>
          </a:lstStyle>
          <a:p>
            <a:pPr algn="r"/>
            <a:fld id="{C2918866-D5C2-42B6-9164-47576AD599A4}" type="datetime1">
              <a:rPr lang="en-US" smtClean="0">
                <a:solidFill>
                  <a:prstClr val="black">
                    <a:tint val="65000"/>
                  </a:prstClr>
                </a:solidFill>
              </a:rPr>
              <a:pPr algn="r"/>
              <a:t>9/16/2023</a:t>
            </a:fld>
            <a:endParaRPr lang="en-US">
              <a:solidFill>
                <a:prstClr val="black">
                  <a:tint val="65000"/>
                </a:prstClr>
              </a:solidFill>
            </a:endParaRPr>
          </a:p>
        </p:txBody>
      </p:sp>
      <p:sp>
        <p:nvSpPr>
          <p:cNvPr id="43" name="Rectangle 43"/>
          <p:cNvSpPr>
            <a:spLocks noGrp="1"/>
          </p:cNvSpPr>
          <p:nvPr>
            <p:ph type="sldNum" sz="quarter" idx="48"/>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45" name="Rectangle 45"/>
          <p:cNvSpPr>
            <a:spLocks noGrp="1"/>
          </p:cNvSpPr>
          <p:nvPr>
            <p:ph type="ftr" sz="quarter" idx="49"/>
          </p:nvPr>
        </p:nvSpPr>
        <p:spPr/>
        <p:txBody>
          <a:bodyPr/>
          <a:lstStyle>
            <a:extLst/>
          </a:lstStyle>
          <a:p>
            <a:endParaRPr lang="en-US"/>
          </a:p>
        </p:txBody>
      </p:sp>
    </p:spTree>
    <p:extLst>
      <p:ext uri="{BB962C8B-B14F-4D97-AF65-F5344CB8AC3E}">
        <p14:creationId xmlns:p14="http://schemas.microsoft.com/office/powerpoint/2010/main" val="1037934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47E0B36C-9CF2-470F-BF0A-C565D7FDD889}" type="datetime1">
              <a:rPr kumimoji="0" lang="en-US" smtClean="0"/>
              <a:t>9/16/2023</a:t>
            </a:fld>
            <a:endParaRPr kumimoji="0" lang="en-US"/>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a:p>
        </p:txBody>
      </p:sp>
      <p:sp>
        <p:nvSpPr>
          <p:cNvPr id="9" name="Rectangle 9"/>
          <p:cNvSpPr>
            <a:spLocks noGrp="1"/>
          </p:cNvSpPr>
          <p:nvPr>
            <p:ph type="ftr" sz="quarter" idx="16"/>
          </p:nvPr>
        </p:nvSpPr>
        <p:spPr/>
        <p:txBody>
          <a:bodyPr/>
          <a:lstStyle>
            <a:extLst/>
          </a:lstStyle>
          <a:p>
            <a:r>
              <a:rPr kumimoji="0" lang="en-US" smtClean="0"/>
              <a:t>Er. Deeyoranjan Dongol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DE8E674F-D9A9-4B25-BF17-101F80A8339C}" type="datetime1">
              <a:rPr lang="en-US" smtClean="0"/>
              <a:pPr/>
              <a:t>9/16/2023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20982339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2" name="Rectangle 32"/>
          <p:cNvSpPr>
            <a:spLocks noGrp="1"/>
          </p:cNvSpPr>
          <p:nvPr>
            <p:ph type="dt" sz="half" idx="39"/>
          </p:nvPr>
        </p:nvSpPr>
        <p:spPr/>
        <p:txBody>
          <a:bodyPr/>
          <a:lstStyle>
            <a:lvl1pPr eaLnBrk="1" latinLnBrk="0" hangingPunct="1">
              <a:defRPr kumimoji="0" sz="1000"/>
            </a:lvl1pPr>
            <a:extLst/>
          </a:lstStyle>
          <a:p>
            <a:pPr algn="r"/>
            <a:fld id="{67B9553A-0B1B-4B93-83F5-E31F4786E4B6}" type="datetime1">
              <a:rPr lang="en-US" smtClean="0">
                <a:solidFill>
                  <a:prstClr val="black">
                    <a:tint val="65000"/>
                  </a:prstClr>
                </a:solidFill>
              </a:rPr>
              <a:pPr algn="r"/>
              <a:t>9/16/2023</a:t>
            </a:fld>
            <a:endParaRPr lang="en-US" dirty="0">
              <a:solidFill>
                <a:prstClr val="black">
                  <a:tint val="65000"/>
                </a:prstClr>
              </a:solidFill>
            </a:endParaRPr>
          </a:p>
        </p:txBody>
      </p:sp>
      <p:sp>
        <p:nvSpPr>
          <p:cNvPr id="33" name="Rectangle 33"/>
          <p:cNvSpPr>
            <a:spLocks noGrp="1"/>
          </p:cNvSpPr>
          <p:nvPr>
            <p:ph type="sldNum" sz="quarter" idx="40"/>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34" name="Rectangle 34"/>
          <p:cNvSpPr>
            <a:spLocks noGrp="1"/>
          </p:cNvSpPr>
          <p:nvPr>
            <p:ph type="ftr" sz="quarter" idx="41"/>
          </p:nvPr>
        </p:nvSpPr>
        <p:spPr/>
        <p:txBody>
          <a:bodyPr/>
          <a:lstStyle>
            <a:extLst/>
          </a:lstStyle>
          <a:p>
            <a:endParaRPr lang="en-US"/>
          </a:p>
        </p:txBody>
      </p:sp>
    </p:spTree>
    <p:extLst>
      <p:ext uri="{BB962C8B-B14F-4D97-AF65-F5344CB8AC3E}">
        <p14:creationId xmlns:p14="http://schemas.microsoft.com/office/powerpoint/2010/main" val="2139933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4" name="Title 13"/>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r>
              <a:rPr kumimoji="0" lang="en-US" smtClean="0"/>
              <a:t>Click to edit Master title style</a:t>
            </a:r>
            <a:endParaRPr kumimoji="0" lang="en-US" dirty="0"/>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2338FC30-9CF3-4ABD-82BA-3073665DB2E7}" type="datetime1">
              <a:rPr lang="en-US" smtClean="0"/>
              <a:pPr/>
              <a:t>9/16/2023</a:t>
            </a:fld>
            <a:endParaRPr lang="en-US" dirty="0"/>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a:solidFill>
                  <a:schemeClr val="bg1"/>
                </a:solidFill>
              </a:defRPr>
            </a:lvl1pPr>
            <a:extLst/>
          </a:lstStyle>
          <a:p>
            <a:endParaRPr lang="en-US" dirty="0">
              <a:solidFill>
                <a:prstClr val="white"/>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6375799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8CBE0CF3-71E9-4EC7-B11A-E635D4CCFF0E}" type="datetime1">
              <a:rPr lang="en-US" smtClean="0">
                <a:solidFill>
                  <a:prstClr val="black">
                    <a:tint val="65000"/>
                  </a:prstClr>
                </a:solidFill>
              </a:rPr>
              <a:pPr algn="r"/>
              <a:t>9/16/2023</a:t>
            </a:fld>
            <a:endParaRPr lang="en-US">
              <a:solidFill>
                <a:prstClr val="black">
                  <a:tint val="65000"/>
                </a:prstClr>
              </a:solidFill>
            </a:endParaRPr>
          </a:p>
        </p:txBody>
      </p:sp>
      <p:sp>
        <p:nvSpPr>
          <p:cNvPr id="8" name="Rectangle 8"/>
          <p:cNvSpPr>
            <a:spLocks noGrp="1"/>
          </p:cNvSpPr>
          <p:nvPr>
            <p:ph type="sldNum" sz="quarter" idx="15"/>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extLst/>
          </a:lstStyle>
          <a:p>
            <a:endParaRPr lang="en-US"/>
          </a:p>
        </p:txBody>
      </p:sp>
    </p:spTree>
    <p:extLst>
      <p:ext uri="{BB962C8B-B14F-4D97-AF65-F5344CB8AC3E}">
        <p14:creationId xmlns:p14="http://schemas.microsoft.com/office/powerpoint/2010/main" val="12894373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6" name="Rectangle 6"/>
          <p:cNvSpPr>
            <a:spLocks noGrp="1"/>
          </p:cNvSpPr>
          <p:nvPr>
            <p:ph type="dt" sz="half" idx="10"/>
          </p:nvPr>
        </p:nvSpPr>
        <p:spPr/>
        <p:txBody>
          <a:bodyPr/>
          <a:lstStyle>
            <a:extLst/>
          </a:lstStyle>
          <a:p>
            <a:pPr algn="r"/>
            <a:fld id="{29DECEF7-CD4B-4146-A5DE-B4CE5025DA81}" type="datetime1">
              <a:rPr lang="en-US" smtClean="0">
                <a:solidFill>
                  <a:prstClr val="black">
                    <a:tint val="65000"/>
                  </a:prstClr>
                </a:solidFill>
              </a:rPr>
              <a:pPr algn="r"/>
              <a:t>9/16/2023</a:t>
            </a:fld>
            <a:endParaRPr lang="en-US">
              <a:solidFill>
                <a:prstClr val="black">
                  <a:tint val="65000"/>
                </a:prstClr>
              </a:solidFill>
            </a:endParaRPr>
          </a:p>
        </p:txBody>
      </p:sp>
      <p:sp>
        <p:nvSpPr>
          <p:cNvPr id="8" name="Rectangle 8"/>
          <p:cNvSpPr>
            <a:spLocks noGrp="1"/>
          </p:cNvSpPr>
          <p:nvPr>
            <p:ph type="sldNum" sz="quarter" idx="1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2"/>
          </p:nvPr>
        </p:nvSpPr>
        <p:spPr/>
        <p:txBody>
          <a:bodyPr/>
          <a:lstStyle>
            <a:extLst/>
          </a:lstStyle>
          <a:p>
            <a:endParaRPr lang="en-US"/>
          </a:p>
        </p:txBody>
      </p:sp>
    </p:spTree>
    <p:extLst>
      <p:ext uri="{BB962C8B-B14F-4D97-AF65-F5344CB8AC3E}">
        <p14:creationId xmlns:p14="http://schemas.microsoft.com/office/powerpoint/2010/main" val="11681182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fld id="{9AFF6A2C-8872-4D5D-A268-F400A397283D}" type="datetime1">
              <a:rPr lang="en-US" smtClean="0">
                <a:solidFill>
                  <a:prstClr val="black">
                    <a:tint val="65000"/>
                  </a:prstClr>
                </a:solidFill>
              </a:rPr>
              <a:pPr algn="r"/>
              <a:t>9/16/2023</a:t>
            </a:fld>
            <a:endParaRPr lang="en-US">
              <a:solidFill>
                <a:prstClr val="black">
                  <a:tint val="65000"/>
                </a:prstClr>
              </a:solidFill>
            </a:endParaRPr>
          </a:p>
        </p:txBody>
      </p:sp>
      <p:sp>
        <p:nvSpPr>
          <p:cNvPr id="10" name="Rectangle 10"/>
          <p:cNvSpPr>
            <a:spLocks noGrp="1"/>
          </p:cNvSpPr>
          <p:nvPr>
            <p:ph type="sldNum" sz="quarter" idx="17"/>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2" name="Rectangle 12"/>
          <p:cNvSpPr>
            <a:spLocks noGrp="1"/>
          </p:cNvSpPr>
          <p:nvPr>
            <p:ph type="ftr" sz="quarter" idx="18"/>
          </p:nvPr>
        </p:nvSpPr>
        <p:spPr/>
        <p:txBody>
          <a:bodyPr/>
          <a:lstStyle>
            <a:extLst/>
          </a:lstStyle>
          <a:p>
            <a:endParaRPr lang="en-US"/>
          </a:p>
        </p:txBody>
      </p:sp>
    </p:spTree>
    <p:extLst>
      <p:ext uri="{BB962C8B-B14F-4D97-AF65-F5344CB8AC3E}">
        <p14:creationId xmlns:p14="http://schemas.microsoft.com/office/powerpoint/2010/main" val="2573766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9"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7"/>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18"/>
          </p:nvPr>
        </p:nvSpPr>
        <p:spPr/>
        <p:txBody>
          <a:bodyPr/>
          <a:lstStyle>
            <a:extLst/>
          </a:lstStyle>
          <a:p>
            <a:pPr algn="r"/>
            <a:fld id="{432B92F2-B4FB-4519-B530-5E7D462BDADA}" type="datetime1">
              <a:rPr lang="en-US" smtClean="0">
                <a:solidFill>
                  <a:prstClr val="black">
                    <a:tint val="65000"/>
                  </a:prstClr>
                </a:solidFill>
              </a:rPr>
              <a:pPr algn="r"/>
              <a:t>9/16/2023</a:t>
            </a:fld>
            <a:endParaRPr lang="en-US">
              <a:solidFill>
                <a:prstClr val="black">
                  <a:tint val="65000"/>
                </a:prstClr>
              </a:solidFill>
            </a:endParaRPr>
          </a:p>
        </p:txBody>
      </p:sp>
      <p:sp>
        <p:nvSpPr>
          <p:cNvPr id="16" name="Rectangle 16"/>
          <p:cNvSpPr>
            <a:spLocks noGrp="1"/>
          </p:cNvSpPr>
          <p:nvPr>
            <p:ph type="sldNum" sz="quarter" idx="19"/>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7" name="Rectangle 17"/>
          <p:cNvSpPr>
            <a:spLocks noGrp="1"/>
          </p:cNvSpPr>
          <p:nvPr>
            <p:ph type="ftr" sz="quarter" idx="20"/>
          </p:nvPr>
        </p:nvSpPr>
        <p:spPr/>
        <p:txBody>
          <a:bodyPr/>
          <a:lstStyle>
            <a:extLst/>
          </a:lstStyle>
          <a:p>
            <a:endParaRPr lang="en-US"/>
          </a:p>
        </p:txBody>
      </p:sp>
    </p:spTree>
    <p:extLst>
      <p:ext uri="{BB962C8B-B14F-4D97-AF65-F5344CB8AC3E}">
        <p14:creationId xmlns:p14="http://schemas.microsoft.com/office/powerpoint/2010/main" val="2907053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69F939CE-E635-487F-A660-958D72995348}" type="datetime1">
              <a:rPr kumimoji="0" lang="en-US" smtClean="0"/>
              <a:t>9/16/2023</a:t>
            </a:fld>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smtClean="0"/>
              <a:t>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58A2F023-0EBE-410C-BB20-7E96CC44A3EE}" type="datetime1">
              <a:rPr lang="en-US" smtClean="0">
                <a:solidFill>
                  <a:prstClr val="black">
                    <a:tint val="65000"/>
                  </a:prstClr>
                </a:solidFill>
              </a:rPr>
              <a:pPr algn="r"/>
              <a:t>9/16/2023</a:t>
            </a:fld>
            <a:endParaRPr lang="en-US" dirty="0">
              <a:solidFill>
                <a:prstClr val="black">
                  <a:tint val="65000"/>
                </a:prst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000">
                <a:solidFill>
                  <a:sysClr val="windowText" lastClr="000000"/>
                </a:solidFill>
              </a:defRPr>
            </a:lvl1pPr>
            <a:extLst/>
          </a:lstStyle>
          <a:p>
            <a:endParaRPr lang="en-US" dirty="0"/>
          </a:p>
        </p:txBody>
      </p:sp>
    </p:spTree>
    <p:extLst>
      <p:ext uri="{BB962C8B-B14F-4D97-AF65-F5344CB8AC3E}">
        <p14:creationId xmlns:p14="http://schemas.microsoft.com/office/powerpoint/2010/main" val="29928094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iming>
    <p:tnLst>
      <p:par>
        <p:cTn id="1" dur="indefinite" restart="never" nodeType="tmRoot"/>
      </p:par>
    </p:tnLst>
  </p:timing>
  <p:hf hdr="0" ft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47700" y="4109248"/>
            <a:ext cx="7620000" cy="533400"/>
          </a:xfrm>
        </p:spPr>
        <p:txBody>
          <a:bodyPr>
            <a:normAutofit/>
          </a:bodyPr>
          <a:lstStyle>
            <a:extLst/>
          </a:lstStyle>
          <a:p>
            <a:pPr algn="ctr"/>
            <a:r>
              <a:rPr lang="en-US" b="1" dirty="0"/>
              <a:t>deadlock</a:t>
            </a:r>
          </a:p>
        </p:txBody>
      </p:sp>
      <p:sp>
        <p:nvSpPr>
          <p:cNvPr id="3" name="Rectangle 3"/>
          <p:cNvSpPr>
            <a:spLocks noGrp="1"/>
          </p:cNvSpPr>
          <p:nvPr>
            <p:ph type="subTitle" idx="1"/>
          </p:nvPr>
        </p:nvSpPr>
        <p:spPr>
          <a:xfrm>
            <a:off x="990600" y="4706112"/>
            <a:ext cx="6934200" cy="932688"/>
          </a:xfrm>
        </p:spPr>
        <p:txBody>
          <a:bodyPr>
            <a:noAutofit/>
          </a:bodyPr>
          <a:lstStyle>
            <a:extLst/>
          </a:lstStyle>
          <a:p>
            <a:pPr algn="ctr"/>
            <a:r>
              <a:rPr lang="en-US" sz="2000" dirty="0" smtClean="0"/>
              <a:t>Er. Deeyoranjan Dongol</a:t>
            </a:r>
          </a:p>
          <a:p>
            <a:pPr algn="ctr"/>
            <a:endParaRPr lang="en-US" sz="2000" dirty="0"/>
          </a:p>
        </p:txBody>
      </p:sp>
      <p:pic>
        <p:nvPicPr>
          <p:cNvPr id="5" name="Picture 4" descr="oslogo.jpg"/>
          <p:cNvPicPr>
            <a:picLocks noChangeAspect="1"/>
          </p:cNvPicPr>
          <p:nvPr/>
        </p:nvPicPr>
        <p:blipFill>
          <a:blip r:embed="rId3"/>
          <a:stretch>
            <a:fillRect/>
          </a:stretch>
        </p:blipFill>
        <p:spPr>
          <a:xfrm>
            <a:off x="0" y="-13136"/>
            <a:ext cx="9144000" cy="4038600"/>
          </a:xfrm>
          <a:prstGeom prst="rect">
            <a:avLst/>
          </a:prstGeom>
        </p:spPr>
      </p:pic>
    </p:spTree>
    <p:extLst>
      <p:ext uri="{BB962C8B-B14F-4D97-AF65-F5344CB8AC3E}">
        <p14:creationId xmlns:p14="http://schemas.microsoft.com/office/powerpoint/2010/main" val="61534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10</a:t>
            </a:fld>
            <a:endParaRPr kumimoji="0" lang="en-US"/>
          </a:p>
        </p:txBody>
      </p:sp>
      <p:sp>
        <p:nvSpPr>
          <p:cNvPr id="5" name="Rectangle 4"/>
          <p:cNvSpPr/>
          <p:nvPr/>
        </p:nvSpPr>
        <p:spPr>
          <a:xfrm>
            <a:off x="304800" y="533401"/>
            <a:ext cx="8229600" cy="4955203"/>
          </a:xfrm>
          <a:prstGeom prst="rect">
            <a:avLst/>
          </a:prstGeom>
        </p:spPr>
        <p:txBody>
          <a:bodyPr wrap="square">
            <a:spAutoFit/>
          </a:bodyPr>
          <a:lstStyle/>
          <a:p>
            <a:pPr marL="173038" lvl="1" indent="-173038" algn="just">
              <a:buFont typeface="Wingdings" pitchFamily="2" charset="2"/>
              <a:buChar char="Ø"/>
            </a:pPr>
            <a:r>
              <a:rPr lang="en-US" sz="2600" b="1" dirty="0" smtClean="0">
                <a:solidFill>
                  <a:srgbClr val="FF0000"/>
                </a:solidFill>
              </a:rPr>
              <a:t> </a:t>
            </a:r>
            <a:r>
              <a:rPr lang="en-US" sz="2800" b="1" dirty="0" smtClean="0">
                <a:solidFill>
                  <a:srgbClr val="FF0000"/>
                </a:solidFill>
              </a:rPr>
              <a:t>Requires system to have some additional prior  </a:t>
            </a:r>
          </a:p>
          <a:p>
            <a:pPr marL="173038" lvl="1" indent="-173038" algn="just"/>
            <a:r>
              <a:rPr lang="en-US" sz="2800" b="1" dirty="0" smtClean="0">
                <a:solidFill>
                  <a:srgbClr val="FF0000"/>
                </a:solidFill>
              </a:rPr>
              <a:t>     information available</a:t>
            </a:r>
          </a:p>
          <a:p>
            <a:pPr marL="630238" lvl="2" indent="-173038" algn="just">
              <a:buFont typeface="Arial" pitchFamily="34" charset="0"/>
              <a:buChar char="•"/>
            </a:pPr>
            <a:r>
              <a:rPr lang="en-US" sz="2600" b="1" dirty="0" smtClean="0">
                <a:solidFill>
                  <a:srgbClr val="0070C0"/>
                </a:solidFill>
              </a:rPr>
              <a:t>Process declare the maximum number of resources of each type that it may need</a:t>
            </a:r>
          </a:p>
          <a:p>
            <a:pPr marL="630238" lvl="2" indent="-173038" algn="just">
              <a:buFont typeface="Arial" pitchFamily="34" charset="0"/>
              <a:buChar char="•"/>
            </a:pPr>
            <a:r>
              <a:rPr lang="en-US" sz="2600" b="1" dirty="0" smtClean="0">
                <a:solidFill>
                  <a:srgbClr val="0070C0"/>
                </a:solidFill>
              </a:rPr>
              <a:t>The deadlock avoidance algorithm dynamically examines the resource allocation state to ensure that there can never be a circular wait condition</a:t>
            </a:r>
          </a:p>
          <a:p>
            <a:pPr marL="630238" lvl="2" indent="-173038" algn="just">
              <a:buFont typeface="Arial" pitchFamily="34" charset="0"/>
              <a:buChar char="•"/>
            </a:pPr>
            <a:r>
              <a:rPr lang="en-US" sz="2600" b="1" dirty="0" smtClean="0">
                <a:solidFill>
                  <a:srgbClr val="0070C0"/>
                </a:solidFill>
              </a:rPr>
              <a:t>Resource allocation state is defined by the number of available and allocated resources and the maximum demands of the processes</a:t>
            </a:r>
          </a:p>
          <a:p>
            <a:endParaRPr lang="en-US" sz="2600" dirty="0" smtClean="0"/>
          </a:p>
          <a:p>
            <a:endParaRPr lang="en-US" sz="2600" dirty="0" smtClean="0"/>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11</a:t>
            </a:fld>
            <a:endParaRPr kumimoji="0" lang="en-US"/>
          </a:p>
        </p:txBody>
      </p:sp>
      <p:pic>
        <p:nvPicPr>
          <p:cNvPr id="6" name="Picture 4"/>
          <p:cNvPicPr>
            <a:picLocks noChangeAspect="1" noChangeArrowheads="1"/>
          </p:cNvPicPr>
          <p:nvPr/>
        </p:nvPicPr>
        <p:blipFill>
          <a:blip r:embed="rId3"/>
          <a:srcRect l="13437" t="1572" r="13683" b="2194"/>
          <a:stretch>
            <a:fillRect/>
          </a:stretch>
        </p:blipFill>
        <p:spPr bwMode="auto">
          <a:xfrm>
            <a:off x="4191000" y="2743200"/>
            <a:ext cx="3231949" cy="3200400"/>
          </a:xfrm>
          <a:prstGeom prst="rect">
            <a:avLst/>
          </a:prstGeom>
          <a:noFill/>
          <a:ln w="38100" cmpd="dbl">
            <a:solidFill>
              <a:srgbClr val="CC6600"/>
            </a:solidFill>
            <a:miter lim="800000"/>
            <a:headEnd/>
            <a:tailEnd/>
          </a:ln>
        </p:spPr>
      </p:pic>
      <p:sp>
        <p:nvSpPr>
          <p:cNvPr id="7" name="Rectangle 6"/>
          <p:cNvSpPr/>
          <p:nvPr/>
        </p:nvSpPr>
        <p:spPr>
          <a:xfrm>
            <a:off x="304800" y="533400"/>
            <a:ext cx="8077200" cy="1692771"/>
          </a:xfrm>
          <a:prstGeom prst="rect">
            <a:avLst/>
          </a:prstGeom>
        </p:spPr>
        <p:txBody>
          <a:bodyPr wrap="square">
            <a:spAutoFit/>
          </a:bodyPr>
          <a:lstStyle/>
          <a:p>
            <a:pPr>
              <a:buFont typeface="Wingdings" pitchFamily="2" charset="2"/>
              <a:buChar char="Ø"/>
            </a:pPr>
            <a:r>
              <a:rPr lang="en-US" sz="2600" b="1" dirty="0" smtClean="0">
                <a:solidFill>
                  <a:srgbClr val="0070C0"/>
                </a:solidFill>
              </a:rPr>
              <a:t> If a system is in safe state </a:t>
            </a:r>
            <a:r>
              <a:rPr lang="en-US" sz="2600" b="1" dirty="0" smtClean="0">
                <a:solidFill>
                  <a:srgbClr val="0070C0"/>
                </a:solidFill>
                <a:sym typeface="Symbol" pitchFamily="18" charset="2"/>
              </a:rPr>
              <a:t> </a:t>
            </a:r>
            <a:r>
              <a:rPr lang="en-US" sz="2600" b="1" dirty="0" smtClean="0">
                <a:solidFill>
                  <a:srgbClr val="FF0000"/>
                </a:solidFill>
                <a:sym typeface="Symbol" pitchFamily="18" charset="2"/>
              </a:rPr>
              <a:t>no deadlocks</a:t>
            </a:r>
            <a:endParaRPr lang="en-US" sz="2600" dirty="0" smtClean="0">
              <a:sym typeface="Symbol" pitchFamily="18" charset="2"/>
            </a:endParaRPr>
          </a:p>
          <a:p>
            <a:pPr>
              <a:buFont typeface="Wingdings" pitchFamily="2" charset="2"/>
              <a:buChar char="Ø"/>
            </a:pPr>
            <a:r>
              <a:rPr lang="en-US" sz="2600" b="1" dirty="0" smtClean="0">
                <a:solidFill>
                  <a:srgbClr val="0070C0"/>
                </a:solidFill>
                <a:sym typeface="Symbol" pitchFamily="18" charset="2"/>
              </a:rPr>
              <a:t> If a system is in unsafe state  </a:t>
            </a:r>
            <a:r>
              <a:rPr lang="en-US" sz="2600" b="1" dirty="0" smtClean="0">
                <a:solidFill>
                  <a:srgbClr val="FF0000"/>
                </a:solidFill>
                <a:sym typeface="Symbol" pitchFamily="18" charset="2"/>
              </a:rPr>
              <a:t>possibility of deadlock</a:t>
            </a:r>
            <a:endParaRPr lang="en-US" sz="2600" dirty="0" smtClean="0">
              <a:sym typeface="Symbol" pitchFamily="18" charset="2"/>
            </a:endParaRPr>
          </a:p>
          <a:p>
            <a:pPr>
              <a:buFont typeface="Wingdings" pitchFamily="2" charset="2"/>
              <a:buChar char="Ø"/>
            </a:pPr>
            <a:r>
              <a:rPr lang="en-US" sz="2600" b="1" dirty="0" smtClean="0">
                <a:solidFill>
                  <a:srgbClr val="0070C0"/>
                </a:solidFill>
                <a:sym typeface="Symbol" pitchFamily="18" charset="2"/>
              </a:rPr>
              <a:t> Avoidance </a:t>
            </a:r>
            <a:r>
              <a:rPr lang="en-US" sz="2600" dirty="0" smtClean="0">
                <a:sym typeface="Symbol" pitchFamily="18" charset="2"/>
              </a:rPr>
              <a:t> </a:t>
            </a:r>
            <a:r>
              <a:rPr lang="en-US" sz="2600" b="1" dirty="0" smtClean="0">
                <a:solidFill>
                  <a:srgbClr val="00B050"/>
                </a:solidFill>
                <a:sym typeface="Symbol" pitchFamily="18" charset="2"/>
              </a:rPr>
              <a:t>ensure that a system will never enter an </a:t>
            </a:r>
          </a:p>
          <a:p>
            <a:r>
              <a:rPr lang="en-US" sz="2600" b="1" dirty="0" smtClean="0">
                <a:solidFill>
                  <a:srgbClr val="00B050"/>
                </a:solidFill>
                <a:sym typeface="Symbol" pitchFamily="18" charset="2"/>
              </a:rPr>
              <a:t>     unsafe state</a:t>
            </a:r>
            <a:endParaRPr lang="en-US" b="1" dirty="0" smtClean="0">
              <a:solidFill>
                <a:srgbClr val="00B050"/>
              </a:solidFill>
            </a:endParaRP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12</a:t>
            </a:fld>
            <a:endParaRPr kumimoji="0" lang="en-US"/>
          </a:p>
        </p:txBody>
      </p:sp>
      <p:sp>
        <p:nvSpPr>
          <p:cNvPr id="5" name="Rectangle 4"/>
          <p:cNvSpPr/>
          <p:nvPr/>
        </p:nvSpPr>
        <p:spPr>
          <a:xfrm>
            <a:off x="304800" y="533401"/>
            <a:ext cx="8229600" cy="6894195"/>
          </a:xfrm>
          <a:prstGeom prst="rect">
            <a:avLst/>
          </a:prstGeom>
        </p:spPr>
        <p:txBody>
          <a:bodyPr wrap="square">
            <a:spAutoFit/>
          </a:bodyPr>
          <a:lstStyle/>
          <a:p>
            <a:pPr marL="344488" lvl="1" indent="-344488" algn="just">
              <a:buFont typeface="Wingdings" pitchFamily="2" charset="2"/>
              <a:buChar char="Ø"/>
            </a:pPr>
            <a:r>
              <a:rPr lang="en-US" sz="2600" b="1" dirty="0" smtClean="0">
                <a:solidFill>
                  <a:srgbClr val="0070C0"/>
                </a:solidFill>
              </a:rPr>
              <a:t>When a process requests an available resource, system  must decide if immediate allocation leaves the system in a safe state</a:t>
            </a:r>
          </a:p>
          <a:p>
            <a:pPr marL="344488" lvl="1" indent="-344488" algn="just"/>
            <a:endParaRPr lang="en-US" sz="2600" b="1" dirty="0" smtClean="0">
              <a:solidFill>
                <a:srgbClr val="0070C0"/>
              </a:solidFill>
            </a:endParaRPr>
          </a:p>
          <a:p>
            <a:pPr marL="344488" lvl="2" indent="-344488" algn="just">
              <a:buFont typeface="Wingdings" pitchFamily="2" charset="2"/>
              <a:buChar char="Ø"/>
            </a:pPr>
            <a:r>
              <a:rPr lang="en-US" sz="2600" b="1" dirty="0" smtClean="0">
                <a:solidFill>
                  <a:srgbClr val="0070C0"/>
                </a:solidFill>
              </a:rPr>
              <a:t>System is in </a:t>
            </a:r>
            <a:r>
              <a:rPr lang="en-US" sz="2600" b="1" dirty="0" smtClean="0">
                <a:solidFill>
                  <a:srgbClr val="00B050"/>
                </a:solidFill>
              </a:rPr>
              <a:t>safe state, </a:t>
            </a:r>
            <a:r>
              <a:rPr lang="en-US" sz="2600" b="1" dirty="0" smtClean="0">
                <a:solidFill>
                  <a:srgbClr val="0070C0"/>
                </a:solidFill>
              </a:rPr>
              <a:t>if there exists a sequence         &lt;P</a:t>
            </a:r>
            <a:r>
              <a:rPr lang="en-US" sz="2600" b="1" baseline="-25000" dirty="0" smtClean="0">
                <a:solidFill>
                  <a:srgbClr val="0070C0"/>
                </a:solidFill>
              </a:rPr>
              <a:t>1</a:t>
            </a:r>
            <a:r>
              <a:rPr lang="en-US" sz="2600" b="1" baseline="30000" dirty="0" smtClean="0">
                <a:solidFill>
                  <a:srgbClr val="0070C0"/>
                </a:solidFill>
              </a:rPr>
              <a:t> </a:t>
            </a:r>
            <a:r>
              <a:rPr lang="en-US" sz="2600" b="1" dirty="0" smtClean="0">
                <a:solidFill>
                  <a:srgbClr val="0070C0"/>
                </a:solidFill>
              </a:rPr>
              <a:t>,P</a:t>
            </a:r>
            <a:r>
              <a:rPr lang="en-US" sz="2600" b="1" baseline="-25000" dirty="0" smtClean="0">
                <a:solidFill>
                  <a:srgbClr val="0070C0"/>
                </a:solidFill>
              </a:rPr>
              <a:t>2</a:t>
            </a:r>
            <a:r>
              <a:rPr lang="en-US" sz="2600" b="1" baseline="30000" dirty="0" smtClean="0">
                <a:solidFill>
                  <a:srgbClr val="0070C0"/>
                </a:solidFill>
              </a:rPr>
              <a:t> </a:t>
            </a:r>
            <a:r>
              <a:rPr lang="en-US" sz="2600" b="1" dirty="0" smtClean="0">
                <a:solidFill>
                  <a:srgbClr val="0070C0"/>
                </a:solidFill>
              </a:rPr>
              <a:t>,…,</a:t>
            </a:r>
            <a:r>
              <a:rPr lang="en-US" sz="2600" b="1" dirty="0" err="1" smtClean="0">
                <a:solidFill>
                  <a:srgbClr val="0070C0"/>
                </a:solidFill>
              </a:rPr>
              <a:t>P</a:t>
            </a:r>
            <a:r>
              <a:rPr lang="en-US" sz="2600" b="1" baseline="-25000" dirty="0" err="1" smtClean="0">
                <a:solidFill>
                  <a:srgbClr val="0070C0"/>
                </a:solidFill>
              </a:rPr>
              <a:t>n</a:t>
            </a:r>
            <a:r>
              <a:rPr lang="en-US" sz="2600" b="1" dirty="0" smtClean="0">
                <a:solidFill>
                  <a:srgbClr val="0070C0"/>
                </a:solidFill>
              </a:rPr>
              <a:t>&gt; of all the processes in the system such that for each process P</a:t>
            </a:r>
            <a:r>
              <a:rPr lang="en-US" sz="2600" b="1" baseline="-25000" dirty="0" smtClean="0">
                <a:solidFill>
                  <a:srgbClr val="0070C0"/>
                </a:solidFill>
              </a:rPr>
              <a:t>i</a:t>
            </a:r>
            <a:r>
              <a:rPr lang="en-US" sz="2600" b="1" dirty="0" smtClean="0">
                <a:solidFill>
                  <a:srgbClr val="0070C0"/>
                </a:solidFill>
              </a:rPr>
              <a:t>, the resource request that P</a:t>
            </a:r>
            <a:r>
              <a:rPr lang="en-US" sz="2600" b="1" baseline="-25000" dirty="0" smtClean="0">
                <a:solidFill>
                  <a:srgbClr val="0070C0"/>
                </a:solidFill>
              </a:rPr>
              <a:t>i</a:t>
            </a:r>
            <a:r>
              <a:rPr lang="en-US" sz="2600" b="1" dirty="0" smtClean="0">
                <a:solidFill>
                  <a:srgbClr val="0070C0"/>
                </a:solidFill>
              </a:rPr>
              <a:t> can still make can be satisfied </a:t>
            </a:r>
            <a:r>
              <a:rPr lang="en-US" sz="2600" b="1" dirty="0" smtClean="0">
                <a:solidFill>
                  <a:srgbClr val="00B050"/>
                </a:solidFill>
              </a:rPr>
              <a:t>by currently available resources </a:t>
            </a:r>
            <a:r>
              <a:rPr lang="en-US" sz="2600" b="1" dirty="0" smtClean="0">
                <a:solidFill>
                  <a:srgbClr val="FF0000"/>
                </a:solidFill>
              </a:rPr>
              <a:t>+ </a:t>
            </a:r>
            <a:r>
              <a:rPr lang="en-US" sz="2600" b="1" dirty="0" smtClean="0">
                <a:solidFill>
                  <a:srgbClr val="00B050"/>
                </a:solidFill>
              </a:rPr>
              <a:t>resources</a:t>
            </a:r>
            <a:r>
              <a:rPr lang="en-US" sz="2600" b="1" dirty="0" smtClean="0">
                <a:solidFill>
                  <a:srgbClr val="0070C0"/>
                </a:solidFill>
              </a:rPr>
              <a:t> </a:t>
            </a:r>
            <a:r>
              <a:rPr lang="en-US" sz="2600" b="1" dirty="0" smtClean="0">
                <a:solidFill>
                  <a:srgbClr val="00B050"/>
                </a:solidFill>
              </a:rPr>
              <a:t>held by all the </a:t>
            </a:r>
            <a:r>
              <a:rPr lang="en-US" sz="2600" b="1" dirty="0" err="1" smtClean="0">
                <a:solidFill>
                  <a:srgbClr val="00B050"/>
                </a:solidFill>
              </a:rPr>
              <a:t>P</a:t>
            </a:r>
            <a:r>
              <a:rPr lang="en-US" sz="2600" b="1" baseline="-25000" dirty="0" err="1" smtClean="0">
                <a:solidFill>
                  <a:srgbClr val="00B050"/>
                </a:solidFill>
              </a:rPr>
              <a:t>j</a:t>
            </a:r>
            <a:r>
              <a:rPr lang="en-US" sz="2600" b="1" baseline="30000" dirty="0" smtClean="0">
                <a:solidFill>
                  <a:srgbClr val="00B050"/>
                </a:solidFill>
              </a:rPr>
              <a:t> </a:t>
            </a:r>
            <a:r>
              <a:rPr lang="en-US" sz="2600" b="1" dirty="0" smtClean="0">
                <a:solidFill>
                  <a:srgbClr val="00B050"/>
                </a:solidFill>
              </a:rPr>
              <a:t>, with j&lt;i </a:t>
            </a:r>
          </a:p>
          <a:p>
            <a:pPr marL="173038" lvl="2" indent="-173038" algn="just"/>
            <a:endParaRPr lang="en-US" sz="2600" b="1" dirty="0" smtClean="0">
              <a:solidFill>
                <a:srgbClr val="FF0000"/>
              </a:solidFill>
            </a:endParaRPr>
          </a:p>
          <a:p>
            <a:pPr marL="173038" lvl="2" indent="-173038" algn="just">
              <a:buFont typeface="Wingdings" pitchFamily="2" charset="2"/>
              <a:buChar char="Ø"/>
            </a:pPr>
            <a:r>
              <a:rPr lang="en-US" sz="2600" b="1" dirty="0" smtClean="0">
                <a:solidFill>
                  <a:srgbClr val="FF0000"/>
                </a:solidFill>
              </a:rPr>
              <a:t> Banker’s Algorithm </a:t>
            </a:r>
          </a:p>
          <a:p>
            <a:pPr marL="173038" lvl="2" indent="-173038" algn="just"/>
            <a:r>
              <a:rPr lang="en-US" sz="2600" dirty="0" smtClean="0"/>
              <a:t>			</a:t>
            </a:r>
            <a:r>
              <a:rPr lang="en-US" sz="2600" b="1" dirty="0" smtClean="0">
                <a:solidFill>
                  <a:srgbClr val="0070C0"/>
                </a:solidFill>
              </a:rPr>
              <a:t>-  Single instance of a resource type</a:t>
            </a:r>
          </a:p>
          <a:p>
            <a:pPr marL="173038" lvl="2" indent="-173038" algn="just"/>
            <a:r>
              <a:rPr lang="en-US" sz="2600" b="1" dirty="0" smtClean="0">
                <a:solidFill>
                  <a:srgbClr val="0070C0"/>
                </a:solidFill>
              </a:rPr>
              <a:t>			-  Multiple instances of a resource type</a:t>
            </a:r>
          </a:p>
          <a:p>
            <a:pPr marL="173038" lvl="2" indent="-173038" algn="just">
              <a:buFont typeface="Wingdings" pitchFamily="2" charset="2"/>
              <a:buChar char="Ø"/>
            </a:pPr>
            <a:endParaRPr lang="en-US" sz="2600" dirty="0" smtClean="0"/>
          </a:p>
          <a:p>
            <a:pPr marL="173038" lvl="2" indent="-173038" algn="just"/>
            <a:endParaRPr lang="en-US" sz="2600" dirty="0" smtClean="0"/>
          </a:p>
          <a:p>
            <a:endParaRPr lang="en-US" sz="2600" dirty="0" smtClean="0"/>
          </a:p>
          <a:p>
            <a:endParaRPr lang="en-US" sz="2600" dirty="0" smtClean="0"/>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13</a:t>
            </a:fld>
            <a:endParaRPr kumimoji="0" lang="en-US"/>
          </a:p>
        </p:txBody>
      </p:sp>
      <p:sp>
        <p:nvSpPr>
          <p:cNvPr id="5" name="Rectangle 4"/>
          <p:cNvSpPr/>
          <p:nvPr/>
        </p:nvSpPr>
        <p:spPr>
          <a:xfrm>
            <a:off x="304800" y="533401"/>
            <a:ext cx="8077200" cy="523220"/>
          </a:xfrm>
          <a:prstGeom prst="rect">
            <a:avLst/>
          </a:prstGeom>
        </p:spPr>
        <p:txBody>
          <a:bodyPr wrap="square">
            <a:spAutoFit/>
          </a:bodyPr>
          <a:lstStyle/>
          <a:p>
            <a:pPr marL="173038" lvl="1" indent="-173038" algn="just">
              <a:buFont typeface="Wingdings" pitchFamily="2" charset="2"/>
              <a:buChar char="Ø"/>
            </a:pPr>
            <a:r>
              <a:rPr lang="en-US" sz="2800" b="1" dirty="0" smtClean="0">
                <a:solidFill>
                  <a:srgbClr val="FF0000"/>
                </a:solidFill>
              </a:rPr>
              <a:t> Safe and Unsafe state </a:t>
            </a:r>
            <a:endParaRPr lang="en-US" sz="2600" b="1" dirty="0" smtClean="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96795" y="1295400"/>
            <a:ext cx="8361405" cy="44196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14</a:t>
            </a:fld>
            <a:endParaRPr kumimoji="0" lang="en-US"/>
          </a:p>
        </p:txBody>
      </p:sp>
      <p:sp>
        <p:nvSpPr>
          <p:cNvPr id="5" name="Rectangle 4"/>
          <p:cNvSpPr/>
          <p:nvPr/>
        </p:nvSpPr>
        <p:spPr>
          <a:xfrm>
            <a:off x="304800" y="533401"/>
            <a:ext cx="8077200" cy="523220"/>
          </a:xfrm>
          <a:prstGeom prst="rect">
            <a:avLst/>
          </a:prstGeom>
        </p:spPr>
        <p:txBody>
          <a:bodyPr wrap="square">
            <a:spAutoFit/>
          </a:bodyPr>
          <a:lstStyle/>
          <a:p>
            <a:pPr marL="173038" lvl="1" indent="-173038" algn="just">
              <a:buFont typeface="Wingdings" pitchFamily="2" charset="2"/>
              <a:buChar char="Ø"/>
            </a:pPr>
            <a:r>
              <a:rPr lang="en-US" sz="2800" b="1" dirty="0" smtClean="0">
                <a:solidFill>
                  <a:srgbClr val="FF0000"/>
                </a:solidFill>
              </a:rPr>
              <a:t> Safe and Unsafe state </a:t>
            </a:r>
            <a:endParaRPr lang="en-US" sz="2600" b="1" dirty="0" smtClean="0">
              <a:solidFill>
                <a:srgbClr val="FF0000"/>
              </a:solidFill>
            </a:endParaRP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grpSp>
        <p:nvGrpSpPr>
          <p:cNvPr id="6" name="Group 5"/>
          <p:cNvGrpSpPr/>
          <p:nvPr/>
        </p:nvGrpSpPr>
        <p:grpSpPr>
          <a:xfrm>
            <a:off x="381001" y="1295400"/>
            <a:ext cx="8104000" cy="4495800"/>
            <a:chOff x="381001" y="1295400"/>
            <a:chExt cx="8104000" cy="4495800"/>
          </a:xfrm>
        </p:grpSpPr>
        <p:pic>
          <p:nvPicPr>
            <p:cNvPr id="2050" name="Picture 2"/>
            <p:cNvPicPr>
              <a:picLocks noChangeAspect="1" noChangeArrowheads="1"/>
            </p:cNvPicPr>
            <p:nvPr/>
          </p:nvPicPr>
          <p:blipFill>
            <a:blip r:embed="rId3"/>
            <a:srcRect/>
            <a:stretch>
              <a:fillRect/>
            </a:stretch>
          </p:blipFill>
          <p:spPr bwMode="auto">
            <a:xfrm>
              <a:off x="381001" y="1295400"/>
              <a:ext cx="8104000" cy="4495800"/>
            </a:xfrm>
            <a:prstGeom prst="rect">
              <a:avLst/>
            </a:prstGeom>
            <a:noFill/>
            <a:ln w="9525">
              <a:noFill/>
              <a:miter lim="800000"/>
              <a:headEnd/>
              <a:tailEnd/>
            </a:ln>
            <a:effectLst/>
          </p:spPr>
        </p:pic>
        <p:pic>
          <p:nvPicPr>
            <p:cNvPr id="3" name="Picture 2"/>
            <p:cNvPicPr>
              <a:picLocks noChangeAspect="1"/>
            </p:cNvPicPr>
            <p:nvPr/>
          </p:nvPicPr>
          <p:blipFill>
            <a:blip r:embed="rId4"/>
            <a:stretch>
              <a:fillRect/>
            </a:stretch>
          </p:blipFill>
          <p:spPr>
            <a:xfrm>
              <a:off x="6665805" y="2684860"/>
              <a:ext cx="156757" cy="30429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15</a:t>
            </a:fld>
            <a:endParaRPr kumimoji="0" lang="en-US"/>
          </a:p>
        </p:txBody>
      </p:sp>
      <p:sp>
        <p:nvSpPr>
          <p:cNvPr id="5" name="Rectangle 4"/>
          <p:cNvSpPr/>
          <p:nvPr/>
        </p:nvSpPr>
        <p:spPr>
          <a:xfrm>
            <a:off x="304800" y="533401"/>
            <a:ext cx="8077200" cy="523220"/>
          </a:xfrm>
          <a:prstGeom prst="rect">
            <a:avLst/>
          </a:prstGeom>
        </p:spPr>
        <p:txBody>
          <a:bodyPr wrap="square">
            <a:spAutoFit/>
          </a:bodyPr>
          <a:lstStyle/>
          <a:p>
            <a:pPr marL="173038" lvl="1" indent="-173038" algn="just">
              <a:buFont typeface="Wingdings" pitchFamily="2" charset="2"/>
              <a:buChar char="Ø"/>
            </a:pPr>
            <a:r>
              <a:rPr lang="en-US" sz="2800" b="1" dirty="0" smtClean="0">
                <a:solidFill>
                  <a:srgbClr val="FF0000"/>
                </a:solidFill>
              </a:rPr>
              <a:t> Banker’s Algorithm for Single Resource</a:t>
            </a:r>
            <a:endParaRPr lang="en-US" sz="2600" b="1" dirty="0" smtClean="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1905000" y="4343400"/>
            <a:ext cx="4724400" cy="100548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09599" y="1407974"/>
            <a:ext cx="7162801" cy="285922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16</a:t>
            </a:fld>
            <a:endParaRPr kumimoji="0" lang="en-US"/>
          </a:p>
        </p:txBody>
      </p:sp>
      <p:sp>
        <p:nvSpPr>
          <p:cNvPr id="5" name="Rectangle 4"/>
          <p:cNvSpPr/>
          <p:nvPr/>
        </p:nvSpPr>
        <p:spPr>
          <a:xfrm>
            <a:off x="304800" y="533401"/>
            <a:ext cx="8077200" cy="523220"/>
          </a:xfrm>
          <a:prstGeom prst="rect">
            <a:avLst/>
          </a:prstGeom>
        </p:spPr>
        <p:txBody>
          <a:bodyPr wrap="square">
            <a:spAutoFit/>
          </a:bodyPr>
          <a:lstStyle/>
          <a:p>
            <a:pPr marL="173038" lvl="1" indent="-173038" algn="just">
              <a:buFont typeface="Wingdings" pitchFamily="2" charset="2"/>
              <a:buChar char="Ø"/>
            </a:pPr>
            <a:r>
              <a:rPr lang="en-US" sz="2800" b="1" dirty="0" smtClean="0">
                <a:solidFill>
                  <a:srgbClr val="FF0000"/>
                </a:solidFill>
              </a:rPr>
              <a:t> Banker’s Algorithm for Multiple Resource</a:t>
            </a:r>
            <a:endParaRPr lang="en-US" sz="2600" b="1" dirty="0" smtClean="0">
              <a:solidFill>
                <a:srgbClr val="FF0000"/>
              </a:solidFill>
            </a:endParaRPr>
          </a:p>
        </p:txBody>
      </p:sp>
      <p:grpSp>
        <p:nvGrpSpPr>
          <p:cNvPr id="10" name="Group 9"/>
          <p:cNvGrpSpPr/>
          <p:nvPr/>
        </p:nvGrpSpPr>
        <p:grpSpPr>
          <a:xfrm>
            <a:off x="609600" y="1371600"/>
            <a:ext cx="7191375" cy="4476750"/>
            <a:chOff x="609600" y="1371600"/>
            <a:chExt cx="7191375" cy="4476750"/>
          </a:xfrm>
        </p:grpSpPr>
        <p:pic>
          <p:nvPicPr>
            <p:cNvPr id="11" name="Picture 2"/>
            <p:cNvPicPr>
              <a:picLocks noChangeAspect="1" noChangeArrowheads="1"/>
            </p:cNvPicPr>
            <p:nvPr/>
          </p:nvPicPr>
          <p:blipFill>
            <a:blip r:embed="rId3"/>
            <a:srcRect/>
            <a:stretch>
              <a:fillRect/>
            </a:stretch>
          </p:blipFill>
          <p:spPr bwMode="auto">
            <a:xfrm>
              <a:off x="609600" y="1447800"/>
              <a:ext cx="7191375" cy="4400550"/>
            </a:xfrm>
            <a:prstGeom prst="rect">
              <a:avLst/>
            </a:prstGeom>
            <a:noFill/>
            <a:ln w="9525">
              <a:noFill/>
              <a:miter lim="800000"/>
              <a:headEnd/>
              <a:tailEnd/>
            </a:ln>
            <a:effectLst/>
          </p:spPr>
        </p:pic>
        <p:pic>
          <p:nvPicPr>
            <p:cNvPr id="12" name="Picture 3"/>
            <p:cNvPicPr>
              <a:picLocks noChangeAspect="1" noChangeArrowheads="1"/>
            </p:cNvPicPr>
            <p:nvPr/>
          </p:nvPicPr>
          <p:blipFill>
            <a:blip r:embed="rId4"/>
            <a:srcRect/>
            <a:stretch>
              <a:fillRect/>
            </a:stretch>
          </p:blipFill>
          <p:spPr bwMode="auto">
            <a:xfrm>
              <a:off x="838200" y="1371600"/>
              <a:ext cx="285750" cy="314325"/>
            </a:xfrm>
            <a:prstGeom prst="rect">
              <a:avLst/>
            </a:prstGeom>
            <a:noFill/>
            <a:ln w="9525">
              <a:noFill/>
              <a:miter lim="800000"/>
              <a:headEnd/>
              <a:tailEnd/>
            </a:ln>
            <a:effectLst/>
          </p:spPr>
        </p:pic>
      </p:gr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AVOIDANCE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17</a:t>
            </a:fld>
            <a:endParaRPr kumimoji="0" lang="en-US"/>
          </a:p>
        </p:txBody>
      </p:sp>
      <p:sp>
        <p:nvSpPr>
          <p:cNvPr id="5" name="Rectangle 4"/>
          <p:cNvSpPr/>
          <p:nvPr/>
        </p:nvSpPr>
        <p:spPr>
          <a:xfrm>
            <a:off x="304800" y="533401"/>
            <a:ext cx="8229600" cy="5632311"/>
          </a:xfrm>
          <a:prstGeom prst="rect">
            <a:avLst/>
          </a:prstGeom>
        </p:spPr>
        <p:txBody>
          <a:bodyPr wrap="square">
            <a:spAutoFit/>
          </a:bodyPr>
          <a:lstStyle/>
          <a:p>
            <a:pPr marL="173038" lvl="1" indent="-173038" algn="just">
              <a:buFont typeface="Wingdings" pitchFamily="2" charset="2"/>
              <a:buChar char="Ø"/>
            </a:pPr>
            <a:r>
              <a:rPr lang="en-US" sz="2800" b="1" dirty="0" smtClean="0">
                <a:solidFill>
                  <a:srgbClr val="FF0000"/>
                </a:solidFill>
              </a:rPr>
              <a:t> Banker’s Algorithm for Multiple Resource</a:t>
            </a:r>
          </a:p>
          <a:p>
            <a:pPr marL="630238" lvl="2" indent="-173038" algn="just">
              <a:buFont typeface="Wingdings" pitchFamily="2" charset="2"/>
              <a:buChar char="Ø"/>
            </a:pPr>
            <a:r>
              <a:rPr lang="en-US" sz="2800" b="1" dirty="0" smtClean="0">
                <a:solidFill>
                  <a:srgbClr val="0070C0"/>
                </a:solidFill>
              </a:rPr>
              <a:t> To check whether a state is safe or not</a:t>
            </a:r>
          </a:p>
          <a:p>
            <a:pPr marL="514350" lvl="2" indent="-514350" algn="just"/>
            <a:endParaRPr lang="en-US" sz="2600" dirty="0" smtClean="0"/>
          </a:p>
          <a:p>
            <a:pPr marL="346075" lvl="2" indent="-346075" algn="just">
              <a:buFont typeface="+mj-lt"/>
              <a:buAutoNum type="arabicPeriod"/>
            </a:pPr>
            <a:r>
              <a:rPr lang="en-US" sz="2800" b="1" dirty="0" smtClean="0">
                <a:solidFill>
                  <a:srgbClr val="0070C0"/>
                </a:solidFill>
              </a:rPr>
              <a:t>Look for row, R, whose unmet resource needs are all ≤ A. If no such row exists, system will eventually deadlock since no process can run to completion.</a:t>
            </a:r>
          </a:p>
          <a:p>
            <a:pPr marL="346075" lvl="2" indent="-346075" algn="just">
              <a:buFont typeface="+mj-lt"/>
              <a:buAutoNum type="arabicPeriod"/>
            </a:pPr>
            <a:endParaRPr lang="en-US" sz="2800" b="1" dirty="0" smtClean="0">
              <a:solidFill>
                <a:srgbClr val="0070C0"/>
              </a:solidFill>
            </a:endParaRPr>
          </a:p>
          <a:p>
            <a:pPr marL="346075" lvl="2" indent="-346075" algn="just">
              <a:buFont typeface="+mj-lt"/>
              <a:buAutoNum type="arabicPeriod"/>
            </a:pPr>
            <a:r>
              <a:rPr lang="en-US" sz="2800" b="1" dirty="0" smtClean="0">
                <a:solidFill>
                  <a:srgbClr val="0070C0"/>
                </a:solidFill>
              </a:rPr>
              <a:t>Assume process of row chosen requests all resources it needs and finishes. Mark process as terminated, add all its resources to the A vector.</a:t>
            </a:r>
          </a:p>
          <a:p>
            <a:pPr marL="346075" lvl="2" indent="-346075" algn="just">
              <a:buFont typeface="+mj-lt"/>
              <a:buAutoNum type="arabicPeriod"/>
            </a:pPr>
            <a:endParaRPr lang="en-US" sz="2800" b="1" dirty="0" smtClean="0">
              <a:solidFill>
                <a:srgbClr val="0070C0"/>
              </a:solidFill>
            </a:endParaRPr>
          </a:p>
          <a:p>
            <a:pPr marL="346075" lvl="2" indent="-346075" algn="just">
              <a:buFont typeface="+mj-lt"/>
              <a:buAutoNum type="arabicPeriod"/>
            </a:pPr>
            <a:r>
              <a:rPr lang="en-US" sz="2800" b="1" dirty="0" smtClean="0">
                <a:solidFill>
                  <a:srgbClr val="0070C0"/>
                </a:solidFill>
              </a:rPr>
              <a:t>Repeat steps 1 and 2 until either all processes are marked as terminated or until deadlock occurs</a:t>
            </a: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18</a:t>
            </a:fld>
            <a:endParaRPr kumimoji="0" lang="en-US"/>
          </a:p>
        </p:txBody>
      </p:sp>
      <p:sp>
        <p:nvSpPr>
          <p:cNvPr id="6" name="Title 5"/>
          <p:cNvSpPr>
            <a:spLocks noGrp="1"/>
          </p:cNvSpPr>
          <p:nvPr>
            <p:ph type="title"/>
          </p:nvPr>
        </p:nvSpPr>
        <p:spPr/>
        <p:txBody>
          <a:bodyPr>
            <a:noAutofit/>
          </a:bodyPr>
          <a:lstStyle/>
          <a:p>
            <a:r>
              <a:rPr lang="en-US" b="1" dirty="0" smtClean="0"/>
              <a:t>DEADLOCK PREVENTION</a:t>
            </a:r>
            <a:endParaRPr lang="en-US" b="1" dirty="0"/>
          </a:p>
        </p:txBody>
      </p:sp>
      <p:sp>
        <p:nvSpPr>
          <p:cNvPr id="20" name="Rectangle 19"/>
          <p:cNvSpPr/>
          <p:nvPr/>
        </p:nvSpPr>
        <p:spPr>
          <a:xfrm>
            <a:off x="304800" y="533400"/>
            <a:ext cx="8153400" cy="4893647"/>
          </a:xfrm>
          <a:prstGeom prst="rect">
            <a:avLst/>
          </a:prstGeom>
        </p:spPr>
        <p:txBody>
          <a:bodyPr wrap="square">
            <a:spAutoFit/>
          </a:bodyPr>
          <a:lstStyle/>
          <a:p>
            <a:pPr marL="457200" indent="-457200" algn="just">
              <a:buFont typeface="Wingdings" pitchFamily="2" charset="2"/>
              <a:buChar char="Ø"/>
            </a:pPr>
            <a:r>
              <a:rPr lang="en-US" sz="2600" b="1" dirty="0" smtClean="0">
                <a:solidFill>
                  <a:srgbClr val="0070C0"/>
                </a:solidFill>
              </a:rPr>
              <a:t>Ensure that at least one of four conditions required for deadlock can not hold</a:t>
            </a:r>
          </a:p>
          <a:p>
            <a:pPr marL="457200" indent="-457200" algn="just">
              <a:buFont typeface="Wingdings" pitchFamily="2" charset="2"/>
              <a:buChar char="Ø"/>
            </a:pPr>
            <a:r>
              <a:rPr lang="en-US" sz="2600" b="1" dirty="0" smtClean="0">
                <a:solidFill>
                  <a:srgbClr val="0070C0"/>
                </a:solidFill>
              </a:rPr>
              <a:t> Attacking Mutual Exclusion Condition</a:t>
            </a:r>
          </a:p>
          <a:p>
            <a:pPr marL="803275" lvl="2" indent="-282575" algn="just">
              <a:buFont typeface="Arial" pitchFamily="34" charset="0"/>
              <a:buChar char="•"/>
            </a:pPr>
            <a:r>
              <a:rPr lang="en-US" sz="2600" b="1" dirty="0" smtClean="0">
                <a:solidFill>
                  <a:srgbClr val="FF0000"/>
                </a:solidFill>
              </a:rPr>
              <a:t>Must hold only for non sharable resources</a:t>
            </a:r>
          </a:p>
          <a:p>
            <a:pPr marL="457200" indent="-457200" algn="just">
              <a:buFont typeface="Wingdings" pitchFamily="2" charset="2"/>
              <a:buChar char="Ø"/>
            </a:pPr>
            <a:r>
              <a:rPr lang="en-US" sz="2600" b="1" dirty="0" smtClean="0">
                <a:solidFill>
                  <a:srgbClr val="0070C0"/>
                </a:solidFill>
              </a:rPr>
              <a:t>Attacking Hold and Wait Condition</a:t>
            </a:r>
            <a:endParaRPr lang="en-US" sz="2600" dirty="0" smtClean="0"/>
          </a:p>
          <a:p>
            <a:pPr marL="803275" lvl="2" indent="-282575" algn="just">
              <a:buFont typeface="Arial" pitchFamily="34" charset="0"/>
              <a:buChar char="•"/>
            </a:pPr>
            <a:r>
              <a:rPr lang="en-US" sz="2600" b="1" dirty="0" smtClean="0">
                <a:solidFill>
                  <a:srgbClr val="FF0000"/>
                </a:solidFill>
              </a:rPr>
              <a:t>Ensure that whenever a process requests a resource, it does not hold any other resources </a:t>
            </a:r>
          </a:p>
          <a:p>
            <a:pPr marL="803275" lvl="2" indent="-282575" algn="just">
              <a:buFont typeface="Arial" pitchFamily="34" charset="0"/>
              <a:buChar char="•"/>
            </a:pPr>
            <a:r>
              <a:rPr lang="en-US" sz="2600" b="1" dirty="0" smtClean="0">
                <a:solidFill>
                  <a:srgbClr val="FF0000"/>
                </a:solidFill>
              </a:rPr>
              <a:t>Require process to request and be allocated all its resources before it begins execution or allow process to request resources only  when the process has none</a:t>
            </a:r>
          </a:p>
          <a:p>
            <a:pPr marL="803275" lvl="1" indent="-282575" algn="just">
              <a:buFont typeface="Arial" pitchFamily="34" charset="0"/>
              <a:buChar char="•"/>
            </a:pPr>
            <a:endParaRPr lang="en-US" sz="2600" b="1" dirty="0" smtClean="0">
              <a:solidFill>
                <a:srgbClr val="FF0000"/>
              </a:solidFill>
            </a:endParaRP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wipe(left)">
                                      <p:cBhvr>
                                        <p:cTn id="7" dur="500"/>
                                        <p:tgtEl>
                                          <p:spTgt spid="2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animEffect transition="in" filter="wipe(left)">
                                      <p:cBhvr>
                                        <p:cTn id="11" dur="500"/>
                                        <p:tgtEl>
                                          <p:spTgt spid="2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wipe(left)">
                                      <p:cBhvr>
                                        <p:cTn id="16" dur="500"/>
                                        <p:tgtEl>
                                          <p:spTgt spid="20">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0">
                                            <p:txEl>
                                              <p:pRg st="4" end="4"/>
                                            </p:txEl>
                                          </p:spTgt>
                                        </p:tgtEl>
                                        <p:attrNameLst>
                                          <p:attrName>style.visibility</p:attrName>
                                        </p:attrNameLst>
                                      </p:cBhvr>
                                      <p:to>
                                        <p:strVal val="visible"/>
                                      </p:to>
                                    </p:set>
                                    <p:animEffect transition="in" filter="wipe(left)">
                                      <p:cBhvr>
                                        <p:cTn id="20" dur="500"/>
                                        <p:tgtEl>
                                          <p:spTgt spid="20">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0">
                                            <p:txEl>
                                              <p:pRg st="5" end="5"/>
                                            </p:txEl>
                                          </p:spTgt>
                                        </p:tgtEl>
                                        <p:attrNameLst>
                                          <p:attrName>style.visibility</p:attrName>
                                        </p:attrNameLst>
                                      </p:cBhvr>
                                      <p:to>
                                        <p:strVal val="visible"/>
                                      </p:to>
                                    </p:set>
                                    <p:animEffect transition="in" filter="wipe(left)">
                                      <p:cBhvr>
                                        <p:cTn id="24"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19</a:t>
            </a:fld>
            <a:endParaRPr kumimoji="0" lang="en-US"/>
          </a:p>
        </p:txBody>
      </p:sp>
      <p:sp>
        <p:nvSpPr>
          <p:cNvPr id="6" name="Title 5"/>
          <p:cNvSpPr>
            <a:spLocks noGrp="1"/>
          </p:cNvSpPr>
          <p:nvPr>
            <p:ph type="title"/>
          </p:nvPr>
        </p:nvSpPr>
        <p:spPr/>
        <p:txBody>
          <a:bodyPr>
            <a:noAutofit/>
          </a:bodyPr>
          <a:lstStyle/>
          <a:p>
            <a:r>
              <a:rPr lang="en-US" b="1" dirty="0" smtClean="0"/>
              <a:t>DEADLOCK PREVENTION</a:t>
            </a:r>
            <a:endParaRPr lang="en-US" b="1" dirty="0"/>
          </a:p>
        </p:txBody>
      </p:sp>
      <p:sp>
        <p:nvSpPr>
          <p:cNvPr id="20" name="Rectangle 19"/>
          <p:cNvSpPr/>
          <p:nvPr/>
        </p:nvSpPr>
        <p:spPr>
          <a:xfrm>
            <a:off x="304800" y="533400"/>
            <a:ext cx="8153400" cy="4493538"/>
          </a:xfrm>
          <a:prstGeom prst="rect">
            <a:avLst/>
          </a:prstGeom>
        </p:spPr>
        <p:txBody>
          <a:bodyPr wrap="square">
            <a:spAutoFit/>
          </a:bodyPr>
          <a:lstStyle/>
          <a:p>
            <a:pPr algn="just">
              <a:buFont typeface="Wingdings" pitchFamily="2" charset="2"/>
              <a:buChar char="Ø"/>
            </a:pPr>
            <a:r>
              <a:rPr lang="en-US" sz="2600" b="1" dirty="0" smtClean="0">
                <a:solidFill>
                  <a:srgbClr val="0070C0"/>
                </a:solidFill>
              </a:rPr>
              <a:t> Attacking No Preemption Condition</a:t>
            </a:r>
          </a:p>
          <a:p>
            <a:pPr marL="803275" lvl="1" indent="-282575" algn="just">
              <a:buFont typeface="Arial" pitchFamily="34" charset="0"/>
              <a:buChar char="•"/>
            </a:pPr>
            <a:r>
              <a:rPr lang="en-US" sz="2600" b="1" dirty="0" smtClean="0">
                <a:solidFill>
                  <a:srgbClr val="FF0000"/>
                </a:solidFill>
              </a:rPr>
              <a:t>If a process holding some resources requests another resource that cannot be immediately allocated to it then all resources currently being held are released</a:t>
            </a:r>
          </a:p>
          <a:p>
            <a:pPr marL="803275" lvl="1" indent="-282575" algn="just">
              <a:buFont typeface="Arial" pitchFamily="34" charset="0"/>
              <a:buChar char="•"/>
            </a:pPr>
            <a:r>
              <a:rPr lang="en-US" sz="2600" b="1" dirty="0" smtClean="0">
                <a:solidFill>
                  <a:srgbClr val="FF0000"/>
                </a:solidFill>
              </a:rPr>
              <a:t>Process restarts only when it regain its old resources along with the new requested resources</a:t>
            </a:r>
          </a:p>
          <a:p>
            <a:pPr marL="346075" indent="-282575" algn="just">
              <a:buFont typeface="Wingdings" pitchFamily="2" charset="2"/>
              <a:buChar char="Ø"/>
            </a:pPr>
            <a:r>
              <a:rPr lang="en-US" sz="2600" b="1" dirty="0" smtClean="0">
                <a:solidFill>
                  <a:srgbClr val="0070C0"/>
                </a:solidFill>
              </a:rPr>
              <a:t> Attacking Circular Wait Condition</a:t>
            </a:r>
          </a:p>
          <a:p>
            <a:pPr marL="803275" lvl="1" indent="-282575" algn="just">
              <a:buFont typeface="Arial" pitchFamily="34" charset="0"/>
              <a:buChar char="•"/>
            </a:pPr>
            <a:r>
              <a:rPr lang="en-US" sz="2600" b="1" dirty="0" smtClean="0">
                <a:solidFill>
                  <a:srgbClr val="FF0000"/>
                </a:solidFill>
              </a:rPr>
              <a:t>Impose a total ordering of all resources types, and require that each process requests resources in an increasing order of enumeration</a:t>
            </a: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wipe(left)">
                                      <p:cBhvr>
                                        <p:cTn id="11" dur="500"/>
                                        <p:tgtEl>
                                          <p:spTgt spid="20">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wipe(left)">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wipe(left)">
                                      <p:cBhvr>
                                        <p:cTn id="20" dur="500"/>
                                        <p:tgtEl>
                                          <p:spTgt spid="20">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0">
                                            <p:txEl>
                                              <p:pRg st="4" end="4"/>
                                            </p:txEl>
                                          </p:spTgt>
                                        </p:tgtEl>
                                        <p:attrNameLst>
                                          <p:attrName>style.visibility</p:attrName>
                                        </p:attrNameLst>
                                      </p:cBhvr>
                                      <p:to>
                                        <p:strVal val="visible"/>
                                      </p:to>
                                    </p:set>
                                    <p:animEffect transition="in" filter="wipe(left)">
                                      <p:cBhvr>
                                        <p:cTn id="24"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DEADLOCK</a:t>
            </a:r>
            <a:r>
              <a:rPr lang="en-US" b="1" dirty="0" smtClean="0"/>
              <a: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228600" y="609600"/>
            <a:ext cx="8305800" cy="1384995"/>
          </a:xfrm>
          <a:prstGeom prst="rect">
            <a:avLst/>
          </a:prstGeom>
          <a:noFill/>
        </p:spPr>
        <p:txBody>
          <a:bodyPr wrap="square" rtlCol="0">
            <a:spAutoFit/>
          </a:bodyPr>
          <a:lstStyle/>
          <a:p>
            <a:pPr marL="346075" indent="-346075" algn="just">
              <a:buFont typeface="Wingdings" pitchFamily="2" charset="2"/>
              <a:buChar char="Ø"/>
            </a:pPr>
            <a:r>
              <a:rPr lang="en-US" sz="2800" b="1" dirty="0" smtClean="0">
                <a:solidFill>
                  <a:srgbClr val="0070C0"/>
                </a:solidFill>
              </a:rPr>
              <a:t> A set of blocked processes each holding a resource and waiting to acquire a resource held by another process in the set</a:t>
            </a:r>
            <a:endParaRPr lang="en-US" sz="2600" dirty="0" smtClean="0"/>
          </a:p>
        </p:txBody>
      </p:sp>
      <p:pic>
        <p:nvPicPr>
          <p:cNvPr id="1027" name="Picture 3"/>
          <p:cNvPicPr>
            <a:picLocks noChangeAspect="1" noChangeArrowheads="1"/>
          </p:cNvPicPr>
          <p:nvPr/>
        </p:nvPicPr>
        <p:blipFill>
          <a:blip r:embed="rId3"/>
          <a:srcRect/>
          <a:stretch>
            <a:fillRect/>
          </a:stretch>
        </p:blipFill>
        <p:spPr bwMode="auto">
          <a:xfrm>
            <a:off x="1143000" y="2590800"/>
            <a:ext cx="6608279" cy="20574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Scale>
                                      <p:cBhvr>
                                        <p:cTn id="7" dur="1000" decel="50000" fill="hold">
                                          <p:stCondLst>
                                            <p:cond delay="0"/>
                                          </p:stCondLst>
                                        </p:cTn>
                                        <p:tgtEl>
                                          <p:spTgt spid="10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27"/>
                                        </p:tgtEl>
                                        <p:attrNameLst>
                                          <p:attrName>ppt_x</p:attrName>
                                          <p:attrName>ppt_y</p:attrName>
                                        </p:attrNameLst>
                                      </p:cBhvr>
                                    </p:animMotion>
                                    <p:animEffect transition="in" filter="fade">
                                      <p:cBhvr>
                                        <p:cTn id="9"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20</a:t>
            </a:fld>
            <a:endParaRPr kumimoji="0" lang="en-US"/>
          </a:p>
        </p:txBody>
      </p:sp>
      <p:sp>
        <p:nvSpPr>
          <p:cNvPr id="5" name="Rectangle 4"/>
          <p:cNvSpPr/>
          <p:nvPr/>
        </p:nvSpPr>
        <p:spPr>
          <a:xfrm>
            <a:off x="152400" y="533401"/>
            <a:ext cx="8305800" cy="523220"/>
          </a:xfrm>
          <a:prstGeom prst="rect">
            <a:avLst/>
          </a:prstGeom>
        </p:spPr>
        <p:txBody>
          <a:bodyPr wrap="square">
            <a:spAutoFit/>
          </a:bodyPr>
          <a:lstStyle/>
          <a:p>
            <a:pPr marL="284163" lvl="1" indent="-284163" algn="just">
              <a:spcAft>
                <a:spcPts val="600"/>
              </a:spcAft>
              <a:buFont typeface="Wingdings" pitchFamily="2" charset="2"/>
              <a:buChar char="Ø"/>
            </a:pPr>
            <a:r>
              <a:rPr lang="en-US" sz="2800" b="1" smtClean="0">
                <a:solidFill>
                  <a:srgbClr val="FF0000"/>
                </a:solidFill>
              </a:rPr>
              <a:t> Deadlock </a:t>
            </a:r>
            <a:r>
              <a:rPr lang="en-US" sz="2800" b="1" dirty="0" smtClean="0">
                <a:solidFill>
                  <a:srgbClr val="FF0000"/>
                </a:solidFill>
              </a:rPr>
              <a:t>Detection With One Resource of Each Type</a:t>
            </a:r>
            <a:endParaRPr lang="en-US" sz="2600" b="1" dirty="0" smtClean="0">
              <a:solidFill>
                <a:srgbClr val="FF0000"/>
              </a:solidFill>
            </a:endParaRPr>
          </a:p>
        </p:txBody>
      </p:sp>
      <p:pic>
        <p:nvPicPr>
          <p:cNvPr id="5122" name="Picture 2"/>
          <p:cNvPicPr>
            <a:picLocks noChangeAspect="1" noChangeArrowheads="1"/>
          </p:cNvPicPr>
          <p:nvPr/>
        </p:nvPicPr>
        <p:blipFill>
          <a:blip r:embed="rId3"/>
          <a:srcRect/>
          <a:stretch>
            <a:fillRect/>
          </a:stretch>
        </p:blipFill>
        <p:spPr bwMode="auto">
          <a:xfrm>
            <a:off x="381000" y="1447800"/>
            <a:ext cx="7791450" cy="413385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21</a:t>
            </a:fld>
            <a:endParaRPr kumimoji="0" lang="en-US"/>
          </a:p>
        </p:txBody>
      </p:sp>
      <p:sp>
        <p:nvSpPr>
          <p:cNvPr id="5" name="Rectangle 4"/>
          <p:cNvSpPr/>
          <p:nvPr/>
        </p:nvSpPr>
        <p:spPr>
          <a:xfrm>
            <a:off x="304800" y="533401"/>
            <a:ext cx="8077200" cy="3770263"/>
          </a:xfrm>
          <a:prstGeom prst="rect">
            <a:avLst/>
          </a:prstGeom>
        </p:spPr>
        <p:txBody>
          <a:bodyPr wrap="square">
            <a:spAutoFit/>
          </a:bodyPr>
          <a:lstStyle/>
          <a:p>
            <a:pPr marL="393700" lvl="1" indent="-393700" algn="just">
              <a:spcAft>
                <a:spcPts val="600"/>
              </a:spcAft>
              <a:buFont typeface="Wingdings" pitchFamily="2" charset="2"/>
              <a:buChar char="Ø"/>
            </a:pPr>
            <a:r>
              <a:rPr lang="en-US" sz="2800" b="1" dirty="0" smtClean="0">
                <a:solidFill>
                  <a:srgbClr val="0070C0"/>
                </a:solidFill>
              </a:rPr>
              <a:t>If a system does not employ either a deadlock-prevention or a deadlock-avoidance algorithm then a deadlock situation may occur</a:t>
            </a:r>
          </a:p>
          <a:p>
            <a:pPr marL="393700" lvl="1" indent="-393700" algn="just">
              <a:spcAft>
                <a:spcPts val="600"/>
              </a:spcAft>
              <a:buFont typeface="Wingdings" pitchFamily="2" charset="2"/>
              <a:buChar char="Ø"/>
            </a:pPr>
            <a:r>
              <a:rPr lang="en-US" sz="2800" b="1" dirty="0" smtClean="0">
                <a:solidFill>
                  <a:srgbClr val="0070C0"/>
                </a:solidFill>
              </a:rPr>
              <a:t>In this environment the system must provide</a:t>
            </a:r>
          </a:p>
          <a:p>
            <a:pPr marL="630238" lvl="2" indent="-173038" algn="just">
              <a:buFont typeface="Wingdings" pitchFamily="2" charset="2"/>
              <a:buChar char="Ø"/>
            </a:pPr>
            <a:r>
              <a:rPr lang="en-US" sz="2600" b="1" dirty="0" smtClean="0">
                <a:solidFill>
                  <a:srgbClr val="0070C0"/>
                </a:solidFill>
              </a:rPr>
              <a:t> </a:t>
            </a:r>
            <a:r>
              <a:rPr lang="en-US" sz="2800" b="1" dirty="0" smtClean="0">
                <a:solidFill>
                  <a:srgbClr val="0070C0"/>
                </a:solidFill>
              </a:rPr>
              <a:t>An algorithm that examines the state of the      </a:t>
            </a:r>
          </a:p>
          <a:p>
            <a:pPr marL="630238" lvl="2" indent="-173038" algn="just"/>
            <a:r>
              <a:rPr lang="en-US" sz="2800" b="1" dirty="0" smtClean="0">
                <a:solidFill>
                  <a:srgbClr val="0070C0"/>
                </a:solidFill>
              </a:rPr>
              <a:t>    system to determine whether a deadlock has   </a:t>
            </a:r>
          </a:p>
          <a:p>
            <a:pPr marL="630238" lvl="2" indent="-173038" algn="just"/>
            <a:r>
              <a:rPr lang="en-US" sz="2800" b="1" dirty="0" smtClean="0">
                <a:solidFill>
                  <a:srgbClr val="0070C0"/>
                </a:solidFill>
              </a:rPr>
              <a:t>    occurred</a:t>
            </a:r>
          </a:p>
          <a:p>
            <a:pPr marL="630238" lvl="2" indent="-173038" algn="just">
              <a:spcBef>
                <a:spcPts val="600"/>
              </a:spcBef>
              <a:buFont typeface="Wingdings" pitchFamily="2" charset="2"/>
              <a:buChar char="Ø"/>
            </a:pPr>
            <a:r>
              <a:rPr lang="en-US" sz="2800" b="1" dirty="0" smtClean="0">
                <a:solidFill>
                  <a:srgbClr val="0070C0"/>
                </a:solidFill>
              </a:rPr>
              <a:t> An algorithm to recover from the deadlock</a:t>
            </a:r>
            <a:endParaRPr lang="en-US" sz="2800" dirty="0" smtClean="0"/>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22</a:t>
            </a:fld>
            <a:endParaRPr kumimoji="0" lang="en-US"/>
          </a:p>
        </p:txBody>
      </p:sp>
      <p:sp>
        <p:nvSpPr>
          <p:cNvPr id="5" name="Rectangle 4"/>
          <p:cNvSpPr/>
          <p:nvPr/>
        </p:nvSpPr>
        <p:spPr>
          <a:xfrm>
            <a:off x="304800" y="533401"/>
            <a:ext cx="8229600" cy="6078587"/>
          </a:xfrm>
          <a:prstGeom prst="rect">
            <a:avLst/>
          </a:prstGeom>
        </p:spPr>
        <p:txBody>
          <a:bodyPr wrap="square">
            <a:spAutoFit/>
          </a:bodyPr>
          <a:lstStyle/>
          <a:p>
            <a:pPr marL="173038" lvl="1" indent="-173038" algn="just">
              <a:spcAft>
                <a:spcPts val="600"/>
              </a:spcAft>
              <a:buFont typeface="Wingdings" pitchFamily="2" charset="2"/>
              <a:buChar char="Ø"/>
            </a:pPr>
            <a:r>
              <a:rPr lang="en-US" sz="2800" b="1" dirty="0" smtClean="0">
                <a:solidFill>
                  <a:srgbClr val="FF0000"/>
                </a:solidFill>
              </a:rPr>
              <a:t> Algorithm for Detecting Deadlock</a:t>
            </a:r>
          </a:p>
          <a:p>
            <a:pPr marL="346075" lvl="1" indent="-346075" algn="just">
              <a:spcAft>
                <a:spcPts val="600"/>
              </a:spcAft>
              <a:buFont typeface="+mj-lt"/>
              <a:buAutoNum type="arabicPeriod"/>
            </a:pPr>
            <a:r>
              <a:rPr lang="en-US" sz="2800" b="1" dirty="0" smtClean="0">
                <a:solidFill>
                  <a:srgbClr val="0070C0"/>
                </a:solidFill>
              </a:rPr>
              <a:t>For each node, N in the graph, perform the following five steps with N as the starting node.</a:t>
            </a:r>
          </a:p>
          <a:p>
            <a:pPr marL="346075" lvl="1" indent="-346075" algn="just">
              <a:spcAft>
                <a:spcPts val="600"/>
              </a:spcAft>
              <a:buFont typeface="+mj-lt"/>
              <a:buAutoNum type="arabicPeriod"/>
            </a:pPr>
            <a:r>
              <a:rPr lang="en-US" sz="2800" b="1" dirty="0" smtClean="0">
                <a:solidFill>
                  <a:srgbClr val="0070C0"/>
                </a:solidFill>
              </a:rPr>
              <a:t>Initialize L to the empty list, designate all arcs as unmarked.</a:t>
            </a:r>
          </a:p>
          <a:p>
            <a:pPr marL="346075" lvl="1" indent="-346075" algn="just">
              <a:spcAft>
                <a:spcPts val="600"/>
              </a:spcAft>
              <a:buFont typeface="+mj-lt"/>
              <a:buAutoNum type="arabicPeriod"/>
            </a:pPr>
            <a:r>
              <a:rPr lang="en-US" sz="2800" b="1" dirty="0" smtClean="0">
                <a:solidFill>
                  <a:srgbClr val="0070C0"/>
                </a:solidFill>
              </a:rPr>
              <a:t>Add current node to end of L, check to see if node now appears in L two times. If it does, graph contains a cycle, algorithm terminates.</a:t>
            </a:r>
          </a:p>
          <a:p>
            <a:pPr marL="346075" lvl="1" indent="-346075" algn="just">
              <a:spcAft>
                <a:spcPts val="600"/>
              </a:spcAft>
              <a:buFont typeface="+mj-lt"/>
              <a:buAutoNum type="arabicPeriod"/>
            </a:pPr>
            <a:r>
              <a:rPr lang="en-US" sz="2800" b="1" dirty="0" smtClean="0">
                <a:solidFill>
                  <a:srgbClr val="0070C0"/>
                </a:solidFill>
              </a:rPr>
              <a:t>From given node, see if any unmarked outgoing arcs. If so, go to step5; if not, go to step 6.</a:t>
            </a:r>
          </a:p>
          <a:p>
            <a:pPr marL="346075" lvl="1" indent="-346075" algn="just">
              <a:spcAft>
                <a:spcPts val="600"/>
              </a:spcAft>
              <a:buFont typeface="+mj-lt"/>
              <a:buAutoNum type="arabicPeriod"/>
            </a:pPr>
            <a:r>
              <a:rPr lang="en-US" sz="2800" b="1" dirty="0" smtClean="0">
                <a:solidFill>
                  <a:srgbClr val="0070C0"/>
                </a:solidFill>
              </a:rPr>
              <a:t>Pick an unmarked outgoing arc at random and mark it. Then follow it to the new current node and go to step 3.</a:t>
            </a: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23</a:t>
            </a:fld>
            <a:endParaRPr kumimoji="0" lang="en-US"/>
          </a:p>
        </p:txBody>
      </p:sp>
      <p:sp>
        <p:nvSpPr>
          <p:cNvPr id="5" name="Rectangle 4"/>
          <p:cNvSpPr/>
          <p:nvPr/>
        </p:nvSpPr>
        <p:spPr>
          <a:xfrm>
            <a:off x="304800" y="533401"/>
            <a:ext cx="8229600" cy="3185487"/>
          </a:xfrm>
          <a:prstGeom prst="rect">
            <a:avLst/>
          </a:prstGeom>
        </p:spPr>
        <p:txBody>
          <a:bodyPr wrap="square">
            <a:spAutoFit/>
          </a:bodyPr>
          <a:lstStyle/>
          <a:p>
            <a:pPr marL="393700" lvl="1" indent="-393700" algn="just">
              <a:spcAft>
                <a:spcPts val="600"/>
              </a:spcAft>
              <a:buFont typeface="+mj-lt"/>
              <a:buAutoNum type="arabicPeriod" startAt="5"/>
            </a:pPr>
            <a:r>
              <a:rPr lang="en-US" sz="2800" b="1" dirty="0" smtClean="0">
                <a:solidFill>
                  <a:srgbClr val="0070C0"/>
                </a:solidFill>
              </a:rPr>
              <a:t>Pick an unmarked outgoing arc at random and mark it. Then follow it to the new current node and go to step 3.</a:t>
            </a:r>
          </a:p>
          <a:p>
            <a:pPr marL="393700" lvl="1" indent="-393700" algn="just">
              <a:spcAft>
                <a:spcPts val="600"/>
              </a:spcAft>
              <a:buFont typeface="+mj-lt"/>
              <a:buAutoNum type="arabicPeriod" startAt="5"/>
            </a:pPr>
            <a:r>
              <a:rPr lang="en-US" sz="2800" b="1" dirty="0" smtClean="0">
                <a:solidFill>
                  <a:srgbClr val="0070C0"/>
                </a:solidFill>
              </a:rPr>
              <a:t>If this is initial node, graph does not contain any cycles, algorithm terminates. Otherwise, dead end. Remove it, go back to previous node, make that one current node, go to step 3.</a:t>
            </a: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24</a:t>
            </a:fld>
            <a:endParaRPr kumimoji="0" lang="en-US"/>
          </a:p>
        </p:txBody>
      </p:sp>
      <p:sp>
        <p:nvSpPr>
          <p:cNvPr id="5" name="Rectangle 4"/>
          <p:cNvSpPr/>
          <p:nvPr/>
        </p:nvSpPr>
        <p:spPr>
          <a:xfrm>
            <a:off x="304800" y="533401"/>
            <a:ext cx="8229600" cy="954107"/>
          </a:xfrm>
          <a:prstGeom prst="rect">
            <a:avLst/>
          </a:prstGeom>
        </p:spPr>
        <p:txBody>
          <a:bodyPr wrap="square">
            <a:spAutoFit/>
          </a:bodyPr>
          <a:lstStyle/>
          <a:p>
            <a:pPr marL="346075" lvl="1" indent="-346075" algn="just">
              <a:spcAft>
                <a:spcPts val="600"/>
              </a:spcAft>
              <a:buFont typeface="Wingdings" pitchFamily="2" charset="2"/>
              <a:buChar char="Ø"/>
            </a:pPr>
            <a:r>
              <a:rPr lang="en-US" sz="2800" b="1" dirty="0" smtClean="0">
                <a:solidFill>
                  <a:srgbClr val="FF0000"/>
                </a:solidFill>
              </a:rPr>
              <a:t>Deadlock Detection With Multiple Resources of Each Type</a:t>
            </a:r>
            <a:endParaRPr lang="en-US" sz="2600" b="1" dirty="0" smtClean="0">
              <a:solidFill>
                <a:srgbClr val="FF0000"/>
              </a:solidFill>
            </a:endParaRPr>
          </a:p>
        </p:txBody>
      </p:sp>
      <p:pic>
        <p:nvPicPr>
          <p:cNvPr id="6146" name="Picture 2"/>
          <p:cNvPicPr>
            <a:picLocks noChangeAspect="1" noChangeArrowheads="1"/>
          </p:cNvPicPr>
          <p:nvPr/>
        </p:nvPicPr>
        <p:blipFill>
          <a:blip r:embed="rId3"/>
          <a:srcRect/>
          <a:stretch>
            <a:fillRect/>
          </a:stretch>
        </p:blipFill>
        <p:spPr bwMode="auto">
          <a:xfrm>
            <a:off x="304800" y="1676400"/>
            <a:ext cx="7924800" cy="44958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25</a:t>
            </a:fld>
            <a:endParaRPr kumimoji="0" lang="en-US"/>
          </a:p>
        </p:txBody>
      </p:sp>
      <p:sp>
        <p:nvSpPr>
          <p:cNvPr id="5" name="Rectangle 4"/>
          <p:cNvSpPr/>
          <p:nvPr/>
        </p:nvSpPr>
        <p:spPr>
          <a:xfrm>
            <a:off x="304800" y="533401"/>
            <a:ext cx="8229600" cy="2908489"/>
          </a:xfrm>
          <a:prstGeom prst="rect">
            <a:avLst/>
          </a:prstGeom>
        </p:spPr>
        <p:txBody>
          <a:bodyPr wrap="square">
            <a:spAutoFit/>
          </a:bodyPr>
          <a:lstStyle/>
          <a:p>
            <a:pPr marL="173038" lvl="1" indent="-173038" algn="just">
              <a:spcAft>
                <a:spcPts val="600"/>
              </a:spcAft>
              <a:buFont typeface="Wingdings" pitchFamily="2" charset="2"/>
              <a:buChar char="Ø"/>
            </a:pPr>
            <a:r>
              <a:rPr lang="en-US" sz="2800" b="1" dirty="0" smtClean="0">
                <a:solidFill>
                  <a:srgbClr val="FF0000"/>
                </a:solidFill>
              </a:rPr>
              <a:t> Algorithm for detecting deadlock</a:t>
            </a:r>
          </a:p>
          <a:p>
            <a:pPr marL="346075" lvl="1" indent="-346075" algn="just">
              <a:spcAft>
                <a:spcPts val="600"/>
              </a:spcAft>
              <a:buFont typeface="+mj-lt"/>
              <a:buAutoNum type="arabicPeriod"/>
            </a:pPr>
            <a:r>
              <a:rPr lang="en-US" sz="2800" b="1" dirty="0" smtClean="0">
                <a:solidFill>
                  <a:srgbClr val="0070C0"/>
                </a:solidFill>
              </a:rPr>
              <a:t>Look for an unmarked process, P</a:t>
            </a:r>
            <a:r>
              <a:rPr lang="en-US" sz="2800" b="1" baseline="-25000" dirty="0" smtClean="0">
                <a:solidFill>
                  <a:srgbClr val="0070C0"/>
                </a:solidFill>
              </a:rPr>
              <a:t>i  </a:t>
            </a:r>
            <a:r>
              <a:rPr lang="en-US" sz="2800" b="1" dirty="0" smtClean="0">
                <a:solidFill>
                  <a:srgbClr val="0070C0"/>
                </a:solidFill>
              </a:rPr>
              <a:t>, for which the </a:t>
            </a:r>
            <a:r>
              <a:rPr lang="en-US" sz="2800" b="1" dirty="0" err="1" smtClean="0">
                <a:solidFill>
                  <a:srgbClr val="0070C0"/>
                </a:solidFill>
              </a:rPr>
              <a:t>i-th</a:t>
            </a:r>
            <a:r>
              <a:rPr lang="en-US" sz="2800" b="1" dirty="0" smtClean="0">
                <a:solidFill>
                  <a:srgbClr val="0070C0"/>
                </a:solidFill>
              </a:rPr>
              <a:t> row of R ≤ A.</a:t>
            </a:r>
          </a:p>
          <a:p>
            <a:pPr marL="346075" lvl="1" indent="-346075" algn="just">
              <a:spcAft>
                <a:spcPts val="600"/>
              </a:spcAft>
              <a:buFont typeface="+mj-lt"/>
              <a:buAutoNum type="arabicPeriod"/>
            </a:pPr>
            <a:r>
              <a:rPr lang="en-US" sz="2800" b="1" dirty="0" smtClean="0">
                <a:solidFill>
                  <a:srgbClr val="0070C0"/>
                </a:solidFill>
              </a:rPr>
              <a:t>If such a process is found, add </a:t>
            </a:r>
            <a:r>
              <a:rPr lang="en-US" sz="2800" b="1" dirty="0" err="1" smtClean="0">
                <a:solidFill>
                  <a:srgbClr val="0070C0"/>
                </a:solidFill>
              </a:rPr>
              <a:t>i-th</a:t>
            </a:r>
            <a:r>
              <a:rPr lang="en-US" sz="2800" b="1" dirty="0" smtClean="0">
                <a:solidFill>
                  <a:srgbClr val="0070C0"/>
                </a:solidFill>
              </a:rPr>
              <a:t> row of C to A, mark the process and go back to step 1.</a:t>
            </a:r>
          </a:p>
          <a:p>
            <a:pPr marL="346075" lvl="1" indent="-346075" algn="just">
              <a:spcAft>
                <a:spcPts val="600"/>
              </a:spcAft>
              <a:buFont typeface="+mj-lt"/>
              <a:buAutoNum type="arabicPeriod"/>
            </a:pPr>
            <a:r>
              <a:rPr lang="en-US" sz="2800" b="1" dirty="0" smtClean="0">
                <a:solidFill>
                  <a:srgbClr val="0070C0"/>
                </a:solidFill>
              </a:rPr>
              <a:t>If no such process exists, the algorithm terminates</a:t>
            </a:r>
            <a:r>
              <a:rPr lang="en-US" sz="2800" dirty="0" smtClean="0"/>
              <a:t>.</a:t>
            </a: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26</a:t>
            </a:fld>
            <a:endParaRPr kumimoji="0" lang="en-US"/>
          </a:p>
        </p:txBody>
      </p:sp>
      <p:sp>
        <p:nvSpPr>
          <p:cNvPr id="5" name="Rectangle 4"/>
          <p:cNvSpPr/>
          <p:nvPr/>
        </p:nvSpPr>
        <p:spPr>
          <a:xfrm>
            <a:off x="304800" y="533401"/>
            <a:ext cx="8229600" cy="954107"/>
          </a:xfrm>
          <a:prstGeom prst="rect">
            <a:avLst/>
          </a:prstGeom>
        </p:spPr>
        <p:txBody>
          <a:bodyPr wrap="square">
            <a:spAutoFit/>
          </a:bodyPr>
          <a:lstStyle/>
          <a:p>
            <a:pPr marL="346075" lvl="1" indent="-346075" algn="just">
              <a:spcAft>
                <a:spcPts val="600"/>
              </a:spcAft>
              <a:buFont typeface="Wingdings" pitchFamily="2" charset="2"/>
              <a:buChar char="Ø"/>
            </a:pPr>
            <a:r>
              <a:rPr lang="en-US" sz="2800" b="1" dirty="0" smtClean="0">
                <a:solidFill>
                  <a:srgbClr val="FF0000"/>
                </a:solidFill>
              </a:rPr>
              <a:t>Deadlock Detection With Multiple Resources of Each Type</a:t>
            </a:r>
          </a:p>
        </p:txBody>
      </p:sp>
      <p:pic>
        <p:nvPicPr>
          <p:cNvPr id="2050" name="Picture 2"/>
          <p:cNvPicPr>
            <a:picLocks noChangeAspect="1" noChangeArrowheads="1"/>
          </p:cNvPicPr>
          <p:nvPr/>
        </p:nvPicPr>
        <p:blipFill>
          <a:blip r:embed="rId3"/>
          <a:srcRect/>
          <a:stretch>
            <a:fillRect/>
          </a:stretch>
        </p:blipFill>
        <p:spPr bwMode="auto">
          <a:xfrm>
            <a:off x="1295400" y="1600200"/>
            <a:ext cx="6445250" cy="3429000"/>
          </a:xfrm>
          <a:prstGeom prst="rect">
            <a:avLst/>
          </a:prstGeom>
          <a:noFill/>
          <a:ln w="9525">
            <a:noFill/>
            <a:miter lim="800000"/>
            <a:headEnd/>
            <a:tailEnd/>
          </a:ln>
          <a:effectLst/>
        </p:spPr>
      </p:pic>
      <p:sp>
        <p:nvSpPr>
          <p:cNvPr id="7" name="Rectangle 6"/>
          <p:cNvSpPr/>
          <p:nvPr/>
        </p:nvSpPr>
        <p:spPr>
          <a:xfrm>
            <a:off x="1143000" y="5334000"/>
            <a:ext cx="6781800" cy="461665"/>
          </a:xfrm>
          <a:prstGeom prst="rect">
            <a:avLst/>
          </a:prstGeom>
        </p:spPr>
        <p:txBody>
          <a:bodyPr wrap="square">
            <a:spAutoFit/>
          </a:bodyPr>
          <a:lstStyle/>
          <a:p>
            <a:pPr marL="346075" lvl="1" indent="-346075" algn="just">
              <a:spcAft>
                <a:spcPts val="600"/>
              </a:spcAft>
            </a:pPr>
            <a:r>
              <a:rPr lang="en-US" sz="2400" b="1" dirty="0" smtClean="0">
                <a:solidFill>
                  <a:srgbClr val="FF0000"/>
                </a:solidFill>
              </a:rPr>
              <a:t>What happens if process 3 request for 1 CD ROM?</a:t>
            </a: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DEADLOCK DETECTION AND RECOVERY</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27</a:t>
            </a:fld>
            <a:endParaRPr kumimoji="0" lang="en-US"/>
          </a:p>
        </p:txBody>
      </p:sp>
      <p:sp>
        <p:nvSpPr>
          <p:cNvPr id="5" name="Rectangle 4"/>
          <p:cNvSpPr/>
          <p:nvPr/>
        </p:nvSpPr>
        <p:spPr>
          <a:xfrm>
            <a:off x="304800" y="533401"/>
            <a:ext cx="8229600" cy="4647426"/>
          </a:xfrm>
          <a:prstGeom prst="rect">
            <a:avLst/>
          </a:prstGeom>
        </p:spPr>
        <p:txBody>
          <a:bodyPr wrap="square">
            <a:spAutoFit/>
          </a:bodyPr>
          <a:lstStyle/>
          <a:p>
            <a:pPr marL="173038" lvl="1" indent="-173038" algn="just">
              <a:spcAft>
                <a:spcPts val="600"/>
              </a:spcAft>
              <a:buFont typeface="Wingdings" pitchFamily="2" charset="2"/>
              <a:buChar char="Ø"/>
            </a:pPr>
            <a:r>
              <a:rPr lang="en-US" sz="2800" b="1" dirty="0" smtClean="0">
                <a:solidFill>
                  <a:srgbClr val="FF0000"/>
                </a:solidFill>
              </a:rPr>
              <a:t> Deadlock Recovery</a:t>
            </a:r>
          </a:p>
          <a:p>
            <a:pPr marL="630238" lvl="2" indent="-173038" algn="just">
              <a:spcAft>
                <a:spcPts val="600"/>
              </a:spcAft>
              <a:buFont typeface="Wingdings" pitchFamily="2" charset="2"/>
              <a:buChar char="Ø"/>
            </a:pPr>
            <a:r>
              <a:rPr lang="en-US" sz="2600" b="1" dirty="0" smtClean="0">
                <a:solidFill>
                  <a:srgbClr val="FF0000"/>
                </a:solidFill>
              </a:rPr>
              <a:t> </a:t>
            </a:r>
            <a:r>
              <a:rPr lang="en-US" sz="2800" b="1" dirty="0" smtClean="0">
                <a:solidFill>
                  <a:srgbClr val="FF0000"/>
                </a:solidFill>
              </a:rPr>
              <a:t>Process Termination</a:t>
            </a:r>
          </a:p>
          <a:p>
            <a:pPr marL="1260475" lvl="3" indent="-346075" algn="just">
              <a:spcAft>
                <a:spcPts val="600"/>
              </a:spcAft>
              <a:buFont typeface="Wingdings" pitchFamily="2" charset="2"/>
              <a:buChar char="Ø"/>
            </a:pPr>
            <a:r>
              <a:rPr lang="en-US" sz="2600" b="1" dirty="0" smtClean="0">
                <a:solidFill>
                  <a:srgbClr val="0070C0"/>
                </a:solidFill>
              </a:rPr>
              <a:t>Abort all deadlocked processes</a:t>
            </a:r>
          </a:p>
          <a:p>
            <a:pPr marL="1260475" lvl="3" indent="-346075" algn="just">
              <a:spcAft>
                <a:spcPts val="600"/>
              </a:spcAft>
              <a:buFont typeface="Wingdings" pitchFamily="2" charset="2"/>
              <a:buChar char="Ø"/>
            </a:pPr>
            <a:r>
              <a:rPr lang="en-US" sz="2600" b="1" dirty="0" smtClean="0">
                <a:solidFill>
                  <a:srgbClr val="0070C0"/>
                </a:solidFill>
              </a:rPr>
              <a:t>Abort one process at a time until deadlock cycle is eliminated</a:t>
            </a:r>
          </a:p>
          <a:p>
            <a:pPr marL="630238" lvl="2" indent="-173038" algn="just">
              <a:spcAft>
                <a:spcPts val="600"/>
              </a:spcAft>
              <a:buFont typeface="Wingdings" pitchFamily="2" charset="2"/>
              <a:buChar char="Ø"/>
            </a:pPr>
            <a:r>
              <a:rPr lang="en-US" sz="2800" b="1" dirty="0" smtClean="0">
                <a:solidFill>
                  <a:srgbClr val="FF0000"/>
                </a:solidFill>
              </a:rPr>
              <a:t> Resource Preemption</a:t>
            </a:r>
          </a:p>
          <a:p>
            <a:pPr marL="1260475" lvl="3" indent="-346075" algn="just">
              <a:spcAft>
                <a:spcPts val="600"/>
              </a:spcAft>
              <a:buFont typeface="Wingdings" pitchFamily="2" charset="2"/>
              <a:buChar char="Ø"/>
            </a:pPr>
            <a:r>
              <a:rPr lang="en-US" sz="2600" b="1" dirty="0" smtClean="0">
                <a:solidFill>
                  <a:srgbClr val="0070C0"/>
                </a:solidFill>
              </a:rPr>
              <a:t>Preempt some resources from processes and give these resources to other processes until deadlock cycle is broken </a:t>
            </a:r>
          </a:p>
          <a:p>
            <a:pPr marL="1260475" lvl="3" indent="-346075" algn="just">
              <a:spcAft>
                <a:spcPts val="600"/>
              </a:spcAft>
              <a:buFont typeface="Wingdings" pitchFamily="2" charset="2"/>
              <a:buChar char="Ø"/>
            </a:pPr>
            <a:r>
              <a:rPr lang="en-US" sz="2600" b="1" dirty="0" smtClean="0">
                <a:solidFill>
                  <a:srgbClr val="FF0000"/>
                </a:solidFill>
              </a:rPr>
              <a:t>Issues- Selecting a victim, Rollback, Starvation</a:t>
            </a: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28</a:t>
            </a:fld>
            <a:endParaRPr kumimoji="0" lang="en-US"/>
          </a:p>
        </p:txBody>
      </p:sp>
      <p:pic>
        <p:nvPicPr>
          <p:cNvPr id="3074" name="Picture 2"/>
          <p:cNvPicPr>
            <a:picLocks noChangeAspect="1" noChangeArrowheads="1"/>
          </p:cNvPicPr>
          <p:nvPr/>
        </p:nvPicPr>
        <p:blipFill>
          <a:blip r:embed="rId3"/>
          <a:srcRect/>
          <a:stretch>
            <a:fillRect/>
          </a:stretch>
        </p:blipFill>
        <p:spPr bwMode="auto">
          <a:xfrm>
            <a:off x="762000" y="1371600"/>
            <a:ext cx="6016507" cy="2578503"/>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562600" y="1600200"/>
            <a:ext cx="2995198" cy="230899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0" name="Title 9"/>
          <p:cNvSpPr>
            <a:spLocks noGrp="1"/>
          </p:cNvSpPr>
          <p:nvPr>
            <p:ph type="title"/>
          </p:nvPr>
        </p:nvSpPr>
        <p:spPr/>
        <p:txBody>
          <a:bodyPr>
            <a:normAutofit fontScale="90000"/>
          </a:bodyPr>
          <a:lstStyle/>
          <a:p>
            <a:r>
              <a:rPr lang="en-US" b="1" dirty="0" smtClean="0"/>
              <a:t>BANKER’S ALGORITHM</a:t>
            </a:r>
            <a:endParaRPr lang="en-US" b="1" dirty="0"/>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
        <p:nvSpPr>
          <p:cNvPr id="8" name="Rectangle 7"/>
          <p:cNvSpPr/>
          <p:nvPr/>
        </p:nvSpPr>
        <p:spPr>
          <a:xfrm>
            <a:off x="515107" y="4170572"/>
            <a:ext cx="7878961" cy="2677656"/>
          </a:xfrm>
          <a:prstGeom prst="rect">
            <a:avLst/>
          </a:prstGeom>
        </p:spPr>
        <p:txBody>
          <a:bodyPr wrap="square">
            <a:spAutoFit/>
          </a:bodyPr>
          <a:lstStyle/>
          <a:p>
            <a:pPr marL="457200" indent="-457200" algn="just">
              <a:buFont typeface="+mj-lt"/>
              <a:buAutoNum type="alphaLcParenR"/>
            </a:pPr>
            <a:r>
              <a:rPr lang="en-US" sz="2400" b="1" dirty="0" smtClean="0">
                <a:solidFill>
                  <a:srgbClr val="FF0000"/>
                </a:solidFill>
              </a:rPr>
              <a:t>How many resources of type A, B and C are present?</a:t>
            </a:r>
          </a:p>
          <a:p>
            <a:pPr marL="457200" indent="-457200" algn="just">
              <a:buFont typeface="+mj-lt"/>
              <a:buAutoNum type="alphaLcParenR"/>
            </a:pPr>
            <a:r>
              <a:rPr lang="en-US" sz="2400" b="1" dirty="0" smtClean="0">
                <a:solidFill>
                  <a:srgbClr val="FF0000"/>
                </a:solidFill>
              </a:rPr>
              <a:t>What will be the content of Need matrix?</a:t>
            </a:r>
            <a:endParaRPr lang="en-US" sz="2400" b="1" dirty="0">
              <a:solidFill>
                <a:srgbClr val="FF0000"/>
              </a:solidFill>
            </a:endParaRPr>
          </a:p>
          <a:p>
            <a:pPr marL="457200" indent="-457200" algn="just">
              <a:buFont typeface="+mj-lt"/>
              <a:buAutoNum type="alphaLcParenR"/>
            </a:pPr>
            <a:r>
              <a:rPr lang="en-US" sz="2400" b="1" dirty="0" smtClean="0">
                <a:solidFill>
                  <a:srgbClr val="FF0000"/>
                </a:solidFill>
              </a:rPr>
              <a:t>Is the system in a safe state? If yes then what is the safe sequence?</a:t>
            </a:r>
          </a:p>
          <a:p>
            <a:pPr marL="457200" indent="-457200" algn="just">
              <a:buFont typeface="+mj-lt"/>
              <a:buAutoNum type="alphaLcParenR"/>
            </a:pPr>
            <a:r>
              <a:rPr lang="en-US" sz="2400" b="1" dirty="0" smtClean="0">
                <a:solidFill>
                  <a:srgbClr val="FF0000"/>
                </a:solidFill>
              </a:rPr>
              <a:t>What will happen if process P</a:t>
            </a:r>
            <a:r>
              <a:rPr lang="en-US" sz="2400" b="1" baseline="-25000" dirty="0" smtClean="0">
                <a:solidFill>
                  <a:srgbClr val="FF0000"/>
                </a:solidFill>
              </a:rPr>
              <a:t>1</a:t>
            </a:r>
            <a:r>
              <a:rPr lang="en-US" sz="2400" b="1" dirty="0" smtClean="0">
                <a:solidFill>
                  <a:srgbClr val="FF0000"/>
                </a:solidFill>
              </a:rPr>
              <a:t> requests one additional instance of resource type A and two instances of resource type C?</a:t>
            </a:r>
          </a:p>
        </p:txBody>
      </p:sp>
      <p:sp>
        <p:nvSpPr>
          <p:cNvPr id="9" name="Rectangle 8"/>
          <p:cNvSpPr/>
          <p:nvPr/>
        </p:nvSpPr>
        <p:spPr>
          <a:xfrm>
            <a:off x="272358" y="217629"/>
            <a:ext cx="8121711" cy="1200329"/>
          </a:xfrm>
          <a:prstGeom prst="rect">
            <a:avLst/>
          </a:prstGeom>
        </p:spPr>
        <p:txBody>
          <a:bodyPr wrap="square">
            <a:spAutoFit/>
          </a:bodyPr>
          <a:lstStyle/>
          <a:p>
            <a:pPr algn="just"/>
            <a:r>
              <a:rPr lang="en-US" sz="2400" b="1" dirty="0">
                <a:solidFill>
                  <a:srgbClr val="FF0000"/>
                </a:solidFill>
              </a:rPr>
              <a:t>Considering a system with five processes P</a:t>
            </a:r>
            <a:r>
              <a:rPr lang="en-US" sz="2400" b="1" baseline="-25000" dirty="0">
                <a:solidFill>
                  <a:srgbClr val="FF0000"/>
                </a:solidFill>
              </a:rPr>
              <a:t>0</a:t>
            </a:r>
            <a:r>
              <a:rPr lang="en-US" sz="2400" b="1" dirty="0">
                <a:solidFill>
                  <a:srgbClr val="FF0000"/>
                </a:solidFill>
              </a:rPr>
              <a:t> through P</a:t>
            </a:r>
            <a:r>
              <a:rPr lang="en-US" sz="2400" b="1" baseline="-25000" dirty="0">
                <a:solidFill>
                  <a:srgbClr val="FF0000"/>
                </a:solidFill>
              </a:rPr>
              <a:t>4</a:t>
            </a:r>
            <a:r>
              <a:rPr lang="en-US" sz="2400" b="1" dirty="0">
                <a:solidFill>
                  <a:srgbClr val="FF0000"/>
                </a:solidFill>
              </a:rPr>
              <a:t> and three resources of type A, B, C. </a:t>
            </a:r>
            <a:r>
              <a:rPr lang="en-US" sz="2400" b="1" dirty="0" smtClean="0">
                <a:solidFill>
                  <a:srgbClr val="FF0000"/>
                </a:solidFill>
              </a:rPr>
              <a:t>Suppose </a:t>
            </a:r>
            <a:r>
              <a:rPr lang="en-US" sz="2400" b="1" dirty="0">
                <a:solidFill>
                  <a:srgbClr val="FF0000"/>
                </a:solidFill>
              </a:rPr>
              <a:t>at time </a:t>
            </a:r>
            <a:r>
              <a:rPr lang="en-US" sz="2400" b="1" dirty="0" smtClean="0">
                <a:solidFill>
                  <a:srgbClr val="FF0000"/>
                </a:solidFill>
              </a:rPr>
              <a:t>t</a:t>
            </a:r>
            <a:r>
              <a:rPr lang="en-US" sz="2400" b="1" baseline="-25000" dirty="0" smtClean="0">
                <a:solidFill>
                  <a:srgbClr val="FF0000"/>
                </a:solidFill>
              </a:rPr>
              <a:t>0</a:t>
            </a:r>
            <a:r>
              <a:rPr lang="en-US" sz="2400" b="1" dirty="0">
                <a:solidFill>
                  <a:srgbClr val="FF0000"/>
                </a:solidFill>
              </a:rPr>
              <a:t> following snapshot of the system has been </a:t>
            </a:r>
            <a:r>
              <a:rPr lang="en-US" sz="2400" b="1" dirty="0" smtClean="0">
                <a:solidFill>
                  <a:srgbClr val="FF0000"/>
                </a:solidFill>
              </a:rPr>
              <a:t>taken:</a:t>
            </a:r>
            <a:endParaRPr lang="en-US" sz="2400" b="1" dirty="0">
              <a:solidFill>
                <a:srgbClr val="FF0000"/>
              </a:solidFill>
            </a:endParaRPr>
          </a:p>
        </p:txBody>
      </p:sp>
      <p:pic>
        <p:nvPicPr>
          <p:cNvPr id="13" name="Picture 12"/>
          <p:cNvPicPr>
            <a:picLocks noChangeAspect="1"/>
          </p:cNvPicPr>
          <p:nvPr/>
        </p:nvPicPr>
        <p:blipFill>
          <a:blip r:embed="rId5"/>
          <a:stretch>
            <a:fillRect/>
          </a:stretch>
        </p:blipFill>
        <p:spPr>
          <a:xfrm>
            <a:off x="2357904" y="5296783"/>
            <a:ext cx="3447310" cy="493265"/>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left)">
                                      <p:cBhvr>
                                        <p:cTn id="18" dur="500"/>
                                        <p:tgtEl>
                                          <p:spTgt spid="8">
                                            <p:txEl>
                                              <p:pRg st="1" end="1"/>
                                            </p:txEl>
                                          </p:spTgt>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wipe(left)">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075"/>
                                        </p:tgtEl>
                                        <p:attrNameLst>
                                          <p:attrName>style.visibility</p:attrName>
                                        </p:attrNameLst>
                                      </p:cBhvr>
                                      <p:to>
                                        <p:strVal val="visible"/>
                                      </p:to>
                                    </p:set>
                                    <p:anim calcmode="lin" valueType="num">
                                      <p:cBhvr>
                                        <p:cTn id="31" dur="500" fill="hold"/>
                                        <p:tgtEl>
                                          <p:spTgt spid="3075"/>
                                        </p:tgtEl>
                                        <p:attrNameLst>
                                          <p:attrName>ppt_w</p:attrName>
                                        </p:attrNameLst>
                                      </p:cBhvr>
                                      <p:tavLst>
                                        <p:tav tm="0">
                                          <p:val>
                                            <p:fltVal val="0"/>
                                          </p:val>
                                        </p:tav>
                                        <p:tav tm="100000">
                                          <p:val>
                                            <p:strVal val="#ppt_w"/>
                                          </p:val>
                                        </p:tav>
                                      </p:tavLst>
                                    </p:anim>
                                    <p:anim calcmode="lin" valueType="num">
                                      <p:cBhvr>
                                        <p:cTn id="32" dur="500" fill="hold"/>
                                        <p:tgtEl>
                                          <p:spTgt spid="3075"/>
                                        </p:tgtEl>
                                        <p:attrNameLst>
                                          <p:attrName>ppt_h</p:attrName>
                                        </p:attrNameLst>
                                      </p:cBhvr>
                                      <p:tavLst>
                                        <p:tav tm="0">
                                          <p:val>
                                            <p:fltVal val="0"/>
                                          </p:val>
                                        </p:tav>
                                        <p:tav tm="100000">
                                          <p:val>
                                            <p:strVal val="#ppt_h"/>
                                          </p:val>
                                        </p:tav>
                                      </p:tavLst>
                                    </p:anim>
                                    <p:animEffect transition="in" filter="fade">
                                      <p:cBhvr>
                                        <p:cTn id="33" dur="500"/>
                                        <p:tgtEl>
                                          <p:spTgt spid="307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RESOURCES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4493538"/>
          </a:xfrm>
          <a:prstGeom prst="rect">
            <a:avLst/>
          </a:prstGeom>
          <a:noFill/>
        </p:spPr>
        <p:txBody>
          <a:bodyPr wrap="square" rtlCol="0">
            <a:spAutoFit/>
          </a:bodyPr>
          <a:lstStyle/>
          <a:p>
            <a:pPr marL="346075" indent="-346075" algn="just">
              <a:buFont typeface="Wingdings" pitchFamily="2" charset="2"/>
              <a:buChar char="Ø"/>
            </a:pPr>
            <a:r>
              <a:rPr lang="en-US" sz="2600" b="1" dirty="0" smtClean="0">
                <a:solidFill>
                  <a:srgbClr val="0070C0"/>
                </a:solidFill>
              </a:rPr>
              <a:t>Two Types</a:t>
            </a:r>
          </a:p>
          <a:p>
            <a:pPr marL="741363" lvl="1" indent="-284163" algn="just">
              <a:buFont typeface="Arial" pitchFamily="34" charset="0"/>
              <a:buChar char="•"/>
            </a:pPr>
            <a:r>
              <a:rPr lang="en-US" sz="2600" b="1" dirty="0" err="1" smtClean="0">
                <a:solidFill>
                  <a:srgbClr val="FF0000"/>
                </a:solidFill>
              </a:rPr>
              <a:t>Preemptable</a:t>
            </a:r>
            <a:r>
              <a:rPr lang="en-US" sz="2600" b="1" dirty="0" smtClean="0">
                <a:solidFill>
                  <a:srgbClr val="FF0000"/>
                </a:solidFill>
              </a:rPr>
              <a:t> Resources</a:t>
            </a:r>
          </a:p>
          <a:p>
            <a:pPr marL="1198563" lvl="2" indent="-284163" algn="just"/>
            <a:r>
              <a:rPr lang="en-US" sz="2600" dirty="0" smtClean="0"/>
              <a:t>-  </a:t>
            </a:r>
            <a:r>
              <a:rPr lang="en-US" sz="2600" b="1" dirty="0" smtClean="0">
                <a:solidFill>
                  <a:srgbClr val="0070C0"/>
                </a:solidFill>
              </a:rPr>
              <a:t>Can be taken away from the process owning it </a:t>
            </a:r>
          </a:p>
          <a:p>
            <a:pPr marL="741363" lvl="1" indent="-284163" algn="just">
              <a:buFont typeface="Arial" pitchFamily="34" charset="0"/>
              <a:buChar char="•"/>
            </a:pPr>
            <a:r>
              <a:rPr lang="en-US" sz="2600" b="1" dirty="0" smtClean="0">
                <a:solidFill>
                  <a:srgbClr val="FF0000"/>
                </a:solidFill>
              </a:rPr>
              <a:t>Non-</a:t>
            </a:r>
            <a:r>
              <a:rPr lang="en-US" sz="2600" b="1" dirty="0" err="1" smtClean="0">
                <a:solidFill>
                  <a:srgbClr val="FF0000"/>
                </a:solidFill>
              </a:rPr>
              <a:t>Preemptable</a:t>
            </a:r>
            <a:r>
              <a:rPr lang="en-US" sz="2600" b="1" dirty="0" smtClean="0">
                <a:solidFill>
                  <a:srgbClr val="FF0000"/>
                </a:solidFill>
              </a:rPr>
              <a:t> Resources </a:t>
            </a:r>
          </a:p>
          <a:p>
            <a:pPr marL="1198563" lvl="2" indent="-284163" algn="just">
              <a:buFontTx/>
              <a:buChar char="-"/>
            </a:pPr>
            <a:r>
              <a:rPr lang="en-US" sz="2600" b="1" dirty="0" smtClean="0">
                <a:solidFill>
                  <a:srgbClr val="0070C0"/>
                </a:solidFill>
              </a:rPr>
              <a:t>Cannot be taken away from current owner</a:t>
            </a:r>
          </a:p>
          <a:p>
            <a:pPr marL="346075" lvl="2" indent="-284163" algn="just"/>
            <a:endParaRPr lang="en-US" sz="2600" dirty="0" smtClean="0"/>
          </a:p>
          <a:p>
            <a:pPr marL="393700" lvl="2" indent="-393700" algn="just">
              <a:buFont typeface="Wingdings" pitchFamily="2" charset="2"/>
              <a:buChar char="Ø"/>
            </a:pPr>
            <a:r>
              <a:rPr lang="en-US" sz="2600" b="1" dirty="0" smtClean="0">
                <a:solidFill>
                  <a:srgbClr val="0070C0"/>
                </a:solidFill>
              </a:rPr>
              <a:t>Each process utilizes a resources as follows:- </a:t>
            </a:r>
          </a:p>
          <a:p>
            <a:pPr marL="803275" lvl="3" indent="-284163" algn="just">
              <a:buFont typeface="Arial" pitchFamily="34" charset="0"/>
              <a:buChar char="•"/>
            </a:pPr>
            <a:r>
              <a:rPr lang="en-US" sz="2600" b="1" dirty="0" smtClean="0">
                <a:solidFill>
                  <a:srgbClr val="0070C0"/>
                </a:solidFill>
              </a:rPr>
              <a:t>Request </a:t>
            </a:r>
          </a:p>
          <a:p>
            <a:pPr marL="803275" lvl="3" indent="-284163" algn="just">
              <a:buFont typeface="Arial" pitchFamily="34" charset="0"/>
              <a:buChar char="•"/>
            </a:pPr>
            <a:r>
              <a:rPr lang="en-US" sz="2600" b="1" dirty="0" smtClean="0">
                <a:solidFill>
                  <a:srgbClr val="0070C0"/>
                </a:solidFill>
              </a:rPr>
              <a:t>Use</a:t>
            </a:r>
          </a:p>
          <a:p>
            <a:pPr marL="803275" lvl="3" indent="-284163" algn="just">
              <a:buFont typeface="Arial" pitchFamily="34" charset="0"/>
              <a:buChar char="•"/>
            </a:pPr>
            <a:r>
              <a:rPr lang="en-US" sz="2600" b="1" dirty="0" smtClean="0">
                <a:solidFill>
                  <a:srgbClr val="0070C0"/>
                </a:solidFill>
              </a:rPr>
              <a:t>Release </a:t>
            </a:r>
          </a:p>
          <a:p>
            <a:pPr marL="346075" lvl="2" indent="-284163" algn="just"/>
            <a:endParaRPr lang="en-US" sz="2600" dirty="0" smtClean="0"/>
          </a:p>
        </p:txBody>
      </p:sp>
      <p:sp>
        <p:nvSpPr>
          <p:cNvPr id="3" name="Footer Placeholder 2"/>
          <p:cNvSpPr>
            <a:spLocks noGrp="1"/>
          </p:cNvSpPr>
          <p:nvPr>
            <p:ph type="ftr" sz="quarter" idx="16"/>
          </p:nvPr>
        </p:nvSpPr>
        <p:spPr/>
        <p:txBody>
          <a:bodyPr/>
          <a:lstStyle/>
          <a:p>
            <a:r>
              <a:rPr kumimoji="0" lang="en-US" dirty="0" smtClean="0"/>
              <a:t>Er. Deeyoranjan Dongol</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wipe(left)">
                                      <p:cBhvr>
                                        <p:cTn id="10" dur="500"/>
                                        <p:tgtEl>
                                          <p:spTgt spid="6">
                                            <p:txEl>
                                              <p:pRg st="3" end="3"/>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wipe(left)">
                                      <p:cBhvr>
                                        <p:cTn id="14" dur="500"/>
                                        <p:tgtEl>
                                          <p:spTgt spid="6">
                                            <p:txEl>
                                              <p:pRg st="2" end="2"/>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left)">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wipe(left)">
                                      <p:cBhvr>
                                        <p:cTn id="23" dur="500"/>
                                        <p:tgtEl>
                                          <p:spTgt spid="6">
                                            <p:txEl>
                                              <p:pRg st="6" end="6"/>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wipe(left)">
                                      <p:cBhvr>
                                        <p:cTn id="27" dur="500"/>
                                        <p:tgtEl>
                                          <p:spTgt spid="6">
                                            <p:txEl>
                                              <p:pRg st="7" end="7"/>
                                            </p:txEl>
                                          </p:spTgt>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wipe(left)">
                                      <p:cBhvr>
                                        <p:cTn id="31" dur="500"/>
                                        <p:tgtEl>
                                          <p:spTgt spid="6">
                                            <p:txEl>
                                              <p:pRg st="8" end="8"/>
                                            </p:txEl>
                                          </p:spTgt>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wipe(left)">
                                      <p:cBhvr>
                                        <p:cTn id="35"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DEADLOCK</a:t>
            </a:r>
            <a:r>
              <a:rPr lang="en-US" b="1" dirty="0" smtClean="0"/>
              <a:t> CHARACTERIZATION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4524315"/>
          </a:xfrm>
          <a:prstGeom prst="rect">
            <a:avLst/>
          </a:prstGeom>
          <a:noFill/>
        </p:spPr>
        <p:txBody>
          <a:bodyPr wrap="square" rtlCol="0">
            <a:spAutoFit/>
          </a:bodyPr>
          <a:lstStyle/>
          <a:p>
            <a:pPr marL="393700" indent="-393700" algn="just">
              <a:buFont typeface="Wingdings" pitchFamily="2" charset="2"/>
              <a:buChar char="Ø"/>
            </a:pPr>
            <a:r>
              <a:rPr lang="en-US" sz="2800" b="1" dirty="0" smtClean="0">
                <a:solidFill>
                  <a:srgbClr val="0070C0"/>
                </a:solidFill>
              </a:rPr>
              <a:t>Four conditions for deadlock to occur:-</a:t>
            </a:r>
          </a:p>
          <a:p>
            <a:pPr marL="741363" lvl="1" indent="-284163" algn="just">
              <a:buFont typeface="Arial" pitchFamily="34" charset="0"/>
              <a:buChar char="•"/>
            </a:pPr>
            <a:r>
              <a:rPr lang="en-US" sz="2600" b="1" dirty="0" smtClean="0">
                <a:solidFill>
                  <a:srgbClr val="0070C0"/>
                </a:solidFill>
              </a:rPr>
              <a:t>Mutual Exclusion</a:t>
            </a:r>
          </a:p>
          <a:p>
            <a:pPr marL="1198563" lvl="2" indent="-284163" algn="just">
              <a:buFont typeface="Arial" pitchFamily="34" charset="0"/>
              <a:buChar char="•"/>
            </a:pPr>
            <a:r>
              <a:rPr lang="en-US" sz="2600" b="1" dirty="0" smtClean="0">
                <a:solidFill>
                  <a:srgbClr val="FF0000"/>
                </a:solidFill>
              </a:rPr>
              <a:t>Only one process can use the resource at a time</a:t>
            </a:r>
            <a:endParaRPr lang="en-US" sz="2600" b="1" dirty="0" smtClean="0">
              <a:solidFill>
                <a:srgbClr val="0070C0"/>
              </a:solidFill>
            </a:endParaRPr>
          </a:p>
          <a:p>
            <a:pPr marL="741363" lvl="1" indent="-284163" algn="just">
              <a:buFont typeface="Arial" pitchFamily="34" charset="0"/>
              <a:buChar char="•"/>
            </a:pPr>
            <a:r>
              <a:rPr lang="en-US" sz="2600" b="1" dirty="0" smtClean="0">
                <a:solidFill>
                  <a:srgbClr val="0070C0"/>
                </a:solidFill>
              </a:rPr>
              <a:t>Hold and Wait</a:t>
            </a:r>
          </a:p>
          <a:p>
            <a:pPr marL="1198563" lvl="2" indent="-284163" algn="just">
              <a:buFont typeface="Arial" pitchFamily="34" charset="0"/>
              <a:buChar char="•"/>
            </a:pPr>
            <a:r>
              <a:rPr lang="en-US" sz="2600" b="1" dirty="0">
                <a:solidFill>
                  <a:srgbClr val="FF0000"/>
                </a:solidFill>
              </a:rPr>
              <a:t>P</a:t>
            </a:r>
            <a:r>
              <a:rPr lang="en-US" sz="2600" b="1" dirty="0" smtClean="0">
                <a:solidFill>
                  <a:srgbClr val="FF0000"/>
                </a:solidFill>
              </a:rPr>
              <a:t>rocess holding the granted resource and waiting to acquire resources possessed by other process</a:t>
            </a:r>
            <a:endParaRPr lang="en-US" sz="2600" b="1" dirty="0" smtClean="0">
              <a:solidFill>
                <a:srgbClr val="0070C0"/>
              </a:solidFill>
            </a:endParaRPr>
          </a:p>
          <a:p>
            <a:pPr marL="741363" lvl="1" indent="-284163" algn="just">
              <a:buFont typeface="Arial" pitchFamily="34" charset="0"/>
              <a:buChar char="•"/>
            </a:pPr>
            <a:r>
              <a:rPr lang="en-US" sz="2600" b="1" dirty="0" smtClean="0">
                <a:solidFill>
                  <a:srgbClr val="0070C0"/>
                </a:solidFill>
              </a:rPr>
              <a:t>No Preemption</a:t>
            </a:r>
          </a:p>
          <a:p>
            <a:pPr marL="1198563" lvl="2" indent="-284163" algn="just">
              <a:buFont typeface="Arial" pitchFamily="34" charset="0"/>
              <a:buChar char="•"/>
            </a:pPr>
            <a:r>
              <a:rPr lang="en-US" sz="2600" b="1" dirty="0">
                <a:solidFill>
                  <a:srgbClr val="FF0000"/>
                </a:solidFill>
              </a:rPr>
              <a:t>P</a:t>
            </a:r>
            <a:r>
              <a:rPr lang="en-US" sz="2600" b="1" dirty="0" smtClean="0">
                <a:solidFill>
                  <a:srgbClr val="FF0000"/>
                </a:solidFill>
              </a:rPr>
              <a:t>rocess release resource only after completion of  task </a:t>
            </a:r>
            <a:endParaRPr lang="en-US" sz="2600" b="1" dirty="0" smtClean="0">
              <a:solidFill>
                <a:srgbClr val="0070C0"/>
              </a:solidFill>
            </a:endParaRPr>
          </a:p>
          <a:p>
            <a:pPr marL="741363" lvl="1" indent="-284163" algn="just">
              <a:buFont typeface="Arial" pitchFamily="34" charset="0"/>
              <a:buChar char="•"/>
            </a:pPr>
            <a:r>
              <a:rPr lang="en-US" sz="2600" b="1" dirty="0" smtClean="0">
                <a:solidFill>
                  <a:srgbClr val="0070C0"/>
                </a:solidFill>
              </a:rPr>
              <a:t>Circular Wait</a:t>
            </a:r>
          </a:p>
        </p:txBody>
      </p:sp>
      <p:pic>
        <p:nvPicPr>
          <p:cNvPr id="7" name="Picture 2"/>
          <p:cNvPicPr>
            <a:picLocks noChangeAspect="1" noChangeArrowheads="1"/>
          </p:cNvPicPr>
          <p:nvPr/>
        </p:nvPicPr>
        <p:blipFill>
          <a:blip r:embed="rId3"/>
          <a:srcRect/>
          <a:stretch>
            <a:fillRect/>
          </a:stretch>
        </p:blipFill>
        <p:spPr bwMode="auto">
          <a:xfrm>
            <a:off x="3962400" y="4191000"/>
            <a:ext cx="3886200" cy="2312276"/>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left)">
                                      <p:cBhvr>
                                        <p:cTn id="11" dur="500"/>
                                        <p:tgtEl>
                                          <p:spTgt spid="6">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wipe(left)">
                                      <p:cBhvr>
                                        <p:cTn id="15" dur="500"/>
                                        <p:tgtEl>
                                          <p:spTgt spid="6">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wipe(left)">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wipe(left)">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wipe(left)">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DEADLOCK MODELING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755422"/>
          </a:xfrm>
          <a:prstGeom prst="rect">
            <a:avLst/>
          </a:prstGeom>
          <a:noFill/>
        </p:spPr>
        <p:txBody>
          <a:bodyPr wrap="square" rtlCol="0">
            <a:spAutoFit/>
          </a:bodyPr>
          <a:lstStyle/>
          <a:p>
            <a:pPr marL="284163" indent="-284163" algn="just">
              <a:buFont typeface="Wingdings" pitchFamily="2" charset="2"/>
              <a:buChar char="Ø"/>
            </a:pPr>
            <a:r>
              <a:rPr lang="en-US" sz="2800" b="1" dirty="0" smtClean="0">
                <a:solidFill>
                  <a:srgbClr val="FF0000"/>
                </a:solidFill>
              </a:rPr>
              <a:t> Resource Allocation Graph</a:t>
            </a:r>
          </a:p>
          <a:p>
            <a:pPr marL="741363" lvl="1" indent="-284163" algn="just">
              <a:buFont typeface="Arial" pitchFamily="34" charset="0"/>
              <a:buChar char="•"/>
            </a:pPr>
            <a:r>
              <a:rPr lang="en-US" sz="2600" b="1" dirty="0" smtClean="0">
                <a:solidFill>
                  <a:srgbClr val="0070C0"/>
                </a:solidFill>
              </a:rPr>
              <a:t>A directed graph consisting of set of vertices V and a set of </a:t>
            </a:r>
            <a:r>
              <a:rPr lang="en-US" sz="2600" b="1" smtClean="0">
                <a:solidFill>
                  <a:srgbClr val="0070C0"/>
                </a:solidFill>
              </a:rPr>
              <a:t>edges E</a:t>
            </a:r>
            <a:endParaRPr lang="en-US" sz="2600" b="1" dirty="0" smtClean="0">
              <a:solidFill>
                <a:srgbClr val="0070C0"/>
              </a:solidFill>
            </a:endParaRPr>
          </a:p>
          <a:p>
            <a:pPr marL="741363" lvl="1" indent="-284163" algn="just">
              <a:buFont typeface="Arial" pitchFamily="34" charset="0"/>
              <a:buChar char="•"/>
            </a:pPr>
            <a:r>
              <a:rPr lang="en-US" sz="2600" b="1" dirty="0" smtClean="0">
                <a:solidFill>
                  <a:srgbClr val="0070C0"/>
                </a:solidFill>
              </a:rPr>
              <a:t>V is partitioned in two different types of nodes</a:t>
            </a:r>
          </a:p>
          <a:p>
            <a:pPr marL="1198563" lvl="2" indent="-284163" algn="just">
              <a:buFont typeface="Arial" pitchFamily="34" charset="0"/>
              <a:buChar char="•"/>
            </a:pPr>
            <a:r>
              <a:rPr lang="en-US" sz="2600" b="1" dirty="0" smtClean="0">
                <a:solidFill>
                  <a:srgbClr val="00B050"/>
                </a:solidFill>
              </a:rPr>
              <a:t>P ={P</a:t>
            </a:r>
            <a:r>
              <a:rPr lang="en-US" sz="2600" b="1" baseline="-25000" dirty="0" smtClean="0">
                <a:solidFill>
                  <a:srgbClr val="00B050"/>
                </a:solidFill>
              </a:rPr>
              <a:t>1</a:t>
            </a:r>
            <a:r>
              <a:rPr lang="en-US" sz="2600" b="1" dirty="0" smtClean="0">
                <a:solidFill>
                  <a:srgbClr val="00B050"/>
                </a:solidFill>
              </a:rPr>
              <a:t> , P</a:t>
            </a:r>
            <a:r>
              <a:rPr lang="en-US" sz="2600" b="1" baseline="-25000" dirty="0" smtClean="0">
                <a:solidFill>
                  <a:srgbClr val="00B050"/>
                </a:solidFill>
              </a:rPr>
              <a:t>2</a:t>
            </a:r>
            <a:r>
              <a:rPr lang="en-US" sz="2600" b="1" dirty="0" smtClean="0">
                <a:solidFill>
                  <a:srgbClr val="00B050"/>
                </a:solidFill>
              </a:rPr>
              <a:t> ,…, </a:t>
            </a:r>
            <a:r>
              <a:rPr lang="en-US" sz="2600" b="1" dirty="0" err="1" smtClean="0">
                <a:solidFill>
                  <a:srgbClr val="00B050"/>
                </a:solidFill>
              </a:rPr>
              <a:t>P</a:t>
            </a:r>
            <a:r>
              <a:rPr lang="en-US" sz="2600" b="1" baseline="-25000" dirty="0" err="1" smtClean="0">
                <a:solidFill>
                  <a:srgbClr val="00B050"/>
                </a:solidFill>
              </a:rPr>
              <a:t>n</a:t>
            </a:r>
            <a:r>
              <a:rPr lang="en-US" sz="2600" b="1" dirty="0" smtClean="0">
                <a:solidFill>
                  <a:srgbClr val="00B050"/>
                </a:solidFill>
              </a:rPr>
              <a:t> } =&gt; Processes</a:t>
            </a:r>
          </a:p>
          <a:p>
            <a:pPr marL="1198563" lvl="2" indent="-284163" algn="just">
              <a:buFont typeface="Arial" pitchFamily="34" charset="0"/>
              <a:buChar char="•"/>
            </a:pPr>
            <a:r>
              <a:rPr lang="en-US" sz="2600" b="1" dirty="0" smtClean="0">
                <a:solidFill>
                  <a:srgbClr val="C00000"/>
                </a:solidFill>
              </a:rPr>
              <a:t>R ={R</a:t>
            </a:r>
            <a:r>
              <a:rPr lang="en-US" sz="2600" b="1" baseline="-25000" dirty="0" smtClean="0">
                <a:solidFill>
                  <a:srgbClr val="C00000"/>
                </a:solidFill>
              </a:rPr>
              <a:t>1</a:t>
            </a:r>
            <a:r>
              <a:rPr lang="en-US" sz="2600" b="1" dirty="0" smtClean="0">
                <a:solidFill>
                  <a:srgbClr val="C00000"/>
                </a:solidFill>
              </a:rPr>
              <a:t> , R</a:t>
            </a:r>
            <a:r>
              <a:rPr lang="en-US" sz="2600" b="1" baseline="-25000" dirty="0" smtClean="0">
                <a:solidFill>
                  <a:srgbClr val="C00000"/>
                </a:solidFill>
              </a:rPr>
              <a:t>2</a:t>
            </a:r>
            <a:r>
              <a:rPr lang="en-US" sz="2600" b="1" dirty="0" smtClean="0">
                <a:solidFill>
                  <a:srgbClr val="C00000"/>
                </a:solidFill>
              </a:rPr>
              <a:t> ,…, </a:t>
            </a:r>
            <a:r>
              <a:rPr lang="en-US" sz="2600" b="1" dirty="0" err="1" smtClean="0">
                <a:solidFill>
                  <a:srgbClr val="C00000"/>
                </a:solidFill>
              </a:rPr>
              <a:t>R</a:t>
            </a:r>
            <a:r>
              <a:rPr lang="en-US" sz="2600" b="1" baseline="-25000" dirty="0" err="1" smtClean="0">
                <a:solidFill>
                  <a:srgbClr val="C00000"/>
                </a:solidFill>
              </a:rPr>
              <a:t>m</a:t>
            </a:r>
            <a:r>
              <a:rPr lang="en-US" sz="2600" b="1" dirty="0" smtClean="0">
                <a:solidFill>
                  <a:srgbClr val="C00000"/>
                </a:solidFill>
              </a:rPr>
              <a:t> } =&gt; Resources</a:t>
            </a:r>
          </a:p>
          <a:p>
            <a:pPr marL="1198563" lvl="2" indent="-284163" algn="just">
              <a:buFont typeface="Arial" pitchFamily="34" charset="0"/>
              <a:buChar char="•"/>
            </a:pPr>
            <a:endParaRPr lang="en-US" sz="2600" b="1" dirty="0" smtClean="0">
              <a:solidFill>
                <a:srgbClr val="C00000"/>
              </a:solidFill>
            </a:endParaRPr>
          </a:p>
          <a:p>
            <a:pPr marL="346075" lvl="2" indent="-346075" algn="just">
              <a:buFont typeface="Wingdings" pitchFamily="2" charset="2"/>
              <a:buChar char="Ø"/>
            </a:pPr>
            <a:r>
              <a:rPr lang="en-US" sz="2600" b="1" dirty="0" err="1" smtClean="0">
                <a:solidFill>
                  <a:srgbClr val="0070C0"/>
                </a:solidFill>
              </a:rPr>
              <a:t>P</a:t>
            </a:r>
            <a:r>
              <a:rPr lang="en-US" sz="2600" b="1" baseline="-25000" dirty="0" err="1" smtClean="0">
                <a:solidFill>
                  <a:srgbClr val="0070C0"/>
                </a:solidFill>
              </a:rPr>
              <a:t>i</a:t>
            </a:r>
            <a:r>
              <a:rPr lang="en-US" sz="2600" b="1" dirty="0" err="1" smtClean="0">
                <a:solidFill>
                  <a:srgbClr val="0070C0"/>
                </a:solidFill>
                <a:sym typeface="Wingdings" pitchFamily="2" charset="2"/>
              </a:rPr>
              <a:t></a:t>
            </a:r>
            <a:r>
              <a:rPr lang="en-US" sz="2600" b="1" dirty="0" err="1" smtClean="0">
                <a:solidFill>
                  <a:srgbClr val="0070C0"/>
                </a:solidFill>
              </a:rPr>
              <a:t>R</a:t>
            </a:r>
            <a:r>
              <a:rPr lang="en-US" sz="2600" b="1" baseline="-25000" dirty="0" err="1" smtClean="0">
                <a:solidFill>
                  <a:srgbClr val="0070C0"/>
                </a:solidFill>
              </a:rPr>
              <a:t>j</a:t>
            </a:r>
            <a:r>
              <a:rPr lang="en-US" sz="2600" b="1" dirty="0" smtClean="0">
                <a:solidFill>
                  <a:srgbClr val="0070C0"/>
                </a:solidFill>
              </a:rPr>
              <a:t> signifies that process P</a:t>
            </a:r>
            <a:r>
              <a:rPr lang="en-US" sz="2600" b="1" baseline="-25000" dirty="0" smtClean="0">
                <a:solidFill>
                  <a:srgbClr val="0070C0"/>
                </a:solidFill>
              </a:rPr>
              <a:t>i </a:t>
            </a:r>
            <a:r>
              <a:rPr lang="en-US" sz="2600" b="1" dirty="0" smtClean="0">
                <a:solidFill>
                  <a:srgbClr val="0070C0"/>
                </a:solidFill>
              </a:rPr>
              <a:t>requested an instance of resource type </a:t>
            </a:r>
            <a:r>
              <a:rPr lang="en-US" sz="2600" b="1" dirty="0" err="1" smtClean="0">
                <a:solidFill>
                  <a:srgbClr val="0070C0"/>
                </a:solidFill>
              </a:rPr>
              <a:t>R</a:t>
            </a:r>
            <a:r>
              <a:rPr lang="en-US" sz="2600" b="1" baseline="-25000" dirty="0" err="1" smtClean="0">
                <a:solidFill>
                  <a:srgbClr val="0070C0"/>
                </a:solidFill>
              </a:rPr>
              <a:t>j</a:t>
            </a:r>
            <a:r>
              <a:rPr lang="en-US" sz="2600" b="1" baseline="-25000" dirty="0" smtClean="0">
                <a:solidFill>
                  <a:srgbClr val="0070C0"/>
                </a:solidFill>
              </a:rPr>
              <a:t> </a:t>
            </a:r>
            <a:r>
              <a:rPr lang="en-US" sz="2600" b="1" dirty="0" smtClean="0">
                <a:solidFill>
                  <a:srgbClr val="0070C0"/>
                </a:solidFill>
              </a:rPr>
              <a:t>and currently waiting for that resource </a:t>
            </a:r>
            <a:r>
              <a:rPr lang="en-US" sz="2600" b="1" dirty="0" smtClean="0">
                <a:solidFill>
                  <a:srgbClr val="FF0000"/>
                </a:solidFill>
              </a:rPr>
              <a:t>[Request Edge]</a:t>
            </a:r>
          </a:p>
          <a:p>
            <a:pPr marL="346075" lvl="2" indent="-346075" algn="just"/>
            <a:endParaRPr lang="en-US" sz="2600" b="1" dirty="0" smtClean="0">
              <a:solidFill>
                <a:srgbClr val="FF0000"/>
              </a:solidFill>
            </a:endParaRPr>
          </a:p>
          <a:p>
            <a:pPr marL="346075" lvl="2" indent="-346075" algn="just">
              <a:buFont typeface="Wingdings" pitchFamily="2" charset="2"/>
              <a:buChar char="Ø"/>
            </a:pPr>
            <a:r>
              <a:rPr lang="en-US" sz="2600" b="1" dirty="0" err="1" smtClean="0">
                <a:solidFill>
                  <a:srgbClr val="0070C0"/>
                </a:solidFill>
              </a:rPr>
              <a:t>R</a:t>
            </a:r>
            <a:r>
              <a:rPr lang="en-US" sz="2600" b="1" baseline="-25000" dirty="0" err="1" smtClean="0">
                <a:solidFill>
                  <a:srgbClr val="0070C0"/>
                </a:solidFill>
              </a:rPr>
              <a:t>j</a:t>
            </a:r>
            <a:r>
              <a:rPr lang="en-US" sz="2600" b="1" dirty="0" err="1" smtClean="0">
                <a:solidFill>
                  <a:srgbClr val="0070C0"/>
                </a:solidFill>
                <a:sym typeface="Wingdings" pitchFamily="2" charset="2"/>
              </a:rPr>
              <a:t>P</a:t>
            </a:r>
            <a:r>
              <a:rPr lang="en-US" sz="2600" b="1" baseline="-25000" dirty="0" err="1" smtClean="0">
                <a:solidFill>
                  <a:srgbClr val="0070C0"/>
                </a:solidFill>
                <a:sym typeface="Wingdings" pitchFamily="2" charset="2"/>
              </a:rPr>
              <a:t>i</a:t>
            </a:r>
            <a:r>
              <a:rPr lang="en-US" sz="2600" b="1" dirty="0" smtClean="0">
                <a:solidFill>
                  <a:srgbClr val="0070C0"/>
                </a:solidFill>
              </a:rPr>
              <a:t> signifies that an instance of resource type </a:t>
            </a:r>
            <a:r>
              <a:rPr lang="en-US" sz="2600" b="1" dirty="0" err="1" smtClean="0">
                <a:solidFill>
                  <a:srgbClr val="0070C0"/>
                </a:solidFill>
              </a:rPr>
              <a:t>R</a:t>
            </a:r>
            <a:r>
              <a:rPr lang="en-US" sz="2600" b="1" baseline="-25000" dirty="0" err="1" smtClean="0">
                <a:solidFill>
                  <a:srgbClr val="0070C0"/>
                </a:solidFill>
              </a:rPr>
              <a:t>j</a:t>
            </a:r>
            <a:r>
              <a:rPr lang="en-US" sz="2600" b="1" baseline="-25000" dirty="0" smtClean="0">
                <a:solidFill>
                  <a:srgbClr val="0070C0"/>
                </a:solidFill>
              </a:rPr>
              <a:t> </a:t>
            </a:r>
            <a:r>
              <a:rPr lang="en-US" sz="2600" b="1" dirty="0" smtClean="0">
                <a:solidFill>
                  <a:srgbClr val="0070C0"/>
                </a:solidFill>
              </a:rPr>
              <a:t>has been allocated to process P</a:t>
            </a:r>
            <a:r>
              <a:rPr lang="en-US" sz="2600" b="1" baseline="-25000" dirty="0" smtClean="0">
                <a:solidFill>
                  <a:srgbClr val="0070C0"/>
                </a:solidFill>
              </a:rPr>
              <a:t>i </a:t>
            </a:r>
            <a:r>
              <a:rPr lang="en-US" sz="2600" b="1" dirty="0" smtClean="0">
                <a:solidFill>
                  <a:srgbClr val="FF0000"/>
                </a:solidFill>
              </a:rPr>
              <a:t>[Assignment Edge]</a:t>
            </a:r>
          </a:p>
          <a:p>
            <a:pPr marL="284163" lvl="2" indent="-284163" algn="just">
              <a:buFont typeface="Wingdings" pitchFamily="2" charset="2"/>
              <a:buChar char="Ø"/>
            </a:pPr>
            <a:endParaRPr lang="en-US" sz="28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chemeClr val="bg2"/>
                                      </p:to>
                                    </p:animClr>
                                  </p:sub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par>
                                <p:cTn id="11" presetID="22" presetClass="entr" presetSubtype="8"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ipe(left)">
                                      <p:cBhvr>
                                        <p:cTn id="13"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chemeClr val="bg2"/>
                                      </p:to>
                                    </p:animClr>
                                  </p:subTnLst>
                                </p:cTn>
                              </p:par>
                              <p:par>
                                <p:cTn id="14" presetID="22" presetClass="entr" presetSubtype="8"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wipe(left)">
                                      <p:cBhvr>
                                        <p:cTn id="16"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wipe(left)">
                                      <p:cBhvr>
                                        <p:cTn id="21"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wipe(left)">
                                      <p:cBhvr>
                                        <p:cTn id="2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6</a:t>
            </a:fld>
            <a:endParaRPr kumimoji="0" lang="en-US"/>
          </a:p>
        </p:txBody>
      </p:sp>
      <p:sp>
        <p:nvSpPr>
          <p:cNvPr id="5" name="TextBox 4"/>
          <p:cNvSpPr txBox="1"/>
          <p:nvPr/>
        </p:nvSpPr>
        <p:spPr>
          <a:xfrm>
            <a:off x="304800" y="228600"/>
            <a:ext cx="8153400" cy="523220"/>
          </a:xfrm>
          <a:prstGeom prst="rect">
            <a:avLst/>
          </a:prstGeom>
          <a:noFill/>
        </p:spPr>
        <p:txBody>
          <a:bodyPr wrap="square" rtlCol="0">
            <a:spAutoFit/>
          </a:bodyPr>
          <a:lstStyle/>
          <a:p>
            <a:pPr>
              <a:buFont typeface="Wingdings" pitchFamily="2" charset="2"/>
              <a:buChar char="Ø"/>
            </a:pPr>
            <a:r>
              <a:rPr lang="en-US" sz="2800" b="1" dirty="0" smtClean="0">
                <a:solidFill>
                  <a:srgbClr val="0070C0"/>
                </a:solidFill>
                <a:latin typeface="+mj-lt"/>
                <a:cs typeface="Times New Roman" pitchFamily="18" charset="0"/>
              </a:rPr>
              <a:t> </a:t>
            </a:r>
            <a:r>
              <a:rPr lang="en-US" sz="2800" b="1" dirty="0" smtClean="0">
                <a:solidFill>
                  <a:srgbClr val="0070C0"/>
                </a:solidFill>
              </a:rPr>
              <a:t>Resource Allocation Graph </a:t>
            </a:r>
            <a:endParaRPr lang="en-US" sz="2800" b="1" dirty="0">
              <a:solidFill>
                <a:srgbClr val="0070C0"/>
              </a:solidFill>
              <a:latin typeface="+mj-lt"/>
              <a:cs typeface="Times New Roman" pitchFamily="18" charset="0"/>
            </a:endParaRPr>
          </a:p>
        </p:txBody>
      </p:sp>
      <p:pic>
        <p:nvPicPr>
          <p:cNvPr id="7" name="Picture 8"/>
          <p:cNvPicPr>
            <a:picLocks noChangeAspect="1" noChangeArrowheads="1"/>
          </p:cNvPicPr>
          <p:nvPr/>
        </p:nvPicPr>
        <p:blipFill>
          <a:blip r:embed="rId3"/>
          <a:srcRect l="25287" t="926" r="25287" b="1532"/>
          <a:stretch>
            <a:fillRect/>
          </a:stretch>
        </p:blipFill>
        <p:spPr bwMode="auto">
          <a:xfrm>
            <a:off x="2743200" y="990600"/>
            <a:ext cx="2979738" cy="4411663"/>
          </a:xfrm>
          <a:prstGeom prst="rect">
            <a:avLst/>
          </a:prstGeom>
          <a:noFill/>
          <a:ln w="38100" cmpd="dbl">
            <a:solidFill>
              <a:srgbClr val="CC6600"/>
            </a:solidFill>
            <a:miter lim="800000"/>
            <a:headEnd/>
            <a:tailEnd/>
          </a:ln>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7</a:t>
            </a:fld>
            <a:endParaRPr kumimoji="0" lang="en-US"/>
          </a:p>
        </p:txBody>
      </p:sp>
      <p:sp>
        <p:nvSpPr>
          <p:cNvPr id="5" name="TextBox 4"/>
          <p:cNvSpPr txBox="1"/>
          <p:nvPr/>
        </p:nvSpPr>
        <p:spPr>
          <a:xfrm>
            <a:off x="304800" y="228600"/>
            <a:ext cx="8153400" cy="523220"/>
          </a:xfrm>
          <a:prstGeom prst="rect">
            <a:avLst/>
          </a:prstGeom>
          <a:noFill/>
        </p:spPr>
        <p:txBody>
          <a:bodyPr wrap="square" rtlCol="0">
            <a:spAutoFit/>
          </a:bodyPr>
          <a:lstStyle/>
          <a:p>
            <a:pPr>
              <a:buFont typeface="Wingdings" pitchFamily="2" charset="2"/>
              <a:buChar char="Ø"/>
            </a:pPr>
            <a:r>
              <a:rPr lang="en-US" sz="2800" b="1" dirty="0" smtClean="0">
                <a:solidFill>
                  <a:srgbClr val="FF0000"/>
                </a:solidFill>
                <a:latin typeface="+mj-lt"/>
                <a:cs typeface="Times New Roman" pitchFamily="18" charset="0"/>
              </a:rPr>
              <a:t> </a:t>
            </a:r>
            <a:r>
              <a:rPr lang="en-US" sz="2800" b="1" dirty="0" smtClean="0">
                <a:solidFill>
                  <a:srgbClr val="FF0000"/>
                </a:solidFill>
              </a:rPr>
              <a:t>Resource Allocation Graph with Deadlock</a:t>
            </a:r>
            <a:r>
              <a:rPr lang="en-US" sz="2800" dirty="0" smtClean="0"/>
              <a:t> </a:t>
            </a:r>
            <a:endParaRPr lang="en-US" sz="2800" dirty="0">
              <a:latin typeface="+mj-lt"/>
              <a:cs typeface="Times New Roman" pitchFamily="18" charset="0"/>
            </a:endParaRPr>
          </a:p>
        </p:txBody>
      </p:sp>
      <p:pic>
        <p:nvPicPr>
          <p:cNvPr id="6" name="Picture 6"/>
          <p:cNvPicPr>
            <a:picLocks noChangeAspect="1" noChangeArrowheads="1"/>
          </p:cNvPicPr>
          <p:nvPr/>
        </p:nvPicPr>
        <p:blipFill>
          <a:blip r:embed="rId3"/>
          <a:srcRect l="25067" t="934" r="25284" b="1547"/>
          <a:stretch>
            <a:fillRect/>
          </a:stretch>
        </p:blipFill>
        <p:spPr bwMode="auto">
          <a:xfrm>
            <a:off x="2438400" y="1219200"/>
            <a:ext cx="3136900" cy="4621212"/>
          </a:xfrm>
          <a:prstGeom prst="rect">
            <a:avLst/>
          </a:prstGeom>
          <a:noFill/>
          <a:ln w="38100" cmpd="dbl">
            <a:solidFill>
              <a:srgbClr val="CC6600"/>
            </a:solidFill>
            <a:miter lim="800000"/>
            <a:headEnd/>
            <a:tailEnd/>
          </a:ln>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8</a:t>
            </a:fld>
            <a:endParaRPr kumimoji="0" lang="en-US"/>
          </a:p>
        </p:txBody>
      </p:sp>
      <p:sp>
        <p:nvSpPr>
          <p:cNvPr id="5" name="TextBox 4"/>
          <p:cNvSpPr txBox="1"/>
          <p:nvPr/>
        </p:nvSpPr>
        <p:spPr>
          <a:xfrm>
            <a:off x="304800" y="228600"/>
            <a:ext cx="8153400" cy="954107"/>
          </a:xfrm>
          <a:prstGeom prst="rect">
            <a:avLst/>
          </a:prstGeom>
          <a:noFill/>
        </p:spPr>
        <p:txBody>
          <a:bodyPr wrap="square" rtlCol="0">
            <a:spAutoFit/>
          </a:bodyPr>
          <a:lstStyle/>
          <a:p>
            <a:pPr>
              <a:buFont typeface="Wingdings" pitchFamily="2" charset="2"/>
              <a:buChar char="Ø"/>
            </a:pPr>
            <a:r>
              <a:rPr lang="en-US" sz="2800" b="1" dirty="0" smtClean="0">
                <a:solidFill>
                  <a:srgbClr val="0070C0"/>
                </a:solidFill>
                <a:latin typeface="+mj-lt"/>
                <a:cs typeface="Times New Roman" pitchFamily="18" charset="0"/>
              </a:rPr>
              <a:t> </a:t>
            </a:r>
            <a:r>
              <a:rPr lang="en-US" sz="2800" b="1" dirty="0" smtClean="0">
                <a:solidFill>
                  <a:srgbClr val="0070C0"/>
                </a:solidFill>
              </a:rPr>
              <a:t>Resource Allocation Graph with Cycle but No  </a:t>
            </a:r>
          </a:p>
          <a:p>
            <a:r>
              <a:rPr lang="en-US" sz="2800" b="1" dirty="0" smtClean="0">
                <a:solidFill>
                  <a:srgbClr val="0070C0"/>
                </a:solidFill>
              </a:rPr>
              <a:t>     Deadlock </a:t>
            </a:r>
            <a:endParaRPr lang="en-US" sz="2800" b="1" dirty="0">
              <a:solidFill>
                <a:srgbClr val="0070C0"/>
              </a:solidFill>
              <a:latin typeface="+mj-lt"/>
              <a:cs typeface="Times New Roman" pitchFamily="18" charset="0"/>
            </a:endParaRPr>
          </a:p>
        </p:txBody>
      </p:sp>
      <p:pic>
        <p:nvPicPr>
          <p:cNvPr id="7" name="Picture 5"/>
          <p:cNvPicPr>
            <a:picLocks noChangeAspect="1" noChangeArrowheads="1"/>
          </p:cNvPicPr>
          <p:nvPr/>
        </p:nvPicPr>
        <p:blipFill>
          <a:blip r:embed="rId3"/>
          <a:srcRect l="20947" t="906" r="21393" b="906"/>
          <a:stretch>
            <a:fillRect/>
          </a:stretch>
        </p:blipFill>
        <p:spPr bwMode="auto">
          <a:xfrm>
            <a:off x="2801938" y="1636713"/>
            <a:ext cx="3444875" cy="4411662"/>
          </a:xfrm>
          <a:prstGeom prst="rect">
            <a:avLst/>
          </a:prstGeom>
          <a:noFill/>
          <a:ln w="38100" cmpd="dbl">
            <a:solidFill>
              <a:srgbClr val="CC6600"/>
            </a:solidFill>
            <a:miter lim="800000"/>
            <a:headEnd/>
            <a:tailEnd/>
          </a:ln>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METHODS FOR HANDLING DEADLOCK</a:t>
            </a:r>
            <a:endParaRPr lang="en-US" b="1" dirty="0"/>
          </a:p>
        </p:txBody>
      </p:sp>
      <p:sp>
        <p:nvSpPr>
          <p:cNvPr id="10" name="Rectangle 9"/>
          <p:cNvSpPr/>
          <p:nvPr/>
        </p:nvSpPr>
        <p:spPr>
          <a:xfrm>
            <a:off x="304800" y="533400"/>
            <a:ext cx="8077200" cy="3539430"/>
          </a:xfrm>
          <a:prstGeom prst="rect">
            <a:avLst/>
          </a:prstGeom>
        </p:spPr>
        <p:txBody>
          <a:bodyPr wrap="square">
            <a:spAutoFit/>
          </a:bodyPr>
          <a:lstStyle/>
          <a:p>
            <a:pPr marL="393700" indent="-393700" algn="just">
              <a:spcAft>
                <a:spcPts val="1200"/>
              </a:spcAft>
              <a:buFont typeface="Wingdings" pitchFamily="2" charset="2"/>
              <a:buChar char="Ø"/>
            </a:pPr>
            <a:r>
              <a:rPr lang="en-US" sz="2800" b="1" dirty="0" smtClean="0">
                <a:solidFill>
                  <a:srgbClr val="0070C0"/>
                </a:solidFill>
              </a:rPr>
              <a:t>Ensure that the system will never enter a deadlock state </a:t>
            </a:r>
            <a:r>
              <a:rPr lang="en-US" sz="2800" b="1" dirty="0" smtClean="0">
                <a:solidFill>
                  <a:srgbClr val="FF0000"/>
                </a:solidFill>
              </a:rPr>
              <a:t>=&gt;Deadlock  Prevention</a:t>
            </a:r>
          </a:p>
          <a:p>
            <a:pPr marL="393700" indent="-393700" algn="just">
              <a:spcAft>
                <a:spcPts val="1200"/>
              </a:spcAft>
              <a:buFont typeface="Wingdings" pitchFamily="2" charset="2"/>
              <a:buChar char="Ø"/>
            </a:pPr>
            <a:r>
              <a:rPr lang="en-US" sz="2800" b="1" dirty="0" smtClean="0">
                <a:solidFill>
                  <a:srgbClr val="0070C0"/>
                </a:solidFill>
              </a:rPr>
              <a:t>Allow the system to enter deadlock state and then recover</a:t>
            </a:r>
            <a:r>
              <a:rPr lang="en-US" sz="2800" b="1" dirty="0" smtClean="0">
                <a:solidFill>
                  <a:srgbClr val="FF0000"/>
                </a:solidFill>
              </a:rPr>
              <a:t>=&gt;Deadlock Detection and Recovery</a:t>
            </a:r>
          </a:p>
          <a:p>
            <a:pPr marL="393700" indent="-393700" algn="just">
              <a:spcAft>
                <a:spcPts val="1200"/>
              </a:spcAft>
              <a:buFont typeface="Wingdings" pitchFamily="2" charset="2"/>
              <a:buChar char="Ø"/>
            </a:pPr>
            <a:r>
              <a:rPr lang="en-US" sz="2800" b="1" dirty="0" smtClean="0">
                <a:solidFill>
                  <a:srgbClr val="0070C0"/>
                </a:solidFill>
              </a:rPr>
              <a:t>Ignore the problem and pretend that deadlocks never occur in the </a:t>
            </a:r>
            <a:r>
              <a:rPr lang="en-US" sz="2800" b="1" smtClean="0">
                <a:solidFill>
                  <a:srgbClr val="0070C0"/>
                </a:solidFill>
              </a:rPr>
              <a:t>system </a:t>
            </a:r>
            <a:r>
              <a:rPr lang="en-US" sz="2800" b="1" smtClean="0">
                <a:solidFill>
                  <a:srgbClr val="FF0000"/>
                </a:solidFill>
              </a:rPr>
              <a:t>=&gt;</a:t>
            </a:r>
            <a:r>
              <a:rPr lang="en-US" sz="2800" b="1" dirty="0" smtClean="0">
                <a:solidFill>
                  <a:srgbClr val="FF0000"/>
                </a:solidFill>
              </a:rPr>
              <a:t>Deadlock Avoidance</a:t>
            </a:r>
          </a:p>
          <a:p>
            <a:endParaRPr lang="en-US" sz="2600" dirty="0" smtClean="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9</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spDef>
      <a:spPr/>
      <a:bodyPr wrap="square">
        <a:spAutoFit/>
      </a:bodyPr>
      <a:lstStyle>
        <a:defPPr>
          <a:defRPr sz="2400" b="1" dirty="0" smtClean="0">
            <a:solidFill>
              <a:srgbClr val="FF0000"/>
            </a:solidFill>
          </a:defRPr>
        </a:defPPr>
      </a:lstStyle>
    </a:spDef>
  </a:objectDefaults>
  <a:extraClrSchemeLst/>
</a:theme>
</file>

<file path=ppt/theme/theme2.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2586</Words>
  <Application>Microsoft Office PowerPoint</Application>
  <PresentationFormat>On-screen Show (4:3)</PresentationFormat>
  <Paragraphs>308</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Symbol</vt:lpstr>
      <vt:lpstr>Times New Roman</vt:lpstr>
      <vt:lpstr>Wingdings</vt:lpstr>
      <vt:lpstr>Pitchbook</vt:lpstr>
      <vt:lpstr>1_Pitchbook</vt:lpstr>
      <vt:lpstr>deadlock</vt:lpstr>
      <vt:lpstr>DEADLOCK </vt:lpstr>
      <vt:lpstr>RESOURCES</vt:lpstr>
      <vt:lpstr>DEADLOCK CHARACTERIZATION</vt:lpstr>
      <vt:lpstr>DEADLOCK MODELING</vt:lpstr>
      <vt:lpstr>PowerPoint Presentation</vt:lpstr>
      <vt:lpstr>PowerPoint Presentation</vt:lpstr>
      <vt:lpstr>PowerPoint Presentation</vt:lpstr>
      <vt:lpstr>METHODS FOR HANDLING DEADLOCK</vt:lpstr>
      <vt:lpstr>DEADLOCK AVOIDANCE</vt:lpstr>
      <vt:lpstr>DEADLOCK AVOIDANCE</vt:lpstr>
      <vt:lpstr>DEADLOCK AVOIDANCE ALGORITHM</vt:lpstr>
      <vt:lpstr>DEADLOCK AVOIDANCE ALGORITHM</vt:lpstr>
      <vt:lpstr>DEADLOCK AVOIDANCE ALGORITHM</vt:lpstr>
      <vt:lpstr>DEADLOCK AVOIDANCE ALGORITHM</vt:lpstr>
      <vt:lpstr>DEADLOCK AVOIDANCE ALGORITHM</vt:lpstr>
      <vt:lpstr>DEADLOCK AVOIDANCE ALGORITHM</vt:lpstr>
      <vt:lpstr>DEADLOCK PREVENTION</vt:lpstr>
      <vt:lpstr>DEADLOCK PREVENTION</vt:lpstr>
      <vt:lpstr>DEADLOCK DETECTION AND RECOVERY</vt:lpstr>
      <vt:lpstr>DEADLOCK DETECTION AND RECOVERY</vt:lpstr>
      <vt:lpstr>DEADLOCK DETECTION AND RECOVERY</vt:lpstr>
      <vt:lpstr>DEADLOCK DETECTION AND RECOVERY</vt:lpstr>
      <vt:lpstr>DEADLOCK DETECTION AND RECOVERY</vt:lpstr>
      <vt:lpstr>DEADLOCK DETECTION AND RECOVERY</vt:lpstr>
      <vt:lpstr>DEADLOCK DETECTION AND RECOVERY</vt:lpstr>
      <vt:lpstr>DEADLOCK DETECTION AND RECOVERY</vt:lpstr>
      <vt:lpstr>BANKER’S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2023-09-16T04:14:02Z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