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2"/>
    <p:sldMasterId id="2147483654" r:id="rId3"/>
  </p:sldMasterIdLst>
  <p:notesMasterIdLst>
    <p:notesMasterId r:id="rId30"/>
  </p:notesMasterIdLst>
  <p:handoutMasterIdLst>
    <p:handoutMasterId r:id="rId31"/>
  </p:handoutMasterIdLst>
  <p:sldIdLst>
    <p:sldId id="283" r:id="rId4"/>
    <p:sldId id="257" r:id="rId5"/>
    <p:sldId id="262" r:id="rId6"/>
    <p:sldId id="258" r:id="rId7"/>
    <p:sldId id="259" r:id="rId8"/>
    <p:sldId id="260" r:id="rId9"/>
    <p:sldId id="261" r:id="rId10"/>
    <p:sldId id="263" r:id="rId11"/>
    <p:sldId id="277" r:id="rId12"/>
    <p:sldId id="279" r:id="rId13"/>
    <p:sldId id="278" r:id="rId14"/>
    <p:sldId id="280" r:id="rId15"/>
    <p:sldId id="282" r:id="rId16"/>
    <p:sldId id="281" r:id="rId17"/>
    <p:sldId id="264" r:id="rId18"/>
    <p:sldId id="266" r:id="rId19"/>
    <p:sldId id="267" r:id="rId20"/>
    <p:sldId id="268" r:id="rId21"/>
    <p:sldId id="269" r:id="rId22"/>
    <p:sldId id="270" r:id="rId23"/>
    <p:sldId id="271" r:id="rId24"/>
    <p:sldId id="272" r:id="rId25"/>
    <p:sldId id="274" r:id="rId26"/>
    <p:sldId id="273" r:id="rId27"/>
    <p:sldId id="275" r:id="rId28"/>
    <p:sldId id="276" r:id="rId29"/>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modifyVerifier cryptProviderType="rsaAES" cryptAlgorithmClass="hash" cryptAlgorithmType="typeAny" cryptAlgorithmSid="14" spinCount="100000" saltData="ETyv7saPHd9auQEfHC9qCw==" hashData="fOmZ8RpRN0POlwK5ev85teh9oYF4VWDICuCiw1D8PNvMbeJJ48tlwQq1ZSgEqPtgqr4pOBdoZfVFbjEAL5/JT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400" autoAdjust="0"/>
  </p:normalViewPr>
  <p:slideViewPr>
    <p:cSldViewPr>
      <p:cViewPr varScale="1">
        <p:scale>
          <a:sx n="80" d="100"/>
          <a:sy n="80"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extLst/>
          </a:lstStyle>
          <a:p>
            <a:fld id="{31555DB1-8736-42A3-B48D-2B08FB93332A}" type="datetimeFigureOut">
              <a:rPr lang="en-US" smtClean="0"/>
              <a:pPr/>
              <a:t>12/11/2023</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extLst/>
          </a:lstStyle>
          <a:p>
            <a:fld id="{5400D380-E0D7-4EB1-B91E-BFCC7DA7F29D}" type="slidenum">
              <a:rPr lang="en-US" smtClean="0"/>
              <a:pPr/>
              <a:t>‹#›</a:t>
            </a:fld>
            <a:endParaRPr lang="en-US"/>
          </a:p>
        </p:txBody>
      </p:sp>
    </p:spTree>
    <p:extLst>
      <p:ext uri="{BB962C8B-B14F-4D97-AF65-F5344CB8AC3E}">
        <p14:creationId xmlns:p14="http://schemas.microsoft.com/office/powerpoint/2010/main" val="3065905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extLst/>
          </a:lstStyle>
          <a:p>
            <a:fld id="{0BDB199F-A56C-4049-BA04-1447030960FF}" type="datetimeFigureOut">
              <a:rPr lang="en-US" smtClean="0"/>
              <a:pPr/>
              <a:t>12/11/2023</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a:lstStyle>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extLst/>
          </a:lstStyle>
          <a:p>
            <a:fld id="{B3A019F3-8596-4028-9847-CBD3A185B07A}" type="slidenum">
              <a:rPr lang="en-US" smtClean="0"/>
              <a:pPr/>
              <a:t>‹#›</a:t>
            </a:fld>
            <a:endParaRPr lang="en-US"/>
          </a:p>
        </p:txBody>
      </p:sp>
    </p:spTree>
    <p:extLst>
      <p:ext uri="{BB962C8B-B14F-4D97-AF65-F5344CB8AC3E}">
        <p14:creationId xmlns:p14="http://schemas.microsoft.com/office/powerpoint/2010/main" val="7995270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28448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23</a:t>
            </a:fld>
            <a:endParaRPr lang="en-US" dirty="0"/>
          </a:p>
        </p:txBody>
      </p:sp>
    </p:spTree>
    <p:extLst>
      <p:ext uri="{BB962C8B-B14F-4D97-AF65-F5344CB8AC3E}">
        <p14:creationId xmlns:p14="http://schemas.microsoft.com/office/powerpoint/2010/main" val="797193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24</a:t>
            </a:fld>
            <a:endParaRPr lang="en-US" dirty="0"/>
          </a:p>
        </p:txBody>
      </p:sp>
    </p:spTree>
    <p:extLst>
      <p:ext uri="{BB962C8B-B14F-4D97-AF65-F5344CB8AC3E}">
        <p14:creationId xmlns:p14="http://schemas.microsoft.com/office/powerpoint/2010/main" val="2212211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25</a:t>
            </a:fld>
            <a:endParaRPr lang="en-US" dirty="0"/>
          </a:p>
        </p:txBody>
      </p:sp>
    </p:spTree>
    <p:extLst>
      <p:ext uri="{BB962C8B-B14F-4D97-AF65-F5344CB8AC3E}">
        <p14:creationId xmlns:p14="http://schemas.microsoft.com/office/powerpoint/2010/main" val="1366667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26</a:t>
            </a:fld>
            <a:endParaRPr lang="en-US" dirty="0"/>
          </a:p>
        </p:txBody>
      </p:sp>
    </p:spTree>
    <p:extLst>
      <p:ext uri="{BB962C8B-B14F-4D97-AF65-F5344CB8AC3E}">
        <p14:creationId xmlns:p14="http://schemas.microsoft.com/office/powerpoint/2010/main" val="3089083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15</a:t>
            </a:fld>
            <a:endParaRPr lang="en-US" dirty="0"/>
          </a:p>
        </p:txBody>
      </p:sp>
    </p:spTree>
    <p:extLst>
      <p:ext uri="{BB962C8B-B14F-4D97-AF65-F5344CB8AC3E}">
        <p14:creationId xmlns:p14="http://schemas.microsoft.com/office/powerpoint/2010/main" val="4128152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16</a:t>
            </a:fld>
            <a:endParaRPr lang="en-US" dirty="0"/>
          </a:p>
        </p:txBody>
      </p:sp>
    </p:spTree>
    <p:extLst>
      <p:ext uri="{BB962C8B-B14F-4D97-AF65-F5344CB8AC3E}">
        <p14:creationId xmlns:p14="http://schemas.microsoft.com/office/powerpoint/2010/main" val="1809467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marR="0" indent="-1714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solidFill>
                  <a:srgbClr val="0070C0"/>
                </a:solidFill>
              </a:rPr>
              <a:t>A client has a request message that the RPC translates and sends to the server. </a:t>
            </a:r>
          </a:p>
          <a:p>
            <a:pPr marL="171450" marR="0" indent="-1714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solidFill>
                  <a:srgbClr val="0070C0"/>
                </a:solidFill>
              </a:rPr>
              <a:t>This request may be a procedure or a function call to a remote server.</a:t>
            </a:r>
          </a:p>
          <a:p>
            <a:pPr marL="171450" marR="0" indent="-1714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solidFill>
                  <a:srgbClr val="0070C0"/>
                </a:solidFill>
              </a:rPr>
              <a:t>When the server receives the request, it sends the required response back to the client. </a:t>
            </a:r>
          </a:p>
          <a:p>
            <a:pPr marL="171450" marR="0" indent="-1714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solidFill>
                  <a:srgbClr val="0070C0"/>
                </a:solidFill>
              </a:rPr>
              <a:t>The client is blocked while the server is processing the call and only resumed execution after the server is finished.</a:t>
            </a:r>
          </a:p>
          <a:p>
            <a:pPr algn="just"/>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17</a:t>
            </a:fld>
            <a:endParaRPr lang="en-US" dirty="0"/>
          </a:p>
        </p:txBody>
      </p:sp>
    </p:spTree>
    <p:extLst>
      <p:ext uri="{BB962C8B-B14F-4D97-AF65-F5344CB8AC3E}">
        <p14:creationId xmlns:p14="http://schemas.microsoft.com/office/powerpoint/2010/main" val="1189419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marR="0" indent="-1714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solidFill>
                  <a:srgbClr val="0070C0"/>
                </a:solidFill>
              </a:rPr>
              <a:t>A client has a request message that the RPC translates and sends to the server. </a:t>
            </a:r>
          </a:p>
          <a:p>
            <a:pPr marL="171450" marR="0" indent="-1714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solidFill>
                  <a:srgbClr val="0070C0"/>
                </a:solidFill>
              </a:rPr>
              <a:t>This request may be a procedure or a function call to a remote server.</a:t>
            </a:r>
          </a:p>
          <a:p>
            <a:pPr marL="171450" marR="0" indent="-1714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solidFill>
                  <a:srgbClr val="0070C0"/>
                </a:solidFill>
              </a:rPr>
              <a:t>When the server receives the request, it sends the required response back to the client. </a:t>
            </a:r>
          </a:p>
          <a:p>
            <a:pPr marL="171450" marR="0" indent="-1714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solidFill>
                  <a:srgbClr val="0070C0"/>
                </a:solidFill>
              </a:rPr>
              <a:t>The client is blocked while the server is processing the call and only resumed execution after the server is finished.</a:t>
            </a:r>
          </a:p>
          <a:p>
            <a:pPr algn="just"/>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18</a:t>
            </a:fld>
            <a:endParaRPr lang="en-US" dirty="0"/>
          </a:p>
        </p:txBody>
      </p:sp>
    </p:spTree>
    <p:extLst>
      <p:ext uri="{BB962C8B-B14F-4D97-AF65-F5344CB8AC3E}">
        <p14:creationId xmlns:p14="http://schemas.microsoft.com/office/powerpoint/2010/main" val="464340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19</a:t>
            </a:fld>
            <a:endParaRPr lang="en-US" dirty="0"/>
          </a:p>
        </p:txBody>
      </p:sp>
    </p:spTree>
    <p:extLst>
      <p:ext uri="{BB962C8B-B14F-4D97-AF65-F5344CB8AC3E}">
        <p14:creationId xmlns:p14="http://schemas.microsoft.com/office/powerpoint/2010/main" val="767733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marR="0" indent="-1714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solidFill>
                  <a:srgbClr val="0070C0"/>
                </a:solidFill>
              </a:rPr>
              <a:t>A client has a request message that the RPC translates and sends to the server. </a:t>
            </a:r>
          </a:p>
          <a:p>
            <a:pPr marL="171450" marR="0" indent="-1714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solidFill>
                  <a:srgbClr val="0070C0"/>
                </a:solidFill>
              </a:rPr>
              <a:t>This request may be a procedure or a function call to a remote server.</a:t>
            </a:r>
          </a:p>
          <a:p>
            <a:pPr marL="171450" marR="0" indent="-1714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solidFill>
                  <a:srgbClr val="0070C0"/>
                </a:solidFill>
              </a:rPr>
              <a:t>When the server receives the request, it sends the required response back to the client. </a:t>
            </a:r>
          </a:p>
          <a:p>
            <a:pPr marL="171450" marR="0" indent="-1714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solidFill>
                  <a:srgbClr val="0070C0"/>
                </a:solidFill>
              </a:rPr>
              <a:t>The client is blocked while the server is processing the call and only resumed execution after the server is finished.</a:t>
            </a:r>
          </a:p>
          <a:p>
            <a:pPr algn="just"/>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20</a:t>
            </a:fld>
            <a:endParaRPr lang="en-US" dirty="0"/>
          </a:p>
        </p:txBody>
      </p:sp>
    </p:spTree>
    <p:extLst>
      <p:ext uri="{BB962C8B-B14F-4D97-AF65-F5344CB8AC3E}">
        <p14:creationId xmlns:p14="http://schemas.microsoft.com/office/powerpoint/2010/main" val="670590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21</a:t>
            </a:fld>
            <a:endParaRPr lang="en-US" dirty="0"/>
          </a:p>
        </p:txBody>
      </p:sp>
    </p:spTree>
    <p:extLst>
      <p:ext uri="{BB962C8B-B14F-4D97-AF65-F5344CB8AC3E}">
        <p14:creationId xmlns:p14="http://schemas.microsoft.com/office/powerpoint/2010/main" val="1675753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22</a:t>
            </a:fld>
            <a:endParaRPr lang="en-US" dirty="0"/>
          </a:p>
        </p:txBody>
      </p:sp>
    </p:spTree>
    <p:extLst>
      <p:ext uri="{BB962C8B-B14F-4D97-AF65-F5344CB8AC3E}">
        <p14:creationId xmlns:p14="http://schemas.microsoft.com/office/powerpoint/2010/main" val="1872888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 name="Rectangle 2"/>
          <p:cNvSpPr>
            <a:spLocks noGrp="1"/>
          </p:cNvSpPr>
          <p:nvPr>
            <p:ph type="ctrTitle"/>
          </p:nvPr>
        </p:nvSpPr>
        <p:spPr>
          <a:xfrm>
            <a:off x="228600" y="4114800"/>
            <a:ext cx="7239000" cy="533400"/>
          </a:xfrm>
          <a:noFill/>
        </p:spPr>
        <p:txBody>
          <a:bodyPr vert="horz"/>
          <a:lstStyle>
            <a:lvl1pPr algn="l" eaLnBrk="1" latinLnBrk="0" hangingPunct="1">
              <a:defRPr kumimoji="0" sz="2000" b="0" cap="all" spc="150" baseline="0">
                <a:solidFill>
                  <a:schemeClr val="bg1"/>
                </a:solidFill>
              </a:defRPr>
            </a:lvl1pPr>
            <a:extLst/>
          </a:lstStyle>
          <a:p>
            <a:pPr eaLnBrk="1" latinLnBrk="1" hangingPunct="1"/>
            <a:r>
              <a:rPr lang="en-US" smtClean="0"/>
              <a:t>Click to edit Master title style</a:t>
            </a:r>
            <a:endParaRPr/>
          </a:p>
        </p:txBody>
      </p:sp>
      <p:sp>
        <p:nvSpPr>
          <p:cNvPr id="3" name="Rectangle 3"/>
          <p:cNvSpPr>
            <a:spLocks noGrp="1"/>
          </p:cNvSpPr>
          <p:nvPr>
            <p:ph type="subTitle" idx="1" hasCustomPrompt="1"/>
          </p:nvPr>
        </p:nvSpPr>
        <p:spPr>
          <a:xfrm>
            <a:off x="228600" y="4706112"/>
            <a:ext cx="6934200" cy="228600"/>
          </a:xfrm>
          <a:solidFill>
            <a:schemeClr val="bg1"/>
          </a:solidFill>
        </p:spPr>
        <p:txBody>
          <a:bodyPr/>
          <a:lstStyle>
            <a:lvl1pPr marL="0" indent="0" algn="l" eaLnBrk="1" latinLnBrk="0" hangingPunct="1">
              <a:buNone/>
              <a:defRPr kumimoji="0" sz="11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r>
              <a:rPr kumimoji="0" lang="en-US" dirty="0" smtClean="0"/>
              <a:t>Click to add author information</a:t>
            </a:r>
            <a:endParaRPr kumimoji="0" lang="en-US" dirty="0"/>
          </a:p>
        </p:txBody>
      </p:sp>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kumimoji="0" lang="en-US" sz="1000" smtClean="0"/>
              <a:pPr algn="r"/>
              <a:t>‹#›</a:t>
            </a:fld>
            <a:endParaRPr kumimoji="0" lang="en-US" dirty="0"/>
          </a:p>
        </p:txBody>
      </p:sp>
      <p:sp>
        <p:nvSpPr>
          <p:cNvPr id="16" name="Rectangle 16"/>
          <p:cNvSpPr>
            <a:spLocks noGrp="1"/>
          </p:cNvSpPr>
          <p:nvPr>
            <p:ph type="ftr" sz="quarter" idx="12"/>
          </p:nvPr>
        </p:nvSpPr>
        <p:spPr/>
        <p:txBody>
          <a:bodyPr/>
          <a:lstStyle>
            <a:extLst/>
          </a:lstStyle>
          <a:p>
            <a:r>
              <a:rPr kumimoji="0" lang="en-US" dirty="0" smtClean="0"/>
              <a:t>Prepared by Er. Deeyoranjan Dongol</a:t>
            </a:r>
            <a:endParaRPr kumimoji="0" lang="en-US" dirty="0"/>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a:solidFill>
                  <a:srgbClr val="A0A0A0"/>
                </a:solidFill>
              </a:defRPr>
            </a:lvl1pPr>
            <a:extLst/>
          </a:lstStyle>
          <a:p>
            <a:fld id="{C7279890-D707-4A4B-9E37-E7E05421A9EC}" type="datetime1">
              <a:rPr kumimoji="0" lang="en-US" smtClean="0"/>
              <a:t>12/11/2023</a:t>
            </a:fld>
            <a:endParaRPr kumimoji="0" lang="en-US" dirty="0"/>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9" name="Rectangle 8"/>
          <p:cNvSpPr>
            <a:spLocks noGrp="1"/>
          </p:cNvSpPr>
          <p:nvPr>
            <p:ph type="body" sz="quarter" idx="13" hasCustomPrompt="1"/>
          </p:nvPr>
        </p:nvSpPr>
        <p:spPr>
          <a:xfrm>
            <a:off x="381000" y="3048000"/>
            <a:ext cx="8077200" cy="5334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7" name="Rectangle 7"/>
          <p:cNvSpPr>
            <a:spLocks noGrp="1"/>
          </p:cNvSpPr>
          <p:nvPr>
            <p:ph type="dt" sz="half" idx="14"/>
          </p:nvPr>
        </p:nvSpPr>
        <p:spPr/>
        <p:txBody>
          <a:bodyPr/>
          <a:lstStyle>
            <a:extLst/>
          </a:lstStyle>
          <a:p>
            <a:pPr algn="r"/>
            <a:fld id="{097D0A7E-49B3-434B-8FF3-916DC587C7DE}" type="datetime1">
              <a:rPr kumimoji="0" lang="en-US" smtClean="0"/>
              <a:t>12/11/2023</a:t>
            </a:fld>
            <a:endParaRPr kumimoji="0" lang="en-US"/>
          </a:p>
        </p:txBody>
      </p:sp>
      <p:sp>
        <p:nvSpPr>
          <p:cNvPr id="8" name="Rectangle 8"/>
          <p:cNvSpPr>
            <a:spLocks noGrp="1"/>
          </p:cNvSpPr>
          <p:nvPr>
            <p:ph type="sldNum" sz="quarter" idx="15"/>
          </p:nvPr>
        </p:nvSpPr>
        <p:spPr/>
        <p:txBody>
          <a:bodyPr/>
          <a:lstStyle>
            <a:extLst/>
          </a:lstStyle>
          <a:p>
            <a:pPr algn="r"/>
            <a:fld id="{256D3EEF-DE4E-429D-8EC4-DDC531AFF587}" type="slidenum">
              <a:rPr kumimoji="0" lang="en-US" sz="1000" smtClean="0"/>
              <a:pPr algn="r"/>
              <a:t>‹#›</a:t>
            </a:fld>
            <a:endParaRPr kumimoji="0" lang="en-US"/>
          </a:p>
        </p:txBody>
      </p:sp>
      <p:sp>
        <p:nvSpPr>
          <p:cNvPr id="9" name="Rectangle 9"/>
          <p:cNvSpPr>
            <a:spLocks noGrp="1"/>
          </p:cNvSpPr>
          <p:nvPr>
            <p:ph type="ftr" sz="quarter" idx="16"/>
          </p:nvPr>
        </p:nvSpPr>
        <p:spPr/>
        <p:txBody>
          <a:bodyPr/>
          <a:lstStyle>
            <a:extLst/>
          </a:lstStyle>
          <a:p>
            <a:r>
              <a:rPr kumimoji="0" lang="en-US" dirty="0" smtClean="0"/>
              <a:t>Prepared by Er. Deeyoranjan Dongol</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8"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1" name="Rectangle 11"/>
          <p:cNvSpPr>
            <a:spLocks noGrp="1"/>
          </p:cNvSpPr>
          <p:nvPr>
            <p:ph sz="quarter" idx="15"/>
          </p:nvPr>
        </p:nvSpPr>
        <p:spPr>
          <a:xfrm>
            <a:off x="304800" y="609600"/>
            <a:ext cx="80772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9" name="Rectangle 9"/>
          <p:cNvSpPr>
            <a:spLocks noGrp="1"/>
          </p:cNvSpPr>
          <p:nvPr>
            <p:ph type="dt" sz="half" idx="16"/>
          </p:nvPr>
        </p:nvSpPr>
        <p:spPr/>
        <p:txBody>
          <a:bodyPr/>
          <a:lstStyle>
            <a:extLst/>
          </a:lstStyle>
          <a:p>
            <a:pPr algn="r"/>
            <a:fld id="{9AFF6A2C-8872-4D5D-A268-F400A397283D}" type="datetime1">
              <a:rPr kumimoji="0" lang="en-US" smtClean="0"/>
              <a:pPr algn="r"/>
              <a:t>12/11/2023</a:t>
            </a:fld>
            <a:endParaRPr kumimoji="0" lang="en-US"/>
          </a:p>
        </p:txBody>
      </p:sp>
      <p:sp>
        <p:nvSpPr>
          <p:cNvPr id="10" name="Rectangle 10"/>
          <p:cNvSpPr>
            <a:spLocks noGrp="1"/>
          </p:cNvSpPr>
          <p:nvPr>
            <p:ph type="sldNum" sz="quarter" idx="17"/>
          </p:nvPr>
        </p:nvSpPr>
        <p:spPr/>
        <p:txBody>
          <a:bodyPr/>
          <a:lstStyle>
            <a:extLst/>
          </a:lstStyle>
          <a:p>
            <a:pPr algn="r"/>
            <a:fld id="{256D3EEF-DE4E-429D-8EC4-DDC531AFF587}" type="slidenum">
              <a:rPr kumimoji="0" lang="en-US" sz="1000" smtClean="0"/>
              <a:pPr algn="r"/>
              <a:t>‹#›</a:t>
            </a:fld>
            <a:endParaRPr kumimoji="0" lang="en-US"/>
          </a:p>
        </p:txBody>
      </p:sp>
      <p:sp>
        <p:nvSpPr>
          <p:cNvPr id="12" name="Rectangle 12"/>
          <p:cNvSpPr>
            <a:spLocks noGrp="1"/>
          </p:cNvSpPr>
          <p:nvPr>
            <p:ph type="ftr" sz="quarter" idx="18"/>
          </p:nvPr>
        </p:nvSpPr>
        <p:spPr/>
        <p:txBody>
          <a:bodyPr/>
          <a:lstStyle>
            <a:extLst/>
          </a:lstStyle>
          <a:p>
            <a:endParaRPr kumimoji="0" lang="en-US"/>
          </a:p>
        </p:txBody>
      </p:sp>
    </p:spTree>
    <p:extLst>
      <p:ext uri="{BB962C8B-B14F-4D97-AF65-F5344CB8AC3E}">
        <p14:creationId xmlns:p14="http://schemas.microsoft.com/office/powerpoint/2010/main" val="41466554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 name="Rectangle 2"/>
          <p:cNvSpPr>
            <a:spLocks noGrp="1"/>
          </p:cNvSpPr>
          <p:nvPr>
            <p:ph type="ctrTitle"/>
          </p:nvPr>
        </p:nvSpPr>
        <p:spPr>
          <a:xfrm>
            <a:off x="228600" y="4114800"/>
            <a:ext cx="7239000" cy="533400"/>
          </a:xfrm>
          <a:noFill/>
        </p:spPr>
        <p:txBody>
          <a:bodyPr vert="horz"/>
          <a:lstStyle>
            <a:lvl1pPr algn="l" eaLnBrk="1" latinLnBrk="0" hangingPunct="1">
              <a:defRPr kumimoji="0" sz="2000" b="0" cap="all" spc="150" baseline="0">
                <a:solidFill>
                  <a:schemeClr val="bg1"/>
                </a:solidFill>
              </a:defRPr>
            </a:lvl1pPr>
            <a:extLst/>
          </a:lstStyle>
          <a:p>
            <a:pPr eaLnBrk="1" latinLnBrk="1" hangingPunct="1"/>
            <a:r>
              <a:rPr lang="en-US" smtClean="0"/>
              <a:t>Click to edit Master title style</a:t>
            </a:r>
            <a:endParaRPr/>
          </a:p>
        </p:txBody>
      </p:sp>
      <p:sp>
        <p:nvSpPr>
          <p:cNvPr id="3" name="Rectangle 3"/>
          <p:cNvSpPr>
            <a:spLocks noGrp="1"/>
          </p:cNvSpPr>
          <p:nvPr>
            <p:ph type="subTitle" idx="1" hasCustomPrompt="1"/>
          </p:nvPr>
        </p:nvSpPr>
        <p:spPr>
          <a:xfrm>
            <a:off x="228600" y="4706112"/>
            <a:ext cx="6934200" cy="228600"/>
          </a:xfrm>
          <a:solidFill>
            <a:schemeClr val="bg1"/>
          </a:solidFill>
        </p:spPr>
        <p:txBody>
          <a:bodyPr/>
          <a:lstStyle>
            <a:lvl1pPr marL="0" indent="0" algn="l" eaLnBrk="1" latinLnBrk="0" hangingPunct="1">
              <a:buNone/>
              <a:defRPr kumimoji="0" sz="11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r>
              <a:rPr kumimoji="0" lang="en-US" dirty="0" smtClean="0"/>
              <a:t>Click to add author information</a:t>
            </a:r>
            <a:endParaRPr kumimoji="0" lang="en-US" dirty="0"/>
          </a:p>
        </p:txBody>
      </p:sp>
      <p:sp>
        <p:nvSpPr>
          <p:cNvPr id="15" name="Rectangle 15"/>
          <p:cNvSpPr>
            <a:spLocks noGrp="1"/>
          </p:cNvSpPr>
          <p:nvPr>
            <p:ph type="sldNum" sz="quarter" idx="11"/>
          </p:nvPr>
        </p:nvSpPr>
        <p:spPr>
          <a:xfrm>
            <a:off x="6477000" y="6477000"/>
            <a:ext cx="1021080" cy="304800"/>
          </a:xfrm>
        </p:spPr>
        <p:txBody>
          <a:bodyPr anchor="ctr"/>
          <a:lstStyle>
            <a:extLst/>
          </a:lstStyle>
          <a:p>
            <a:fld id="{256D3EEF-DE4E-429D-8EC4-DDC531AFF587}" type="slidenum">
              <a:rPr lang="en-US" smtClean="0">
                <a:solidFill>
                  <a:prstClr val="black"/>
                </a:solidFill>
              </a:rPr>
              <a:pPr/>
              <a:t>‹#›</a:t>
            </a:fld>
            <a:endParaRPr lang="en-US" dirty="0">
              <a:solidFill>
                <a:prstClr val="black"/>
              </a:solidFill>
            </a:endParaRPr>
          </a:p>
        </p:txBody>
      </p:sp>
      <p:sp>
        <p:nvSpPr>
          <p:cNvPr id="16" name="Rectangle 16"/>
          <p:cNvSpPr>
            <a:spLocks noGrp="1"/>
          </p:cNvSpPr>
          <p:nvPr>
            <p:ph type="ftr" sz="quarter" idx="12"/>
          </p:nvPr>
        </p:nvSpPr>
        <p:spPr/>
        <p:txBody>
          <a:bodyPr/>
          <a:lstStyle>
            <a:lvl1pPr>
              <a:defRPr sz="1200" b="1"/>
            </a:lvl1pPr>
            <a:extLst/>
          </a:lstStyle>
          <a:p>
            <a:r>
              <a:rPr lang="en-US" smtClean="0"/>
              <a:t>Er. Deeyoranjan Dongol</a:t>
            </a:r>
            <a:endParaRPr lang="en-US" dirty="0"/>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a:solidFill>
                  <a:srgbClr val="A0A0A0"/>
                </a:solidFill>
              </a:defRPr>
            </a:lvl1pPr>
            <a:extLst/>
          </a:lstStyle>
          <a:p>
            <a:fld id="{8E219458-2932-425E-8DE2-521AEF6D084D}" type="datetime1">
              <a:rPr lang="en-US" smtClean="0"/>
              <a:pPr/>
              <a:t>12/11/2023</a:t>
            </a:fld>
            <a:endParaRPr lang="en-US" dirty="0"/>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Tree>
    <p:extLst>
      <p:ext uri="{BB962C8B-B14F-4D97-AF65-F5344CB8AC3E}">
        <p14:creationId xmlns:p14="http://schemas.microsoft.com/office/powerpoint/2010/main" val="33080809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9" name="Rectangle 8"/>
          <p:cNvSpPr>
            <a:spLocks noGrp="1"/>
          </p:cNvSpPr>
          <p:nvPr>
            <p:ph type="body" sz="quarter" idx="13" hasCustomPrompt="1"/>
          </p:nvPr>
        </p:nvSpPr>
        <p:spPr>
          <a:xfrm>
            <a:off x="381000" y="3048000"/>
            <a:ext cx="8077200" cy="5334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7" name="Rectangle 7"/>
          <p:cNvSpPr>
            <a:spLocks noGrp="1"/>
          </p:cNvSpPr>
          <p:nvPr>
            <p:ph type="dt" sz="half" idx="14"/>
          </p:nvPr>
        </p:nvSpPr>
        <p:spPr/>
        <p:txBody>
          <a:bodyPr/>
          <a:lstStyle>
            <a:extLst/>
          </a:lstStyle>
          <a:p>
            <a:pPr algn="r"/>
            <a:fld id="{DF4B57D1-E1D0-478D-A986-42298A8AD409}" type="datetime1">
              <a:rPr lang="en-US" smtClean="0">
                <a:solidFill>
                  <a:prstClr val="black">
                    <a:tint val="65000"/>
                  </a:prstClr>
                </a:solidFill>
              </a:rPr>
              <a:pPr algn="r"/>
              <a:t>12/11/2023</a:t>
            </a:fld>
            <a:endParaRPr lang="en-US">
              <a:solidFill>
                <a:prstClr val="black">
                  <a:tint val="65000"/>
                </a:prstClr>
              </a:solidFill>
            </a:endParaRPr>
          </a:p>
        </p:txBody>
      </p:sp>
      <p:sp>
        <p:nvSpPr>
          <p:cNvPr id="8" name="Rectangle 8"/>
          <p:cNvSpPr>
            <a:spLocks noGrp="1"/>
          </p:cNvSpPr>
          <p:nvPr>
            <p:ph type="sldNum" sz="quarter" idx="15"/>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9" name="Rectangle 9"/>
          <p:cNvSpPr>
            <a:spLocks noGrp="1"/>
          </p:cNvSpPr>
          <p:nvPr>
            <p:ph type="ftr" sz="quarter" idx="16"/>
          </p:nvPr>
        </p:nvSpPr>
        <p:spPr/>
        <p:txBody>
          <a:bodyPr/>
          <a:lstStyle>
            <a:lvl1pPr>
              <a:defRPr sz="1200" b="1"/>
            </a:lvl1pPr>
            <a:extLst/>
          </a:lstStyle>
          <a:p>
            <a:r>
              <a:rPr lang="en-US" smtClean="0"/>
              <a:t>Er. Deeyoranjan Dongol</a:t>
            </a:r>
            <a:endParaRPr lang="en-US"/>
          </a:p>
        </p:txBody>
      </p:sp>
    </p:spTree>
    <p:extLst>
      <p:ext uri="{BB962C8B-B14F-4D97-AF65-F5344CB8AC3E}">
        <p14:creationId xmlns:p14="http://schemas.microsoft.com/office/powerpoint/2010/main" val="29148966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pPr eaLnBrk="1" latinLnBrk="1" hangingPunct="1"/>
            <a:r>
              <a:rPr kumimoji="0" lang="en-US" smtClean="0"/>
              <a:t>Click to edit Master title style</a:t>
            </a:r>
          </a:p>
        </p:txBody>
      </p:sp>
      <p:sp>
        <p:nvSpPr>
          <p:cNvPr id="3" name="Rectangle 3"/>
          <p:cNvSpPr>
            <a:spLocks noGrp="1"/>
          </p:cNvSpPr>
          <p:nvPr>
            <p:ph type="body" idx="1"/>
          </p:nvPr>
        </p:nvSpPr>
        <p:spPr>
          <a:xfrm>
            <a:off x="304800" y="381000"/>
            <a:ext cx="8077200" cy="586740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sz="1000">
                <a:solidFill>
                  <a:schemeClr val="tx1">
                    <a:tint val="65000"/>
                  </a:schemeClr>
                </a:solidFill>
              </a:defRPr>
            </a:lvl1pPr>
            <a:extLst/>
          </a:lstStyle>
          <a:p>
            <a:pPr algn="r"/>
            <a:fld id="{6A64C830-AC97-4070-BFEC-633E758A1061}" type="datetime1">
              <a:rPr kumimoji="0" lang="en-US" smtClean="0"/>
              <a:t>12/11/2023</a:t>
            </a:fld>
            <a:endParaRPr kumimoji="0" lang="en-US" sz="1000" dirty="0">
              <a:solidFill>
                <a:schemeClr val="tx1">
                  <a:tint val="65000"/>
                </a:schemeClr>
              </a:solidFill>
            </a:endParaRPr>
          </a:p>
        </p:txBody>
      </p:sp>
      <p:sp>
        <p:nvSpPr>
          <p:cNvPr id="6" name="Rectangle 6"/>
          <p:cNvSpPr>
            <a:spLocks noGrp="1"/>
          </p:cNvSpPr>
          <p:nvPr>
            <p:ph type="sldNum" sz="quarter" idx="4"/>
          </p:nvPr>
        </p:nvSpPr>
        <p:spPr>
          <a:xfrm>
            <a:off x="6504432" y="6473952"/>
            <a:ext cx="990600" cy="304800"/>
          </a:xfrm>
          <a:prstGeom prst="rect">
            <a:avLst/>
          </a:prstGeom>
        </p:spPr>
        <p:txBody>
          <a:bodyPr vert="horz" anchor="ctr"/>
          <a:lstStyle>
            <a:lvl1pPr algn="r" eaLnBrk="1" latinLnBrk="0" hangingPunct="1">
              <a:defRPr kumimoji="0" sz="1000"/>
            </a:lvl1pPr>
            <a:extLst/>
          </a:lstStyle>
          <a:p>
            <a:pPr algn="r"/>
            <a:fld id="{256D3EEF-DE4E-429D-8EC4-DDC531AFF587}" type="slidenum">
              <a:rPr kumimoji="0" lang="en-US" sz="1000" smtClean="0"/>
              <a:pPr algn="r"/>
              <a:t>‹#›</a:t>
            </a:fld>
            <a:endParaRPr kumimoji="0" lang="en-US" sz="1000"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sz="1200" b="1">
                <a:solidFill>
                  <a:sysClr val="windowText" lastClr="000000"/>
                </a:solidFill>
              </a:defRPr>
            </a:lvl1pPr>
            <a:extLst/>
          </a:lstStyle>
          <a:p>
            <a:r>
              <a:rPr lang="en-US" dirty="0" smtClean="0"/>
              <a:t>Prepared by Er. Deeyoranjan Dongol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Lst>
  <p:timing>
    <p:tnLst>
      <p:par>
        <p:cTn id="1" dur="indefinite" restart="never" nodeType="tmRoot"/>
      </p:par>
    </p:tnLst>
  </p:timing>
  <p:hf hdr="0" dt="0"/>
  <p:txStyles>
    <p:titleStyle>
      <a:lvl1pPr algn="l" rtl="0" eaLnBrk="1" latinLnBrk="0" hangingPunct="1">
        <a:spcBef>
          <a:spcPct val="0"/>
        </a:spcBef>
        <a:buNone/>
        <a:defRPr kumimoji="0"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sz="1100">
          <a:solidFill>
            <a:schemeClr val="tx1"/>
          </a:solidFill>
          <a:latin typeface="+mn-lt"/>
          <a:ea typeface="+mn-ea"/>
          <a:cs typeface="+mn-cs"/>
        </a:defRPr>
      </a:lvl1pPr>
      <a:lvl2pPr marL="742950" indent="-285750" algn="l" rtl="0" eaLnBrk="1" latinLnBrk="0" hangingPunct="1">
        <a:spcBef>
          <a:spcPct val="20000"/>
        </a:spcBef>
        <a:buFontTx/>
        <a:buNone/>
        <a:defRPr kumimoji="0" sz="1100">
          <a:solidFill>
            <a:schemeClr val="tx1"/>
          </a:solidFill>
          <a:latin typeface="+mn-lt"/>
          <a:ea typeface="+mn-ea"/>
          <a:cs typeface="+mn-cs"/>
        </a:defRPr>
      </a:lvl2pPr>
      <a:lvl3pPr marL="1143000" indent="-228600" algn="l" rtl="0" eaLnBrk="1" latinLnBrk="0" hangingPunct="1">
        <a:spcBef>
          <a:spcPct val="20000"/>
        </a:spcBef>
        <a:buFontTx/>
        <a:buNone/>
        <a:defRPr kumimoji="0" sz="1100">
          <a:solidFill>
            <a:schemeClr val="tx1"/>
          </a:solidFill>
          <a:latin typeface="+mn-lt"/>
          <a:ea typeface="+mn-ea"/>
          <a:cs typeface="+mn-cs"/>
        </a:defRPr>
      </a:lvl3pPr>
      <a:lvl4pPr marL="1600200" indent="-228600" algn="l" rtl="0" eaLnBrk="1" latinLnBrk="0" hangingPunct="1">
        <a:spcBef>
          <a:spcPct val="20000"/>
        </a:spcBef>
        <a:buFontTx/>
        <a:buNone/>
        <a:defRPr kumimoji="0" sz="1100">
          <a:solidFill>
            <a:schemeClr val="tx1"/>
          </a:solidFill>
          <a:latin typeface="+mn-lt"/>
          <a:ea typeface="+mn-ea"/>
          <a:cs typeface="+mn-cs"/>
        </a:defRPr>
      </a:lvl4pPr>
      <a:lvl5pPr marL="2057400" indent="-228600" algn="l" rtl="0" eaLnBrk="1" latinLnBrk="0" hangingPunct="1">
        <a:spcBef>
          <a:spcPct val="20000"/>
        </a:spcBef>
        <a:buFontTx/>
        <a:buNone/>
        <a:defRPr kumimoji="0" sz="11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pPr eaLnBrk="1" latinLnBrk="1" hangingPunct="1"/>
            <a:r>
              <a:rPr kumimoji="0" lang="en-US" smtClean="0"/>
              <a:t>Click to edit Master title style</a:t>
            </a:r>
          </a:p>
        </p:txBody>
      </p:sp>
      <p:sp>
        <p:nvSpPr>
          <p:cNvPr id="3" name="Rectangle 3"/>
          <p:cNvSpPr>
            <a:spLocks noGrp="1"/>
          </p:cNvSpPr>
          <p:nvPr>
            <p:ph type="body" idx="1"/>
          </p:nvPr>
        </p:nvSpPr>
        <p:spPr>
          <a:xfrm>
            <a:off x="304800" y="381000"/>
            <a:ext cx="8077200" cy="586740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sz="1000">
                <a:solidFill>
                  <a:schemeClr val="tx1">
                    <a:tint val="65000"/>
                  </a:schemeClr>
                </a:solidFill>
              </a:defRPr>
            </a:lvl1pPr>
            <a:extLst/>
          </a:lstStyle>
          <a:p>
            <a:pPr algn="r"/>
            <a:fld id="{A08CABF7-934C-4D06-8161-57BA66E43032}" type="datetime1">
              <a:rPr lang="en-US" smtClean="0">
                <a:solidFill>
                  <a:prstClr val="black">
                    <a:tint val="65000"/>
                  </a:prstClr>
                </a:solidFill>
              </a:rPr>
              <a:pPr algn="r"/>
              <a:t>12/11/2023</a:t>
            </a:fld>
            <a:endParaRPr lang="en-US" dirty="0">
              <a:solidFill>
                <a:prstClr val="black">
                  <a:tint val="65000"/>
                </a:prstClr>
              </a:solidFill>
            </a:endParaRPr>
          </a:p>
        </p:txBody>
      </p:sp>
      <p:sp>
        <p:nvSpPr>
          <p:cNvPr id="6" name="Rectangle 6"/>
          <p:cNvSpPr>
            <a:spLocks noGrp="1"/>
          </p:cNvSpPr>
          <p:nvPr>
            <p:ph type="sldNum" sz="quarter" idx="4"/>
          </p:nvPr>
        </p:nvSpPr>
        <p:spPr>
          <a:xfrm>
            <a:off x="6504432" y="6473952"/>
            <a:ext cx="990600" cy="304800"/>
          </a:xfrm>
          <a:prstGeom prst="rect">
            <a:avLst/>
          </a:prstGeom>
        </p:spPr>
        <p:txBody>
          <a:bodyPr vert="horz" anchor="ctr"/>
          <a:lstStyle>
            <a:lvl1pPr algn="r" eaLnBrk="1" latinLnBrk="0" hangingPunct="1">
              <a:defRPr kumimoji="0" sz="1000"/>
            </a:lvl1pPr>
            <a:extLst/>
          </a:lstStyle>
          <a:p>
            <a:fld id="{256D3EEF-DE4E-429D-8EC4-DDC531AFF587}" type="slidenum">
              <a:rPr lang="en-US" smtClean="0">
                <a:solidFill>
                  <a:prstClr val="black"/>
                </a:solidFill>
              </a:rPr>
              <a:pPr/>
              <a:t>‹#›</a:t>
            </a:fld>
            <a:endParaRPr lang="en-US" dirty="0">
              <a:solidFill>
                <a:prstClr val="black"/>
              </a:solidFill>
            </a:endParaRPr>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sz="1200" b="1">
                <a:solidFill>
                  <a:sysClr val="windowText" lastClr="000000"/>
                </a:solidFill>
              </a:defRPr>
            </a:lvl1pPr>
            <a:extLst/>
          </a:lstStyle>
          <a:p>
            <a:r>
              <a:rPr lang="en-US" smtClean="0"/>
              <a:t>Er. Deeyoranjan Dongol</a:t>
            </a:r>
            <a:endParaRPr lang="en-US" dirty="0"/>
          </a:p>
        </p:txBody>
      </p:sp>
    </p:spTree>
    <p:extLst>
      <p:ext uri="{BB962C8B-B14F-4D97-AF65-F5344CB8AC3E}">
        <p14:creationId xmlns:p14="http://schemas.microsoft.com/office/powerpoint/2010/main" val="3233277402"/>
      </p:ext>
    </p:extLst>
  </p:cSld>
  <p:clrMap bg1="lt1" tx1="dk1" bg2="lt2" tx2="dk2" accent1="accent1" accent2="accent2" accent3="accent3" accent4="accent4" accent5="accent5" accent6="accent6" hlink="hlink" folHlink="folHlink"/>
  <p:sldLayoutIdLst>
    <p:sldLayoutId id="2147483655" r:id="rId1"/>
    <p:sldLayoutId id="2147483656" r:id="rId2"/>
  </p:sldLayoutIdLst>
  <p:timing>
    <p:tnLst>
      <p:par>
        <p:cTn id="1" dur="indefinite" restart="never" nodeType="tmRoot"/>
      </p:par>
    </p:tnLst>
  </p:timing>
  <p:hf hdr="0" dt="0"/>
  <p:txStyles>
    <p:titleStyle>
      <a:lvl1pPr algn="l" rtl="0" eaLnBrk="1" latinLnBrk="0" hangingPunct="1">
        <a:spcBef>
          <a:spcPct val="0"/>
        </a:spcBef>
        <a:buNone/>
        <a:defRPr kumimoji="0"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sz="1100">
          <a:solidFill>
            <a:schemeClr val="tx1"/>
          </a:solidFill>
          <a:latin typeface="+mn-lt"/>
          <a:ea typeface="+mn-ea"/>
          <a:cs typeface="+mn-cs"/>
        </a:defRPr>
      </a:lvl1pPr>
      <a:lvl2pPr marL="742950" indent="-285750" algn="l" rtl="0" eaLnBrk="1" latinLnBrk="0" hangingPunct="1">
        <a:spcBef>
          <a:spcPct val="20000"/>
        </a:spcBef>
        <a:buFontTx/>
        <a:buNone/>
        <a:defRPr kumimoji="0" sz="1100">
          <a:solidFill>
            <a:schemeClr val="tx1"/>
          </a:solidFill>
          <a:latin typeface="+mn-lt"/>
          <a:ea typeface="+mn-ea"/>
          <a:cs typeface="+mn-cs"/>
        </a:defRPr>
      </a:lvl2pPr>
      <a:lvl3pPr marL="1143000" indent="-228600" algn="l" rtl="0" eaLnBrk="1" latinLnBrk="0" hangingPunct="1">
        <a:spcBef>
          <a:spcPct val="20000"/>
        </a:spcBef>
        <a:buFontTx/>
        <a:buNone/>
        <a:defRPr kumimoji="0" sz="1100">
          <a:solidFill>
            <a:schemeClr val="tx1"/>
          </a:solidFill>
          <a:latin typeface="+mn-lt"/>
          <a:ea typeface="+mn-ea"/>
          <a:cs typeface="+mn-cs"/>
        </a:defRPr>
      </a:lvl3pPr>
      <a:lvl4pPr marL="1600200" indent="-228600" algn="l" rtl="0" eaLnBrk="1" latinLnBrk="0" hangingPunct="1">
        <a:spcBef>
          <a:spcPct val="20000"/>
        </a:spcBef>
        <a:buFontTx/>
        <a:buNone/>
        <a:defRPr kumimoji="0" sz="1100">
          <a:solidFill>
            <a:schemeClr val="tx1"/>
          </a:solidFill>
          <a:latin typeface="+mn-lt"/>
          <a:ea typeface="+mn-ea"/>
          <a:cs typeface="+mn-cs"/>
        </a:defRPr>
      </a:lvl4pPr>
      <a:lvl5pPr marL="2057400" indent="-228600" algn="l" rtl="0" eaLnBrk="1" latinLnBrk="0" hangingPunct="1">
        <a:spcBef>
          <a:spcPct val="20000"/>
        </a:spcBef>
        <a:buFontTx/>
        <a:buNone/>
        <a:defRPr kumimoji="0" sz="11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685800" y="4114800"/>
            <a:ext cx="7620000" cy="533400"/>
          </a:xfrm>
        </p:spPr>
        <p:txBody>
          <a:bodyPr>
            <a:normAutofit/>
          </a:bodyPr>
          <a:lstStyle>
            <a:extLst/>
          </a:lstStyle>
          <a:p>
            <a:pPr algn="ctr"/>
            <a:r>
              <a:rPr lang="en-US" b="1" dirty="0"/>
              <a:t>Distributed Operating system </a:t>
            </a:r>
          </a:p>
        </p:txBody>
      </p:sp>
      <p:sp>
        <p:nvSpPr>
          <p:cNvPr id="3" name="Rectangle 3"/>
          <p:cNvSpPr>
            <a:spLocks noGrp="1"/>
          </p:cNvSpPr>
          <p:nvPr>
            <p:ph type="subTitle" idx="1"/>
          </p:nvPr>
        </p:nvSpPr>
        <p:spPr>
          <a:xfrm>
            <a:off x="990600" y="4706112"/>
            <a:ext cx="6781800" cy="475488"/>
          </a:xfrm>
        </p:spPr>
        <p:txBody>
          <a:bodyPr>
            <a:noAutofit/>
          </a:bodyPr>
          <a:lstStyle>
            <a:extLst/>
          </a:lstStyle>
          <a:p>
            <a:pPr algn="ctr"/>
            <a:r>
              <a:rPr lang="en-US" sz="2000" dirty="0" smtClean="0"/>
              <a:t>Er. Deeyoranjan Dongol</a:t>
            </a:r>
          </a:p>
        </p:txBody>
      </p:sp>
      <p:pic>
        <p:nvPicPr>
          <p:cNvPr id="5" name="Picture 4" descr="oslogo.jpg"/>
          <p:cNvPicPr>
            <a:picLocks noChangeAspect="1"/>
          </p:cNvPicPr>
          <p:nvPr/>
        </p:nvPicPr>
        <p:blipFill>
          <a:blip r:embed="rId3"/>
          <a:stretch>
            <a:fillRect/>
          </a:stretch>
        </p:blipFill>
        <p:spPr>
          <a:xfrm>
            <a:off x="0" y="0"/>
            <a:ext cx="9144000" cy="4038600"/>
          </a:xfrm>
          <a:prstGeom prst="rect">
            <a:avLst/>
          </a:prstGeom>
        </p:spPr>
      </p:pic>
    </p:spTree>
    <p:extLst>
      <p:ext uri="{BB962C8B-B14F-4D97-AF65-F5344CB8AC3E}">
        <p14:creationId xmlns:p14="http://schemas.microsoft.com/office/powerpoint/2010/main" val="460453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p:txBody>
          <a:bodyPr>
            <a:normAutofit/>
          </a:bodyPr>
          <a:lstStyle/>
          <a:p>
            <a:pPr marL="457200" indent="-457200" algn="just">
              <a:buFont typeface="Wingdings" panose="05000000000000000000" pitchFamily="2" charset="2"/>
              <a:buChar char="Ø"/>
            </a:pPr>
            <a:r>
              <a:rPr lang="en-US" sz="3000" b="1" dirty="0" smtClean="0">
                <a:solidFill>
                  <a:srgbClr val="FF0000"/>
                </a:solidFill>
              </a:rPr>
              <a:t>Hardware Concept: Flynn’s Taxonomy</a:t>
            </a:r>
            <a:endParaRPr lang="en-US" sz="3000" b="1" dirty="0">
              <a:solidFill>
                <a:srgbClr val="FF0000"/>
              </a:solidFill>
            </a:endParaRPr>
          </a:p>
          <a:p>
            <a:pPr marL="508000" lvl="1" indent="-238125" algn="just">
              <a:buFont typeface="Arial" pitchFamily="34" charset="0"/>
              <a:buChar char="•"/>
            </a:pPr>
            <a:r>
              <a:rPr lang="en-US" sz="2400" b="1" dirty="0" smtClean="0">
                <a:solidFill>
                  <a:srgbClr val="0070C0"/>
                </a:solidFill>
              </a:rPr>
              <a:t>Focused on </a:t>
            </a:r>
            <a:r>
              <a:rPr lang="en-US" sz="2400" b="1" i="1" dirty="0" smtClean="0">
                <a:solidFill>
                  <a:srgbClr val="00B050"/>
                </a:solidFill>
              </a:rPr>
              <a:t>number of instructions streams </a:t>
            </a:r>
            <a:r>
              <a:rPr lang="en-US" sz="2400" b="1" dirty="0" smtClean="0">
                <a:solidFill>
                  <a:srgbClr val="0070C0"/>
                </a:solidFill>
              </a:rPr>
              <a:t>and </a:t>
            </a:r>
            <a:r>
              <a:rPr lang="en-US" sz="2400" b="1" i="1" dirty="0" smtClean="0">
                <a:solidFill>
                  <a:srgbClr val="00B050"/>
                </a:solidFill>
              </a:rPr>
              <a:t>number of data streams</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9" name="Slide Number Placeholder 8"/>
          <p:cNvSpPr>
            <a:spLocks noGrp="1"/>
          </p:cNvSpPr>
          <p:nvPr>
            <p:ph type="sldNum" sz="quarter" idx="17"/>
          </p:nvPr>
        </p:nvSpPr>
        <p:spPr/>
        <p:txBody>
          <a:bodyPr/>
          <a:lstStyle/>
          <a:p>
            <a:pPr algn="r"/>
            <a:fld id="{256D3EEF-DE4E-429D-8EC4-DDC531AFF587}" type="slidenum">
              <a:rPr kumimoji="0" lang="en-US" sz="1000" smtClean="0"/>
              <a:pPr algn="r"/>
              <a:t>10</a:t>
            </a:fld>
            <a:endParaRPr kumimoji="0" lang="en-US"/>
          </a:p>
        </p:txBody>
      </p:sp>
      <p:sp>
        <p:nvSpPr>
          <p:cNvPr id="10" name="Footer Placeholder 9"/>
          <p:cNvSpPr>
            <a:spLocks noGrp="1"/>
          </p:cNvSpPr>
          <p:nvPr>
            <p:ph type="ftr" sz="quarter" idx="18"/>
          </p:nvPr>
        </p:nvSpPr>
        <p:spPr/>
        <p:txBody>
          <a:bodyPr/>
          <a:lstStyle/>
          <a:p>
            <a:r>
              <a:rPr lang="en-US" dirty="0" smtClean="0"/>
              <a:t>Prepared by Er. Deeyoranjan Dongol</a:t>
            </a:r>
            <a:endParaRPr lang="en-US" dirty="0"/>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09800"/>
            <a:ext cx="5195888" cy="3781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23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80">
                                          <p:stCondLst>
                                            <p:cond delay="0"/>
                                          </p:stCondLst>
                                        </p:cTn>
                                        <p:tgtEl>
                                          <p:spTgt spid="1026"/>
                                        </p:tgtEl>
                                      </p:cBhvr>
                                    </p:animEffect>
                                    <p:anim calcmode="lin" valueType="num">
                                      <p:cBhvr>
                                        <p:cTn id="8"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6"/>
                                        </p:tgtEl>
                                      </p:cBhvr>
                                      <p:to x="100000" y="60000"/>
                                    </p:animScale>
                                    <p:animScale>
                                      <p:cBhvr>
                                        <p:cTn id="14" dur="166" decel="50000">
                                          <p:stCondLst>
                                            <p:cond delay="676"/>
                                          </p:stCondLst>
                                        </p:cTn>
                                        <p:tgtEl>
                                          <p:spTgt spid="1026"/>
                                        </p:tgtEl>
                                      </p:cBhvr>
                                      <p:to x="100000" y="100000"/>
                                    </p:animScale>
                                    <p:animScale>
                                      <p:cBhvr>
                                        <p:cTn id="15" dur="26">
                                          <p:stCondLst>
                                            <p:cond delay="1312"/>
                                          </p:stCondLst>
                                        </p:cTn>
                                        <p:tgtEl>
                                          <p:spTgt spid="1026"/>
                                        </p:tgtEl>
                                      </p:cBhvr>
                                      <p:to x="100000" y="80000"/>
                                    </p:animScale>
                                    <p:animScale>
                                      <p:cBhvr>
                                        <p:cTn id="16" dur="166" decel="50000">
                                          <p:stCondLst>
                                            <p:cond delay="1338"/>
                                          </p:stCondLst>
                                        </p:cTn>
                                        <p:tgtEl>
                                          <p:spTgt spid="1026"/>
                                        </p:tgtEl>
                                      </p:cBhvr>
                                      <p:to x="100000" y="100000"/>
                                    </p:animScale>
                                    <p:animScale>
                                      <p:cBhvr>
                                        <p:cTn id="17" dur="26">
                                          <p:stCondLst>
                                            <p:cond delay="1642"/>
                                          </p:stCondLst>
                                        </p:cTn>
                                        <p:tgtEl>
                                          <p:spTgt spid="1026"/>
                                        </p:tgtEl>
                                      </p:cBhvr>
                                      <p:to x="100000" y="90000"/>
                                    </p:animScale>
                                    <p:animScale>
                                      <p:cBhvr>
                                        <p:cTn id="18" dur="166" decel="50000">
                                          <p:stCondLst>
                                            <p:cond delay="1668"/>
                                          </p:stCondLst>
                                        </p:cTn>
                                        <p:tgtEl>
                                          <p:spTgt spid="1026"/>
                                        </p:tgtEl>
                                      </p:cBhvr>
                                      <p:to x="100000" y="100000"/>
                                    </p:animScale>
                                    <p:animScale>
                                      <p:cBhvr>
                                        <p:cTn id="19" dur="26">
                                          <p:stCondLst>
                                            <p:cond delay="1808"/>
                                          </p:stCondLst>
                                        </p:cTn>
                                        <p:tgtEl>
                                          <p:spTgt spid="1026"/>
                                        </p:tgtEl>
                                      </p:cBhvr>
                                      <p:to x="100000" y="95000"/>
                                    </p:animScale>
                                    <p:animScale>
                                      <p:cBhvr>
                                        <p:cTn id="20"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4159970"/>
            <a:ext cx="2526302" cy="219968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5"/>
          </p:nvPr>
        </p:nvSpPr>
        <p:spPr>
          <a:xfrm>
            <a:off x="304800" y="609600"/>
            <a:ext cx="8077200" cy="5638800"/>
          </a:xfrm>
        </p:spPr>
        <p:txBody>
          <a:bodyPr>
            <a:normAutofit/>
          </a:bodyPr>
          <a:lstStyle/>
          <a:p>
            <a:pPr marL="457200" indent="-457200" algn="just">
              <a:buFont typeface="Wingdings" panose="05000000000000000000" pitchFamily="2" charset="2"/>
              <a:buChar char="Ø"/>
            </a:pPr>
            <a:r>
              <a:rPr lang="en-US" sz="3000" b="1" dirty="0" smtClean="0">
                <a:solidFill>
                  <a:srgbClr val="FF0000"/>
                </a:solidFill>
              </a:rPr>
              <a:t>Hardware Concept: Flynn’s Taxonomy</a:t>
            </a:r>
            <a:endParaRPr lang="en-US" sz="3000" b="1" dirty="0">
              <a:solidFill>
                <a:srgbClr val="FF0000"/>
              </a:solidFill>
            </a:endParaRPr>
          </a:p>
          <a:p>
            <a:pPr marL="508000" lvl="1" indent="-238125" algn="just">
              <a:buFont typeface="Arial" pitchFamily="34" charset="0"/>
              <a:buChar char="•"/>
            </a:pPr>
            <a:r>
              <a:rPr lang="en-US" sz="2400" b="1" dirty="0" smtClean="0">
                <a:solidFill>
                  <a:srgbClr val="0070C0"/>
                </a:solidFill>
              </a:rPr>
              <a:t>Focused on </a:t>
            </a:r>
            <a:r>
              <a:rPr lang="en-US" sz="2400" b="1" i="1" dirty="0" smtClean="0">
                <a:solidFill>
                  <a:srgbClr val="00B050"/>
                </a:solidFill>
              </a:rPr>
              <a:t>number of instructions streams </a:t>
            </a:r>
            <a:r>
              <a:rPr lang="en-US" sz="2400" b="1" dirty="0" smtClean="0">
                <a:solidFill>
                  <a:srgbClr val="0070C0"/>
                </a:solidFill>
              </a:rPr>
              <a:t>and </a:t>
            </a:r>
            <a:r>
              <a:rPr lang="en-US" sz="2400" b="1" i="1" dirty="0" smtClean="0">
                <a:solidFill>
                  <a:srgbClr val="00B050"/>
                </a:solidFill>
              </a:rPr>
              <a:t>number of data streams</a:t>
            </a:r>
          </a:p>
          <a:p>
            <a:pPr marL="508000" lvl="1" indent="-238125" algn="just">
              <a:buFont typeface="Arial" pitchFamily="34" charset="0"/>
              <a:buChar char="•"/>
            </a:pPr>
            <a:r>
              <a:rPr lang="en-US" sz="2400" b="1" dirty="0" smtClean="0">
                <a:solidFill>
                  <a:srgbClr val="FF0000"/>
                </a:solidFill>
              </a:rPr>
              <a:t>Single Instruction, Single Data Streams</a:t>
            </a:r>
          </a:p>
          <a:p>
            <a:pPr marL="744538" lvl="2" indent="-244475" algn="just" defTabSz="687388">
              <a:buFont typeface="Arial" pitchFamily="34" charset="0"/>
              <a:buChar char="•"/>
            </a:pPr>
            <a:r>
              <a:rPr lang="en-US" sz="2400" b="1" dirty="0" smtClean="0">
                <a:solidFill>
                  <a:srgbClr val="0070C0"/>
                </a:solidFill>
              </a:rPr>
              <a:t>Uniprocessor </a:t>
            </a:r>
            <a:r>
              <a:rPr lang="en-US" sz="2400" b="1" dirty="0">
                <a:solidFill>
                  <a:srgbClr val="0070C0"/>
                </a:solidFill>
              </a:rPr>
              <a:t>machine which is capable of executing a single instruction, operating on a single data </a:t>
            </a:r>
            <a:r>
              <a:rPr lang="en-US" sz="2400" b="1" dirty="0" smtClean="0">
                <a:solidFill>
                  <a:srgbClr val="0070C0"/>
                </a:solidFill>
              </a:rPr>
              <a:t>stream</a:t>
            </a:r>
          </a:p>
          <a:p>
            <a:pPr marL="744538" lvl="2" indent="-244475" algn="just" defTabSz="687388">
              <a:buFont typeface="Arial" pitchFamily="34" charset="0"/>
              <a:buChar char="•"/>
            </a:pPr>
            <a:r>
              <a:rPr lang="en-US" sz="2400" b="1" dirty="0" smtClean="0">
                <a:solidFill>
                  <a:srgbClr val="0070C0"/>
                </a:solidFill>
              </a:rPr>
              <a:t>All </a:t>
            </a:r>
            <a:r>
              <a:rPr lang="en-US" sz="2400" b="1" dirty="0">
                <a:solidFill>
                  <a:srgbClr val="0070C0"/>
                </a:solidFill>
              </a:rPr>
              <a:t>the instructions and data to be processed have to be stored in primary </a:t>
            </a:r>
            <a:r>
              <a:rPr lang="en-US" sz="2400" b="1" dirty="0" smtClean="0">
                <a:solidFill>
                  <a:srgbClr val="0070C0"/>
                </a:solidFill>
              </a:rPr>
              <a:t>memory</a:t>
            </a:r>
          </a:p>
          <a:p>
            <a:pPr marL="744538" lvl="2" indent="-244475" algn="just" defTabSz="687388">
              <a:buFont typeface="Arial" pitchFamily="34" charset="0"/>
              <a:buChar char="•"/>
            </a:pPr>
            <a:r>
              <a:rPr lang="en-US" sz="2400" b="1" dirty="0" smtClean="0">
                <a:solidFill>
                  <a:srgbClr val="00B050"/>
                </a:solidFill>
              </a:rPr>
              <a:t>Example: IBM PCs, Workstations</a:t>
            </a:r>
            <a:endParaRPr lang="en-US" sz="2400" b="1" dirty="0">
              <a:solidFill>
                <a:srgbClr val="00B05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9" name="Slide Number Placeholder 8"/>
          <p:cNvSpPr>
            <a:spLocks noGrp="1"/>
          </p:cNvSpPr>
          <p:nvPr>
            <p:ph type="sldNum" sz="quarter" idx="17"/>
          </p:nvPr>
        </p:nvSpPr>
        <p:spPr/>
        <p:txBody>
          <a:bodyPr/>
          <a:lstStyle/>
          <a:p>
            <a:pPr algn="r"/>
            <a:fld id="{256D3EEF-DE4E-429D-8EC4-DDC531AFF587}" type="slidenum">
              <a:rPr kumimoji="0" lang="en-US" sz="1000" smtClean="0"/>
              <a:pPr algn="r"/>
              <a:t>11</a:t>
            </a:fld>
            <a:endParaRPr kumimoji="0" lang="en-US"/>
          </a:p>
        </p:txBody>
      </p:sp>
      <p:sp>
        <p:nvSpPr>
          <p:cNvPr id="10" name="Footer Placeholder 9"/>
          <p:cNvSpPr>
            <a:spLocks noGrp="1"/>
          </p:cNvSpPr>
          <p:nvPr>
            <p:ph type="ftr" sz="quarter" idx="18"/>
          </p:nvPr>
        </p:nvSpPr>
        <p:spPr/>
        <p:txBody>
          <a:bodyPr/>
          <a:lstStyle/>
          <a:p>
            <a:r>
              <a:rPr lang="en-US" dirty="0" smtClean="0"/>
              <a:t>Prepared by Er. Deeyoranjan Dongol</a:t>
            </a:r>
            <a:endParaRPr lang="en-US" dirty="0"/>
          </a:p>
        </p:txBody>
      </p:sp>
    </p:spTree>
    <p:extLst>
      <p:ext uri="{BB962C8B-B14F-4D97-AF65-F5344CB8AC3E}">
        <p14:creationId xmlns:p14="http://schemas.microsoft.com/office/powerpoint/2010/main" val="265068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wipe(left)">
                                      <p:cBhvr>
                                        <p:cTn id="11" dur="500"/>
                                        <p:tgtEl>
                                          <p:spTgt spid="5">
                                            <p:txEl>
                                              <p:pRg st="3" end="3"/>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wipe(left)">
                                      <p:cBhvr>
                                        <p:cTn id="15" dur="500"/>
                                        <p:tgtEl>
                                          <p:spTgt spid="5">
                                            <p:txEl>
                                              <p:pRg st="4" end="4"/>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wipe(left)">
                                      <p:cBhvr>
                                        <p:cTn id="19" dur="500"/>
                                        <p:tgtEl>
                                          <p:spTgt spid="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028"/>
                                        </p:tgtEl>
                                        <p:attrNameLst>
                                          <p:attrName>style.visibility</p:attrName>
                                        </p:attrNameLst>
                                      </p:cBhvr>
                                      <p:to>
                                        <p:strVal val="visible"/>
                                      </p:to>
                                    </p:set>
                                    <p:anim calcmode="lin" valueType="num">
                                      <p:cBhvr>
                                        <p:cTn id="24" dur="500" fill="hold"/>
                                        <p:tgtEl>
                                          <p:spTgt spid="1028"/>
                                        </p:tgtEl>
                                        <p:attrNameLst>
                                          <p:attrName>ppt_w</p:attrName>
                                        </p:attrNameLst>
                                      </p:cBhvr>
                                      <p:tavLst>
                                        <p:tav tm="0">
                                          <p:val>
                                            <p:fltVal val="0"/>
                                          </p:val>
                                        </p:tav>
                                        <p:tav tm="100000">
                                          <p:val>
                                            <p:strVal val="#ppt_w"/>
                                          </p:val>
                                        </p:tav>
                                      </p:tavLst>
                                    </p:anim>
                                    <p:anim calcmode="lin" valueType="num">
                                      <p:cBhvr>
                                        <p:cTn id="25" dur="500" fill="hold"/>
                                        <p:tgtEl>
                                          <p:spTgt spid="1028"/>
                                        </p:tgtEl>
                                        <p:attrNameLst>
                                          <p:attrName>ppt_h</p:attrName>
                                        </p:attrNameLst>
                                      </p:cBhvr>
                                      <p:tavLst>
                                        <p:tav tm="0">
                                          <p:val>
                                            <p:fltVal val="0"/>
                                          </p:val>
                                        </p:tav>
                                        <p:tav tm="100000">
                                          <p:val>
                                            <p:strVal val="#ppt_h"/>
                                          </p:val>
                                        </p:tav>
                                      </p:tavLst>
                                    </p:anim>
                                    <p:animEffect transition="in" filter="fade">
                                      <p:cBhvr>
                                        <p:cTn id="26"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077200" cy="5638800"/>
          </a:xfrm>
        </p:spPr>
        <p:txBody>
          <a:bodyPr>
            <a:normAutofit/>
          </a:bodyPr>
          <a:lstStyle/>
          <a:p>
            <a:pPr marL="457200" indent="-457200" algn="just">
              <a:buFont typeface="Wingdings" panose="05000000000000000000" pitchFamily="2" charset="2"/>
              <a:buChar char="Ø"/>
            </a:pPr>
            <a:r>
              <a:rPr lang="en-US" sz="3000" b="1" dirty="0" smtClean="0">
                <a:solidFill>
                  <a:srgbClr val="FF0000"/>
                </a:solidFill>
              </a:rPr>
              <a:t>Hardware Concept: Flynn’s Taxonomy</a:t>
            </a:r>
            <a:endParaRPr lang="en-US" sz="3000" b="1" dirty="0">
              <a:solidFill>
                <a:srgbClr val="FF0000"/>
              </a:solidFill>
            </a:endParaRPr>
          </a:p>
          <a:p>
            <a:pPr marL="508000" lvl="1" indent="-238125" algn="just">
              <a:buFont typeface="Arial" pitchFamily="34" charset="0"/>
              <a:buChar char="•"/>
            </a:pPr>
            <a:r>
              <a:rPr lang="en-US" sz="2400" b="1" dirty="0" smtClean="0">
                <a:solidFill>
                  <a:srgbClr val="FF0000"/>
                </a:solidFill>
              </a:rPr>
              <a:t>Single Instruction, Multiple Data Streams</a:t>
            </a:r>
          </a:p>
          <a:p>
            <a:pPr marL="744538" lvl="2" indent="-244475" algn="just" defTabSz="687388">
              <a:buFont typeface="Arial" pitchFamily="34" charset="0"/>
              <a:buChar char="•"/>
            </a:pPr>
            <a:r>
              <a:rPr lang="en-US" sz="2400" b="1" dirty="0" smtClean="0">
                <a:solidFill>
                  <a:srgbClr val="0070C0"/>
                </a:solidFill>
              </a:rPr>
              <a:t>Multiprocessor </a:t>
            </a:r>
            <a:r>
              <a:rPr lang="en-US" sz="2400" b="1" dirty="0">
                <a:solidFill>
                  <a:srgbClr val="0070C0"/>
                </a:solidFill>
              </a:rPr>
              <a:t>machine capable of executing the same instruction on all the CPUs but operating on different data </a:t>
            </a:r>
            <a:r>
              <a:rPr lang="en-US" sz="2400" b="1" dirty="0" smtClean="0">
                <a:solidFill>
                  <a:srgbClr val="0070C0"/>
                </a:solidFill>
              </a:rPr>
              <a:t>streams</a:t>
            </a:r>
            <a:endParaRPr lang="en-US" sz="2400" b="1" dirty="0">
              <a:solidFill>
                <a:srgbClr val="0070C0"/>
              </a:solidFill>
            </a:endParaRPr>
          </a:p>
          <a:p>
            <a:pPr marL="744538" lvl="2" indent="-244475" algn="just" defTabSz="687388">
              <a:buFont typeface="Arial" pitchFamily="34" charset="0"/>
              <a:buChar char="•"/>
            </a:pPr>
            <a:r>
              <a:rPr lang="en-US" sz="2400" b="1" dirty="0" smtClean="0">
                <a:solidFill>
                  <a:srgbClr val="00B050"/>
                </a:solidFill>
              </a:rPr>
              <a:t>Example: Cray’s Vector Processing Machine</a:t>
            </a:r>
            <a:endParaRPr lang="en-US" sz="2400" b="1" dirty="0">
              <a:solidFill>
                <a:srgbClr val="00B05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9" name="Slide Number Placeholder 8"/>
          <p:cNvSpPr>
            <a:spLocks noGrp="1"/>
          </p:cNvSpPr>
          <p:nvPr>
            <p:ph type="sldNum" sz="quarter" idx="17"/>
          </p:nvPr>
        </p:nvSpPr>
        <p:spPr/>
        <p:txBody>
          <a:bodyPr/>
          <a:lstStyle/>
          <a:p>
            <a:pPr algn="r"/>
            <a:fld id="{256D3EEF-DE4E-429D-8EC4-DDC531AFF587}" type="slidenum">
              <a:rPr kumimoji="0" lang="en-US" sz="1000" smtClean="0"/>
              <a:pPr algn="r"/>
              <a:t>12</a:t>
            </a:fld>
            <a:endParaRPr kumimoji="0" lang="en-US"/>
          </a:p>
        </p:txBody>
      </p:sp>
      <p:sp>
        <p:nvSpPr>
          <p:cNvPr id="10" name="Footer Placeholder 9"/>
          <p:cNvSpPr>
            <a:spLocks noGrp="1"/>
          </p:cNvSpPr>
          <p:nvPr>
            <p:ph type="ftr" sz="quarter" idx="18"/>
          </p:nvPr>
        </p:nvSpPr>
        <p:spPr/>
        <p:txBody>
          <a:bodyPr/>
          <a:lstStyle/>
          <a:p>
            <a:r>
              <a:rPr lang="en-US" dirty="0" smtClean="0"/>
              <a:t>Prepared by Er. Deeyoranjan Dongol</a:t>
            </a:r>
            <a:endParaRPr lang="en-US" dirty="0"/>
          </a:p>
        </p:txBody>
      </p:sp>
      <p:pic>
        <p:nvPicPr>
          <p:cNvPr id="307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690" y="3429000"/>
            <a:ext cx="3301419"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46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wipe(left)">
                                      <p:cBhvr>
                                        <p:cTn id="11" dur="500"/>
                                        <p:tgtEl>
                                          <p:spTgt spid="5">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3074"/>
                                        </p:tgtEl>
                                        <p:attrNameLst>
                                          <p:attrName>style.visibility</p:attrName>
                                        </p:attrNameLst>
                                      </p:cBhvr>
                                      <p:to>
                                        <p:strVal val="visible"/>
                                      </p:to>
                                    </p:set>
                                    <p:anim calcmode="lin" valueType="num">
                                      <p:cBhvr>
                                        <p:cTn id="16" dur="500" fill="hold"/>
                                        <p:tgtEl>
                                          <p:spTgt spid="3074"/>
                                        </p:tgtEl>
                                        <p:attrNameLst>
                                          <p:attrName>ppt_w</p:attrName>
                                        </p:attrNameLst>
                                      </p:cBhvr>
                                      <p:tavLst>
                                        <p:tav tm="0">
                                          <p:val>
                                            <p:fltVal val="0"/>
                                          </p:val>
                                        </p:tav>
                                        <p:tav tm="100000">
                                          <p:val>
                                            <p:strVal val="#ppt_w"/>
                                          </p:val>
                                        </p:tav>
                                      </p:tavLst>
                                    </p:anim>
                                    <p:anim calcmode="lin" valueType="num">
                                      <p:cBhvr>
                                        <p:cTn id="17" dur="500" fill="hold"/>
                                        <p:tgtEl>
                                          <p:spTgt spid="3074"/>
                                        </p:tgtEl>
                                        <p:attrNameLst>
                                          <p:attrName>ppt_h</p:attrName>
                                        </p:attrNameLst>
                                      </p:cBhvr>
                                      <p:tavLst>
                                        <p:tav tm="0">
                                          <p:val>
                                            <p:fltVal val="0"/>
                                          </p:val>
                                        </p:tav>
                                        <p:tav tm="100000">
                                          <p:val>
                                            <p:strVal val="#ppt_h"/>
                                          </p:val>
                                        </p:tav>
                                      </p:tavLst>
                                    </p:anim>
                                    <p:animEffect transition="in" filter="fade">
                                      <p:cBhvr>
                                        <p:cTn id="18"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077200" cy="5638800"/>
          </a:xfrm>
        </p:spPr>
        <p:txBody>
          <a:bodyPr>
            <a:normAutofit/>
          </a:bodyPr>
          <a:lstStyle/>
          <a:p>
            <a:pPr marL="457200" indent="-457200" algn="just">
              <a:buFont typeface="Wingdings" panose="05000000000000000000" pitchFamily="2" charset="2"/>
              <a:buChar char="Ø"/>
            </a:pPr>
            <a:r>
              <a:rPr lang="en-US" sz="3000" b="1" dirty="0" smtClean="0">
                <a:solidFill>
                  <a:srgbClr val="FF0000"/>
                </a:solidFill>
              </a:rPr>
              <a:t>Hardware Concept: Flynn’s Taxonomy</a:t>
            </a:r>
            <a:endParaRPr lang="en-US" sz="3000" b="1" dirty="0">
              <a:solidFill>
                <a:srgbClr val="FF0000"/>
              </a:solidFill>
            </a:endParaRPr>
          </a:p>
          <a:p>
            <a:pPr marL="508000" lvl="1" indent="-238125" algn="just">
              <a:buFont typeface="Arial" pitchFamily="34" charset="0"/>
              <a:buChar char="•"/>
            </a:pPr>
            <a:r>
              <a:rPr lang="en-US" sz="2400" b="1" dirty="0" smtClean="0">
                <a:solidFill>
                  <a:srgbClr val="FF0000"/>
                </a:solidFill>
              </a:rPr>
              <a:t>Multiple Instruction, Single Data Streams</a:t>
            </a:r>
          </a:p>
          <a:p>
            <a:pPr marL="744538" lvl="2" indent="-244475" algn="just" defTabSz="687388">
              <a:buFont typeface="Arial" pitchFamily="34" charset="0"/>
              <a:buChar char="•"/>
            </a:pPr>
            <a:r>
              <a:rPr lang="en-US" sz="2400" b="1" dirty="0" smtClean="0">
                <a:solidFill>
                  <a:srgbClr val="0070C0"/>
                </a:solidFill>
              </a:rPr>
              <a:t>Multiprocessor </a:t>
            </a:r>
            <a:r>
              <a:rPr lang="en-US" sz="2400" b="1" dirty="0">
                <a:solidFill>
                  <a:srgbClr val="0070C0"/>
                </a:solidFill>
              </a:rPr>
              <a:t>machine which is capable of executing </a:t>
            </a:r>
            <a:r>
              <a:rPr lang="en-US" sz="2400" b="1" dirty="0" smtClean="0">
                <a:solidFill>
                  <a:srgbClr val="0070C0"/>
                </a:solidFill>
              </a:rPr>
              <a:t>different instructions </a:t>
            </a:r>
            <a:r>
              <a:rPr lang="en-US" sz="2400" b="1" dirty="0">
                <a:solidFill>
                  <a:srgbClr val="0070C0"/>
                </a:solidFill>
              </a:rPr>
              <a:t>on </a:t>
            </a:r>
            <a:r>
              <a:rPr lang="en-US" sz="2400" b="1" dirty="0" smtClean="0">
                <a:solidFill>
                  <a:srgbClr val="0070C0"/>
                </a:solidFill>
              </a:rPr>
              <a:t>different processing elements but all of them operating on same the data sets</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9" name="Slide Number Placeholder 8"/>
          <p:cNvSpPr>
            <a:spLocks noGrp="1"/>
          </p:cNvSpPr>
          <p:nvPr>
            <p:ph type="sldNum" sz="quarter" idx="17"/>
          </p:nvPr>
        </p:nvSpPr>
        <p:spPr/>
        <p:txBody>
          <a:bodyPr/>
          <a:lstStyle/>
          <a:p>
            <a:pPr algn="r"/>
            <a:fld id="{256D3EEF-DE4E-429D-8EC4-DDC531AFF587}" type="slidenum">
              <a:rPr kumimoji="0" lang="en-US" sz="1000" smtClean="0"/>
              <a:pPr algn="r"/>
              <a:t>13</a:t>
            </a:fld>
            <a:endParaRPr kumimoji="0" lang="en-US"/>
          </a:p>
        </p:txBody>
      </p:sp>
      <p:sp>
        <p:nvSpPr>
          <p:cNvPr id="10" name="Footer Placeholder 9"/>
          <p:cNvSpPr>
            <a:spLocks noGrp="1"/>
          </p:cNvSpPr>
          <p:nvPr>
            <p:ph type="ftr" sz="quarter" idx="18"/>
          </p:nvPr>
        </p:nvSpPr>
        <p:spPr/>
        <p:txBody>
          <a:bodyPr/>
          <a:lstStyle/>
          <a:p>
            <a:r>
              <a:rPr lang="en-US" dirty="0" smtClean="0"/>
              <a:t>Prepared by Er. Deeyoranjan Dongol</a:t>
            </a:r>
            <a:endParaRPr lang="en-US" dirty="0"/>
          </a:p>
        </p:txBody>
      </p:sp>
      <p:pic>
        <p:nvPicPr>
          <p:cNvPr id="5122" name="Picture 2" descr="https://media.geeksforgeeks.org/wp-content/uploads/mis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159" y="3295846"/>
            <a:ext cx="4064179" cy="2419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64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p:cTn id="12" dur="500" fill="hold"/>
                                        <p:tgtEl>
                                          <p:spTgt spid="5122"/>
                                        </p:tgtEl>
                                        <p:attrNameLst>
                                          <p:attrName>ppt_w</p:attrName>
                                        </p:attrNameLst>
                                      </p:cBhvr>
                                      <p:tavLst>
                                        <p:tav tm="0">
                                          <p:val>
                                            <p:fltVal val="0"/>
                                          </p:val>
                                        </p:tav>
                                        <p:tav tm="100000">
                                          <p:val>
                                            <p:strVal val="#ppt_w"/>
                                          </p:val>
                                        </p:tav>
                                      </p:tavLst>
                                    </p:anim>
                                    <p:anim calcmode="lin" valueType="num">
                                      <p:cBhvr>
                                        <p:cTn id="13" dur="500" fill="hold"/>
                                        <p:tgtEl>
                                          <p:spTgt spid="5122"/>
                                        </p:tgtEl>
                                        <p:attrNameLst>
                                          <p:attrName>ppt_h</p:attrName>
                                        </p:attrNameLst>
                                      </p:cBhvr>
                                      <p:tavLst>
                                        <p:tav tm="0">
                                          <p:val>
                                            <p:fltVal val="0"/>
                                          </p:val>
                                        </p:tav>
                                        <p:tav tm="100000">
                                          <p:val>
                                            <p:strVal val="#ppt_h"/>
                                          </p:val>
                                        </p:tav>
                                      </p:tavLst>
                                    </p:anim>
                                    <p:animEffect transition="in" filter="fade">
                                      <p:cBhvr>
                                        <p:cTn id="14"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077200" cy="5638800"/>
          </a:xfrm>
        </p:spPr>
        <p:txBody>
          <a:bodyPr>
            <a:normAutofit/>
          </a:bodyPr>
          <a:lstStyle/>
          <a:p>
            <a:pPr marL="457200" indent="-457200" algn="just">
              <a:buFont typeface="Wingdings" panose="05000000000000000000" pitchFamily="2" charset="2"/>
              <a:buChar char="Ø"/>
            </a:pPr>
            <a:r>
              <a:rPr lang="en-US" sz="3000" b="1" dirty="0" smtClean="0">
                <a:solidFill>
                  <a:srgbClr val="FF0000"/>
                </a:solidFill>
              </a:rPr>
              <a:t>Hardware Concept: Flynn’s Taxonomy</a:t>
            </a:r>
            <a:endParaRPr lang="en-US" sz="3000" b="1" dirty="0">
              <a:solidFill>
                <a:srgbClr val="FF0000"/>
              </a:solidFill>
            </a:endParaRPr>
          </a:p>
          <a:p>
            <a:pPr marL="508000" lvl="1" indent="-238125" algn="just">
              <a:buFont typeface="Arial" pitchFamily="34" charset="0"/>
              <a:buChar char="•"/>
            </a:pPr>
            <a:r>
              <a:rPr lang="en-US" sz="2400" b="1" dirty="0" smtClean="0">
                <a:solidFill>
                  <a:srgbClr val="FF0000"/>
                </a:solidFill>
              </a:rPr>
              <a:t>Multiple Instruction, Multiple Data Streams</a:t>
            </a:r>
          </a:p>
          <a:p>
            <a:pPr marL="744538" lvl="2" indent="-244475" algn="just" defTabSz="687388">
              <a:buFont typeface="Arial" pitchFamily="34" charset="0"/>
              <a:buChar char="•"/>
            </a:pPr>
            <a:r>
              <a:rPr lang="en-US" sz="2400" b="1" dirty="0" smtClean="0">
                <a:solidFill>
                  <a:srgbClr val="0070C0"/>
                </a:solidFill>
              </a:rPr>
              <a:t>Multiprocessor </a:t>
            </a:r>
            <a:r>
              <a:rPr lang="en-US" sz="2400" b="1" dirty="0">
                <a:solidFill>
                  <a:srgbClr val="0070C0"/>
                </a:solidFill>
              </a:rPr>
              <a:t>machine which is capable of executing multiple instructions on multiple data </a:t>
            </a:r>
            <a:r>
              <a:rPr lang="en-US" sz="2400" b="1" dirty="0" smtClean="0">
                <a:solidFill>
                  <a:srgbClr val="0070C0"/>
                </a:solidFill>
              </a:rPr>
              <a:t>sets</a:t>
            </a:r>
          </a:p>
          <a:p>
            <a:pPr marL="744538" lvl="2" indent="-244475" algn="just" defTabSz="687388">
              <a:buFont typeface="Arial" pitchFamily="34" charset="0"/>
              <a:buChar char="•"/>
            </a:pPr>
            <a:r>
              <a:rPr lang="en-US" sz="2400" b="1" dirty="0" smtClean="0">
                <a:solidFill>
                  <a:srgbClr val="0070C0"/>
                </a:solidFill>
              </a:rPr>
              <a:t>Each processing element has </a:t>
            </a:r>
            <a:r>
              <a:rPr lang="en-US" sz="2400" b="1" dirty="0">
                <a:solidFill>
                  <a:srgbClr val="0070C0"/>
                </a:solidFill>
              </a:rPr>
              <a:t>separate instruction and data </a:t>
            </a:r>
            <a:r>
              <a:rPr lang="en-US" sz="2400" b="1" dirty="0" smtClean="0">
                <a:solidFill>
                  <a:srgbClr val="0070C0"/>
                </a:solidFill>
              </a:rPr>
              <a:t>streams</a:t>
            </a:r>
          </a:p>
          <a:p>
            <a:pPr marL="744538" lvl="2" indent="-244475" algn="just" defTabSz="687388">
              <a:buFont typeface="Arial" pitchFamily="34" charset="0"/>
              <a:buChar char="•"/>
            </a:pPr>
            <a:r>
              <a:rPr lang="en-US" sz="2400" b="1" dirty="0" smtClean="0">
                <a:solidFill>
                  <a:srgbClr val="0070C0"/>
                </a:solidFill>
              </a:rPr>
              <a:t>Processing elements </a:t>
            </a:r>
            <a:r>
              <a:rPr lang="en-US" sz="2400" b="1" dirty="0">
                <a:solidFill>
                  <a:srgbClr val="0070C0"/>
                </a:solidFill>
              </a:rPr>
              <a:t>work asynchronously</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9" name="Slide Number Placeholder 8"/>
          <p:cNvSpPr>
            <a:spLocks noGrp="1"/>
          </p:cNvSpPr>
          <p:nvPr>
            <p:ph type="sldNum" sz="quarter" idx="17"/>
          </p:nvPr>
        </p:nvSpPr>
        <p:spPr/>
        <p:txBody>
          <a:bodyPr/>
          <a:lstStyle/>
          <a:p>
            <a:pPr algn="r"/>
            <a:fld id="{256D3EEF-DE4E-429D-8EC4-DDC531AFF587}" type="slidenum">
              <a:rPr kumimoji="0" lang="en-US" sz="1000" smtClean="0"/>
              <a:pPr algn="r"/>
              <a:t>14</a:t>
            </a:fld>
            <a:endParaRPr kumimoji="0" lang="en-US"/>
          </a:p>
        </p:txBody>
      </p:sp>
      <p:sp>
        <p:nvSpPr>
          <p:cNvPr id="10" name="Footer Placeholder 9"/>
          <p:cNvSpPr>
            <a:spLocks noGrp="1"/>
          </p:cNvSpPr>
          <p:nvPr>
            <p:ph type="ftr" sz="quarter" idx="18"/>
          </p:nvPr>
        </p:nvSpPr>
        <p:spPr/>
        <p:txBody>
          <a:bodyPr/>
          <a:lstStyle/>
          <a:p>
            <a:r>
              <a:rPr lang="en-US" dirty="0" smtClean="0"/>
              <a:t>Prepared by Er. Deeyoranjan Dongol</a:t>
            </a:r>
            <a:endParaRPr lang="en-US" dirty="0"/>
          </a:p>
        </p:txBody>
      </p:sp>
      <p:pic>
        <p:nvPicPr>
          <p:cNvPr id="4098" name="Picture 2" descr="https://media.geeksforgeeks.org/wp-content/uploads/mi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749675"/>
            <a:ext cx="4625515" cy="265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71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wipe(left)">
                                      <p:cBhvr>
                                        <p:cTn id="11" dur="500"/>
                                        <p:tgtEl>
                                          <p:spTgt spid="5">
                                            <p:txEl>
                                              <p:pRg st="3" end="3"/>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wipe(left)">
                                      <p:cBhvr>
                                        <p:cTn id="15" dur="500"/>
                                        <p:tgtEl>
                                          <p:spTgt spid="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4098"/>
                                        </p:tgtEl>
                                        <p:attrNameLst>
                                          <p:attrName>style.visibility</p:attrName>
                                        </p:attrNameLst>
                                      </p:cBhvr>
                                      <p:to>
                                        <p:strVal val="visible"/>
                                      </p:to>
                                    </p:set>
                                    <p:anim calcmode="lin" valueType="num">
                                      <p:cBhvr>
                                        <p:cTn id="20" dur="500" fill="hold"/>
                                        <p:tgtEl>
                                          <p:spTgt spid="4098"/>
                                        </p:tgtEl>
                                        <p:attrNameLst>
                                          <p:attrName>ppt_w</p:attrName>
                                        </p:attrNameLst>
                                      </p:cBhvr>
                                      <p:tavLst>
                                        <p:tav tm="0">
                                          <p:val>
                                            <p:fltVal val="0"/>
                                          </p:val>
                                        </p:tav>
                                        <p:tav tm="100000">
                                          <p:val>
                                            <p:strVal val="#ppt_w"/>
                                          </p:val>
                                        </p:tav>
                                      </p:tavLst>
                                    </p:anim>
                                    <p:anim calcmode="lin" valueType="num">
                                      <p:cBhvr>
                                        <p:cTn id="21" dur="500" fill="hold"/>
                                        <p:tgtEl>
                                          <p:spTgt spid="4098"/>
                                        </p:tgtEl>
                                        <p:attrNameLst>
                                          <p:attrName>ppt_h</p:attrName>
                                        </p:attrNameLst>
                                      </p:cBhvr>
                                      <p:tavLst>
                                        <p:tav tm="0">
                                          <p:val>
                                            <p:fltVal val="0"/>
                                          </p:val>
                                        </p:tav>
                                        <p:tav tm="100000">
                                          <p:val>
                                            <p:strVal val="#ppt_h"/>
                                          </p:val>
                                        </p:tav>
                                      </p:tavLst>
                                    </p:anim>
                                    <p:animEffect transition="in" filter="fade">
                                      <p:cBhvr>
                                        <p:cTn id="2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srcRect/>
          <a:stretch>
            <a:fillRect/>
          </a:stretch>
        </p:blipFill>
        <p:spPr bwMode="auto">
          <a:xfrm>
            <a:off x="4724400" y="3431473"/>
            <a:ext cx="2743200" cy="3185379"/>
          </a:xfrm>
          <a:prstGeom prst="rect">
            <a:avLst/>
          </a:prstGeom>
          <a:noFill/>
          <a:ln w="9525">
            <a:noFill/>
            <a:miter lim="800000"/>
            <a:headEnd/>
            <a:tailEnd/>
          </a:ln>
          <a:effectLst/>
        </p:spPr>
      </p:pic>
      <p:pic>
        <p:nvPicPr>
          <p:cNvPr id="9" name="Picture 3"/>
          <p:cNvPicPr>
            <a:picLocks noChangeAspect="1" noChangeArrowheads="1"/>
          </p:cNvPicPr>
          <p:nvPr/>
        </p:nvPicPr>
        <p:blipFill>
          <a:blip r:embed="rId4"/>
          <a:srcRect/>
          <a:stretch>
            <a:fillRect/>
          </a:stretch>
        </p:blipFill>
        <p:spPr bwMode="auto">
          <a:xfrm>
            <a:off x="1676400" y="3409061"/>
            <a:ext cx="2362200" cy="3341028"/>
          </a:xfrm>
          <a:prstGeom prst="rect">
            <a:avLst/>
          </a:prstGeom>
          <a:noFill/>
          <a:ln w="9525">
            <a:noFill/>
            <a:miter lim="800000"/>
            <a:headEnd/>
            <a:tailEnd/>
          </a:ln>
          <a:effectLst/>
        </p:spPr>
      </p:pic>
      <p:sp>
        <p:nvSpPr>
          <p:cNvPr id="10" name="Rectangle 9"/>
          <p:cNvSpPr/>
          <p:nvPr/>
        </p:nvSpPr>
        <p:spPr>
          <a:xfrm>
            <a:off x="304800" y="533400"/>
            <a:ext cx="8077200" cy="3631763"/>
          </a:xfrm>
          <a:prstGeom prst="rect">
            <a:avLst/>
          </a:prstGeom>
        </p:spPr>
        <p:txBody>
          <a:bodyPr wrap="square">
            <a:spAutoFit/>
          </a:bodyPr>
          <a:lstStyle/>
          <a:p>
            <a:pPr marL="355600" indent="-342900" algn="just">
              <a:buFont typeface="Wingdings" panose="05000000000000000000" pitchFamily="2" charset="2"/>
              <a:buChar char="Ø"/>
            </a:pPr>
            <a:r>
              <a:rPr lang="en-US" sz="2400" b="1" i="1" dirty="0">
                <a:solidFill>
                  <a:srgbClr val="00B050"/>
                </a:solidFill>
              </a:rPr>
              <a:t>Communication between two processes in a distributed system is required to exchange various data such as code or a file between the processes </a:t>
            </a:r>
          </a:p>
          <a:p>
            <a:pPr marL="469900" indent="-457200">
              <a:spcBef>
                <a:spcPts val="600"/>
              </a:spcBef>
              <a:buFont typeface="Wingdings" panose="05000000000000000000" pitchFamily="2" charset="2"/>
              <a:buChar char="Ø"/>
            </a:pPr>
            <a:r>
              <a:rPr lang="en-US" sz="2800" b="1" dirty="0" smtClean="0">
                <a:solidFill>
                  <a:srgbClr val="FF0000"/>
                </a:solidFill>
              </a:rPr>
              <a:t>Inter Process Communication</a:t>
            </a:r>
            <a:endParaRPr lang="en-US" sz="2800" b="1" dirty="0">
              <a:solidFill>
                <a:srgbClr val="FF0000"/>
              </a:solidFill>
            </a:endParaRPr>
          </a:p>
          <a:p>
            <a:pPr marL="511175" indent="-228600" algn="just">
              <a:spcBef>
                <a:spcPts val="600"/>
              </a:spcBef>
              <a:buFont typeface="Arial" pitchFamily="34" charset="0"/>
              <a:buChar char="•"/>
            </a:pPr>
            <a:r>
              <a:rPr lang="en-US" sz="2400" b="1" dirty="0" smtClean="0">
                <a:solidFill>
                  <a:srgbClr val="0070C0"/>
                </a:solidFill>
              </a:rPr>
              <a:t>Set of programming interfaces that allows a programmer to coordinate activities among different processes that can run concurrently in an operating system</a:t>
            </a:r>
          </a:p>
          <a:p>
            <a:pPr marL="511175" indent="-228600" algn="just">
              <a:buFont typeface="Arial" pitchFamily="34" charset="0"/>
              <a:buChar char="•"/>
            </a:pPr>
            <a:endParaRPr lang="en-US" sz="2400" b="1" dirty="0" smtClean="0">
              <a:solidFill>
                <a:srgbClr val="0070C0"/>
              </a:solidFill>
            </a:endParaRPr>
          </a:p>
          <a:p>
            <a:pPr marL="511175" indent="-228600" algn="just">
              <a:buFont typeface="Arial" pitchFamily="34" charset="0"/>
              <a:buChar char="•"/>
            </a:pPr>
            <a:endParaRPr lang="en-US" sz="2400" b="1" dirty="0">
              <a:solidFill>
                <a:srgbClr val="0070C0"/>
              </a:solidFill>
            </a:endParaRP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15</a:t>
            </a:fld>
            <a:endParaRPr kumimoji="0" lang="en-US" dirty="0"/>
          </a:p>
        </p:txBody>
      </p:sp>
      <p:sp>
        <p:nvSpPr>
          <p:cNvPr id="4" name="Title 3"/>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175035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left)">
                                      <p:cBhvr>
                                        <p:cTn id="7" dur="500"/>
                                        <p:tgtEl>
                                          <p:spTgt spid="10">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Effect transition="in" filter="wipe(left)">
                                      <p:cBhvr>
                                        <p:cTn id="11" dur="500"/>
                                        <p:tgtEl>
                                          <p:spTgt spid="10">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533400"/>
            <a:ext cx="8077200" cy="4939814"/>
          </a:xfrm>
          <a:prstGeom prst="rect">
            <a:avLst/>
          </a:prstGeom>
        </p:spPr>
        <p:txBody>
          <a:bodyPr wrap="square">
            <a:spAutoFit/>
          </a:bodyPr>
          <a:lstStyle/>
          <a:p>
            <a:pPr marL="228600" indent="-215900">
              <a:spcBef>
                <a:spcPts val="600"/>
              </a:spcBef>
              <a:buFont typeface="Arial" pitchFamily="34" charset="0"/>
              <a:buChar char="•"/>
            </a:pPr>
            <a:r>
              <a:rPr lang="en-US" sz="2800" b="1" dirty="0">
                <a:solidFill>
                  <a:srgbClr val="FF0000"/>
                </a:solidFill>
              </a:rPr>
              <a:t>Shared Memory</a:t>
            </a:r>
          </a:p>
          <a:p>
            <a:pPr algn="just"/>
            <a:r>
              <a:rPr lang="en-US" sz="2800" b="1" dirty="0">
                <a:solidFill>
                  <a:srgbClr val="00B050"/>
                </a:solidFill>
              </a:rPr>
              <a:t>	read(</a:t>
            </a:r>
            <a:r>
              <a:rPr lang="en-US" sz="2800" b="1" dirty="0" err="1">
                <a:solidFill>
                  <a:srgbClr val="00B050"/>
                </a:solidFill>
              </a:rPr>
              <a:t>shared_variable</a:t>
            </a:r>
            <a:r>
              <a:rPr lang="en-US" sz="2800" b="1" dirty="0">
                <a:solidFill>
                  <a:srgbClr val="00B050"/>
                </a:solidFill>
              </a:rPr>
              <a:t>)</a:t>
            </a:r>
          </a:p>
          <a:p>
            <a:pPr algn="just"/>
            <a:r>
              <a:rPr lang="en-US" sz="2800" b="1" dirty="0">
                <a:solidFill>
                  <a:srgbClr val="00B050"/>
                </a:solidFill>
              </a:rPr>
              <a:t>	write(</a:t>
            </a:r>
            <a:r>
              <a:rPr lang="en-US" sz="2800" b="1" dirty="0" err="1">
                <a:solidFill>
                  <a:srgbClr val="00B050"/>
                </a:solidFill>
              </a:rPr>
              <a:t>data,shared_variable</a:t>
            </a:r>
            <a:r>
              <a:rPr lang="en-US" sz="2800" b="1" dirty="0">
                <a:solidFill>
                  <a:srgbClr val="00B050"/>
                </a:solidFill>
              </a:rPr>
              <a:t>)</a:t>
            </a:r>
          </a:p>
          <a:p>
            <a:pPr marL="228600" indent="-215900">
              <a:spcBef>
                <a:spcPts val="600"/>
              </a:spcBef>
              <a:buFont typeface="Arial" pitchFamily="34" charset="0"/>
              <a:buChar char="•"/>
            </a:pPr>
            <a:endParaRPr lang="en-US" sz="2800" b="1" dirty="0" smtClean="0">
              <a:solidFill>
                <a:srgbClr val="FF0000"/>
              </a:solidFill>
            </a:endParaRPr>
          </a:p>
          <a:p>
            <a:pPr marL="228600" indent="-215900">
              <a:spcBef>
                <a:spcPts val="600"/>
              </a:spcBef>
              <a:buFont typeface="Arial" pitchFamily="34" charset="0"/>
              <a:buChar char="•"/>
            </a:pPr>
            <a:r>
              <a:rPr lang="en-US" sz="2800" b="1" dirty="0" smtClean="0">
                <a:solidFill>
                  <a:srgbClr val="FF0000"/>
                </a:solidFill>
              </a:rPr>
              <a:t>Message Passing</a:t>
            </a:r>
          </a:p>
          <a:p>
            <a:pPr algn="just"/>
            <a:r>
              <a:rPr lang="en-US" sz="2800" b="1" dirty="0" smtClean="0">
                <a:solidFill>
                  <a:srgbClr val="00B050"/>
                </a:solidFill>
              </a:rPr>
              <a:t>	send(destination</a:t>
            </a:r>
            <a:r>
              <a:rPr lang="en-US" sz="2800" b="1" dirty="0">
                <a:solidFill>
                  <a:srgbClr val="00B050"/>
                </a:solidFill>
              </a:rPr>
              <a:t>, &amp;message</a:t>
            </a:r>
            <a:r>
              <a:rPr lang="en-US" sz="2800" b="1" dirty="0" smtClean="0">
                <a:solidFill>
                  <a:srgbClr val="00B050"/>
                </a:solidFill>
              </a:rPr>
              <a:t>)</a:t>
            </a:r>
            <a:endParaRPr lang="en-US" sz="2800" b="1" dirty="0">
              <a:solidFill>
                <a:srgbClr val="00B050"/>
              </a:solidFill>
            </a:endParaRPr>
          </a:p>
          <a:p>
            <a:pPr marL="1657350" lvl="3" indent="-280988" algn="just">
              <a:buFont typeface="Arial" pitchFamily="34" charset="0"/>
              <a:buChar char="•"/>
              <a:tabLst>
                <a:tab pos="1376363" algn="l"/>
              </a:tabLst>
            </a:pPr>
            <a:r>
              <a:rPr lang="en-US" sz="2800" b="1" dirty="0">
                <a:solidFill>
                  <a:srgbClr val="0070C0"/>
                </a:solidFill>
              </a:rPr>
              <a:t>Sends a message to a given destination</a:t>
            </a:r>
          </a:p>
          <a:p>
            <a:pPr algn="just"/>
            <a:r>
              <a:rPr lang="en-US" sz="2800" b="1" dirty="0" smtClean="0">
                <a:solidFill>
                  <a:srgbClr val="00B050"/>
                </a:solidFill>
              </a:rPr>
              <a:t>	receive(source</a:t>
            </a:r>
            <a:r>
              <a:rPr lang="en-US" sz="2800" b="1" dirty="0">
                <a:solidFill>
                  <a:srgbClr val="00B050"/>
                </a:solidFill>
              </a:rPr>
              <a:t>, &amp;message</a:t>
            </a:r>
            <a:r>
              <a:rPr lang="en-US" sz="2800" b="1" dirty="0" smtClean="0">
                <a:solidFill>
                  <a:srgbClr val="00B050"/>
                </a:solidFill>
              </a:rPr>
              <a:t>)</a:t>
            </a:r>
            <a:endParaRPr lang="en-US" sz="2800" b="1" dirty="0">
              <a:solidFill>
                <a:srgbClr val="00B050"/>
              </a:solidFill>
            </a:endParaRPr>
          </a:p>
          <a:p>
            <a:pPr marL="1657350" lvl="2" indent="-280988" algn="just">
              <a:buFont typeface="Arial" pitchFamily="34" charset="0"/>
              <a:buChar char="•"/>
            </a:pPr>
            <a:r>
              <a:rPr lang="en-US" sz="2800" b="1" dirty="0">
                <a:solidFill>
                  <a:srgbClr val="0070C0"/>
                </a:solidFill>
              </a:rPr>
              <a:t>Receives a message from a given source</a:t>
            </a:r>
          </a:p>
          <a:p>
            <a:pPr marL="282575" algn="just">
              <a:spcBef>
                <a:spcPts val="600"/>
              </a:spcBef>
            </a:pPr>
            <a:endParaRPr lang="en-US" sz="2400" b="1" dirty="0" smtClean="0">
              <a:solidFill>
                <a:srgbClr val="0070C0"/>
              </a:solidFill>
            </a:endParaRPr>
          </a:p>
          <a:p>
            <a:pPr marL="511175" indent="-228600" algn="just">
              <a:buFont typeface="Arial" pitchFamily="34" charset="0"/>
              <a:buChar char="•"/>
            </a:pPr>
            <a:endParaRPr lang="en-US" sz="2400" b="1" dirty="0">
              <a:solidFill>
                <a:srgbClr val="0070C0"/>
              </a:solidFill>
            </a:endParaRP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16</a:t>
            </a:fld>
            <a:endParaRPr kumimoji="0" lang="en-US" dirty="0"/>
          </a:p>
        </p:txBody>
      </p:sp>
      <p:sp>
        <p:nvSpPr>
          <p:cNvPr id="4" name="Title 3"/>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402769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
                                            <p:txEl>
                                              <p:pRg st="4" end="4"/>
                                            </p:txEl>
                                          </p:spTgt>
                                        </p:tgtEl>
                                        <p:attrNameLst>
                                          <p:attrName>style.visibility</p:attrName>
                                        </p:attrNameLst>
                                      </p:cBhvr>
                                      <p:to>
                                        <p:strVal val="visible"/>
                                      </p:to>
                                    </p:set>
                                    <p:animEffect transition="in" filter="wipe(left)">
                                      <p:cBhvr>
                                        <p:cTn id="20" dur="500"/>
                                        <p:tgtEl>
                                          <p:spTgt spid="10">
                                            <p:txEl>
                                              <p:pRg st="4" end="4"/>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wipe(left)">
                                      <p:cBhvr>
                                        <p:cTn id="24" dur="500"/>
                                        <p:tgtEl>
                                          <p:spTgt spid="10">
                                            <p:txEl>
                                              <p:pRg st="5" end="5"/>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0">
                                            <p:txEl>
                                              <p:pRg st="6" end="6"/>
                                            </p:txEl>
                                          </p:spTgt>
                                        </p:tgtEl>
                                        <p:attrNameLst>
                                          <p:attrName>style.visibility</p:attrName>
                                        </p:attrNameLst>
                                      </p:cBhvr>
                                      <p:to>
                                        <p:strVal val="visible"/>
                                      </p:to>
                                    </p:set>
                                    <p:animEffect transition="in" filter="wipe(left)">
                                      <p:cBhvr>
                                        <p:cTn id="28" dur="500"/>
                                        <p:tgtEl>
                                          <p:spTgt spid="10">
                                            <p:txEl>
                                              <p:pRg st="6" end="6"/>
                                            </p:txEl>
                                          </p:spTgt>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10">
                                            <p:txEl>
                                              <p:pRg st="7" end="7"/>
                                            </p:txEl>
                                          </p:spTgt>
                                        </p:tgtEl>
                                        <p:attrNameLst>
                                          <p:attrName>style.visibility</p:attrName>
                                        </p:attrNameLst>
                                      </p:cBhvr>
                                      <p:to>
                                        <p:strVal val="visible"/>
                                      </p:to>
                                    </p:set>
                                    <p:animEffect transition="in" filter="wipe(left)">
                                      <p:cBhvr>
                                        <p:cTn id="32" dur="500"/>
                                        <p:tgtEl>
                                          <p:spTgt spid="10">
                                            <p:txEl>
                                              <p:pRg st="7" end="7"/>
                                            </p:txEl>
                                          </p:spTgt>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10">
                                            <p:txEl>
                                              <p:pRg st="8" end="8"/>
                                            </p:txEl>
                                          </p:spTgt>
                                        </p:tgtEl>
                                        <p:attrNameLst>
                                          <p:attrName>style.visibility</p:attrName>
                                        </p:attrNameLst>
                                      </p:cBhvr>
                                      <p:to>
                                        <p:strVal val="visible"/>
                                      </p:to>
                                    </p:set>
                                    <p:animEffect transition="in" filter="wipe(left)">
                                      <p:cBhvr>
                                        <p:cTn id="36"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533400"/>
            <a:ext cx="8077200" cy="3046988"/>
          </a:xfrm>
          <a:prstGeom prst="rect">
            <a:avLst/>
          </a:prstGeom>
        </p:spPr>
        <p:txBody>
          <a:bodyPr wrap="square">
            <a:spAutoFit/>
          </a:bodyPr>
          <a:lstStyle/>
          <a:p>
            <a:pPr marL="469900" indent="-457200">
              <a:spcBef>
                <a:spcPts val="600"/>
              </a:spcBef>
              <a:buFont typeface="Wingdings" panose="05000000000000000000" pitchFamily="2" charset="2"/>
              <a:buChar char="Ø"/>
            </a:pPr>
            <a:r>
              <a:rPr lang="en-US" sz="2800" b="1" dirty="0" smtClean="0">
                <a:solidFill>
                  <a:srgbClr val="FF0000"/>
                </a:solidFill>
              </a:rPr>
              <a:t>Remote Procedure Call (RPC)</a:t>
            </a:r>
          </a:p>
          <a:p>
            <a:pPr marL="511175" indent="-228600" algn="just">
              <a:spcBef>
                <a:spcPts val="600"/>
              </a:spcBef>
              <a:buFont typeface="Arial" pitchFamily="34" charset="0"/>
              <a:buChar char="•"/>
            </a:pPr>
            <a:r>
              <a:rPr lang="en-US" sz="2400" b="1" dirty="0" smtClean="0">
                <a:solidFill>
                  <a:srgbClr val="0070C0"/>
                </a:solidFill>
              </a:rPr>
              <a:t>An inter process </a:t>
            </a:r>
            <a:r>
              <a:rPr lang="en-US" sz="2400" b="1" dirty="0">
                <a:solidFill>
                  <a:srgbClr val="0070C0"/>
                </a:solidFill>
              </a:rPr>
              <a:t>communication technique that is used for client-server based </a:t>
            </a:r>
            <a:r>
              <a:rPr lang="en-US" sz="2400" b="1" dirty="0" smtClean="0">
                <a:solidFill>
                  <a:srgbClr val="0070C0"/>
                </a:solidFill>
              </a:rPr>
              <a:t>applications</a:t>
            </a:r>
          </a:p>
          <a:p>
            <a:pPr marL="511175" indent="-228600" algn="just">
              <a:spcBef>
                <a:spcPts val="600"/>
              </a:spcBef>
              <a:buFont typeface="Arial" pitchFamily="34" charset="0"/>
              <a:buChar char="•"/>
            </a:pPr>
            <a:r>
              <a:rPr lang="en-US" sz="2400" b="1" dirty="0" smtClean="0">
                <a:solidFill>
                  <a:srgbClr val="0070C0"/>
                </a:solidFill>
              </a:rPr>
              <a:t>Also </a:t>
            </a:r>
            <a:r>
              <a:rPr lang="en-US" sz="2400" b="1" dirty="0">
                <a:solidFill>
                  <a:srgbClr val="0070C0"/>
                </a:solidFill>
              </a:rPr>
              <a:t>known as a </a:t>
            </a:r>
            <a:r>
              <a:rPr lang="en-US" sz="2400" b="1" dirty="0">
                <a:solidFill>
                  <a:srgbClr val="FF0000"/>
                </a:solidFill>
              </a:rPr>
              <a:t>subroutine call </a:t>
            </a:r>
            <a:r>
              <a:rPr lang="en-US" sz="2400" b="1" dirty="0">
                <a:solidFill>
                  <a:srgbClr val="0070C0"/>
                </a:solidFill>
              </a:rPr>
              <a:t>or a </a:t>
            </a:r>
            <a:r>
              <a:rPr lang="en-US" sz="2400" b="1" dirty="0">
                <a:solidFill>
                  <a:srgbClr val="FF0000"/>
                </a:solidFill>
              </a:rPr>
              <a:t>function </a:t>
            </a:r>
            <a:r>
              <a:rPr lang="en-US" sz="2400" b="1" dirty="0" smtClean="0">
                <a:solidFill>
                  <a:srgbClr val="FF0000"/>
                </a:solidFill>
              </a:rPr>
              <a:t>call</a:t>
            </a:r>
            <a:endParaRPr lang="en-US" sz="2400" b="1" dirty="0">
              <a:solidFill>
                <a:srgbClr val="0070C0"/>
              </a:solidFill>
            </a:endParaRPr>
          </a:p>
          <a:p>
            <a:pPr marL="511175" indent="-228600" algn="just">
              <a:spcBef>
                <a:spcPts val="600"/>
              </a:spcBef>
              <a:buFont typeface="Arial" pitchFamily="34" charset="0"/>
              <a:buChar char="•"/>
            </a:pPr>
            <a:endParaRPr lang="en-US" sz="2400" b="1" dirty="0" smtClean="0">
              <a:solidFill>
                <a:srgbClr val="FF0000"/>
              </a:solidFill>
            </a:endParaRPr>
          </a:p>
          <a:p>
            <a:pPr marL="968375" lvl="1" indent="-228600" algn="just">
              <a:spcBef>
                <a:spcPts val="600"/>
              </a:spcBef>
              <a:buFont typeface="Arial" pitchFamily="34" charset="0"/>
              <a:buChar char="•"/>
            </a:pPr>
            <a:endParaRPr lang="en-US" sz="2400" b="1" dirty="0">
              <a:solidFill>
                <a:srgbClr val="0070C0"/>
              </a:solidFill>
            </a:endParaRPr>
          </a:p>
          <a:p>
            <a:pPr marL="511175" indent="-228600" algn="just">
              <a:buFont typeface="Arial" pitchFamily="34" charset="0"/>
              <a:buChar char="•"/>
            </a:pPr>
            <a:endParaRPr lang="en-US" sz="2400" b="1" dirty="0">
              <a:solidFill>
                <a:srgbClr val="0070C0"/>
              </a:solidFill>
            </a:endParaRP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17</a:t>
            </a:fld>
            <a:endParaRPr kumimoji="0" lang="en-US" dirty="0"/>
          </a:p>
        </p:txBody>
      </p:sp>
      <p:sp>
        <p:nvSpPr>
          <p:cNvPr id="4" name="Title 3"/>
          <p:cNvSpPr>
            <a:spLocks noGrp="1"/>
          </p:cNvSpPr>
          <p:nvPr>
            <p:ph type="title"/>
          </p:nvPr>
        </p:nvSpPr>
        <p:spPr/>
        <p:txBody>
          <a:bodyPr>
            <a:normAutofit fontScale="90000"/>
          </a:bodyPr>
          <a:lstStyle/>
          <a:p>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301" y="2590800"/>
            <a:ext cx="5906197" cy="354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571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left)">
                                      <p:cBhvr>
                                        <p:cTn id="7" dur="500"/>
                                        <p:tgtEl>
                                          <p:spTgt spid="10">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Effect transition="in" filter="wipe(left)">
                                      <p:cBhvr>
                                        <p:cTn id="11" dur="500"/>
                                        <p:tgtEl>
                                          <p:spTgt spid="10">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4098"/>
                                        </p:tgtEl>
                                        <p:attrNameLst>
                                          <p:attrName>style.visibility</p:attrName>
                                        </p:attrNameLst>
                                      </p:cBhvr>
                                      <p:to>
                                        <p:strVal val="visible"/>
                                      </p:to>
                                    </p:set>
                                    <p:anim calcmode="lin" valueType="num">
                                      <p:cBhvr>
                                        <p:cTn id="16" dur="500" fill="hold"/>
                                        <p:tgtEl>
                                          <p:spTgt spid="4098"/>
                                        </p:tgtEl>
                                        <p:attrNameLst>
                                          <p:attrName>ppt_w</p:attrName>
                                        </p:attrNameLst>
                                      </p:cBhvr>
                                      <p:tavLst>
                                        <p:tav tm="0">
                                          <p:val>
                                            <p:fltVal val="0"/>
                                          </p:val>
                                        </p:tav>
                                        <p:tav tm="100000">
                                          <p:val>
                                            <p:strVal val="#ppt_w"/>
                                          </p:val>
                                        </p:tav>
                                      </p:tavLst>
                                    </p:anim>
                                    <p:anim calcmode="lin" valueType="num">
                                      <p:cBhvr>
                                        <p:cTn id="17" dur="500" fill="hold"/>
                                        <p:tgtEl>
                                          <p:spTgt spid="4098"/>
                                        </p:tgtEl>
                                        <p:attrNameLst>
                                          <p:attrName>ppt_h</p:attrName>
                                        </p:attrNameLst>
                                      </p:cBhvr>
                                      <p:tavLst>
                                        <p:tav tm="0">
                                          <p:val>
                                            <p:fltVal val="0"/>
                                          </p:val>
                                        </p:tav>
                                        <p:tav tm="100000">
                                          <p:val>
                                            <p:strVal val="#ppt_h"/>
                                          </p:val>
                                        </p:tav>
                                      </p:tavLst>
                                    </p:anim>
                                    <p:animEffect transition="in" filter="fade">
                                      <p:cBhvr>
                                        <p:cTn id="18"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533400"/>
            <a:ext cx="8077200" cy="1785104"/>
          </a:xfrm>
          <a:prstGeom prst="rect">
            <a:avLst/>
          </a:prstGeom>
        </p:spPr>
        <p:txBody>
          <a:bodyPr wrap="square">
            <a:spAutoFit/>
          </a:bodyPr>
          <a:lstStyle/>
          <a:p>
            <a:pPr marL="469900" indent="-457200">
              <a:spcBef>
                <a:spcPts val="600"/>
              </a:spcBef>
              <a:buFont typeface="Wingdings" panose="05000000000000000000" pitchFamily="2" charset="2"/>
              <a:buChar char="Ø"/>
            </a:pPr>
            <a:r>
              <a:rPr lang="en-US" sz="2800" b="1" dirty="0" smtClean="0">
                <a:solidFill>
                  <a:srgbClr val="FF0000"/>
                </a:solidFill>
              </a:rPr>
              <a:t>Remote Procedure Call (RPC)</a:t>
            </a:r>
          </a:p>
          <a:p>
            <a:pPr marL="511175" indent="-228600" algn="just">
              <a:spcBef>
                <a:spcPts val="600"/>
              </a:spcBef>
              <a:buFont typeface="Arial" pitchFamily="34" charset="0"/>
              <a:buChar char="•"/>
            </a:pPr>
            <a:endParaRPr lang="en-US" sz="2400" b="1" dirty="0" smtClean="0">
              <a:solidFill>
                <a:srgbClr val="FF0000"/>
              </a:solidFill>
            </a:endParaRPr>
          </a:p>
          <a:p>
            <a:pPr marL="968375" lvl="1" indent="-228600" algn="just">
              <a:spcBef>
                <a:spcPts val="600"/>
              </a:spcBef>
              <a:buFont typeface="Arial" pitchFamily="34" charset="0"/>
              <a:buChar char="•"/>
            </a:pPr>
            <a:endParaRPr lang="en-US" sz="2400" b="1" dirty="0">
              <a:solidFill>
                <a:srgbClr val="0070C0"/>
              </a:solidFill>
            </a:endParaRPr>
          </a:p>
          <a:p>
            <a:pPr marL="511175" indent="-228600" algn="just">
              <a:buFont typeface="Arial" pitchFamily="34" charset="0"/>
              <a:buChar char="•"/>
            </a:pPr>
            <a:endParaRPr lang="en-US" sz="2400" b="1" dirty="0">
              <a:solidFill>
                <a:srgbClr val="0070C0"/>
              </a:solidFill>
            </a:endParaRP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18</a:t>
            </a:fld>
            <a:endParaRPr kumimoji="0" lang="en-US" dirty="0"/>
          </a:p>
        </p:txBody>
      </p:sp>
      <p:sp>
        <p:nvSpPr>
          <p:cNvPr id="4" name="Title 3"/>
          <p:cNvSpPr>
            <a:spLocks noGrp="1"/>
          </p:cNvSpPr>
          <p:nvPr>
            <p:ph type="title"/>
          </p:nvPr>
        </p:nvSpPr>
        <p:spPr/>
        <p:txBody>
          <a:bodyPr>
            <a:normAutofit fontScale="90000"/>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99" y="1295400"/>
            <a:ext cx="7696402"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999280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533400"/>
            <a:ext cx="8077200" cy="7201972"/>
          </a:xfrm>
          <a:prstGeom prst="rect">
            <a:avLst/>
          </a:prstGeom>
        </p:spPr>
        <p:txBody>
          <a:bodyPr wrap="square">
            <a:spAutoFit/>
          </a:bodyPr>
          <a:lstStyle/>
          <a:p>
            <a:pPr marL="342900" indent="-342900" algn="just">
              <a:spcBef>
                <a:spcPts val="600"/>
              </a:spcBef>
              <a:buFont typeface="Wingdings" panose="05000000000000000000" pitchFamily="2" charset="2"/>
              <a:buChar char="Ø"/>
            </a:pPr>
            <a:r>
              <a:rPr lang="en-US" sz="2400" b="1" dirty="0" smtClean="0">
                <a:solidFill>
                  <a:srgbClr val="FF0000"/>
                </a:solidFill>
              </a:rPr>
              <a:t>During RPC following steps take place</a:t>
            </a:r>
          </a:p>
          <a:p>
            <a:pPr marL="631825" indent="-349250" algn="just">
              <a:spcBef>
                <a:spcPts val="600"/>
              </a:spcBef>
              <a:buFont typeface="+mj-lt"/>
              <a:buAutoNum type="arabicPeriod"/>
            </a:pPr>
            <a:r>
              <a:rPr lang="en-US" sz="2000" b="1" dirty="0" smtClean="0">
                <a:solidFill>
                  <a:srgbClr val="0070C0"/>
                </a:solidFill>
              </a:rPr>
              <a:t>The client calls the client stub. The call is a local procedure call with parameters pushed onto the stack in normal way</a:t>
            </a:r>
          </a:p>
          <a:p>
            <a:pPr marL="631825" indent="-349250" algn="just">
              <a:spcBef>
                <a:spcPts val="600"/>
              </a:spcBef>
              <a:buFont typeface="+mj-lt"/>
              <a:buAutoNum type="arabicPeriod"/>
            </a:pPr>
            <a:r>
              <a:rPr lang="en-US" sz="2000" b="1" dirty="0">
                <a:solidFill>
                  <a:srgbClr val="0070C0"/>
                </a:solidFill>
              </a:rPr>
              <a:t>The client stub packs the procedure parameters into a message and makes a system call to send the message. The packing of the procedure parameters is called </a:t>
            </a:r>
            <a:r>
              <a:rPr lang="en-US" sz="2000" b="1" dirty="0" smtClean="0">
                <a:solidFill>
                  <a:srgbClr val="0070C0"/>
                </a:solidFill>
              </a:rPr>
              <a:t> </a:t>
            </a:r>
            <a:r>
              <a:rPr lang="en-US" sz="2000" b="1" dirty="0" smtClean="0">
                <a:solidFill>
                  <a:srgbClr val="FF0000"/>
                </a:solidFill>
              </a:rPr>
              <a:t>marshalling </a:t>
            </a:r>
            <a:endParaRPr lang="en-US" sz="2000" b="1" dirty="0">
              <a:solidFill>
                <a:srgbClr val="FF0000"/>
              </a:solidFill>
            </a:endParaRPr>
          </a:p>
          <a:p>
            <a:pPr marL="631825" indent="-349250" algn="just">
              <a:spcBef>
                <a:spcPts val="600"/>
              </a:spcBef>
              <a:buFont typeface="+mj-lt"/>
              <a:buAutoNum type="arabicPeriod"/>
            </a:pPr>
            <a:r>
              <a:rPr lang="en-US" sz="2000" b="1" dirty="0">
                <a:solidFill>
                  <a:srgbClr val="0070C0"/>
                </a:solidFill>
              </a:rPr>
              <a:t>The client's local OS sends the message from the client machine to the remote server machine.</a:t>
            </a:r>
          </a:p>
          <a:p>
            <a:pPr marL="631825" indent="-349250" algn="just">
              <a:spcBef>
                <a:spcPts val="600"/>
              </a:spcBef>
              <a:buFont typeface="+mj-lt"/>
              <a:buAutoNum type="arabicPeriod"/>
            </a:pPr>
            <a:r>
              <a:rPr lang="en-US" sz="2000" b="1" dirty="0">
                <a:solidFill>
                  <a:srgbClr val="0070C0"/>
                </a:solidFill>
              </a:rPr>
              <a:t>The server OS passes the incoming packets to the server </a:t>
            </a:r>
            <a:r>
              <a:rPr lang="en-US" sz="2000" b="1" dirty="0" smtClean="0">
                <a:solidFill>
                  <a:srgbClr val="0070C0"/>
                </a:solidFill>
              </a:rPr>
              <a:t>stub</a:t>
            </a:r>
            <a:endParaRPr lang="en-US" sz="2000" b="1" dirty="0">
              <a:solidFill>
                <a:srgbClr val="0070C0"/>
              </a:solidFill>
            </a:endParaRPr>
          </a:p>
          <a:p>
            <a:pPr marL="631825" indent="-349250" algn="just">
              <a:spcBef>
                <a:spcPts val="600"/>
              </a:spcBef>
              <a:buFont typeface="+mj-lt"/>
              <a:buAutoNum type="arabicPeriod"/>
            </a:pPr>
            <a:r>
              <a:rPr lang="en-US" sz="2000" b="1" dirty="0">
                <a:solidFill>
                  <a:srgbClr val="0070C0"/>
                </a:solidFill>
              </a:rPr>
              <a:t>The server stub unpacks the parameters </a:t>
            </a:r>
            <a:r>
              <a:rPr lang="en-US" sz="2000" b="1" dirty="0" smtClean="0">
                <a:solidFill>
                  <a:srgbClr val="0070C0"/>
                </a:solidFill>
              </a:rPr>
              <a:t>- </a:t>
            </a:r>
            <a:r>
              <a:rPr lang="en-US" sz="2000" b="1" dirty="0">
                <a:solidFill>
                  <a:srgbClr val="0070C0"/>
                </a:solidFill>
              </a:rPr>
              <a:t>called </a:t>
            </a:r>
            <a:r>
              <a:rPr lang="en-US" sz="2000" b="1" dirty="0">
                <a:solidFill>
                  <a:srgbClr val="FF0000"/>
                </a:solidFill>
              </a:rPr>
              <a:t>unmarshalling</a:t>
            </a:r>
            <a:r>
              <a:rPr lang="en-US" sz="2000" b="1" dirty="0">
                <a:solidFill>
                  <a:srgbClr val="0070C0"/>
                </a:solidFill>
              </a:rPr>
              <a:t> </a:t>
            </a:r>
            <a:r>
              <a:rPr lang="en-US" sz="2000" b="1" dirty="0" smtClean="0">
                <a:solidFill>
                  <a:srgbClr val="0070C0"/>
                </a:solidFill>
              </a:rPr>
              <a:t>- </a:t>
            </a:r>
            <a:r>
              <a:rPr lang="en-US" sz="2000" b="1" dirty="0">
                <a:solidFill>
                  <a:srgbClr val="0070C0"/>
                </a:solidFill>
              </a:rPr>
              <a:t>from the </a:t>
            </a:r>
            <a:r>
              <a:rPr lang="en-US" sz="2000" b="1" dirty="0" smtClean="0">
                <a:solidFill>
                  <a:srgbClr val="0070C0"/>
                </a:solidFill>
              </a:rPr>
              <a:t>message</a:t>
            </a:r>
            <a:endParaRPr lang="en-US" sz="2000" b="1" dirty="0">
              <a:solidFill>
                <a:srgbClr val="0070C0"/>
              </a:solidFill>
            </a:endParaRPr>
          </a:p>
          <a:p>
            <a:pPr marL="631825" indent="-349250" algn="just">
              <a:spcBef>
                <a:spcPts val="600"/>
              </a:spcBef>
              <a:buFont typeface="+mj-lt"/>
              <a:buAutoNum type="arabicPeriod"/>
            </a:pPr>
            <a:r>
              <a:rPr lang="en-US" sz="2000" b="1" dirty="0">
                <a:solidFill>
                  <a:srgbClr val="0070C0"/>
                </a:solidFill>
              </a:rPr>
              <a:t>When the server procedure is finished, it returns to the server stub, which marshals the return values into a message. The server stub then hands the message to the transport </a:t>
            </a:r>
            <a:r>
              <a:rPr lang="en-US" sz="2000" b="1" dirty="0" smtClean="0">
                <a:solidFill>
                  <a:srgbClr val="0070C0"/>
                </a:solidFill>
              </a:rPr>
              <a:t>layer</a:t>
            </a:r>
            <a:endParaRPr lang="en-US" sz="2000" b="1" dirty="0">
              <a:solidFill>
                <a:srgbClr val="0070C0"/>
              </a:solidFill>
            </a:endParaRPr>
          </a:p>
          <a:p>
            <a:pPr marL="631825" indent="-349250" algn="just">
              <a:spcBef>
                <a:spcPts val="600"/>
              </a:spcBef>
              <a:buFont typeface="+mj-lt"/>
              <a:buAutoNum type="arabicPeriod"/>
            </a:pPr>
            <a:r>
              <a:rPr lang="en-US" sz="2000" b="1" dirty="0">
                <a:solidFill>
                  <a:srgbClr val="0070C0"/>
                </a:solidFill>
              </a:rPr>
              <a:t>The transport layer sends the resulting message back to the client transport layer, which hands the message back to the client </a:t>
            </a:r>
            <a:r>
              <a:rPr lang="en-US" sz="2000" b="1" dirty="0" smtClean="0">
                <a:solidFill>
                  <a:srgbClr val="0070C0"/>
                </a:solidFill>
              </a:rPr>
              <a:t>stub</a:t>
            </a:r>
            <a:endParaRPr lang="en-US" sz="2000" b="1" dirty="0">
              <a:solidFill>
                <a:srgbClr val="0070C0"/>
              </a:solidFill>
            </a:endParaRPr>
          </a:p>
          <a:p>
            <a:pPr marL="631825" indent="-349250" algn="just">
              <a:spcBef>
                <a:spcPts val="600"/>
              </a:spcBef>
              <a:buFont typeface="+mj-lt"/>
              <a:buAutoNum type="arabicPeriod"/>
            </a:pPr>
            <a:r>
              <a:rPr lang="en-US" sz="2000" b="1" dirty="0">
                <a:solidFill>
                  <a:srgbClr val="0070C0"/>
                </a:solidFill>
              </a:rPr>
              <a:t>The client stub unmarshalls the return parameters, and execution returns to the </a:t>
            </a:r>
            <a:r>
              <a:rPr lang="en-US" sz="2000" b="1" dirty="0" smtClean="0">
                <a:solidFill>
                  <a:srgbClr val="0070C0"/>
                </a:solidFill>
              </a:rPr>
              <a:t>caller</a:t>
            </a:r>
            <a:endParaRPr lang="en-US" sz="2000" b="1" dirty="0">
              <a:solidFill>
                <a:srgbClr val="0070C0"/>
              </a:solidFill>
            </a:endParaRPr>
          </a:p>
          <a:p>
            <a:pPr marL="739775" lvl="1" indent="-228600" algn="just">
              <a:spcBef>
                <a:spcPts val="600"/>
              </a:spcBef>
              <a:buFont typeface="Arial" pitchFamily="34" charset="0"/>
              <a:buChar char="•"/>
            </a:pPr>
            <a:endParaRPr lang="en-US" sz="2400" b="1" dirty="0" smtClean="0">
              <a:solidFill>
                <a:srgbClr val="0070C0"/>
              </a:solidFill>
            </a:endParaRPr>
          </a:p>
          <a:p>
            <a:pPr marL="739775" lvl="1" indent="-228600" algn="just">
              <a:spcBef>
                <a:spcPts val="600"/>
              </a:spcBef>
              <a:buFont typeface="Arial" pitchFamily="34" charset="0"/>
              <a:buChar char="•"/>
            </a:pPr>
            <a:endParaRPr lang="en-US" sz="2400" b="1" dirty="0">
              <a:solidFill>
                <a:srgbClr val="0070C0"/>
              </a:solidFill>
            </a:endParaRP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19</a:t>
            </a:fld>
            <a:endParaRPr kumimoji="0" lang="en-US" dirty="0"/>
          </a:p>
        </p:txBody>
      </p:sp>
      <p:sp>
        <p:nvSpPr>
          <p:cNvPr id="4" name="Title 3"/>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3615111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left)">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wipe(left)">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wipe(left)">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wipe(left)">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wipe(left)">
                                      <p:cBhvr>
                                        <p:cTn id="27" dur="50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wipe(left)">
                                      <p:cBhvr>
                                        <p:cTn id="32" dur="500"/>
                                        <p:tgtEl>
                                          <p:spTgt spid="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Effect transition="in" filter="wipe(left)">
                                      <p:cBhvr>
                                        <p:cTn id="37" dur="500"/>
                                        <p:tgtEl>
                                          <p:spTgt spid="1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xEl>
                                              <p:pRg st="8" end="8"/>
                                            </p:txEl>
                                          </p:spTgt>
                                        </p:tgtEl>
                                        <p:attrNameLst>
                                          <p:attrName>style.visibility</p:attrName>
                                        </p:attrNameLst>
                                      </p:cBhvr>
                                      <p:to>
                                        <p:strVal val="visible"/>
                                      </p:to>
                                    </p:set>
                                    <p:animEffect transition="in" filter="wipe(left)">
                                      <p:cBhvr>
                                        <p:cTn id="42"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p:txBody>
          <a:bodyPr>
            <a:normAutofit/>
          </a:bodyPr>
          <a:lstStyle/>
          <a:p>
            <a:pPr marL="457200" indent="-457200" algn="just">
              <a:buFont typeface="Wingdings" panose="05000000000000000000" pitchFamily="2" charset="2"/>
              <a:buChar char="Ø"/>
            </a:pPr>
            <a:r>
              <a:rPr lang="en-US" sz="2800" b="1" dirty="0" smtClean="0">
                <a:solidFill>
                  <a:srgbClr val="FF0000"/>
                </a:solidFill>
              </a:rPr>
              <a:t>Distributed System</a:t>
            </a:r>
          </a:p>
          <a:p>
            <a:pPr marL="508000" lvl="1" indent="-238125" algn="just">
              <a:buFont typeface="Arial" pitchFamily="34" charset="0"/>
              <a:buChar char="•"/>
            </a:pPr>
            <a:r>
              <a:rPr lang="en-US" sz="2400" b="1" dirty="0" smtClean="0">
                <a:solidFill>
                  <a:srgbClr val="0070C0"/>
                </a:solidFill>
              </a:rPr>
              <a:t>Software system in which components located on networked computers communicate and coordinate their actions by passing messages to achieve some common goal</a:t>
            </a:r>
          </a:p>
          <a:p>
            <a:pPr marL="457200" indent="-457200" algn="just">
              <a:buFont typeface="Wingdings" panose="05000000000000000000" pitchFamily="2" charset="2"/>
              <a:buChar char="Ø"/>
            </a:pPr>
            <a:r>
              <a:rPr lang="en-US" sz="2800" b="1" dirty="0">
                <a:solidFill>
                  <a:srgbClr val="FF0000"/>
                </a:solidFill>
              </a:rPr>
              <a:t>Distributed Operating System</a:t>
            </a:r>
          </a:p>
          <a:p>
            <a:pPr marL="508000" lvl="1" indent="-238125" algn="just">
              <a:buFont typeface="Arial" pitchFamily="34" charset="0"/>
              <a:buChar char="•"/>
            </a:pPr>
            <a:r>
              <a:rPr lang="en-US" sz="2400" b="1" dirty="0">
                <a:solidFill>
                  <a:srgbClr val="0070C0"/>
                </a:solidFill>
              </a:rPr>
              <a:t>An operating system that runs on several machines whose purpose is to provide a useful set of services generally to make the collection of machines behave more like a single machine </a:t>
            </a:r>
          </a:p>
          <a:p>
            <a:pPr marL="508000" lvl="1" indent="-238125" algn="just">
              <a:buFont typeface="Arial" pitchFamily="34" charset="0"/>
              <a:buChar char="•"/>
            </a:pPr>
            <a:r>
              <a:rPr lang="en-US" sz="2400" b="1" dirty="0">
                <a:solidFill>
                  <a:srgbClr val="00B050"/>
                </a:solidFill>
              </a:rPr>
              <a:t>Examples: Windows server 2003, Ubuntu</a:t>
            </a:r>
          </a:p>
          <a:p>
            <a:pPr marL="508000" lvl="1" indent="-238125" algn="just">
              <a:buFont typeface="Arial" pitchFamily="34" charset="0"/>
              <a:buChar char="•"/>
            </a:pPr>
            <a:endParaRPr lang="en-US" sz="2400" b="1" dirty="0" smtClean="0">
              <a:solidFill>
                <a:srgbClr val="0070C0"/>
              </a:solidFill>
            </a:endParaRPr>
          </a:p>
          <a:p>
            <a:pPr marL="981075" lvl="1" indent="-238125" algn="just">
              <a:buFont typeface="Arial" pitchFamily="34" charset="0"/>
              <a:buChar char="•"/>
            </a:pPr>
            <a:endParaRPr lang="en-US" sz="2400" b="1" dirty="0" smtClean="0">
              <a:solidFill>
                <a:srgbClr val="0070C0"/>
              </a:solidFill>
            </a:endParaRPr>
          </a:p>
          <a:p>
            <a:pPr marL="981075" lvl="1" indent="-238125" algn="just">
              <a:buFont typeface="Arial" pitchFamily="34" charset="0"/>
              <a:buChar char="•"/>
            </a:pPr>
            <a:endParaRPr lang="en-US" sz="2400" b="1" dirty="0" smtClean="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9" name="Slide Number Placeholder 8"/>
          <p:cNvSpPr>
            <a:spLocks noGrp="1"/>
          </p:cNvSpPr>
          <p:nvPr>
            <p:ph type="sldNum" sz="quarter" idx="17"/>
          </p:nvPr>
        </p:nvSpPr>
        <p:spPr/>
        <p:txBody>
          <a:bodyPr/>
          <a:lstStyle/>
          <a:p>
            <a:pPr algn="r"/>
            <a:fld id="{256D3EEF-DE4E-429D-8EC4-DDC531AFF587}" type="slidenum">
              <a:rPr kumimoji="0" lang="en-US" sz="1000" smtClean="0"/>
              <a:pPr algn="r"/>
              <a:t>2</a:t>
            </a:fld>
            <a:endParaRPr kumimoji="0" lang="en-US"/>
          </a:p>
        </p:txBody>
      </p:sp>
      <p:sp>
        <p:nvSpPr>
          <p:cNvPr id="10" name="Footer Placeholder 9"/>
          <p:cNvSpPr>
            <a:spLocks noGrp="1"/>
          </p:cNvSpPr>
          <p:nvPr>
            <p:ph type="ftr" sz="quarter" idx="18"/>
          </p:nvPr>
        </p:nvSpPr>
        <p:spPr/>
        <p:txBody>
          <a:bodyPr/>
          <a:lstStyle/>
          <a:p>
            <a:r>
              <a:rPr lang="en-US" dirty="0" smtClean="0"/>
              <a:t>Prepared by Er. Deeyoranjan Dongol</a:t>
            </a:r>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3253732"/>
            <a:ext cx="7391400" cy="2994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501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wipe(left)">
                                      <p:cBhvr>
                                        <p:cTn id="28" dur="500"/>
                                        <p:tgtEl>
                                          <p:spTgt spid="5">
                                            <p:txEl>
                                              <p:pRg st="3" end="3"/>
                                            </p:txEl>
                                          </p:spTgt>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left)">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533400"/>
            <a:ext cx="8077200" cy="1785104"/>
          </a:xfrm>
          <a:prstGeom prst="rect">
            <a:avLst/>
          </a:prstGeom>
        </p:spPr>
        <p:txBody>
          <a:bodyPr wrap="square">
            <a:spAutoFit/>
          </a:bodyPr>
          <a:lstStyle/>
          <a:p>
            <a:pPr marL="469900" indent="-457200">
              <a:spcBef>
                <a:spcPts val="600"/>
              </a:spcBef>
              <a:buFont typeface="Wingdings" panose="05000000000000000000" pitchFamily="2" charset="2"/>
              <a:buChar char="Ø"/>
            </a:pPr>
            <a:r>
              <a:rPr lang="en-US" sz="2800" b="1" dirty="0" smtClean="0">
                <a:solidFill>
                  <a:srgbClr val="FF0000"/>
                </a:solidFill>
              </a:rPr>
              <a:t>Remote Procedure Call (RPC)</a:t>
            </a:r>
          </a:p>
          <a:p>
            <a:pPr marL="511175" indent="-228600" algn="just">
              <a:spcBef>
                <a:spcPts val="600"/>
              </a:spcBef>
              <a:buFont typeface="Arial" pitchFamily="34" charset="0"/>
              <a:buChar char="•"/>
            </a:pPr>
            <a:endParaRPr lang="en-US" sz="2400" b="1" dirty="0" smtClean="0">
              <a:solidFill>
                <a:srgbClr val="FF0000"/>
              </a:solidFill>
            </a:endParaRPr>
          </a:p>
          <a:p>
            <a:pPr marL="968375" lvl="1" indent="-228600" algn="just">
              <a:spcBef>
                <a:spcPts val="600"/>
              </a:spcBef>
              <a:buFont typeface="Arial" pitchFamily="34" charset="0"/>
              <a:buChar char="•"/>
            </a:pPr>
            <a:endParaRPr lang="en-US" sz="2400" b="1" dirty="0">
              <a:solidFill>
                <a:srgbClr val="0070C0"/>
              </a:solidFill>
            </a:endParaRPr>
          </a:p>
          <a:p>
            <a:pPr marL="511175" indent="-228600" algn="just">
              <a:buFont typeface="Arial" pitchFamily="34" charset="0"/>
              <a:buChar char="•"/>
            </a:pPr>
            <a:endParaRPr lang="en-US" sz="2400" b="1" dirty="0">
              <a:solidFill>
                <a:srgbClr val="0070C0"/>
              </a:solidFill>
            </a:endParaRP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20</a:t>
            </a:fld>
            <a:endParaRPr kumimoji="0" lang="en-US" dirty="0"/>
          </a:p>
        </p:txBody>
      </p:sp>
      <p:sp>
        <p:nvSpPr>
          <p:cNvPr id="4" name="Title 3"/>
          <p:cNvSpPr>
            <a:spLocks noGrp="1"/>
          </p:cNvSpPr>
          <p:nvPr>
            <p:ph type="title"/>
          </p:nvPr>
        </p:nvSpPr>
        <p:spPr/>
        <p:txBody>
          <a:bodyPr>
            <a:normAutofit fontScale="90000"/>
          </a:bodyPr>
          <a:lstStyle/>
          <a:p>
            <a:endParaRPr lang="en-US"/>
          </a:p>
        </p:txBody>
      </p:sp>
      <p:pic>
        <p:nvPicPr>
          <p:cNvPr id="5122" name="Picture 2"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95400"/>
            <a:ext cx="6172200" cy="492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688229"/>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533400"/>
            <a:ext cx="8077200" cy="5186035"/>
          </a:xfrm>
          <a:prstGeom prst="rect">
            <a:avLst/>
          </a:prstGeom>
        </p:spPr>
        <p:txBody>
          <a:bodyPr wrap="square">
            <a:spAutoFit/>
          </a:bodyPr>
          <a:lstStyle/>
          <a:p>
            <a:pPr marL="228600" indent="-215900">
              <a:spcBef>
                <a:spcPts val="600"/>
              </a:spcBef>
              <a:buFont typeface="Arial" pitchFamily="34" charset="0"/>
              <a:buChar char="•"/>
            </a:pPr>
            <a:r>
              <a:rPr lang="en-US" sz="2800" b="1" dirty="0" smtClean="0">
                <a:solidFill>
                  <a:srgbClr val="FF0000"/>
                </a:solidFill>
              </a:rPr>
              <a:t>Clock Synchronization</a:t>
            </a:r>
            <a:endParaRPr lang="en-US" sz="2800" b="1" dirty="0">
              <a:solidFill>
                <a:srgbClr val="FF0000"/>
              </a:solidFill>
            </a:endParaRPr>
          </a:p>
          <a:p>
            <a:pPr marL="457200" indent="-228600" algn="just">
              <a:spcBef>
                <a:spcPts val="600"/>
              </a:spcBef>
              <a:buFont typeface="Arial" pitchFamily="34" charset="0"/>
              <a:buChar char="•"/>
            </a:pPr>
            <a:r>
              <a:rPr lang="en-US" sz="2400" b="1" dirty="0">
                <a:solidFill>
                  <a:srgbClr val="0070C0"/>
                </a:solidFill>
              </a:rPr>
              <a:t>Not possible to collect all the information about the system in one place and then let some process examine it and make a decision </a:t>
            </a:r>
            <a:endParaRPr lang="en-US" sz="2400" b="1" dirty="0" smtClean="0">
              <a:solidFill>
                <a:srgbClr val="0070C0"/>
              </a:solidFill>
            </a:endParaRPr>
          </a:p>
          <a:p>
            <a:pPr marL="457200" indent="-228600" algn="just">
              <a:spcBef>
                <a:spcPts val="600"/>
              </a:spcBef>
              <a:buFont typeface="Arial" pitchFamily="34" charset="0"/>
              <a:buChar char="•"/>
            </a:pPr>
            <a:r>
              <a:rPr lang="en-US" sz="2400" b="1" dirty="0" smtClean="0">
                <a:solidFill>
                  <a:srgbClr val="0070C0"/>
                </a:solidFill>
              </a:rPr>
              <a:t>Achieving agreement on time is not trivial</a:t>
            </a:r>
          </a:p>
          <a:p>
            <a:pPr marL="228600" indent="-215900">
              <a:spcBef>
                <a:spcPts val="600"/>
              </a:spcBef>
              <a:buFont typeface="Arial" pitchFamily="34" charset="0"/>
              <a:buChar char="•"/>
            </a:pPr>
            <a:r>
              <a:rPr lang="en-US" sz="2800" b="1" dirty="0" smtClean="0">
                <a:solidFill>
                  <a:srgbClr val="FF0000"/>
                </a:solidFill>
              </a:rPr>
              <a:t>Properties of Distributed Algorithms</a:t>
            </a:r>
            <a:endParaRPr lang="en-US" sz="2800" b="1" dirty="0">
              <a:solidFill>
                <a:srgbClr val="FF0000"/>
              </a:solidFill>
            </a:endParaRPr>
          </a:p>
          <a:p>
            <a:pPr marL="457200" indent="-228600" algn="just">
              <a:spcBef>
                <a:spcPts val="600"/>
              </a:spcBef>
              <a:buFont typeface="Arial" pitchFamily="34" charset="0"/>
              <a:buChar char="•"/>
            </a:pPr>
            <a:r>
              <a:rPr lang="en-US" sz="2400" b="1" dirty="0" smtClean="0">
                <a:solidFill>
                  <a:srgbClr val="0070C0"/>
                </a:solidFill>
              </a:rPr>
              <a:t>The relevant information is scattered among multiple machines</a:t>
            </a:r>
          </a:p>
          <a:p>
            <a:pPr marL="457200" indent="-228600" algn="just">
              <a:spcBef>
                <a:spcPts val="600"/>
              </a:spcBef>
              <a:buFont typeface="Arial" pitchFamily="34" charset="0"/>
              <a:buChar char="•"/>
            </a:pPr>
            <a:r>
              <a:rPr lang="en-US" sz="2400" b="1" dirty="0" smtClean="0">
                <a:solidFill>
                  <a:srgbClr val="0070C0"/>
                </a:solidFill>
              </a:rPr>
              <a:t>Process make decisions based only on local information</a:t>
            </a:r>
          </a:p>
          <a:p>
            <a:pPr marL="457200" indent="-228600" algn="just">
              <a:spcBef>
                <a:spcPts val="600"/>
              </a:spcBef>
              <a:buFont typeface="Arial" pitchFamily="34" charset="0"/>
              <a:buChar char="•"/>
            </a:pPr>
            <a:r>
              <a:rPr lang="en-US" sz="2400" b="1" dirty="0" smtClean="0">
                <a:solidFill>
                  <a:srgbClr val="0070C0"/>
                </a:solidFill>
              </a:rPr>
              <a:t>A single point failure in the system should be avoided</a:t>
            </a:r>
          </a:p>
          <a:p>
            <a:pPr marL="457200" indent="-228600" algn="just">
              <a:spcBef>
                <a:spcPts val="600"/>
              </a:spcBef>
              <a:buFont typeface="Arial" pitchFamily="34" charset="0"/>
              <a:buChar char="•"/>
            </a:pPr>
            <a:r>
              <a:rPr lang="en-US" sz="2400" b="1" dirty="0" smtClean="0">
                <a:solidFill>
                  <a:srgbClr val="0070C0"/>
                </a:solidFill>
              </a:rPr>
              <a:t>No common clock or other precise global time source exists</a:t>
            </a:r>
            <a:endParaRPr lang="en-US" sz="2400" b="1" dirty="0">
              <a:solidFill>
                <a:srgbClr val="0070C0"/>
              </a:solidFill>
            </a:endParaRP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21</a:t>
            </a:fld>
            <a:endParaRPr kumimoji="0" lang="en-US" dirty="0"/>
          </a:p>
        </p:txBody>
      </p:sp>
      <p:sp>
        <p:nvSpPr>
          <p:cNvPr id="4" name="Title 3"/>
          <p:cNvSpPr>
            <a:spLocks noGrp="1"/>
          </p:cNvSpPr>
          <p:nvPr>
            <p:ph type="title"/>
          </p:nvPr>
        </p:nvSpPr>
        <p:spPr/>
        <p:txBody>
          <a:bodyPr>
            <a:normAutofit fontScale="90000"/>
          </a:bodyPr>
          <a:lstStyle/>
          <a:p>
            <a:endParaRPr lang="en-US" dirty="0"/>
          </a:p>
        </p:txBody>
      </p:sp>
    </p:spTree>
    <p:extLst>
      <p:ext uri="{BB962C8B-B14F-4D97-AF65-F5344CB8AC3E}">
        <p14:creationId xmlns:p14="http://schemas.microsoft.com/office/powerpoint/2010/main" val="407468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left)">
                                      <p:cBhvr>
                                        <p:cTn id="7" dur="500"/>
                                        <p:tgtEl>
                                          <p:spTgt spid="10">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Effect transition="in" filter="wipe(left)">
                                      <p:cBhvr>
                                        <p:cTn id="11" dur="500"/>
                                        <p:tgtEl>
                                          <p:spTgt spid="10">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wipe(left)">
                                      <p:cBhvr>
                                        <p:cTn id="16" dur="500"/>
                                        <p:tgtEl>
                                          <p:spTgt spid="10">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0">
                                            <p:txEl>
                                              <p:pRg st="4" end="4"/>
                                            </p:txEl>
                                          </p:spTgt>
                                        </p:tgtEl>
                                        <p:attrNameLst>
                                          <p:attrName>style.visibility</p:attrName>
                                        </p:attrNameLst>
                                      </p:cBhvr>
                                      <p:to>
                                        <p:strVal val="visible"/>
                                      </p:to>
                                    </p:set>
                                    <p:animEffect transition="in" filter="wipe(left)">
                                      <p:cBhvr>
                                        <p:cTn id="20" dur="500"/>
                                        <p:tgtEl>
                                          <p:spTgt spid="10">
                                            <p:txEl>
                                              <p:pRg st="4" end="4"/>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wipe(left)">
                                      <p:cBhvr>
                                        <p:cTn id="24" dur="500"/>
                                        <p:tgtEl>
                                          <p:spTgt spid="10">
                                            <p:txEl>
                                              <p:pRg st="5" end="5"/>
                                            </p:txEl>
                                          </p:spTgt>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10">
                                            <p:txEl>
                                              <p:pRg st="6" end="6"/>
                                            </p:txEl>
                                          </p:spTgt>
                                        </p:tgtEl>
                                        <p:attrNameLst>
                                          <p:attrName>style.visibility</p:attrName>
                                        </p:attrNameLst>
                                      </p:cBhvr>
                                      <p:to>
                                        <p:strVal val="visible"/>
                                      </p:to>
                                    </p:set>
                                    <p:animEffect transition="in" filter="wipe(left)">
                                      <p:cBhvr>
                                        <p:cTn id="28" dur="500"/>
                                        <p:tgtEl>
                                          <p:spTgt spid="10">
                                            <p:txEl>
                                              <p:pRg st="6" end="6"/>
                                            </p:txEl>
                                          </p:spTgt>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10">
                                            <p:txEl>
                                              <p:pRg st="7" end="7"/>
                                            </p:txEl>
                                          </p:spTgt>
                                        </p:tgtEl>
                                        <p:attrNameLst>
                                          <p:attrName>style.visibility</p:attrName>
                                        </p:attrNameLst>
                                      </p:cBhvr>
                                      <p:to>
                                        <p:strVal val="visible"/>
                                      </p:to>
                                    </p:set>
                                    <p:animEffect transition="in" filter="wipe(left)">
                                      <p:cBhvr>
                                        <p:cTn id="3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533400"/>
            <a:ext cx="8077200" cy="6063198"/>
          </a:xfrm>
          <a:prstGeom prst="rect">
            <a:avLst/>
          </a:prstGeom>
        </p:spPr>
        <p:txBody>
          <a:bodyPr wrap="square">
            <a:spAutoFit/>
          </a:bodyPr>
          <a:lstStyle/>
          <a:p>
            <a:pPr marL="228600" indent="-215900">
              <a:spcBef>
                <a:spcPts val="600"/>
              </a:spcBef>
              <a:buFont typeface="Arial" pitchFamily="34" charset="0"/>
              <a:buChar char="•"/>
            </a:pPr>
            <a:r>
              <a:rPr lang="en-US" sz="2800" b="1" dirty="0" smtClean="0">
                <a:solidFill>
                  <a:srgbClr val="FF0000"/>
                </a:solidFill>
              </a:rPr>
              <a:t>Logical Clocks(Timer)</a:t>
            </a:r>
            <a:endParaRPr lang="en-US" sz="2800" b="1" dirty="0">
              <a:solidFill>
                <a:srgbClr val="FF0000"/>
              </a:solidFill>
            </a:endParaRPr>
          </a:p>
          <a:p>
            <a:pPr marL="457200" indent="-228600" algn="just">
              <a:spcBef>
                <a:spcPts val="600"/>
              </a:spcBef>
              <a:buFont typeface="Arial" pitchFamily="34" charset="0"/>
              <a:buChar char="•"/>
            </a:pPr>
            <a:r>
              <a:rPr lang="en-US" sz="2400" b="1" dirty="0" smtClean="0">
                <a:solidFill>
                  <a:srgbClr val="0070C0"/>
                </a:solidFill>
              </a:rPr>
              <a:t>Precisely machined quartz crystal</a:t>
            </a:r>
          </a:p>
          <a:p>
            <a:pPr marL="457200" indent="-228600" algn="just">
              <a:spcBef>
                <a:spcPts val="600"/>
              </a:spcBef>
              <a:buFont typeface="Arial" pitchFamily="34" charset="0"/>
              <a:buChar char="•"/>
            </a:pPr>
            <a:r>
              <a:rPr lang="en-US" sz="2400" b="1" dirty="0" smtClean="0">
                <a:solidFill>
                  <a:srgbClr val="0070C0"/>
                </a:solidFill>
              </a:rPr>
              <a:t>When kept under tension, quartz crystal oscillates at a </a:t>
            </a:r>
            <a:r>
              <a:rPr lang="en-US" sz="2400" b="1" smtClean="0">
                <a:solidFill>
                  <a:srgbClr val="0070C0"/>
                </a:solidFill>
              </a:rPr>
              <a:t>well-defined frequency that </a:t>
            </a:r>
            <a:r>
              <a:rPr lang="en-US" sz="2400" b="1" dirty="0" smtClean="0">
                <a:solidFill>
                  <a:srgbClr val="0070C0"/>
                </a:solidFill>
              </a:rPr>
              <a:t>depends on the kind of crystal, how it is cut, amount of tension</a:t>
            </a:r>
          </a:p>
          <a:p>
            <a:pPr marL="457200" indent="-228600" algn="just">
              <a:spcBef>
                <a:spcPts val="600"/>
              </a:spcBef>
              <a:buFont typeface="Arial" pitchFamily="34" charset="0"/>
              <a:buChar char="•"/>
            </a:pPr>
            <a:r>
              <a:rPr lang="en-US" sz="2400" b="1" dirty="0" smtClean="0">
                <a:solidFill>
                  <a:srgbClr val="FF0000"/>
                </a:solidFill>
              </a:rPr>
              <a:t>Quartz crystal has two registers</a:t>
            </a:r>
          </a:p>
          <a:p>
            <a:pPr marL="631825" indent="-228600" algn="just">
              <a:spcBef>
                <a:spcPts val="600"/>
              </a:spcBef>
              <a:buFont typeface="Arial" pitchFamily="34" charset="0"/>
              <a:buChar char="•"/>
            </a:pPr>
            <a:r>
              <a:rPr lang="en-US" sz="2400" b="1" dirty="0" smtClean="0">
                <a:solidFill>
                  <a:srgbClr val="0070C0"/>
                </a:solidFill>
              </a:rPr>
              <a:t>Counter </a:t>
            </a:r>
          </a:p>
          <a:p>
            <a:pPr marL="631825" indent="-228600" algn="just">
              <a:spcBef>
                <a:spcPts val="600"/>
              </a:spcBef>
              <a:buFont typeface="Arial" pitchFamily="34" charset="0"/>
              <a:buChar char="•"/>
            </a:pPr>
            <a:r>
              <a:rPr lang="en-US" sz="2400" b="1" dirty="0" smtClean="0">
                <a:solidFill>
                  <a:srgbClr val="0070C0"/>
                </a:solidFill>
              </a:rPr>
              <a:t>Holding Register</a:t>
            </a:r>
          </a:p>
          <a:p>
            <a:pPr marL="228600" indent="-215900">
              <a:spcBef>
                <a:spcPts val="600"/>
              </a:spcBef>
              <a:buFont typeface="Arial" pitchFamily="34" charset="0"/>
              <a:buChar char="•"/>
            </a:pPr>
            <a:r>
              <a:rPr lang="en-US" sz="2800" b="1" dirty="0" smtClean="0">
                <a:solidFill>
                  <a:srgbClr val="FF0000"/>
                </a:solidFill>
              </a:rPr>
              <a:t>Working Mechanism </a:t>
            </a:r>
            <a:endParaRPr lang="en-US" sz="2800" b="1" dirty="0">
              <a:solidFill>
                <a:srgbClr val="FF0000"/>
              </a:solidFill>
            </a:endParaRPr>
          </a:p>
          <a:p>
            <a:pPr marL="457200" indent="-228600" algn="just">
              <a:spcBef>
                <a:spcPts val="600"/>
              </a:spcBef>
              <a:buFont typeface="Arial" pitchFamily="34" charset="0"/>
              <a:buChar char="•"/>
            </a:pPr>
            <a:r>
              <a:rPr lang="en-US" sz="2400" b="1" dirty="0" smtClean="0">
                <a:solidFill>
                  <a:srgbClr val="0070C0"/>
                </a:solidFill>
              </a:rPr>
              <a:t>Each oscillation of the crystal decrements the counter by one and when counter gets to zero an interrupt is generated and the counter is reloaded from the holding register</a:t>
            </a:r>
          </a:p>
          <a:p>
            <a:pPr marL="457200" indent="-228600" algn="just">
              <a:spcBef>
                <a:spcPts val="600"/>
              </a:spcBef>
              <a:buFont typeface="Arial" pitchFamily="34" charset="0"/>
              <a:buChar char="•"/>
            </a:pPr>
            <a:r>
              <a:rPr lang="en-US" sz="2400" b="1" dirty="0" smtClean="0">
                <a:solidFill>
                  <a:srgbClr val="0070C0"/>
                </a:solidFill>
              </a:rPr>
              <a:t>Each interrupt is called</a:t>
            </a:r>
            <a:r>
              <a:rPr lang="en-US" sz="2400" b="1" dirty="0" smtClean="0">
                <a:solidFill>
                  <a:srgbClr val="FF0000"/>
                </a:solidFill>
              </a:rPr>
              <a:t> one clock tick</a:t>
            </a:r>
            <a:endParaRPr lang="en-US" sz="2800" b="1" dirty="0" smtClean="0">
              <a:solidFill>
                <a:srgbClr val="FF0000"/>
              </a:solidFill>
            </a:endParaRP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22</a:t>
            </a:fld>
            <a:endParaRPr kumimoji="0" lang="en-US" dirty="0"/>
          </a:p>
        </p:txBody>
      </p:sp>
      <p:sp>
        <p:nvSpPr>
          <p:cNvPr id="4" name="Title 3"/>
          <p:cNvSpPr>
            <a:spLocks noGrp="1"/>
          </p:cNvSpPr>
          <p:nvPr>
            <p:ph type="title"/>
          </p:nvPr>
        </p:nvSpPr>
        <p:spPr/>
        <p:txBody>
          <a:bodyPr>
            <a:normAutofit fontScale="90000"/>
          </a:bodyPr>
          <a:lstStyle/>
          <a:p>
            <a:endParaRPr lang="en-US" dirty="0"/>
          </a:p>
        </p:txBody>
      </p:sp>
    </p:spTree>
    <p:extLst>
      <p:ext uri="{BB962C8B-B14F-4D97-AF65-F5344CB8AC3E}">
        <p14:creationId xmlns:p14="http://schemas.microsoft.com/office/powerpoint/2010/main" val="365947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left)">
                                      <p:cBhvr>
                                        <p:cTn id="7" dur="500"/>
                                        <p:tgtEl>
                                          <p:spTgt spid="10">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Effect transition="in" filter="wipe(left)">
                                      <p:cBhvr>
                                        <p:cTn id="11" dur="500"/>
                                        <p:tgtEl>
                                          <p:spTgt spid="10">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wipe(left)">
                                      <p:cBhvr>
                                        <p:cTn id="16" dur="500"/>
                                        <p:tgtEl>
                                          <p:spTgt spid="10">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0">
                                            <p:txEl>
                                              <p:pRg st="4" end="4"/>
                                            </p:txEl>
                                          </p:spTgt>
                                        </p:tgtEl>
                                        <p:attrNameLst>
                                          <p:attrName>style.visibility</p:attrName>
                                        </p:attrNameLst>
                                      </p:cBhvr>
                                      <p:to>
                                        <p:strVal val="visible"/>
                                      </p:to>
                                    </p:set>
                                    <p:animEffect transition="in" filter="wipe(left)">
                                      <p:cBhvr>
                                        <p:cTn id="20" dur="500"/>
                                        <p:tgtEl>
                                          <p:spTgt spid="10">
                                            <p:txEl>
                                              <p:pRg st="4" end="4"/>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wipe(left)">
                                      <p:cBhvr>
                                        <p:cTn id="24" dur="500"/>
                                        <p:tgtEl>
                                          <p:spTgt spid="10">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0">
                                            <p:txEl>
                                              <p:pRg st="6" end="6"/>
                                            </p:txEl>
                                          </p:spTgt>
                                        </p:tgtEl>
                                        <p:attrNameLst>
                                          <p:attrName>style.visibility</p:attrName>
                                        </p:attrNameLst>
                                      </p:cBhvr>
                                      <p:to>
                                        <p:strVal val="visible"/>
                                      </p:to>
                                    </p:set>
                                    <p:animEffect transition="in" filter="wipe(left)">
                                      <p:cBhvr>
                                        <p:cTn id="29" dur="500"/>
                                        <p:tgtEl>
                                          <p:spTgt spid="10">
                                            <p:txEl>
                                              <p:pRg st="6" end="6"/>
                                            </p:txEl>
                                          </p:spTgt>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0">
                                            <p:txEl>
                                              <p:pRg st="7" end="7"/>
                                            </p:txEl>
                                          </p:spTgt>
                                        </p:tgtEl>
                                        <p:attrNameLst>
                                          <p:attrName>style.visibility</p:attrName>
                                        </p:attrNameLst>
                                      </p:cBhvr>
                                      <p:to>
                                        <p:strVal val="visible"/>
                                      </p:to>
                                    </p:set>
                                    <p:animEffect transition="in" filter="wipe(left)">
                                      <p:cBhvr>
                                        <p:cTn id="33" dur="500"/>
                                        <p:tgtEl>
                                          <p:spTgt spid="10">
                                            <p:txEl>
                                              <p:pRg st="7" end="7"/>
                                            </p:txEl>
                                          </p:spTgt>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10">
                                            <p:txEl>
                                              <p:pRg st="8" end="8"/>
                                            </p:txEl>
                                          </p:spTgt>
                                        </p:tgtEl>
                                        <p:attrNameLst>
                                          <p:attrName>style.visibility</p:attrName>
                                        </p:attrNameLst>
                                      </p:cBhvr>
                                      <p:to>
                                        <p:strVal val="visible"/>
                                      </p:to>
                                    </p:set>
                                    <p:animEffect transition="in" filter="wipe(left)">
                                      <p:cBhvr>
                                        <p:cTn id="37"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files.transtutors.com/book/qimg/d56f080c-f11a-424d-9218-466218544bd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517" y="3810000"/>
            <a:ext cx="6756166" cy="28194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04800" y="533400"/>
            <a:ext cx="8229600" cy="3400931"/>
          </a:xfrm>
          <a:prstGeom prst="rect">
            <a:avLst/>
          </a:prstGeom>
        </p:spPr>
        <p:txBody>
          <a:bodyPr wrap="square">
            <a:spAutoFit/>
          </a:bodyPr>
          <a:lstStyle/>
          <a:p>
            <a:pPr marL="469900" indent="-457200">
              <a:spcBef>
                <a:spcPts val="600"/>
              </a:spcBef>
              <a:buFont typeface="Wingdings" panose="05000000000000000000" pitchFamily="2" charset="2"/>
              <a:buChar char="Ø"/>
            </a:pPr>
            <a:r>
              <a:rPr lang="en-US" sz="2800" b="1" dirty="0" smtClean="0">
                <a:solidFill>
                  <a:srgbClr val="FF0000"/>
                </a:solidFill>
              </a:rPr>
              <a:t>Clock Synchronization Algorithms</a:t>
            </a:r>
            <a:endParaRPr lang="en-US" sz="2800" b="1" dirty="0">
              <a:solidFill>
                <a:srgbClr val="FF0000"/>
              </a:solidFill>
            </a:endParaRPr>
          </a:p>
          <a:p>
            <a:pPr marL="631825" indent="-215900">
              <a:spcBef>
                <a:spcPts val="600"/>
              </a:spcBef>
              <a:buFont typeface="Arial" pitchFamily="34" charset="0"/>
              <a:buChar char="•"/>
            </a:pPr>
            <a:r>
              <a:rPr lang="en-US" sz="2800" b="1" dirty="0" smtClean="0">
                <a:solidFill>
                  <a:srgbClr val="FF0000"/>
                </a:solidFill>
              </a:rPr>
              <a:t>Centralized Algorithm</a:t>
            </a:r>
            <a:endParaRPr lang="en-US" sz="2800" b="1" dirty="0">
              <a:solidFill>
                <a:srgbClr val="FF0000"/>
              </a:solidFill>
            </a:endParaRPr>
          </a:p>
          <a:p>
            <a:pPr marL="857250" indent="-285750" algn="just">
              <a:spcBef>
                <a:spcPts val="600"/>
              </a:spcBef>
              <a:buFont typeface="Arial" pitchFamily="34" charset="0"/>
              <a:buChar char="•"/>
            </a:pPr>
            <a:r>
              <a:rPr lang="en-US" sz="2400" b="1" dirty="0" smtClean="0">
                <a:solidFill>
                  <a:srgbClr val="0070C0"/>
                </a:solidFill>
              </a:rPr>
              <a:t>Here on process is selected as coordinator of the system with the authority of giving access to other process for entering the critical region</a:t>
            </a:r>
          </a:p>
          <a:p>
            <a:pPr marL="857250" indent="-285750" algn="just">
              <a:spcBef>
                <a:spcPts val="600"/>
              </a:spcBef>
              <a:buFont typeface="Arial" pitchFamily="34" charset="0"/>
              <a:buChar char="•"/>
            </a:pPr>
            <a:r>
              <a:rPr lang="en-US" sz="2400" b="1" dirty="0" smtClean="0">
                <a:solidFill>
                  <a:srgbClr val="0070C0"/>
                </a:solidFill>
              </a:rPr>
              <a:t>If any process want to enter the critical region it has to take permission from the coordinator process and this permission is taken by sending REQUEST message</a:t>
            </a:r>
            <a:endParaRPr lang="en-US" sz="2400" b="1" dirty="0">
              <a:solidFill>
                <a:srgbClr val="0070C0"/>
              </a:solidFill>
            </a:endParaRP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23</a:t>
            </a:fld>
            <a:endParaRPr kumimoji="0" lang="en-US" dirty="0"/>
          </a:p>
        </p:txBody>
      </p:sp>
      <p:sp>
        <p:nvSpPr>
          <p:cNvPr id="4" name="Title 3"/>
          <p:cNvSpPr>
            <a:spLocks noGrp="1"/>
          </p:cNvSpPr>
          <p:nvPr>
            <p:ph type="title"/>
          </p:nvPr>
        </p:nvSpPr>
        <p:spPr/>
        <p:txBody>
          <a:bodyPr>
            <a:normAutofit fontScale="90000"/>
          </a:bodyPr>
          <a:lstStyle/>
          <a:p>
            <a:endParaRPr lang="en-US" dirty="0"/>
          </a:p>
        </p:txBody>
      </p:sp>
    </p:spTree>
    <p:extLst>
      <p:ext uri="{BB962C8B-B14F-4D97-AF65-F5344CB8AC3E}">
        <p14:creationId xmlns:p14="http://schemas.microsoft.com/office/powerpoint/2010/main" val="311410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wipe(left)">
                                      <p:cBhvr>
                                        <p:cTn id="7" dur="500"/>
                                        <p:tgtEl>
                                          <p:spTgt spid="10">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animEffect transition="in" filter="wipe(left)">
                                      <p:cBhvr>
                                        <p:cTn id="11" dur="500"/>
                                        <p:tgtEl>
                                          <p:spTgt spid="10">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3076"/>
                                        </p:tgtEl>
                                        <p:attrNameLst>
                                          <p:attrName>style.visibility</p:attrName>
                                        </p:attrNameLst>
                                      </p:cBhvr>
                                      <p:to>
                                        <p:strVal val="visible"/>
                                      </p:to>
                                    </p:set>
                                    <p:anim calcmode="lin" valueType="num">
                                      <p:cBhvr>
                                        <p:cTn id="16" dur="500" fill="hold"/>
                                        <p:tgtEl>
                                          <p:spTgt spid="3076"/>
                                        </p:tgtEl>
                                        <p:attrNameLst>
                                          <p:attrName>ppt_w</p:attrName>
                                        </p:attrNameLst>
                                      </p:cBhvr>
                                      <p:tavLst>
                                        <p:tav tm="0">
                                          <p:val>
                                            <p:fltVal val="0"/>
                                          </p:val>
                                        </p:tav>
                                        <p:tav tm="100000">
                                          <p:val>
                                            <p:strVal val="#ppt_w"/>
                                          </p:val>
                                        </p:tav>
                                      </p:tavLst>
                                    </p:anim>
                                    <p:anim calcmode="lin" valueType="num">
                                      <p:cBhvr>
                                        <p:cTn id="17" dur="500" fill="hold"/>
                                        <p:tgtEl>
                                          <p:spTgt spid="3076"/>
                                        </p:tgtEl>
                                        <p:attrNameLst>
                                          <p:attrName>ppt_h</p:attrName>
                                        </p:attrNameLst>
                                      </p:cBhvr>
                                      <p:tavLst>
                                        <p:tav tm="0">
                                          <p:val>
                                            <p:fltVal val="0"/>
                                          </p:val>
                                        </p:tav>
                                        <p:tav tm="100000">
                                          <p:val>
                                            <p:strVal val="#ppt_h"/>
                                          </p:val>
                                        </p:tav>
                                      </p:tavLst>
                                    </p:anim>
                                    <p:animEffect transition="in" filter="fade">
                                      <p:cBhvr>
                                        <p:cTn id="18"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533400"/>
            <a:ext cx="8229600" cy="2893100"/>
          </a:xfrm>
          <a:prstGeom prst="rect">
            <a:avLst/>
          </a:prstGeom>
        </p:spPr>
        <p:txBody>
          <a:bodyPr wrap="square">
            <a:spAutoFit/>
          </a:bodyPr>
          <a:lstStyle/>
          <a:p>
            <a:pPr marL="228600" indent="-215900">
              <a:spcBef>
                <a:spcPts val="600"/>
              </a:spcBef>
              <a:buFont typeface="Arial" pitchFamily="34" charset="0"/>
              <a:buChar char="•"/>
            </a:pPr>
            <a:r>
              <a:rPr lang="en-US" sz="2800" b="1" dirty="0" smtClean="0">
                <a:solidFill>
                  <a:srgbClr val="FF0000"/>
                </a:solidFill>
              </a:rPr>
              <a:t>Centralized Example: The Berkeley Algorithm</a:t>
            </a:r>
            <a:endParaRPr lang="en-US" sz="2800" b="1" dirty="0">
              <a:solidFill>
                <a:srgbClr val="FF0000"/>
              </a:solidFill>
            </a:endParaRPr>
          </a:p>
          <a:p>
            <a:pPr marL="517525" indent="-285750" algn="just">
              <a:spcBef>
                <a:spcPts val="600"/>
              </a:spcBef>
              <a:buFont typeface="Arial" pitchFamily="34" charset="0"/>
              <a:buChar char="•"/>
            </a:pPr>
            <a:r>
              <a:rPr lang="en-US" sz="2400" b="1" dirty="0" smtClean="0">
                <a:solidFill>
                  <a:srgbClr val="0070C0"/>
                </a:solidFill>
              </a:rPr>
              <a:t>The time daemon polls every machine from time to time to ask what time it is there</a:t>
            </a:r>
          </a:p>
          <a:p>
            <a:pPr marL="517525" indent="-285750" algn="just">
              <a:spcBef>
                <a:spcPts val="600"/>
              </a:spcBef>
              <a:buFont typeface="Arial" pitchFamily="34" charset="0"/>
              <a:buChar char="•"/>
            </a:pPr>
            <a:r>
              <a:rPr lang="en-US" sz="2400" b="1" dirty="0" smtClean="0">
                <a:solidFill>
                  <a:srgbClr val="0070C0"/>
                </a:solidFill>
              </a:rPr>
              <a:t>Based on the answers, it computes an average time and tells all the other machines to advance their clocks to the new time or slow their clocks down until some specified reduction has been received</a:t>
            </a:r>
            <a:endParaRPr lang="en-US" sz="2400" b="1" dirty="0" smtClean="0">
              <a:solidFill>
                <a:srgbClr val="0070C0"/>
              </a:solidFill>
              <a:ea typeface="Cambria Math"/>
            </a:endParaRP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24</a:t>
            </a:fld>
            <a:endParaRPr kumimoji="0" lang="en-US" dirty="0"/>
          </a:p>
        </p:txBody>
      </p:sp>
      <p:sp>
        <p:nvSpPr>
          <p:cNvPr id="4" name="Title 3"/>
          <p:cNvSpPr>
            <a:spLocks noGrp="1"/>
          </p:cNvSpPr>
          <p:nvPr>
            <p:ph type="title"/>
          </p:nvPr>
        </p:nvSpPr>
        <p:spPr/>
        <p:txBody>
          <a:bodyPr>
            <a:normAutofit fontScale="90000"/>
          </a:bodyPr>
          <a:lstStyle/>
          <a:p>
            <a:endParaRPr lang="en-US" dirty="0"/>
          </a:p>
        </p:txBody>
      </p:sp>
      <p:pic>
        <p:nvPicPr>
          <p:cNvPr id="7" name="Picture 2" descr="https://img-lib.wm-help.net/2786020766/Any2FbImgLoader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58" y="3441285"/>
            <a:ext cx="7415284"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72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left)">
                                      <p:cBhvr>
                                        <p:cTn id="7" dur="500"/>
                                        <p:tgtEl>
                                          <p:spTgt spid="10">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wipe(left)">
                                      <p:cBhvr>
                                        <p:cTn id="10" dur="500"/>
                                        <p:tgtEl>
                                          <p:spTgt spid="1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533400"/>
            <a:ext cx="8229600" cy="6540252"/>
          </a:xfrm>
          <a:prstGeom prst="rect">
            <a:avLst/>
          </a:prstGeom>
        </p:spPr>
        <p:txBody>
          <a:bodyPr wrap="square">
            <a:spAutoFit/>
          </a:bodyPr>
          <a:lstStyle/>
          <a:p>
            <a:pPr marL="344488" indent="-344488">
              <a:spcBef>
                <a:spcPts val="600"/>
              </a:spcBef>
              <a:buFont typeface="Wingdings" panose="05000000000000000000" pitchFamily="2" charset="2"/>
              <a:buChar char="Ø"/>
            </a:pPr>
            <a:r>
              <a:rPr lang="en-US" sz="2800" b="1" dirty="0" smtClean="0">
                <a:solidFill>
                  <a:srgbClr val="FF0000"/>
                </a:solidFill>
              </a:rPr>
              <a:t>Distributed Algorithm</a:t>
            </a:r>
            <a:endParaRPr lang="en-US" sz="2800" b="1" dirty="0">
              <a:solidFill>
                <a:srgbClr val="FF0000"/>
              </a:solidFill>
            </a:endParaRPr>
          </a:p>
          <a:p>
            <a:pPr marL="574675" indent="-234950" algn="just">
              <a:spcBef>
                <a:spcPts val="600"/>
              </a:spcBef>
              <a:buFont typeface="Arial" pitchFamily="34" charset="0"/>
              <a:buChar char="•"/>
            </a:pPr>
            <a:r>
              <a:rPr lang="en-US" sz="2000" b="1" dirty="0" smtClean="0">
                <a:solidFill>
                  <a:srgbClr val="0070C0"/>
                </a:solidFill>
              </a:rPr>
              <a:t>When a process wants to enter critical region, it builds a message containing: </a:t>
            </a:r>
            <a:r>
              <a:rPr lang="en-US" sz="2000" b="1" dirty="0" smtClean="0">
                <a:solidFill>
                  <a:srgbClr val="FF0000"/>
                </a:solidFill>
              </a:rPr>
              <a:t>Name of Critical Region, its Process Number and its Current Time </a:t>
            </a:r>
            <a:r>
              <a:rPr lang="en-US" sz="2000" b="1" dirty="0" smtClean="0">
                <a:solidFill>
                  <a:srgbClr val="0070C0"/>
                </a:solidFill>
              </a:rPr>
              <a:t>and sends this message to all the processes in the network </a:t>
            </a:r>
          </a:p>
          <a:p>
            <a:pPr marL="574675" indent="-234950" algn="just">
              <a:spcBef>
                <a:spcPts val="600"/>
              </a:spcBef>
              <a:buFont typeface="Arial" pitchFamily="34" charset="0"/>
              <a:buChar char="•"/>
            </a:pPr>
            <a:r>
              <a:rPr lang="en-US" sz="2000" b="1" dirty="0" smtClean="0">
                <a:solidFill>
                  <a:srgbClr val="0070C0"/>
                </a:solidFill>
              </a:rPr>
              <a:t>When another process receives this message, it takes the action pertaining on its state and the critical region mentioned</a:t>
            </a:r>
          </a:p>
          <a:p>
            <a:pPr marL="574675" indent="-234950" algn="just">
              <a:spcBef>
                <a:spcPts val="600"/>
              </a:spcBef>
              <a:buFont typeface="Arial" pitchFamily="34" charset="0"/>
              <a:buChar char="•"/>
            </a:pPr>
            <a:r>
              <a:rPr lang="en-US" sz="2400" b="1" dirty="0" smtClean="0">
                <a:solidFill>
                  <a:srgbClr val="FF0000"/>
                </a:solidFill>
              </a:rPr>
              <a:t>Three cases are possible</a:t>
            </a:r>
          </a:p>
          <a:p>
            <a:pPr marL="801688" indent="-231775" algn="just">
              <a:spcBef>
                <a:spcPts val="600"/>
              </a:spcBef>
              <a:buFont typeface="Arial" pitchFamily="34" charset="0"/>
              <a:buChar char="•"/>
            </a:pPr>
            <a:r>
              <a:rPr lang="en-US" sz="2200" b="1" dirty="0" smtClean="0">
                <a:solidFill>
                  <a:srgbClr val="0070C0"/>
                </a:solidFill>
              </a:rPr>
              <a:t>If the message receiving process is not in the critical region and does not wish to enter it, it sends it back</a:t>
            </a:r>
          </a:p>
          <a:p>
            <a:pPr marL="801688" indent="-231775" algn="just">
              <a:spcBef>
                <a:spcPts val="600"/>
              </a:spcBef>
              <a:buFont typeface="Arial" pitchFamily="34" charset="0"/>
              <a:buChar char="•"/>
            </a:pPr>
            <a:r>
              <a:rPr lang="en-US" sz="2200" b="1" dirty="0" smtClean="0">
                <a:solidFill>
                  <a:srgbClr val="0070C0"/>
                </a:solidFill>
              </a:rPr>
              <a:t>Receiver is already in the critical region and does not reply</a:t>
            </a:r>
          </a:p>
          <a:p>
            <a:pPr marL="801688" indent="-231775" algn="just">
              <a:spcBef>
                <a:spcPts val="600"/>
              </a:spcBef>
              <a:buFont typeface="Arial" pitchFamily="34" charset="0"/>
              <a:buChar char="•"/>
            </a:pPr>
            <a:r>
              <a:rPr lang="en-US" sz="2200" b="1" dirty="0" smtClean="0">
                <a:solidFill>
                  <a:srgbClr val="0070C0"/>
                </a:solidFill>
              </a:rPr>
              <a:t>Receiver wants to enter the same critical region and has not done so, it compares the timestamp of the incoming message with the one it has sent to others for permission; The lowest one wins and can enter the critical region</a:t>
            </a:r>
          </a:p>
          <a:p>
            <a:pPr marL="574675" indent="-231775" algn="just">
              <a:spcBef>
                <a:spcPts val="600"/>
              </a:spcBef>
              <a:buFont typeface="Arial" pitchFamily="34" charset="0"/>
              <a:buChar char="•"/>
            </a:pPr>
            <a:r>
              <a:rPr lang="en-US" sz="2200" b="1" dirty="0" smtClean="0">
                <a:solidFill>
                  <a:srgbClr val="0070C0"/>
                </a:solidFill>
              </a:rPr>
              <a:t>When the process exits from critical region, it sends OK message to inform everyone </a:t>
            </a:r>
            <a:endParaRPr lang="en-US" sz="2200" b="1" dirty="0">
              <a:solidFill>
                <a:srgbClr val="FF0000"/>
              </a:solidFill>
            </a:endParaRPr>
          </a:p>
          <a:p>
            <a:pPr marL="517525" indent="-285750" algn="just">
              <a:spcBef>
                <a:spcPts val="600"/>
              </a:spcBef>
              <a:buFont typeface="Arial" pitchFamily="34" charset="0"/>
              <a:buChar char="•"/>
            </a:pPr>
            <a:endParaRPr lang="en-US" sz="2400" b="1" dirty="0">
              <a:solidFill>
                <a:srgbClr val="0070C0"/>
              </a:solidFill>
            </a:endParaRP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25</a:t>
            </a:fld>
            <a:endParaRPr kumimoji="0" lang="en-US" dirty="0"/>
          </a:p>
        </p:txBody>
      </p:sp>
      <p:sp>
        <p:nvSpPr>
          <p:cNvPr id="4" name="Title 3"/>
          <p:cNvSpPr>
            <a:spLocks noGrp="1"/>
          </p:cNvSpPr>
          <p:nvPr>
            <p:ph type="title"/>
          </p:nvPr>
        </p:nvSpPr>
        <p:spPr/>
        <p:txBody>
          <a:bodyPr>
            <a:normAutofit fontScale="90000"/>
          </a:bodyPr>
          <a:lstStyle/>
          <a:p>
            <a:endParaRPr lang="en-US" dirty="0"/>
          </a:p>
        </p:txBody>
      </p:sp>
    </p:spTree>
    <p:extLst>
      <p:ext uri="{BB962C8B-B14F-4D97-AF65-F5344CB8AC3E}">
        <p14:creationId xmlns:p14="http://schemas.microsoft.com/office/powerpoint/2010/main" val="358322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left)">
                                      <p:cBhvr>
                                        <p:cTn id="7" dur="500"/>
                                        <p:tgtEl>
                                          <p:spTgt spid="10">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Effect transition="in" filter="wipe(left)">
                                      <p:cBhvr>
                                        <p:cTn id="11" dur="500"/>
                                        <p:tgtEl>
                                          <p:spTgt spid="10">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wipe(left)">
                                      <p:cBhvr>
                                        <p:cTn id="15" dur="500"/>
                                        <p:tgtEl>
                                          <p:spTgt spid="10">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wipe(left)">
                                      <p:cBhvr>
                                        <p:cTn id="19" dur="500"/>
                                        <p:tgtEl>
                                          <p:spTgt spid="10">
                                            <p:txEl>
                                              <p:pRg st="4" end="4"/>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animEffect transition="in" filter="wipe(left)">
                                      <p:cBhvr>
                                        <p:cTn id="23" dur="500"/>
                                        <p:tgtEl>
                                          <p:spTgt spid="10">
                                            <p:txEl>
                                              <p:pRg st="5" end="5"/>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wipe(left)">
                                      <p:cBhvr>
                                        <p:cTn id="27" dur="500"/>
                                        <p:tgtEl>
                                          <p:spTgt spid="10">
                                            <p:txEl>
                                              <p:pRg st="6" end="6"/>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animEffect transition="in" filter="wipe(left)">
                                      <p:cBhvr>
                                        <p:cTn id="31"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533400"/>
            <a:ext cx="8229600" cy="969496"/>
          </a:xfrm>
          <a:prstGeom prst="rect">
            <a:avLst/>
          </a:prstGeom>
        </p:spPr>
        <p:txBody>
          <a:bodyPr wrap="square">
            <a:spAutoFit/>
          </a:bodyPr>
          <a:lstStyle/>
          <a:p>
            <a:pPr marL="469900" indent="-457200">
              <a:spcBef>
                <a:spcPts val="600"/>
              </a:spcBef>
              <a:buFont typeface="Wingdings" panose="05000000000000000000" pitchFamily="2" charset="2"/>
              <a:buChar char="Ø"/>
            </a:pPr>
            <a:r>
              <a:rPr lang="en-US" sz="2800" b="1" dirty="0" smtClean="0">
                <a:solidFill>
                  <a:srgbClr val="FF0000"/>
                </a:solidFill>
              </a:rPr>
              <a:t>Distributed Algorithm</a:t>
            </a:r>
            <a:endParaRPr lang="en-US" sz="2800" b="1" dirty="0">
              <a:solidFill>
                <a:srgbClr val="FF0000"/>
              </a:solidFill>
            </a:endParaRPr>
          </a:p>
          <a:p>
            <a:pPr marL="517525" indent="-285750" algn="just">
              <a:spcBef>
                <a:spcPts val="600"/>
              </a:spcBef>
              <a:buFont typeface="Arial" pitchFamily="34" charset="0"/>
              <a:buChar char="•"/>
            </a:pPr>
            <a:endParaRPr lang="en-US" sz="2400" b="1" dirty="0">
              <a:solidFill>
                <a:srgbClr val="0070C0"/>
              </a:solidFill>
            </a:endParaRPr>
          </a:p>
        </p:txBody>
      </p:sp>
      <p:sp>
        <p:nvSpPr>
          <p:cNvPr id="2" name="Footer Placeholder 1"/>
          <p:cNvSpPr>
            <a:spLocks noGrp="1"/>
          </p:cNvSpPr>
          <p:nvPr>
            <p:ph type="ftr" sz="quarter" idx="16"/>
          </p:nvPr>
        </p:nvSpPr>
        <p:spPr/>
        <p:txBody>
          <a:bodyPr/>
          <a:lstStyle/>
          <a:p>
            <a:r>
              <a:rPr lang="en-US" dirty="0" smtClean="0"/>
              <a:t>Prepared by Er. Deeyoranjan Dongol</a:t>
            </a:r>
            <a:endParaRPr lang="en-US" dirty="0"/>
          </a:p>
        </p:txBody>
      </p:sp>
      <p:sp>
        <p:nvSpPr>
          <p:cNvPr id="3" name="Slide Number Placeholder 2"/>
          <p:cNvSpPr>
            <a:spLocks noGrp="1"/>
          </p:cNvSpPr>
          <p:nvPr>
            <p:ph type="sldNum" sz="quarter" idx="15"/>
          </p:nvPr>
        </p:nvSpPr>
        <p:spPr/>
        <p:txBody>
          <a:bodyPr/>
          <a:lstStyle/>
          <a:p>
            <a:pPr algn="r"/>
            <a:fld id="{256D3EEF-DE4E-429D-8EC4-DDC531AFF587}" type="slidenum">
              <a:rPr kumimoji="0" lang="en-US" sz="1000" smtClean="0"/>
              <a:pPr algn="r"/>
              <a:t>26</a:t>
            </a:fld>
            <a:endParaRPr kumimoji="0" lang="en-US" dirty="0"/>
          </a:p>
        </p:txBody>
      </p:sp>
      <p:sp>
        <p:nvSpPr>
          <p:cNvPr id="4" name="Title 3"/>
          <p:cNvSpPr>
            <a:spLocks noGrp="1"/>
          </p:cNvSpPr>
          <p:nvPr>
            <p:ph type="title"/>
          </p:nvPr>
        </p:nvSpPr>
        <p:spPr/>
        <p:txBody>
          <a:bodyPr>
            <a:normAutofit fontScale="90000"/>
          </a:bodyPr>
          <a:lstStyle/>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03" y="1752600"/>
            <a:ext cx="776019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0203487"/>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p:txBody>
          <a:bodyPr>
            <a:normAutofit/>
          </a:bodyPr>
          <a:lstStyle/>
          <a:p>
            <a:pPr marL="457200" indent="-457200" algn="just">
              <a:buFont typeface="Wingdings" panose="05000000000000000000" pitchFamily="2" charset="2"/>
              <a:buChar char="Ø"/>
            </a:pPr>
            <a:r>
              <a:rPr lang="en-US" sz="2800" b="1" dirty="0" smtClean="0">
                <a:solidFill>
                  <a:srgbClr val="FF0000"/>
                </a:solidFill>
              </a:rPr>
              <a:t>Advantages of Distributed System</a:t>
            </a:r>
          </a:p>
          <a:p>
            <a:pPr marL="511175" lvl="1" indent="-238125" algn="just">
              <a:buFont typeface="Arial" pitchFamily="34" charset="0"/>
              <a:buChar char="•"/>
            </a:pPr>
            <a:r>
              <a:rPr lang="en-US" sz="2400" b="1" dirty="0" smtClean="0">
                <a:solidFill>
                  <a:srgbClr val="0070C0"/>
                </a:solidFill>
              </a:rPr>
              <a:t>Unlimited Horizontal Scaling</a:t>
            </a:r>
          </a:p>
          <a:p>
            <a:pPr marL="511175" lvl="1" indent="-238125" algn="just">
              <a:buFont typeface="Arial" pitchFamily="34" charset="0"/>
              <a:buChar char="•"/>
            </a:pPr>
            <a:r>
              <a:rPr lang="en-US" sz="2400" b="1" dirty="0" smtClean="0">
                <a:solidFill>
                  <a:srgbClr val="0070C0"/>
                </a:solidFill>
              </a:rPr>
              <a:t>Low Latency</a:t>
            </a:r>
          </a:p>
          <a:p>
            <a:pPr marL="511175" lvl="1" indent="-238125" algn="just">
              <a:buFont typeface="Arial" pitchFamily="34" charset="0"/>
              <a:buChar char="•"/>
            </a:pPr>
            <a:r>
              <a:rPr lang="en-US" sz="2400" b="1" dirty="0" smtClean="0">
                <a:solidFill>
                  <a:srgbClr val="0070C0"/>
                </a:solidFill>
              </a:rPr>
              <a:t>Fault Tolerance</a:t>
            </a:r>
          </a:p>
          <a:p>
            <a:pPr marL="511175" lvl="1" indent="-238125" algn="just">
              <a:buFont typeface="Arial" pitchFamily="34" charset="0"/>
              <a:buChar char="•"/>
            </a:pPr>
            <a:r>
              <a:rPr lang="en-US" sz="2400" b="1" dirty="0" smtClean="0">
                <a:solidFill>
                  <a:srgbClr val="0070C0"/>
                </a:solidFill>
              </a:rPr>
              <a:t>Better Price/Performance Ratio</a:t>
            </a:r>
          </a:p>
          <a:p>
            <a:pPr marL="511175" lvl="1" indent="-238125" algn="just">
              <a:buFont typeface="Arial" pitchFamily="34" charset="0"/>
              <a:buChar char="•"/>
            </a:pPr>
            <a:r>
              <a:rPr lang="en-US" sz="2400" b="1" dirty="0" smtClean="0">
                <a:solidFill>
                  <a:srgbClr val="0070C0"/>
                </a:solidFill>
              </a:rPr>
              <a:t>Efficient Speed</a:t>
            </a:r>
          </a:p>
          <a:p>
            <a:pPr marL="511175" lvl="1" indent="-238125" algn="just">
              <a:buFont typeface="Arial" pitchFamily="34" charset="0"/>
              <a:buChar char="•"/>
            </a:pPr>
            <a:r>
              <a:rPr lang="en-US" sz="2400" b="1" dirty="0" smtClean="0">
                <a:solidFill>
                  <a:srgbClr val="0070C0"/>
                </a:solidFill>
              </a:rPr>
              <a:t>Data Sharing</a:t>
            </a:r>
          </a:p>
          <a:p>
            <a:pPr marL="457200" indent="-457200" algn="just">
              <a:buFont typeface="Wingdings" panose="05000000000000000000" pitchFamily="2" charset="2"/>
              <a:buChar char="Ø"/>
            </a:pPr>
            <a:r>
              <a:rPr lang="en-US" sz="2800" b="1" dirty="0" smtClean="0">
                <a:solidFill>
                  <a:srgbClr val="FF0000"/>
                </a:solidFill>
              </a:rPr>
              <a:t>Disadvantages </a:t>
            </a:r>
            <a:r>
              <a:rPr lang="en-US" sz="2800" b="1" dirty="0">
                <a:solidFill>
                  <a:srgbClr val="FF0000"/>
                </a:solidFill>
              </a:rPr>
              <a:t>of Distributed System</a:t>
            </a:r>
          </a:p>
          <a:p>
            <a:pPr marL="511175" lvl="1" indent="-238125" algn="just">
              <a:buFont typeface="Arial" pitchFamily="34" charset="0"/>
              <a:buChar char="•"/>
            </a:pPr>
            <a:r>
              <a:rPr lang="en-US" sz="2400" b="1" dirty="0" smtClean="0">
                <a:solidFill>
                  <a:srgbClr val="0070C0"/>
                </a:solidFill>
              </a:rPr>
              <a:t>Data Integration &amp; Consistency</a:t>
            </a:r>
          </a:p>
          <a:p>
            <a:pPr marL="511175" lvl="1" indent="-238125" algn="just">
              <a:buFont typeface="Arial" pitchFamily="34" charset="0"/>
              <a:buChar char="•"/>
            </a:pPr>
            <a:r>
              <a:rPr lang="en-US" sz="2400" b="1" dirty="0" smtClean="0">
                <a:solidFill>
                  <a:srgbClr val="0070C0"/>
                </a:solidFill>
              </a:rPr>
              <a:t>Network &amp; Communication Failure</a:t>
            </a:r>
          </a:p>
          <a:p>
            <a:pPr marL="511175" lvl="1" indent="-238125" algn="just">
              <a:buFont typeface="Arial" pitchFamily="34" charset="0"/>
              <a:buChar char="•"/>
            </a:pPr>
            <a:r>
              <a:rPr lang="en-US" sz="2400" b="1" dirty="0" smtClean="0">
                <a:solidFill>
                  <a:srgbClr val="0070C0"/>
                </a:solidFill>
              </a:rPr>
              <a:t>Management Overhead</a:t>
            </a:r>
          </a:p>
          <a:p>
            <a:pPr marL="511175" lvl="1" indent="-238125" algn="just">
              <a:buFont typeface="Arial" pitchFamily="34" charset="0"/>
              <a:buChar char="•"/>
            </a:pP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9" name="Slide Number Placeholder 8"/>
          <p:cNvSpPr>
            <a:spLocks noGrp="1"/>
          </p:cNvSpPr>
          <p:nvPr>
            <p:ph type="sldNum" sz="quarter" idx="17"/>
          </p:nvPr>
        </p:nvSpPr>
        <p:spPr/>
        <p:txBody>
          <a:bodyPr/>
          <a:lstStyle/>
          <a:p>
            <a:pPr algn="r"/>
            <a:fld id="{256D3EEF-DE4E-429D-8EC4-DDC531AFF587}" type="slidenum">
              <a:rPr kumimoji="0" lang="en-US" sz="1000" smtClean="0"/>
              <a:pPr algn="r"/>
              <a:t>3</a:t>
            </a:fld>
            <a:endParaRPr kumimoji="0" lang="en-US"/>
          </a:p>
        </p:txBody>
      </p:sp>
      <p:sp>
        <p:nvSpPr>
          <p:cNvPr id="10" name="Footer Placeholder 9"/>
          <p:cNvSpPr>
            <a:spLocks noGrp="1"/>
          </p:cNvSpPr>
          <p:nvPr>
            <p:ph type="ftr" sz="quarter" idx="18"/>
          </p:nvPr>
        </p:nvSpPr>
        <p:spPr/>
        <p:txBody>
          <a:bodyPr/>
          <a:lstStyle/>
          <a:p>
            <a:r>
              <a:rPr lang="en-US" dirty="0" smtClean="0"/>
              <a:t>Prepared by Er. Deeyoranjan Dongol</a:t>
            </a:r>
            <a:endParaRPr lang="en-US" dirty="0"/>
          </a:p>
        </p:txBody>
      </p:sp>
      <p:sp>
        <p:nvSpPr>
          <p:cNvPr id="2" name="AutoShape 2" descr="What is Difference Between Two-Tier and Three-Tier Archite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084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left)">
                                      <p:cBhvr>
                                        <p:cTn id="19" dur="500"/>
                                        <p:tgtEl>
                                          <p:spTgt spid="5">
                                            <p:txEl>
                                              <p:pRg st="4" end="4"/>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left)">
                                      <p:cBhvr>
                                        <p:cTn id="23" dur="500"/>
                                        <p:tgtEl>
                                          <p:spTgt spid="5">
                                            <p:txEl>
                                              <p:pRg st="5" end="5"/>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left)">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wipe(left)">
                                      <p:cBhvr>
                                        <p:cTn id="32" dur="500"/>
                                        <p:tgtEl>
                                          <p:spTgt spid="5">
                                            <p:txEl>
                                              <p:pRg st="7" end="7"/>
                                            </p:txEl>
                                          </p:spTgt>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5">
                                            <p:txEl>
                                              <p:pRg st="8" end="8"/>
                                            </p:txEl>
                                          </p:spTgt>
                                        </p:tgtEl>
                                        <p:attrNameLst>
                                          <p:attrName>style.visibility</p:attrName>
                                        </p:attrNameLst>
                                      </p:cBhvr>
                                      <p:to>
                                        <p:strVal val="visible"/>
                                      </p:to>
                                    </p:set>
                                    <p:animEffect transition="in" filter="wipe(left)">
                                      <p:cBhvr>
                                        <p:cTn id="36" dur="500"/>
                                        <p:tgtEl>
                                          <p:spTgt spid="5">
                                            <p:txEl>
                                              <p:pRg st="8" end="8"/>
                                            </p:txEl>
                                          </p:spTgt>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wipe(left)">
                                      <p:cBhvr>
                                        <p:cTn id="40" dur="500"/>
                                        <p:tgtEl>
                                          <p:spTgt spid="5">
                                            <p:txEl>
                                              <p:pRg st="9" end="9"/>
                                            </p:txEl>
                                          </p:spTgt>
                                        </p:tgtEl>
                                      </p:cBhvr>
                                    </p:animEffect>
                                  </p:childTnLst>
                                </p:cTn>
                              </p:par>
                            </p:childTnLst>
                          </p:cTn>
                        </p:par>
                        <p:par>
                          <p:cTn id="41" fill="hold">
                            <p:stCondLst>
                              <p:cond delay="1500"/>
                            </p:stCondLst>
                            <p:childTnLst>
                              <p:par>
                                <p:cTn id="42" presetID="22" presetClass="entr" presetSubtype="8" fill="hold" nodeType="afterEffect">
                                  <p:stCondLst>
                                    <p:cond delay="0"/>
                                  </p:stCondLst>
                                  <p:childTnLst>
                                    <p:set>
                                      <p:cBhvr>
                                        <p:cTn id="43" dur="1" fill="hold">
                                          <p:stCondLst>
                                            <p:cond delay="0"/>
                                          </p:stCondLst>
                                        </p:cTn>
                                        <p:tgtEl>
                                          <p:spTgt spid="5">
                                            <p:txEl>
                                              <p:pRg st="10" end="10"/>
                                            </p:txEl>
                                          </p:spTgt>
                                        </p:tgtEl>
                                        <p:attrNameLst>
                                          <p:attrName>style.visibility</p:attrName>
                                        </p:attrNameLst>
                                      </p:cBhvr>
                                      <p:to>
                                        <p:strVal val="visible"/>
                                      </p:to>
                                    </p:set>
                                    <p:animEffect transition="in" filter="wipe(left)">
                                      <p:cBhvr>
                                        <p:cTn id="44"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p:txBody>
          <a:bodyPr>
            <a:normAutofit/>
          </a:bodyPr>
          <a:lstStyle/>
          <a:p>
            <a:pPr marL="238125" indent="-238125" algn="just">
              <a:buFont typeface="Arial" pitchFamily="34" charset="0"/>
              <a:buChar char="•"/>
            </a:pPr>
            <a:r>
              <a:rPr lang="en-US" sz="2800" b="1" dirty="0" smtClean="0">
                <a:solidFill>
                  <a:srgbClr val="FF0000"/>
                </a:solidFill>
              </a:rPr>
              <a:t>Characteristics of Distributed System</a:t>
            </a:r>
          </a:p>
          <a:p>
            <a:pPr lvl="1" indent="0" algn="just"/>
            <a:endParaRPr lang="en-US" sz="2400" b="1" dirty="0" smtClean="0">
              <a:solidFill>
                <a:srgbClr val="0070C0"/>
              </a:solidFill>
            </a:endParaRPr>
          </a:p>
          <a:p>
            <a:pPr marL="981075" lvl="1" indent="-238125" algn="just">
              <a:buFont typeface="Arial" pitchFamily="34" charset="0"/>
              <a:buChar char="•"/>
            </a:pPr>
            <a:endParaRPr lang="en-US" sz="2400" b="1" dirty="0" smtClean="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9" name="Slide Number Placeholder 8"/>
          <p:cNvSpPr>
            <a:spLocks noGrp="1"/>
          </p:cNvSpPr>
          <p:nvPr>
            <p:ph type="sldNum" sz="quarter" idx="17"/>
          </p:nvPr>
        </p:nvSpPr>
        <p:spPr/>
        <p:txBody>
          <a:bodyPr/>
          <a:lstStyle/>
          <a:p>
            <a:pPr algn="r"/>
            <a:fld id="{256D3EEF-DE4E-429D-8EC4-DDC531AFF587}" type="slidenum">
              <a:rPr kumimoji="0" lang="en-US" sz="1000" smtClean="0"/>
              <a:pPr algn="r"/>
              <a:t>4</a:t>
            </a:fld>
            <a:endParaRPr kumimoji="0" lang="en-US"/>
          </a:p>
        </p:txBody>
      </p:sp>
      <p:sp>
        <p:nvSpPr>
          <p:cNvPr id="10" name="Footer Placeholder 9"/>
          <p:cNvSpPr>
            <a:spLocks noGrp="1"/>
          </p:cNvSpPr>
          <p:nvPr>
            <p:ph type="ftr" sz="quarter" idx="18"/>
          </p:nvPr>
        </p:nvSpPr>
        <p:spPr/>
        <p:txBody>
          <a:bodyPr/>
          <a:lstStyle/>
          <a:p>
            <a:r>
              <a:rPr lang="en-US" dirty="0" smtClean="0"/>
              <a:t>Prepared by Er. Deeyoranjan Dongol</a:t>
            </a:r>
            <a:endParaRPr lang="en-US" dirty="0"/>
          </a:p>
        </p:txBody>
      </p:sp>
      <p:grpSp>
        <p:nvGrpSpPr>
          <p:cNvPr id="8" name="Group 8"/>
          <p:cNvGrpSpPr/>
          <p:nvPr/>
        </p:nvGrpSpPr>
        <p:grpSpPr>
          <a:xfrm rot="2898143">
            <a:off x="3257931" y="2207594"/>
            <a:ext cx="2573187" cy="2418651"/>
            <a:chOff x="2513707" y="1497707"/>
            <a:chExt cx="1068585" cy="1068585"/>
          </a:xfrm>
          <a:solidFill>
            <a:srgbClr val="0070C0"/>
          </a:solidFill>
        </p:grpSpPr>
        <p:sp>
          <p:nvSpPr>
            <p:cNvPr id="11" name="Oval 10"/>
            <p:cNvSpPr/>
            <p:nvPr/>
          </p:nvSpPr>
          <p:spPr>
            <a:xfrm>
              <a:off x="2513707" y="1497707"/>
              <a:ext cx="1068585" cy="1068585"/>
            </a:xfrm>
            <a:prstGeom prst="ellipse">
              <a:avLst/>
            </a:prstGeom>
            <a:grpFill/>
          </p:spPr>
          <p:style>
            <a:lnRef idx="0">
              <a:schemeClr val="accent3"/>
            </a:lnRef>
            <a:fillRef idx="3">
              <a:schemeClr val="accent3"/>
            </a:fillRef>
            <a:effectRef idx="3">
              <a:schemeClr val="accent3"/>
            </a:effectRef>
            <a:fontRef idx="minor">
              <a:schemeClr val="lt1"/>
            </a:fontRef>
          </p:style>
        </p:sp>
        <p:sp>
          <p:nvSpPr>
            <p:cNvPr id="12" name="Oval 4"/>
            <p:cNvSpPr/>
            <p:nvPr/>
          </p:nvSpPr>
          <p:spPr>
            <a:xfrm rot="18761503">
              <a:off x="2598520" y="1759039"/>
              <a:ext cx="892080" cy="56092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ctr" defTabSz="2000250">
                <a:spcBef>
                  <a:spcPct val="0"/>
                </a:spcBef>
              </a:pPr>
              <a:r>
                <a:rPr lang="en-US" sz="2400" b="1" dirty="0" smtClean="0"/>
                <a:t>Distributed System Characteristics</a:t>
              </a:r>
              <a:endParaRPr lang="en-US" sz="2400" b="1" kern="1200" dirty="0"/>
            </a:p>
          </p:txBody>
        </p:sp>
      </p:grpSp>
      <p:grpSp>
        <p:nvGrpSpPr>
          <p:cNvPr id="16" name="Group 23"/>
          <p:cNvGrpSpPr/>
          <p:nvPr/>
        </p:nvGrpSpPr>
        <p:grpSpPr>
          <a:xfrm rot="3202039">
            <a:off x="5429845" y="2246865"/>
            <a:ext cx="415184" cy="264422"/>
            <a:chOff x="2866340" y="1177548"/>
            <a:chExt cx="363319" cy="226246"/>
          </a:xfrm>
        </p:grpSpPr>
        <p:sp>
          <p:nvSpPr>
            <p:cNvPr id="17" name="Right Arrow 16"/>
            <p:cNvSpPr/>
            <p:nvPr/>
          </p:nvSpPr>
          <p:spPr>
            <a:xfrm rot="16200000">
              <a:off x="2934877" y="1109011"/>
              <a:ext cx="226245" cy="363319"/>
            </a:xfrm>
            <a:prstGeom prst="rightArrow">
              <a:avLst>
                <a:gd name="adj1" fmla="val 60000"/>
                <a:gd name="adj2" fmla="val 50000"/>
              </a:avLst>
            </a:prstGeom>
          </p:spPr>
          <p:style>
            <a:lnRef idx="0">
              <a:schemeClr val="accent1"/>
            </a:lnRef>
            <a:fillRef idx="3">
              <a:schemeClr val="accent1"/>
            </a:fillRef>
            <a:effectRef idx="3">
              <a:schemeClr val="accent1"/>
            </a:effectRef>
            <a:fontRef idx="minor">
              <a:schemeClr val="lt1"/>
            </a:fontRef>
          </p:style>
        </p:sp>
        <p:sp>
          <p:nvSpPr>
            <p:cNvPr id="18" name="Right Arrow 6"/>
            <p:cNvSpPr/>
            <p:nvPr/>
          </p:nvSpPr>
          <p:spPr>
            <a:xfrm rot="16200000">
              <a:off x="2968814" y="1215612"/>
              <a:ext cx="158372" cy="217991"/>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19" name="Group 26"/>
          <p:cNvGrpSpPr/>
          <p:nvPr/>
        </p:nvGrpSpPr>
        <p:grpSpPr>
          <a:xfrm rot="5400000">
            <a:off x="5756197" y="3165397"/>
            <a:ext cx="415184" cy="264422"/>
            <a:chOff x="2866340" y="1177548"/>
            <a:chExt cx="363319" cy="226246"/>
          </a:xfrm>
        </p:grpSpPr>
        <p:sp>
          <p:nvSpPr>
            <p:cNvPr id="20" name="Right Arrow 19"/>
            <p:cNvSpPr/>
            <p:nvPr/>
          </p:nvSpPr>
          <p:spPr>
            <a:xfrm rot="16200000">
              <a:off x="2934877" y="1109011"/>
              <a:ext cx="226245" cy="363319"/>
            </a:xfrm>
            <a:prstGeom prst="rightArrow">
              <a:avLst>
                <a:gd name="adj1" fmla="val 60000"/>
                <a:gd name="adj2" fmla="val 50000"/>
              </a:avLst>
            </a:prstGeom>
          </p:spPr>
          <p:style>
            <a:lnRef idx="0">
              <a:schemeClr val="accent1"/>
            </a:lnRef>
            <a:fillRef idx="3">
              <a:schemeClr val="accent1"/>
            </a:fillRef>
            <a:effectRef idx="3">
              <a:schemeClr val="accent1"/>
            </a:effectRef>
            <a:fontRef idx="minor">
              <a:schemeClr val="lt1"/>
            </a:fontRef>
          </p:style>
        </p:sp>
        <p:sp>
          <p:nvSpPr>
            <p:cNvPr id="21" name="Right Arrow 6"/>
            <p:cNvSpPr/>
            <p:nvPr/>
          </p:nvSpPr>
          <p:spPr>
            <a:xfrm rot="16200000">
              <a:off x="2968814" y="1215612"/>
              <a:ext cx="158372" cy="217991"/>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22" name="Group 29"/>
          <p:cNvGrpSpPr/>
          <p:nvPr/>
        </p:nvGrpSpPr>
        <p:grpSpPr>
          <a:xfrm rot="7643552">
            <a:off x="5581102" y="4075407"/>
            <a:ext cx="415184" cy="264422"/>
            <a:chOff x="2866340" y="1177548"/>
            <a:chExt cx="363319" cy="226246"/>
          </a:xfrm>
        </p:grpSpPr>
        <p:sp>
          <p:nvSpPr>
            <p:cNvPr id="23" name="Right Arrow 22"/>
            <p:cNvSpPr/>
            <p:nvPr/>
          </p:nvSpPr>
          <p:spPr>
            <a:xfrm rot="16200000">
              <a:off x="2934877" y="1109011"/>
              <a:ext cx="226245" cy="363319"/>
            </a:xfrm>
            <a:prstGeom prst="rightArrow">
              <a:avLst>
                <a:gd name="adj1" fmla="val 60000"/>
                <a:gd name="adj2" fmla="val 50000"/>
              </a:avLst>
            </a:prstGeom>
          </p:spPr>
          <p:style>
            <a:lnRef idx="0">
              <a:schemeClr val="accent1"/>
            </a:lnRef>
            <a:fillRef idx="3">
              <a:schemeClr val="accent1"/>
            </a:fillRef>
            <a:effectRef idx="3">
              <a:schemeClr val="accent1"/>
            </a:effectRef>
            <a:fontRef idx="minor">
              <a:schemeClr val="lt1"/>
            </a:fontRef>
          </p:style>
        </p:sp>
        <p:sp>
          <p:nvSpPr>
            <p:cNvPr id="24" name="Right Arrow 6"/>
            <p:cNvSpPr/>
            <p:nvPr/>
          </p:nvSpPr>
          <p:spPr>
            <a:xfrm rot="16200000">
              <a:off x="2968814" y="1215612"/>
              <a:ext cx="158372" cy="217991"/>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28" name="Group 35"/>
          <p:cNvGrpSpPr/>
          <p:nvPr/>
        </p:nvGrpSpPr>
        <p:grpSpPr>
          <a:xfrm rot="16200000">
            <a:off x="2918315" y="3087684"/>
            <a:ext cx="415184" cy="264422"/>
            <a:chOff x="2866340" y="1177548"/>
            <a:chExt cx="363319" cy="226246"/>
          </a:xfrm>
        </p:grpSpPr>
        <p:sp>
          <p:nvSpPr>
            <p:cNvPr id="29" name="Right Arrow 28"/>
            <p:cNvSpPr/>
            <p:nvPr/>
          </p:nvSpPr>
          <p:spPr>
            <a:xfrm rot="16200000">
              <a:off x="2934877" y="1109011"/>
              <a:ext cx="226245" cy="363319"/>
            </a:xfrm>
            <a:prstGeom prst="rightArrow">
              <a:avLst>
                <a:gd name="adj1" fmla="val 60000"/>
                <a:gd name="adj2" fmla="val 50000"/>
              </a:avLst>
            </a:prstGeom>
          </p:spPr>
          <p:style>
            <a:lnRef idx="0">
              <a:schemeClr val="accent1"/>
            </a:lnRef>
            <a:fillRef idx="3">
              <a:schemeClr val="accent1"/>
            </a:fillRef>
            <a:effectRef idx="3">
              <a:schemeClr val="accent1"/>
            </a:effectRef>
            <a:fontRef idx="minor">
              <a:schemeClr val="lt1"/>
            </a:fontRef>
          </p:style>
        </p:sp>
        <p:sp>
          <p:nvSpPr>
            <p:cNvPr id="30" name="Right Arrow 6"/>
            <p:cNvSpPr/>
            <p:nvPr/>
          </p:nvSpPr>
          <p:spPr>
            <a:xfrm rot="16200000">
              <a:off x="2968814" y="1215612"/>
              <a:ext cx="158372" cy="217991"/>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31" name="Group 41"/>
          <p:cNvGrpSpPr/>
          <p:nvPr/>
        </p:nvGrpSpPr>
        <p:grpSpPr>
          <a:xfrm rot="14489454">
            <a:off x="3006766" y="3901704"/>
            <a:ext cx="415184" cy="264422"/>
            <a:chOff x="2866340" y="1177548"/>
            <a:chExt cx="363319" cy="226246"/>
          </a:xfrm>
        </p:grpSpPr>
        <p:sp>
          <p:nvSpPr>
            <p:cNvPr id="32" name="Right Arrow 31"/>
            <p:cNvSpPr/>
            <p:nvPr/>
          </p:nvSpPr>
          <p:spPr>
            <a:xfrm rot="16200000">
              <a:off x="2934877" y="1109011"/>
              <a:ext cx="226245" cy="363319"/>
            </a:xfrm>
            <a:prstGeom prst="rightArrow">
              <a:avLst>
                <a:gd name="adj1" fmla="val 60000"/>
                <a:gd name="adj2" fmla="val 50000"/>
              </a:avLst>
            </a:prstGeom>
          </p:spPr>
          <p:style>
            <a:lnRef idx="0">
              <a:schemeClr val="accent1"/>
            </a:lnRef>
            <a:fillRef idx="3">
              <a:schemeClr val="accent1"/>
            </a:fillRef>
            <a:effectRef idx="3">
              <a:schemeClr val="accent1"/>
            </a:effectRef>
            <a:fontRef idx="minor">
              <a:schemeClr val="lt1"/>
            </a:fontRef>
          </p:style>
        </p:sp>
        <p:sp>
          <p:nvSpPr>
            <p:cNvPr id="33" name="Right Arrow 6"/>
            <p:cNvSpPr/>
            <p:nvPr/>
          </p:nvSpPr>
          <p:spPr>
            <a:xfrm rot="16200000">
              <a:off x="2968814" y="1215612"/>
              <a:ext cx="158372" cy="217991"/>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sp>
        <p:nvSpPr>
          <p:cNvPr id="34" name="Flowchart: Terminator 33"/>
          <p:cNvSpPr/>
          <p:nvPr/>
        </p:nvSpPr>
        <p:spPr>
          <a:xfrm>
            <a:off x="6096000" y="2895600"/>
            <a:ext cx="2286000" cy="609600"/>
          </a:xfrm>
          <a:prstGeom prst="flowChartTerminator">
            <a:avLst/>
          </a:prstGeom>
          <a:solidFill>
            <a:srgbClr val="F624D8"/>
          </a:solidFill>
          <a:ln>
            <a:solidFill>
              <a:schemeClr val="accent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solidFill>
                  <a:schemeClr val="tx1"/>
                </a:solidFill>
              </a:rPr>
              <a:t>Fault Tolerance</a:t>
            </a:r>
            <a:endParaRPr lang="en-US" b="1" dirty="0">
              <a:solidFill>
                <a:schemeClr val="tx1"/>
              </a:solidFill>
            </a:endParaRPr>
          </a:p>
        </p:txBody>
      </p:sp>
      <p:sp>
        <p:nvSpPr>
          <p:cNvPr id="35" name="Flowchart: Terminator 34"/>
          <p:cNvSpPr/>
          <p:nvPr/>
        </p:nvSpPr>
        <p:spPr>
          <a:xfrm>
            <a:off x="5943600" y="4038600"/>
            <a:ext cx="2286000" cy="609600"/>
          </a:xfrm>
          <a:prstGeom prst="flowChartTerminator">
            <a:avLst/>
          </a:prstGeom>
          <a:solidFill>
            <a:srgbClr val="74349C"/>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solidFill>
                  <a:schemeClr val="tx1"/>
                </a:solidFill>
              </a:rPr>
              <a:t>Transparency</a:t>
            </a:r>
            <a:endParaRPr lang="en-US" sz="2400" b="1" dirty="0">
              <a:solidFill>
                <a:schemeClr val="tx1"/>
              </a:solidFill>
            </a:endParaRPr>
          </a:p>
        </p:txBody>
      </p:sp>
      <p:grpSp>
        <p:nvGrpSpPr>
          <p:cNvPr id="36" name="Group 59"/>
          <p:cNvGrpSpPr/>
          <p:nvPr/>
        </p:nvGrpSpPr>
        <p:grpSpPr>
          <a:xfrm rot="17371745">
            <a:off x="3186809" y="2241235"/>
            <a:ext cx="415184" cy="264422"/>
            <a:chOff x="2866340" y="1177548"/>
            <a:chExt cx="363319" cy="226246"/>
          </a:xfrm>
        </p:grpSpPr>
        <p:sp>
          <p:nvSpPr>
            <p:cNvPr id="37" name="Right Arrow 36"/>
            <p:cNvSpPr/>
            <p:nvPr/>
          </p:nvSpPr>
          <p:spPr>
            <a:xfrm rot="16200000">
              <a:off x="2934877" y="1109011"/>
              <a:ext cx="226245" cy="363319"/>
            </a:xfrm>
            <a:prstGeom prst="rightArrow">
              <a:avLst>
                <a:gd name="adj1" fmla="val 60000"/>
                <a:gd name="adj2" fmla="val 50000"/>
              </a:avLst>
            </a:prstGeom>
          </p:spPr>
          <p:style>
            <a:lnRef idx="0">
              <a:schemeClr val="accent1"/>
            </a:lnRef>
            <a:fillRef idx="3">
              <a:schemeClr val="accent1"/>
            </a:fillRef>
            <a:effectRef idx="3">
              <a:schemeClr val="accent1"/>
            </a:effectRef>
            <a:fontRef idx="minor">
              <a:schemeClr val="lt1"/>
            </a:fontRef>
          </p:style>
        </p:sp>
        <p:sp>
          <p:nvSpPr>
            <p:cNvPr id="38" name="Right Arrow 6"/>
            <p:cNvSpPr/>
            <p:nvPr/>
          </p:nvSpPr>
          <p:spPr>
            <a:xfrm rot="16200000">
              <a:off x="2968814" y="1215612"/>
              <a:ext cx="158372" cy="217991"/>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sp>
        <p:nvSpPr>
          <p:cNvPr id="40" name="Flowchart: Terminator 39"/>
          <p:cNvSpPr/>
          <p:nvPr/>
        </p:nvSpPr>
        <p:spPr>
          <a:xfrm>
            <a:off x="5791200" y="1905000"/>
            <a:ext cx="2286000" cy="609600"/>
          </a:xfrm>
          <a:prstGeom prst="flowChartTerminator">
            <a:avLst/>
          </a:prstGeom>
          <a:solidFill>
            <a:schemeClr val="accent5">
              <a:lumMod val="5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solidFill>
                  <a:schemeClr val="tx1"/>
                </a:solidFill>
              </a:rPr>
              <a:t>Scalability</a:t>
            </a:r>
            <a:endParaRPr lang="en-US" sz="2400" b="1" dirty="0">
              <a:solidFill>
                <a:schemeClr val="tx1"/>
              </a:solidFill>
            </a:endParaRPr>
          </a:p>
        </p:txBody>
      </p:sp>
      <p:sp>
        <p:nvSpPr>
          <p:cNvPr id="42" name="Flowchart: Terminator 41"/>
          <p:cNvSpPr/>
          <p:nvPr/>
        </p:nvSpPr>
        <p:spPr>
          <a:xfrm>
            <a:off x="990600" y="1828800"/>
            <a:ext cx="2286000" cy="609600"/>
          </a:xfrm>
          <a:prstGeom prst="flowChartTerminator">
            <a:avLst/>
          </a:prstGeom>
          <a:solidFill>
            <a:srgbClr val="00B0F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solidFill>
                  <a:schemeClr val="tx1"/>
                </a:solidFill>
              </a:rPr>
              <a:t>Resource Sharing </a:t>
            </a:r>
            <a:endParaRPr lang="en-US" b="1" dirty="0">
              <a:solidFill>
                <a:schemeClr val="tx1"/>
              </a:solidFill>
            </a:endParaRPr>
          </a:p>
        </p:txBody>
      </p:sp>
      <p:sp>
        <p:nvSpPr>
          <p:cNvPr id="43" name="Flowchart: Terminator 42"/>
          <p:cNvSpPr/>
          <p:nvPr/>
        </p:nvSpPr>
        <p:spPr>
          <a:xfrm>
            <a:off x="533400" y="2895600"/>
            <a:ext cx="2286000" cy="609600"/>
          </a:xfrm>
          <a:prstGeom prst="flowChartTermina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solidFill>
                  <a:schemeClr val="tx1"/>
                </a:solidFill>
              </a:rPr>
              <a:t>Openness</a:t>
            </a:r>
            <a:endParaRPr lang="en-US" b="1" dirty="0">
              <a:solidFill>
                <a:schemeClr val="tx1"/>
              </a:solidFill>
            </a:endParaRPr>
          </a:p>
        </p:txBody>
      </p:sp>
      <p:sp>
        <p:nvSpPr>
          <p:cNvPr id="44" name="Flowchart: Terminator 43"/>
          <p:cNvSpPr/>
          <p:nvPr/>
        </p:nvSpPr>
        <p:spPr>
          <a:xfrm>
            <a:off x="732432" y="3995384"/>
            <a:ext cx="2286000" cy="609600"/>
          </a:xfrm>
          <a:prstGeom prst="flowChartTerminator">
            <a:avLst/>
          </a:prstGeom>
          <a:solidFill>
            <a:srgbClr val="00CC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solidFill>
                  <a:schemeClr val="tx1"/>
                </a:solidFill>
              </a:rPr>
              <a:t>Concurrency</a:t>
            </a:r>
            <a:endParaRPr lang="en-US" b="1" dirty="0">
              <a:solidFill>
                <a:schemeClr val="tx1"/>
              </a:solidFill>
            </a:endParaRPr>
          </a:p>
        </p:txBody>
      </p:sp>
    </p:spTree>
    <p:extLst>
      <p:ext uri="{BB962C8B-B14F-4D97-AF65-F5344CB8AC3E}">
        <p14:creationId xmlns:p14="http://schemas.microsoft.com/office/powerpoint/2010/main" val="416076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par>
                                <p:cTn id="8" presetID="9"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dissolv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dissolve">
                                      <p:cBhvr>
                                        <p:cTn id="15" dur="500"/>
                                        <p:tgtEl>
                                          <p:spTgt spid="43"/>
                                        </p:tgtEl>
                                      </p:cBhvr>
                                    </p:animEffect>
                                  </p:childTnLst>
                                </p:cTn>
                              </p:par>
                              <p:par>
                                <p:cTn id="16" presetID="9" presetClass="entr" presetSubtype="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dissolve">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dissolve">
                                      <p:cBhvr>
                                        <p:cTn id="23" dur="500"/>
                                        <p:tgtEl>
                                          <p:spTgt spid="44"/>
                                        </p:tgtEl>
                                      </p:cBhvr>
                                    </p:animEffect>
                                  </p:childTnLst>
                                </p:cTn>
                              </p:par>
                              <p:par>
                                <p:cTn id="24" presetID="9"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dissolve">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dissolve">
                                      <p:cBhvr>
                                        <p:cTn id="31" dur="500"/>
                                        <p:tgtEl>
                                          <p:spTgt spid="40"/>
                                        </p:tgtEl>
                                      </p:cBhvr>
                                    </p:animEffect>
                                  </p:childTnLst>
                                </p:cTn>
                              </p:par>
                              <p:par>
                                <p:cTn id="32" presetID="9"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dissolve">
                                      <p:cBhvr>
                                        <p:cTn id="39" dur="500"/>
                                        <p:tgtEl>
                                          <p:spTgt spid="34"/>
                                        </p:tgtEl>
                                      </p:cBhvr>
                                    </p:animEffect>
                                  </p:childTnLst>
                                </p:cTn>
                              </p:par>
                              <p:par>
                                <p:cTn id="40" presetID="9"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dissolv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dissolve">
                                      <p:cBhvr>
                                        <p:cTn id="47" dur="500"/>
                                        <p:tgtEl>
                                          <p:spTgt spid="35"/>
                                        </p:tgtEl>
                                      </p:cBhvr>
                                    </p:animEffect>
                                  </p:childTnLst>
                                </p:cTn>
                              </p:par>
                              <p:par>
                                <p:cTn id="48" presetID="9"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dissolve">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0" grpId="0" animBg="1"/>
      <p:bldP spid="42" grpId="0" animBg="1"/>
      <p:bldP spid="43" grpId="0" animBg="1"/>
      <p:bldP spid="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p:txBody>
          <a:bodyPr>
            <a:normAutofit lnSpcReduction="10000"/>
          </a:bodyPr>
          <a:lstStyle/>
          <a:p>
            <a:pPr marL="457200" indent="-457200" algn="just">
              <a:buFont typeface="Wingdings" panose="05000000000000000000" pitchFamily="2" charset="2"/>
              <a:buChar char="Ø"/>
            </a:pPr>
            <a:r>
              <a:rPr lang="en-US" sz="2800" b="1" dirty="0">
                <a:solidFill>
                  <a:srgbClr val="FF0000"/>
                </a:solidFill>
              </a:rPr>
              <a:t>Characteristics of Distributed </a:t>
            </a:r>
            <a:r>
              <a:rPr lang="en-US" sz="2800" b="1" dirty="0" smtClean="0">
                <a:solidFill>
                  <a:srgbClr val="FF0000"/>
                </a:solidFill>
              </a:rPr>
              <a:t>System</a:t>
            </a:r>
          </a:p>
          <a:p>
            <a:pPr marL="461963" lvl="1" indent="-238125" algn="just">
              <a:buFont typeface="Arial" pitchFamily="34" charset="0"/>
              <a:buChar char="•"/>
            </a:pPr>
            <a:r>
              <a:rPr lang="en-US" sz="2800" b="1" dirty="0" smtClean="0">
                <a:solidFill>
                  <a:srgbClr val="FF0000"/>
                </a:solidFill>
              </a:rPr>
              <a:t>Resource Sharing</a:t>
            </a:r>
          </a:p>
          <a:p>
            <a:pPr marL="682625" lvl="1" indent="-238125" algn="just">
              <a:buFont typeface="Arial" pitchFamily="34" charset="0"/>
              <a:buChar char="•"/>
            </a:pPr>
            <a:r>
              <a:rPr lang="en-US" sz="2400" b="1" dirty="0" smtClean="0">
                <a:solidFill>
                  <a:srgbClr val="0070C0"/>
                </a:solidFill>
              </a:rPr>
              <a:t>Shares resources like h/w (printers) ,s/w (files, data objects)</a:t>
            </a:r>
          </a:p>
          <a:p>
            <a:pPr marL="682625" lvl="1" indent="-238125" algn="just">
              <a:buFont typeface="Arial" pitchFamily="34" charset="0"/>
              <a:buChar char="•"/>
            </a:pPr>
            <a:r>
              <a:rPr lang="en-US" sz="2400" b="1" dirty="0" smtClean="0">
                <a:solidFill>
                  <a:srgbClr val="0070C0"/>
                </a:solidFill>
              </a:rPr>
              <a:t>Reduces cost</a:t>
            </a:r>
            <a:endParaRPr lang="en-US" sz="2800" b="1" dirty="0" smtClean="0">
              <a:solidFill>
                <a:srgbClr val="FF0000"/>
              </a:solidFill>
            </a:endParaRPr>
          </a:p>
          <a:p>
            <a:pPr marL="461963" indent="-238125" algn="just">
              <a:buFont typeface="Arial" pitchFamily="34" charset="0"/>
              <a:buChar char="•"/>
            </a:pPr>
            <a:r>
              <a:rPr lang="en-US" sz="2800" b="1" dirty="0">
                <a:solidFill>
                  <a:srgbClr val="FF0000"/>
                </a:solidFill>
              </a:rPr>
              <a:t>Openness</a:t>
            </a:r>
          </a:p>
          <a:p>
            <a:pPr marL="682625" lvl="1" indent="-238125" algn="just">
              <a:buFont typeface="Arial" pitchFamily="34" charset="0"/>
              <a:buChar char="•"/>
            </a:pPr>
            <a:r>
              <a:rPr lang="en-US" sz="2400" b="1" dirty="0">
                <a:solidFill>
                  <a:srgbClr val="0070C0"/>
                </a:solidFill>
              </a:rPr>
              <a:t>Extension and improvements</a:t>
            </a:r>
          </a:p>
          <a:p>
            <a:pPr marL="682625" lvl="1" indent="-238125" algn="just">
              <a:buFont typeface="Arial" pitchFamily="34" charset="0"/>
              <a:buChar char="•"/>
            </a:pPr>
            <a:r>
              <a:rPr lang="en-US" sz="2400" b="1" dirty="0">
                <a:solidFill>
                  <a:srgbClr val="0070C0"/>
                </a:solidFill>
              </a:rPr>
              <a:t>Criteria needed to </a:t>
            </a:r>
            <a:r>
              <a:rPr lang="en-US" sz="2400" b="1" dirty="0" smtClean="0">
                <a:solidFill>
                  <a:srgbClr val="0070C0"/>
                </a:solidFill>
              </a:rPr>
              <a:t>make distributed system open</a:t>
            </a:r>
          </a:p>
          <a:p>
            <a:pPr marL="857250" lvl="2" indent="-238125" algn="just">
              <a:buFont typeface="Arial" pitchFamily="34" charset="0"/>
              <a:buChar char="•"/>
            </a:pPr>
            <a:r>
              <a:rPr lang="en-US" sz="2400" b="1" dirty="0" smtClean="0">
                <a:solidFill>
                  <a:srgbClr val="0070C0"/>
                </a:solidFill>
              </a:rPr>
              <a:t>Well defined interface of components must be published</a:t>
            </a:r>
          </a:p>
          <a:p>
            <a:pPr marL="857250" lvl="2" indent="-238125" algn="just">
              <a:buFont typeface="Arial" pitchFamily="34" charset="0"/>
              <a:buChar char="•"/>
            </a:pPr>
            <a:r>
              <a:rPr lang="en-US" sz="2400" b="1" dirty="0" smtClean="0">
                <a:solidFill>
                  <a:srgbClr val="0070C0"/>
                </a:solidFill>
              </a:rPr>
              <a:t>Should standardize the interface of components</a:t>
            </a:r>
          </a:p>
          <a:p>
            <a:pPr marL="857250" lvl="2" indent="-238125" algn="just">
              <a:buFont typeface="Arial" pitchFamily="34" charset="0"/>
              <a:buChar char="•"/>
            </a:pPr>
            <a:r>
              <a:rPr lang="en-US" sz="2400" b="1" dirty="0" smtClean="0">
                <a:solidFill>
                  <a:srgbClr val="0070C0"/>
                </a:solidFill>
              </a:rPr>
              <a:t>New component must be easily integrated with the existing components</a:t>
            </a:r>
            <a:endParaRPr lang="en-US" sz="2800" b="1" dirty="0">
              <a:solidFill>
                <a:srgbClr val="FF0000"/>
              </a:solidFill>
            </a:endParaRPr>
          </a:p>
          <a:p>
            <a:pPr marL="238125" indent="-238125" algn="just">
              <a:buFont typeface="Arial" pitchFamily="34" charset="0"/>
              <a:buChar char="•"/>
            </a:pPr>
            <a:endParaRPr lang="en-US" sz="2800" b="1" dirty="0">
              <a:solidFill>
                <a:srgbClr val="FF000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9" name="Slide Number Placeholder 8"/>
          <p:cNvSpPr>
            <a:spLocks noGrp="1"/>
          </p:cNvSpPr>
          <p:nvPr>
            <p:ph type="sldNum" sz="quarter" idx="17"/>
          </p:nvPr>
        </p:nvSpPr>
        <p:spPr/>
        <p:txBody>
          <a:bodyPr/>
          <a:lstStyle/>
          <a:p>
            <a:pPr algn="r"/>
            <a:fld id="{256D3EEF-DE4E-429D-8EC4-DDC531AFF587}" type="slidenum">
              <a:rPr kumimoji="0" lang="en-US" sz="1000" smtClean="0"/>
              <a:pPr algn="r"/>
              <a:t>5</a:t>
            </a:fld>
            <a:endParaRPr kumimoji="0" lang="en-US"/>
          </a:p>
        </p:txBody>
      </p:sp>
      <p:sp>
        <p:nvSpPr>
          <p:cNvPr id="10" name="Footer Placeholder 9"/>
          <p:cNvSpPr>
            <a:spLocks noGrp="1"/>
          </p:cNvSpPr>
          <p:nvPr>
            <p:ph type="ftr" sz="quarter" idx="18"/>
          </p:nvPr>
        </p:nvSpPr>
        <p:spPr/>
        <p:txBody>
          <a:bodyPr/>
          <a:lstStyle/>
          <a:p>
            <a:r>
              <a:rPr lang="en-US" dirty="0" smtClean="0"/>
              <a:t>Prepared by Er. Deeyoranjan Dongol</a:t>
            </a:r>
            <a:endParaRPr lang="en-US" dirty="0"/>
          </a:p>
        </p:txBody>
      </p:sp>
    </p:spTree>
    <p:extLst>
      <p:ext uri="{BB962C8B-B14F-4D97-AF65-F5344CB8AC3E}">
        <p14:creationId xmlns:p14="http://schemas.microsoft.com/office/powerpoint/2010/main" val="339705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left)">
                                      <p:cBhvr>
                                        <p:cTn id="24" dur="500"/>
                                        <p:tgtEl>
                                          <p:spTgt spid="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wipe(left)">
                                      <p:cBhvr>
                                        <p:cTn id="29" dur="500"/>
                                        <p:tgtEl>
                                          <p:spTgt spid="5">
                                            <p:txEl>
                                              <p:pRg st="6" end="6"/>
                                            </p:txEl>
                                          </p:spTgt>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wipe(left)">
                                      <p:cBhvr>
                                        <p:cTn id="33" dur="500"/>
                                        <p:tgtEl>
                                          <p:spTgt spid="5">
                                            <p:txEl>
                                              <p:pRg st="7" end="7"/>
                                            </p:txEl>
                                          </p:spTgt>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wipe(left)">
                                      <p:cBhvr>
                                        <p:cTn id="37" dur="500"/>
                                        <p:tgtEl>
                                          <p:spTgt spid="5">
                                            <p:txEl>
                                              <p:pRg st="8" end="8"/>
                                            </p:txEl>
                                          </p:spTgt>
                                        </p:tgtEl>
                                      </p:cBhvr>
                                    </p:animEffect>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Effect transition="in" filter="wipe(left)">
                                      <p:cBhvr>
                                        <p:cTn id="41"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p:txBody>
          <a:bodyPr>
            <a:normAutofit/>
          </a:bodyPr>
          <a:lstStyle/>
          <a:p>
            <a:pPr marL="457200" indent="-457200" algn="just">
              <a:buFont typeface="Wingdings" panose="05000000000000000000" pitchFamily="2" charset="2"/>
              <a:buChar char="Ø"/>
            </a:pPr>
            <a:r>
              <a:rPr lang="en-US" sz="2800" b="1" dirty="0">
                <a:solidFill>
                  <a:srgbClr val="FF0000"/>
                </a:solidFill>
              </a:rPr>
              <a:t>Characteristics of Distributed </a:t>
            </a:r>
            <a:r>
              <a:rPr lang="en-US" sz="2800" b="1" dirty="0" smtClean="0">
                <a:solidFill>
                  <a:srgbClr val="FF0000"/>
                </a:solidFill>
              </a:rPr>
              <a:t>System</a:t>
            </a:r>
          </a:p>
          <a:p>
            <a:pPr marL="461963" indent="-238125" algn="just">
              <a:buFont typeface="Arial" pitchFamily="34" charset="0"/>
              <a:buChar char="•"/>
            </a:pPr>
            <a:r>
              <a:rPr lang="en-US" sz="2800" b="1" dirty="0">
                <a:solidFill>
                  <a:srgbClr val="FF0000"/>
                </a:solidFill>
              </a:rPr>
              <a:t>Concurrency</a:t>
            </a:r>
          </a:p>
          <a:p>
            <a:pPr marL="633413" lvl="1" indent="-238125" algn="just">
              <a:buFont typeface="Arial" pitchFamily="34" charset="0"/>
              <a:buChar char="•"/>
            </a:pPr>
            <a:r>
              <a:rPr lang="en-US" sz="2400" b="1" dirty="0" smtClean="0">
                <a:solidFill>
                  <a:srgbClr val="0070C0"/>
                </a:solidFill>
              </a:rPr>
              <a:t>Multiple activities execute at the same time</a:t>
            </a:r>
          </a:p>
          <a:p>
            <a:pPr marL="633413" lvl="1" indent="-238125" algn="just">
              <a:buFont typeface="Arial" pitchFamily="34" charset="0"/>
              <a:buChar char="•"/>
            </a:pPr>
            <a:r>
              <a:rPr lang="en-US" sz="2400" b="1" dirty="0" smtClean="0">
                <a:solidFill>
                  <a:srgbClr val="0070C0"/>
                </a:solidFill>
              </a:rPr>
              <a:t>Reduces latency and increase throughput of distributed system </a:t>
            </a:r>
            <a:r>
              <a:rPr lang="en-US" sz="2800" b="1" dirty="0" smtClean="0">
                <a:solidFill>
                  <a:srgbClr val="FF0000"/>
                </a:solidFill>
              </a:rPr>
              <a:t> </a:t>
            </a:r>
            <a:endParaRPr lang="en-US" sz="2800" b="1" dirty="0">
              <a:solidFill>
                <a:srgbClr val="FF0000"/>
              </a:solidFill>
            </a:endParaRPr>
          </a:p>
          <a:p>
            <a:pPr marL="461963" indent="-238125" algn="just">
              <a:buFont typeface="Arial" pitchFamily="34" charset="0"/>
              <a:buChar char="•"/>
            </a:pPr>
            <a:r>
              <a:rPr lang="en-US" sz="2800" b="1" dirty="0" smtClean="0">
                <a:solidFill>
                  <a:srgbClr val="FF0000"/>
                </a:solidFill>
              </a:rPr>
              <a:t>Scalability</a:t>
            </a:r>
            <a:endParaRPr lang="en-US" sz="2800" b="1" dirty="0">
              <a:solidFill>
                <a:srgbClr val="FF0000"/>
              </a:solidFill>
            </a:endParaRPr>
          </a:p>
          <a:p>
            <a:pPr marL="633413" lvl="1" indent="-238125" algn="just">
              <a:buFont typeface="Arial" pitchFamily="34" charset="0"/>
              <a:buChar char="•"/>
            </a:pPr>
            <a:r>
              <a:rPr lang="en-US" sz="2400" b="1" dirty="0" smtClean="0">
                <a:solidFill>
                  <a:srgbClr val="0070C0"/>
                </a:solidFill>
              </a:rPr>
              <a:t>Concerned with how the distributed system handles the growth as the number of users for the system increases</a:t>
            </a:r>
          </a:p>
          <a:p>
            <a:pPr marL="633413" lvl="1" indent="-238125" algn="just">
              <a:buFont typeface="Arial" pitchFamily="34" charset="0"/>
              <a:buChar char="•"/>
            </a:pPr>
            <a:r>
              <a:rPr lang="en-US" sz="2400" b="1" dirty="0" smtClean="0">
                <a:solidFill>
                  <a:srgbClr val="0070C0"/>
                </a:solidFill>
              </a:rPr>
              <a:t>No components change when we scale (add more computers in the network) the system</a:t>
            </a:r>
          </a:p>
          <a:p>
            <a:pPr marL="457200" lvl="1" indent="-238125" algn="just">
              <a:buFont typeface="Arial" pitchFamily="34" charset="0"/>
              <a:buChar char="•"/>
            </a:pPr>
            <a:endParaRPr lang="en-US" sz="2800" b="1" dirty="0">
              <a:solidFill>
                <a:srgbClr val="FF0000"/>
              </a:solidFill>
            </a:endParaRPr>
          </a:p>
          <a:p>
            <a:pPr marL="238125" indent="-238125" algn="just">
              <a:buFont typeface="Arial" pitchFamily="34" charset="0"/>
              <a:buChar char="•"/>
            </a:pPr>
            <a:endParaRPr lang="en-US" sz="2800" b="1" dirty="0">
              <a:solidFill>
                <a:srgbClr val="FF000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9" name="Slide Number Placeholder 8"/>
          <p:cNvSpPr>
            <a:spLocks noGrp="1"/>
          </p:cNvSpPr>
          <p:nvPr>
            <p:ph type="sldNum" sz="quarter" idx="17"/>
          </p:nvPr>
        </p:nvSpPr>
        <p:spPr/>
        <p:txBody>
          <a:bodyPr/>
          <a:lstStyle/>
          <a:p>
            <a:pPr algn="r"/>
            <a:fld id="{256D3EEF-DE4E-429D-8EC4-DDC531AFF587}" type="slidenum">
              <a:rPr kumimoji="0" lang="en-US" sz="1000" smtClean="0"/>
              <a:pPr algn="r"/>
              <a:t>6</a:t>
            </a:fld>
            <a:endParaRPr kumimoji="0" lang="en-US"/>
          </a:p>
        </p:txBody>
      </p:sp>
      <p:sp>
        <p:nvSpPr>
          <p:cNvPr id="10" name="Footer Placeholder 9"/>
          <p:cNvSpPr>
            <a:spLocks noGrp="1"/>
          </p:cNvSpPr>
          <p:nvPr>
            <p:ph type="ftr" sz="quarter" idx="18"/>
          </p:nvPr>
        </p:nvSpPr>
        <p:spPr/>
        <p:txBody>
          <a:bodyPr/>
          <a:lstStyle/>
          <a:p>
            <a:r>
              <a:rPr lang="en-US" dirty="0" smtClean="0"/>
              <a:t>Prepared by Er. Deeyoranjan Dongol</a:t>
            </a:r>
            <a:endParaRPr lang="en-US" dirty="0"/>
          </a:p>
        </p:txBody>
      </p:sp>
    </p:spTree>
    <p:extLst>
      <p:ext uri="{BB962C8B-B14F-4D97-AF65-F5344CB8AC3E}">
        <p14:creationId xmlns:p14="http://schemas.microsoft.com/office/powerpoint/2010/main" val="368882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left)">
                                      <p:cBhvr>
                                        <p:cTn id="24" dur="500"/>
                                        <p:tgtEl>
                                          <p:spTgt spid="5">
                                            <p:txEl>
                                              <p:pRg st="5" end="5"/>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wipe(left)">
                                      <p:cBhvr>
                                        <p:cTn id="2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p:txBody>
          <a:bodyPr>
            <a:normAutofit/>
          </a:bodyPr>
          <a:lstStyle/>
          <a:p>
            <a:pPr marL="457200" indent="-457200" algn="just">
              <a:buFont typeface="Wingdings" panose="05000000000000000000" pitchFamily="2" charset="2"/>
              <a:buChar char="Ø"/>
            </a:pPr>
            <a:r>
              <a:rPr lang="en-US" sz="2800" b="1" dirty="0">
                <a:solidFill>
                  <a:srgbClr val="FF0000"/>
                </a:solidFill>
              </a:rPr>
              <a:t>Characteristics of Distributed </a:t>
            </a:r>
            <a:r>
              <a:rPr lang="en-US" sz="2800" b="1" dirty="0" smtClean="0">
                <a:solidFill>
                  <a:srgbClr val="FF0000"/>
                </a:solidFill>
              </a:rPr>
              <a:t>System</a:t>
            </a:r>
          </a:p>
          <a:p>
            <a:pPr marL="401638" indent="-238125" algn="just">
              <a:buFont typeface="Arial" pitchFamily="34" charset="0"/>
              <a:buChar char="•"/>
            </a:pPr>
            <a:r>
              <a:rPr lang="en-US" sz="2800" b="1" dirty="0" smtClean="0">
                <a:solidFill>
                  <a:srgbClr val="FF0000"/>
                </a:solidFill>
              </a:rPr>
              <a:t>Fault Tolerance</a:t>
            </a:r>
          </a:p>
          <a:p>
            <a:pPr marL="573088" lvl="1" indent="-238125" algn="just">
              <a:buFont typeface="Arial" pitchFamily="34" charset="0"/>
              <a:buChar char="•"/>
            </a:pPr>
            <a:r>
              <a:rPr lang="en-US" sz="2400" b="1" dirty="0" smtClean="0">
                <a:solidFill>
                  <a:srgbClr val="0070C0"/>
                </a:solidFill>
              </a:rPr>
              <a:t>Different aged hardware may cause failure</a:t>
            </a:r>
          </a:p>
          <a:p>
            <a:pPr marL="573088" lvl="1" indent="-238125" algn="just">
              <a:buFont typeface="Arial" pitchFamily="34" charset="0"/>
              <a:buChar char="•"/>
            </a:pPr>
            <a:r>
              <a:rPr lang="en-US" sz="2400" b="1" dirty="0" smtClean="0">
                <a:solidFill>
                  <a:srgbClr val="0070C0"/>
                </a:solidFill>
              </a:rPr>
              <a:t>Ability for the system to handle such failures through recovery (Component act in predictable controlled way) and redundancy (crucial system or processes have backup)</a:t>
            </a:r>
            <a:endParaRPr lang="en-US" sz="2800" b="1" dirty="0" smtClean="0">
              <a:solidFill>
                <a:srgbClr val="FF0000"/>
              </a:solidFill>
            </a:endParaRPr>
          </a:p>
          <a:p>
            <a:pPr marL="401638" indent="-238125" algn="just">
              <a:buFont typeface="Arial" pitchFamily="34" charset="0"/>
              <a:buChar char="•"/>
            </a:pPr>
            <a:r>
              <a:rPr lang="en-US" sz="2800" b="1" dirty="0" smtClean="0">
                <a:solidFill>
                  <a:srgbClr val="FF0000"/>
                </a:solidFill>
              </a:rPr>
              <a:t>Transparency</a:t>
            </a:r>
            <a:endParaRPr lang="en-US" sz="2800" b="1" dirty="0">
              <a:solidFill>
                <a:srgbClr val="FF0000"/>
              </a:solidFill>
            </a:endParaRPr>
          </a:p>
          <a:p>
            <a:pPr marL="573088" lvl="1" indent="-238125" algn="just">
              <a:buFont typeface="Arial" pitchFamily="34" charset="0"/>
              <a:buChar char="•"/>
            </a:pPr>
            <a:r>
              <a:rPr lang="en-US" sz="2400" b="1" dirty="0" smtClean="0">
                <a:solidFill>
                  <a:srgbClr val="0070C0"/>
                </a:solidFill>
              </a:rPr>
              <a:t>Idea that user perceives that they are interacting with a whole quantity rather than a collection of cooperating components </a:t>
            </a:r>
          </a:p>
          <a:p>
            <a:pPr marL="573088" lvl="1" indent="-238125" algn="just">
              <a:buFont typeface="Arial" pitchFamily="34" charset="0"/>
              <a:buChar char="•"/>
            </a:pPr>
            <a:r>
              <a:rPr lang="en-US" sz="2400" b="1" dirty="0" smtClean="0">
                <a:solidFill>
                  <a:srgbClr val="0070C0"/>
                </a:solidFill>
              </a:rPr>
              <a:t>Various types:- Access, Location, Concurrency, replication</a:t>
            </a:r>
            <a:endParaRPr lang="en-US" sz="2800" b="1" dirty="0">
              <a:solidFill>
                <a:srgbClr val="FF000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9" name="Slide Number Placeholder 8"/>
          <p:cNvSpPr>
            <a:spLocks noGrp="1"/>
          </p:cNvSpPr>
          <p:nvPr>
            <p:ph type="sldNum" sz="quarter" idx="17"/>
          </p:nvPr>
        </p:nvSpPr>
        <p:spPr/>
        <p:txBody>
          <a:bodyPr/>
          <a:lstStyle/>
          <a:p>
            <a:pPr algn="r"/>
            <a:fld id="{256D3EEF-DE4E-429D-8EC4-DDC531AFF587}" type="slidenum">
              <a:rPr kumimoji="0" lang="en-US" sz="1000" smtClean="0"/>
              <a:pPr algn="r"/>
              <a:t>7</a:t>
            </a:fld>
            <a:endParaRPr kumimoji="0" lang="en-US"/>
          </a:p>
        </p:txBody>
      </p:sp>
      <p:sp>
        <p:nvSpPr>
          <p:cNvPr id="10" name="Footer Placeholder 9"/>
          <p:cNvSpPr>
            <a:spLocks noGrp="1"/>
          </p:cNvSpPr>
          <p:nvPr>
            <p:ph type="ftr" sz="quarter" idx="18"/>
          </p:nvPr>
        </p:nvSpPr>
        <p:spPr/>
        <p:txBody>
          <a:bodyPr/>
          <a:lstStyle/>
          <a:p>
            <a:r>
              <a:rPr lang="en-US" dirty="0" smtClean="0"/>
              <a:t>Prepared by Er. Deeyoranjan Dongol</a:t>
            </a:r>
            <a:endParaRPr lang="en-US" dirty="0"/>
          </a:p>
        </p:txBody>
      </p:sp>
    </p:spTree>
    <p:extLst>
      <p:ext uri="{BB962C8B-B14F-4D97-AF65-F5344CB8AC3E}">
        <p14:creationId xmlns:p14="http://schemas.microsoft.com/office/powerpoint/2010/main" val="339138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left)">
                                      <p:cBhvr>
                                        <p:cTn id="24" dur="500"/>
                                        <p:tgtEl>
                                          <p:spTgt spid="5">
                                            <p:txEl>
                                              <p:pRg st="5" end="5"/>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wipe(left)">
                                      <p:cBhvr>
                                        <p:cTn id="2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p:txBody>
          <a:bodyPr>
            <a:normAutofit/>
          </a:bodyPr>
          <a:lstStyle/>
          <a:p>
            <a:pPr marL="457200" indent="-457200" algn="just">
              <a:buFont typeface="Wingdings" panose="05000000000000000000" pitchFamily="2" charset="2"/>
              <a:buChar char="Ø"/>
            </a:pPr>
            <a:r>
              <a:rPr lang="en-US" sz="3000" b="1" dirty="0" smtClean="0">
                <a:solidFill>
                  <a:srgbClr val="FF0000"/>
                </a:solidFill>
              </a:rPr>
              <a:t>Advantages of Distributed System over Independent PCs</a:t>
            </a:r>
            <a:endParaRPr lang="en-US" sz="3000" b="1" dirty="0">
              <a:solidFill>
                <a:srgbClr val="FF0000"/>
              </a:solidFill>
            </a:endParaRPr>
          </a:p>
          <a:p>
            <a:pPr marL="508000" lvl="1" indent="-238125" algn="just">
              <a:buFont typeface="Arial" pitchFamily="34" charset="0"/>
              <a:buChar char="•"/>
            </a:pPr>
            <a:r>
              <a:rPr lang="en-US" sz="2400" b="1" dirty="0" smtClean="0">
                <a:solidFill>
                  <a:srgbClr val="FF0000"/>
                </a:solidFill>
              </a:rPr>
              <a:t>Data Sharing</a:t>
            </a:r>
          </a:p>
          <a:p>
            <a:pPr marL="744538" lvl="2" indent="-238125" algn="just" defTabSz="744538">
              <a:buFont typeface="Arial" pitchFamily="34" charset="0"/>
              <a:buChar char="•"/>
            </a:pPr>
            <a:r>
              <a:rPr lang="en-US" sz="2400" b="1" dirty="0" smtClean="0">
                <a:solidFill>
                  <a:srgbClr val="0070C0"/>
                </a:solidFill>
              </a:rPr>
              <a:t>Example: Airline reservation </a:t>
            </a:r>
          </a:p>
          <a:p>
            <a:pPr marL="508000" lvl="1" indent="-238125" algn="just">
              <a:buFont typeface="Arial" pitchFamily="34" charset="0"/>
              <a:buChar char="•"/>
            </a:pPr>
            <a:r>
              <a:rPr lang="en-US" sz="2400" b="1" dirty="0" smtClean="0">
                <a:solidFill>
                  <a:srgbClr val="FF0000"/>
                </a:solidFill>
              </a:rPr>
              <a:t>Resource Sharing</a:t>
            </a:r>
            <a:endParaRPr lang="en-US" sz="2400" b="1" dirty="0">
              <a:solidFill>
                <a:srgbClr val="FF0000"/>
              </a:solidFill>
            </a:endParaRPr>
          </a:p>
          <a:p>
            <a:pPr marL="744538" lvl="2" indent="-238125" algn="just">
              <a:buFont typeface="Arial" pitchFamily="34" charset="0"/>
              <a:buChar char="•"/>
            </a:pPr>
            <a:r>
              <a:rPr lang="en-US" sz="2400" b="1" dirty="0" smtClean="0">
                <a:solidFill>
                  <a:srgbClr val="0070C0"/>
                </a:solidFill>
              </a:rPr>
              <a:t>Expensive peripherals can be shared</a:t>
            </a:r>
          </a:p>
          <a:p>
            <a:pPr marL="508000" lvl="1" indent="-238125" algn="just">
              <a:buFont typeface="Arial" pitchFamily="34" charset="0"/>
              <a:buChar char="•"/>
            </a:pPr>
            <a:r>
              <a:rPr lang="en-US" sz="2400" b="1" dirty="0" smtClean="0">
                <a:solidFill>
                  <a:srgbClr val="FF0000"/>
                </a:solidFill>
              </a:rPr>
              <a:t>Communication</a:t>
            </a:r>
            <a:endParaRPr lang="en-US" sz="2400" b="1" dirty="0">
              <a:solidFill>
                <a:srgbClr val="FF0000"/>
              </a:solidFill>
            </a:endParaRPr>
          </a:p>
          <a:p>
            <a:pPr marL="744538" lvl="2" indent="-238125" algn="just" defTabSz="744538">
              <a:buFont typeface="Arial" pitchFamily="34" charset="0"/>
              <a:buChar char="•"/>
            </a:pPr>
            <a:r>
              <a:rPr lang="en-US" sz="2400" b="1" dirty="0" smtClean="0">
                <a:solidFill>
                  <a:srgbClr val="0070C0"/>
                </a:solidFill>
              </a:rPr>
              <a:t>Electronic mail much faster and secure </a:t>
            </a:r>
            <a:endParaRPr lang="en-US" sz="2400" b="1" dirty="0">
              <a:solidFill>
                <a:srgbClr val="0070C0"/>
              </a:solidFill>
            </a:endParaRPr>
          </a:p>
          <a:p>
            <a:pPr marL="508000" lvl="1" indent="-238125" algn="just">
              <a:buFont typeface="Arial" pitchFamily="34" charset="0"/>
              <a:buChar char="•"/>
            </a:pPr>
            <a:r>
              <a:rPr lang="en-US" sz="2400" b="1" dirty="0" smtClean="0">
                <a:solidFill>
                  <a:srgbClr val="FF0000"/>
                </a:solidFill>
              </a:rPr>
              <a:t>Flexibility</a:t>
            </a:r>
            <a:endParaRPr lang="en-US" sz="2400" b="1" dirty="0">
              <a:solidFill>
                <a:srgbClr val="FF0000"/>
              </a:solidFill>
            </a:endParaRPr>
          </a:p>
          <a:p>
            <a:pPr marL="744538" lvl="2" indent="-238125" algn="just">
              <a:buFont typeface="Arial" pitchFamily="34" charset="0"/>
              <a:buChar char="•"/>
            </a:pPr>
            <a:r>
              <a:rPr lang="en-US" sz="2400" b="1" dirty="0" smtClean="0">
                <a:solidFill>
                  <a:srgbClr val="0070C0"/>
                </a:solidFill>
              </a:rPr>
              <a:t>Workload can be spread over the computers effectively and loss of few machines can be compensated for letting people run their job elsewhere</a:t>
            </a:r>
          </a:p>
          <a:p>
            <a:pPr marL="908050" lvl="2" indent="-238125" algn="just">
              <a:buFont typeface="Arial" pitchFamily="34" charset="0"/>
              <a:buChar char="•"/>
            </a:pPr>
            <a:endParaRPr lang="en-US" sz="2400" b="1" dirty="0" smtClean="0">
              <a:solidFill>
                <a:srgbClr val="0070C0"/>
              </a:solidFill>
            </a:endParaRPr>
          </a:p>
          <a:p>
            <a:pPr marL="981075" lvl="1" indent="-238125" algn="just">
              <a:buFont typeface="Arial" pitchFamily="34" charset="0"/>
              <a:buChar char="•"/>
            </a:pPr>
            <a:endParaRPr lang="en-US" sz="2400" b="1" dirty="0" smtClean="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9" name="Slide Number Placeholder 8"/>
          <p:cNvSpPr>
            <a:spLocks noGrp="1"/>
          </p:cNvSpPr>
          <p:nvPr>
            <p:ph type="sldNum" sz="quarter" idx="17"/>
          </p:nvPr>
        </p:nvSpPr>
        <p:spPr/>
        <p:txBody>
          <a:bodyPr/>
          <a:lstStyle/>
          <a:p>
            <a:pPr algn="r"/>
            <a:fld id="{256D3EEF-DE4E-429D-8EC4-DDC531AFF587}" type="slidenum">
              <a:rPr kumimoji="0" lang="en-US" sz="1000" smtClean="0"/>
              <a:pPr algn="r"/>
              <a:t>8</a:t>
            </a:fld>
            <a:endParaRPr kumimoji="0" lang="en-US"/>
          </a:p>
        </p:txBody>
      </p:sp>
      <p:sp>
        <p:nvSpPr>
          <p:cNvPr id="10" name="Footer Placeholder 9"/>
          <p:cNvSpPr>
            <a:spLocks noGrp="1"/>
          </p:cNvSpPr>
          <p:nvPr>
            <p:ph type="ftr" sz="quarter" idx="18"/>
          </p:nvPr>
        </p:nvSpPr>
        <p:spPr/>
        <p:txBody>
          <a:bodyPr/>
          <a:lstStyle/>
          <a:p>
            <a:r>
              <a:rPr lang="en-US" dirty="0" smtClean="0"/>
              <a:t>Prepared by Er. Deeyoranjan Dongol</a:t>
            </a:r>
            <a:endParaRPr lang="en-US" dirty="0"/>
          </a:p>
        </p:txBody>
      </p:sp>
    </p:spTree>
    <p:extLst>
      <p:ext uri="{BB962C8B-B14F-4D97-AF65-F5344CB8AC3E}">
        <p14:creationId xmlns:p14="http://schemas.microsoft.com/office/powerpoint/2010/main" val="228757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wipe(left)">
                                      <p:cBhvr>
                                        <p:cTn id="29" dur="500"/>
                                        <p:tgtEl>
                                          <p:spTgt spid="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wipe(left)">
                                      <p:cBhvr>
                                        <p:cTn id="34" dur="500"/>
                                        <p:tgtEl>
                                          <p:spTgt spid="5">
                                            <p:txEl>
                                              <p:pRg st="7" end="7"/>
                                            </p:txEl>
                                          </p:spTgt>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wipe(left)">
                                      <p:cBhvr>
                                        <p:cTn id="3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p:txBody>
          <a:bodyPr>
            <a:normAutofit fontScale="92500"/>
          </a:bodyPr>
          <a:lstStyle/>
          <a:p>
            <a:pPr marL="457200" indent="-457200" algn="just">
              <a:buFont typeface="Wingdings" panose="05000000000000000000" pitchFamily="2" charset="2"/>
              <a:buChar char="Ø"/>
            </a:pPr>
            <a:r>
              <a:rPr lang="en-US" sz="3000" b="1" dirty="0" smtClean="0">
                <a:solidFill>
                  <a:srgbClr val="FF0000"/>
                </a:solidFill>
              </a:rPr>
              <a:t>Network Operating </a:t>
            </a:r>
            <a:r>
              <a:rPr lang="en-US" sz="3000" b="1" dirty="0">
                <a:solidFill>
                  <a:srgbClr val="FF0000"/>
                </a:solidFill>
              </a:rPr>
              <a:t>System</a:t>
            </a:r>
          </a:p>
          <a:p>
            <a:pPr marL="508000" lvl="1" indent="-238125" algn="just">
              <a:buFont typeface="Arial" pitchFamily="34" charset="0"/>
              <a:buChar char="•"/>
            </a:pPr>
            <a:r>
              <a:rPr lang="en-US" sz="2400" b="1" dirty="0">
                <a:solidFill>
                  <a:srgbClr val="0070C0"/>
                </a:solidFill>
              </a:rPr>
              <a:t>An operating system that </a:t>
            </a:r>
            <a:r>
              <a:rPr lang="en-US" sz="2400" b="1" dirty="0" smtClean="0">
                <a:solidFill>
                  <a:srgbClr val="0070C0"/>
                </a:solidFill>
              </a:rPr>
              <a:t>is designed primarily to support workstations, personal computers and in some instances older terminals that are connected on a local area network</a:t>
            </a:r>
          </a:p>
          <a:p>
            <a:pPr marL="508000" lvl="1" indent="-238125" algn="just">
              <a:buFont typeface="Arial" pitchFamily="34" charset="0"/>
              <a:buChar char="•"/>
            </a:pPr>
            <a:r>
              <a:rPr lang="en-US" sz="2400" b="1" dirty="0" smtClean="0">
                <a:solidFill>
                  <a:srgbClr val="0070C0"/>
                </a:solidFill>
              </a:rPr>
              <a:t>Run on a server and provides the functionality to manage data, users, applications, security and other networking roles</a:t>
            </a:r>
          </a:p>
          <a:p>
            <a:pPr marL="508000" lvl="1" indent="-238125" algn="just">
              <a:buFont typeface="Arial" pitchFamily="34" charset="0"/>
              <a:buChar char="•"/>
            </a:pPr>
            <a:r>
              <a:rPr lang="en-US" sz="2400" b="1" dirty="0">
                <a:solidFill>
                  <a:srgbClr val="00B050"/>
                </a:solidFill>
              </a:rPr>
              <a:t>Examples: Windows </a:t>
            </a:r>
            <a:r>
              <a:rPr lang="en-US" sz="2400" b="1" dirty="0" smtClean="0">
                <a:solidFill>
                  <a:srgbClr val="00B050"/>
                </a:solidFill>
              </a:rPr>
              <a:t>Server 2008, Netware</a:t>
            </a:r>
            <a:endParaRPr lang="en-US" sz="2400" b="1" dirty="0">
              <a:solidFill>
                <a:srgbClr val="00B050"/>
              </a:solidFill>
            </a:endParaRPr>
          </a:p>
          <a:p>
            <a:pPr marL="508000" lvl="1" indent="-238125" algn="just">
              <a:buFont typeface="Arial" pitchFamily="34" charset="0"/>
              <a:buChar char="•"/>
            </a:pPr>
            <a:r>
              <a:rPr lang="en-US" sz="2400" b="1" dirty="0" smtClean="0">
                <a:solidFill>
                  <a:srgbClr val="FF0000"/>
                </a:solidFill>
              </a:rPr>
              <a:t>Advantages</a:t>
            </a:r>
          </a:p>
          <a:p>
            <a:pPr marL="744538" lvl="2" indent="-244475" algn="just" defTabSz="687388">
              <a:buFont typeface="Arial" pitchFamily="34" charset="0"/>
              <a:buChar char="•"/>
            </a:pPr>
            <a:r>
              <a:rPr lang="en-US" sz="2400" b="1" dirty="0" smtClean="0">
                <a:solidFill>
                  <a:srgbClr val="0070C0"/>
                </a:solidFill>
              </a:rPr>
              <a:t>Highly stable and centralized</a:t>
            </a:r>
          </a:p>
          <a:p>
            <a:pPr marL="744538" lvl="2" indent="-244475" algn="just" defTabSz="687388">
              <a:buFont typeface="Arial" pitchFamily="34" charset="0"/>
              <a:buChar char="•"/>
            </a:pPr>
            <a:r>
              <a:rPr lang="en-US" sz="2400" b="1" dirty="0" smtClean="0">
                <a:solidFill>
                  <a:srgbClr val="0070C0"/>
                </a:solidFill>
              </a:rPr>
              <a:t>Servers handle security concerns</a:t>
            </a:r>
          </a:p>
          <a:p>
            <a:pPr marL="508000" lvl="1" indent="-238125" algn="just">
              <a:buFont typeface="Arial" pitchFamily="34" charset="0"/>
              <a:buChar char="•"/>
            </a:pPr>
            <a:r>
              <a:rPr lang="en-US" sz="2400" b="1" dirty="0" smtClean="0">
                <a:solidFill>
                  <a:srgbClr val="FF0000"/>
                </a:solidFill>
              </a:rPr>
              <a:t>Disadvantages</a:t>
            </a:r>
            <a:endParaRPr lang="en-US" sz="2400" b="1" dirty="0">
              <a:solidFill>
                <a:srgbClr val="FF0000"/>
              </a:solidFill>
            </a:endParaRPr>
          </a:p>
          <a:p>
            <a:pPr marL="744538" lvl="2" indent="-244475" algn="just" defTabSz="687388">
              <a:buFont typeface="Arial" pitchFamily="34" charset="0"/>
              <a:buChar char="•"/>
            </a:pPr>
            <a:r>
              <a:rPr lang="en-US" sz="2400" b="1" dirty="0" smtClean="0">
                <a:solidFill>
                  <a:srgbClr val="0070C0"/>
                </a:solidFill>
              </a:rPr>
              <a:t>Expensive servers</a:t>
            </a:r>
          </a:p>
          <a:p>
            <a:pPr marL="744538" lvl="2" indent="-244475" algn="just" defTabSz="687388">
              <a:buFont typeface="Arial" pitchFamily="34" charset="0"/>
              <a:buChar char="•"/>
            </a:pPr>
            <a:r>
              <a:rPr lang="en-US" sz="2400" b="1" dirty="0" smtClean="0">
                <a:solidFill>
                  <a:srgbClr val="0070C0"/>
                </a:solidFill>
              </a:rPr>
              <a:t>Regular updates and maintenance required</a:t>
            </a:r>
          </a:p>
          <a:p>
            <a:pPr marL="981075" lvl="1" indent="-238125" algn="just">
              <a:buFont typeface="Arial" pitchFamily="34" charset="0"/>
              <a:buChar char="•"/>
            </a:pPr>
            <a:endParaRPr lang="en-US" sz="2400" b="1" dirty="0" smtClean="0">
              <a:solidFill>
                <a:srgbClr val="0070C0"/>
              </a:solidFill>
            </a:endParaRPr>
          </a:p>
          <a:p>
            <a:pPr marL="981075" lvl="1" indent="-238125" algn="just">
              <a:buFont typeface="Arial" pitchFamily="34" charset="0"/>
              <a:buChar char="•"/>
            </a:pPr>
            <a:endParaRPr lang="en-US" sz="2400" b="1" dirty="0" smtClean="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9" name="Slide Number Placeholder 8"/>
          <p:cNvSpPr>
            <a:spLocks noGrp="1"/>
          </p:cNvSpPr>
          <p:nvPr>
            <p:ph type="sldNum" sz="quarter" idx="17"/>
          </p:nvPr>
        </p:nvSpPr>
        <p:spPr/>
        <p:txBody>
          <a:bodyPr/>
          <a:lstStyle/>
          <a:p>
            <a:pPr algn="r"/>
            <a:fld id="{256D3EEF-DE4E-429D-8EC4-DDC531AFF587}" type="slidenum">
              <a:rPr kumimoji="0" lang="en-US" sz="1000" smtClean="0"/>
              <a:pPr algn="r"/>
              <a:t>9</a:t>
            </a:fld>
            <a:endParaRPr kumimoji="0" lang="en-US"/>
          </a:p>
        </p:txBody>
      </p:sp>
      <p:sp>
        <p:nvSpPr>
          <p:cNvPr id="10" name="Footer Placeholder 9"/>
          <p:cNvSpPr>
            <a:spLocks noGrp="1"/>
          </p:cNvSpPr>
          <p:nvPr>
            <p:ph type="ftr" sz="quarter" idx="18"/>
          </p:nvPr>
        </p:nvSpPr>
        <p:spPr/>
        <p:txBody>
          <a:bodyPr/>
          <a:lstStyle/>
          <a:p>
            <a:r>
              <a:rPr lang="en-US" dirty="0" smtClean="0"/>
              <a:t>Prepared by Er. Deeyoranjan Dongol</a:t>
            </a:r>
            <a:endParaRPr lang="en-US" dirty="0"/>
          </a:p>
        </p:txBody>
      </p:sp>
    </p:spTree>
    <p:extLst>
      <p:ext uri="{BB962C8B-B14F-4D97-AF65-F5344CB8AC3E}">
        <p14:creationId xmlns:p14="http://schemas.microsoft.com/office/powerpoint/2010/main" val="235402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wipe(left)">
                                      <p:cBhvr>
                                        <p:cTn id="24" dur="500"/>
                                        <p:tgtEl>
                                          <p:spTgt spid="5">
                                            <p:txEl>
                                              <p:pRg st="4" end="4"/>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wipe(left)">
                                      <p:cBhvr>
                                        <p:cTn id="28" dur="500"/>
                                        <p:tgtEl>
                                          <p:spTgt spid="5">
                                            <p:txEl>
                                              <p:pRg st="5" end="5"/>
                                            </p:txEl>
                                          </p:spTgt>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left)">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wipe(left)">
                                      <p:cBhvr>
                                        <p:cTn id="37" dur="500"/>
                                        <p:tgtEl>
                                          <p:spTgt spid="5">
                                            <p:txEl>
                                              <p:pRg st="7" end="7"/>
                                            </p:txEl>
                                          </p:spTgt>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wipe(left)">
                                      <p:cBhvr>
                                        <p:cTn id="41" dur="500"/>
                                        <p:tgtEl>
                                          <p:spTgt spid="5">
                                            <p:txEl>
                                              <p:pRg st="8" end="8"/>
                                            </p:txEl>
                                          </p:spTgt>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wipe(left)">
                                      <p:cBhvr>
                                        <p:cTn id="45"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tchboo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1_Pitchboo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C87CFE-642B-4AB0-BDFB-C5D4996E96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Pitchbook</Template>
  <TotalTime>0</TotalTime>
  <Words>1579</Words>
  <Application>Microsoft Office PowerPoint</Application>
  <PresentationFormat>On-screen Show (4:3)</PresentationFormat>
  <Paragraphs>227</Paragraphs>
  <Slides>26</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Calibri</vt:lpstr>
      <vt:lpstr>Cambria Math</vt:lpstr>
      <vt:lpstr>Wingdings</vt:lpstr>
      <vt:lpstr>Pitchbook</vt:lpstr>
      <vt:lpstr>1_Pitchbook</vt:lpstr>
      <vt:lpstr>Distributed Operating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2012-07-23T09:30:26Z</dcterms:created>
  <dcterms:modified xsi:type="dcterms:W3CDTF">2023-12-11T12:31:07Z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TC101769289990</vt:lpwstr>
  </property>
</Properties>
</file>