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53" r:id="rId2"/>
  </p:sldMasterIdLst>
  <p:notesMasterIdLst>
    <p:notesMasterId r:id="rId33"/>
  </p:notesMasterIdLst>
  <p:handoutMasterIdLst>
    <p:handoutMasterId r:id="rId34"/>
  </p:handoutMasterIdLst>
  <p:sldIdLst>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vEpfGQ5/v+JF/5AV+w/8vg==" hashData="K0eTCcZCLYw0ruVGN/yEz20WJTRJBCxHf+RcB+Ukg9OAYCIf1aSTwB8OHOakBmbDzvEcbx5Gt8uTaj/ISeW4R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89520" autoAdjust="0"/>
  </p:normalViewPr>
  <p:slideViewPr>
    <p:cSldViewPr>
      <p:cViewPr varScale="1">
        <p:scale>
          <a:sx n="75" d="100"/>
          <a:sy n="75" d="100"/>
        </p:scale>
        <p:origin x="146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12/11/2023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12/11/2023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extLst>
      <p:ext uri="{BB962C8B-B14F-4D97-AF65-F5344CB8AC3E}">
        <p14:creationId xmlns:p14="http://schemas.microsoft.com/office/powerpoint/2010/main" val="4277233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6617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74629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288234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4005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398396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3019117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Sector 0 of the disk is called the </a:t>
            </a:r>
            <a:r>
              <a:rPr lang="en-US" sz="1200" b="1" kern="1200" baseline="0" dirty="0" smtClean="0">
                <a:solidFill>
                  <a:schemeClr val="tx1"/>
                </a:solidFill>
                <a:latin typeface="+mn-lt"/>
                <a:ea typeface="+mn-ea"/>
                <a:cs typeface="+mn-cs"/>
              </a:rPr>
              <a:t>MBR (Master Boot Record ) and is used to boot the computer. The end of the MBR</a:t>
            </a:r>
          </a:p>
          <a:p>
            <a:r>
              <a:rPr lang="en-US" sz="1200" kern="1200" baseline="0" dirty="0" smtClean="0">
                <a:solidFill>
                  <a:schemeClr val="tx1"/>
                </a:solidFill>
                <a:latin typeface="+mn-lt"/>
                <a:ea typeface="+mn-ea"/>
                <a:cs typeface="+mn-cs"/>
              </a:rPr>
              <a:t>contains the partition table. This table gives the starting and ending addresses of each partition. One of the partitions in the table is marked as active. When the computer is booted, the BIOS reads in and executes the MBR. The first thing the MBR program does is locate the active partition, read in its first block, called the </a:t>
            </a:r>
            <a:r>
              <a:rPr lang="en-US" sz="1200" b="1" kern="1200" baseline="0" dirty="0" smtClean="0">
                <a:solidFill>
                  <a:schemeClr val="tx1"/>
                </a:solidFill>
                <a:latin typeface="+mn-lt"/>
                <a:ea typeface="+mn-ea"/>
                <a:cs typeface="+mn-cs"/>
              </a:rPr>
              <a:t>boot block , and execute it. </a:t>
            </a:r>
            <a:r>
              <a:rPr lang="en-US" sz="1200" kern="1200" baseline="0" dirty="0" smtClean="0">
                <a:solidFill>
                  <a:schemeClr val="tx1"/>
                </a:solidFill>
                <a:latin typeface="+mn-lt"/>
                <a:ea typeface="+mn-ea"/>
                <a:cs typeface="+mn-cs"/>
              </a:rPr>
              <a:t>The program in the boot block loads the operating system contained in that partition.</a:t>
            </a:r>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superblock -&gt; </a:t>
            </a:r>
            <a:r>
              <a:rPr lang="en-US" sz="1200" b="0" kern="1200" baseline="0" dirty="0" smtClean="0">
                <a:solidFill>
                  <a:schemeClr val="tx1"/>
                </a:solidFill>
                <a:latin typeface="+mn-lt"/>
                <a:ea typeface="+mn-ea"/>
                <a:cs typeface="+mn-cs"/>
              </a:rPr>
              <a:t>It contains all the key parameters about the </a:t>
            </a:r>
            <a:r>
              <a:rPr lang="en-US" sz="1200" kern="1200" baseline="0" dirty="0" smtClean="0">
                <a:solidFill>
                  <a:schemeClr val="tx1"/>
                </a:solidFill>
                <a:latin typeface="+mn-lt"/>
                <a:ea typeface="+mn-ea"/>
                <a:cs typeface="+mn-cs"/>
              </a:rPr>
              <a:t>file system and is read into memory when the computer is booted or the file system is</a:t>
            </a:r>
          </a:p>
          <a:p>
            <a:r>
              <a:rPr lang="en-US" sz="1200" kern="1200" baseline="0" dirty="0" smtClean="0">
                <a:solidFill>
                  <a:schemeClr val="tx1"/>
                </a:solidFill>
                <a:latin typeface="+mn-lt"/>
                <a:ea typeface="+mn-ea"/>
                <a:cs typeface="+mn-cs"/>
              </a:rPr>
              <a:t>first touched. Typical information in the superblock includes a magic number to identify the file system type, the number of blocks in the file system, and other key administrative information</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11991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99594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2945200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56264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1794552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122841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3619624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459678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3835976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4060886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1059086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1139882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1143234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576290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extLst>
      <p:ext uri="{BB962C8B-B14F-4D97-AF65-F5344CB8AC3E}">
        <p14:creationId xmlns:p14="http://schemas.microsoft.com/office/powerpoint/2010/main" val="248990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3749464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extLst>
      <p:ext uri="{BB962C8B-B14F-4D97-AF65-F5344CB8AC3E}">
        <p14:creationId xmlns:p14="http://schemas.microsoft.com/office/powerpoint/2010/main" val="111393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246660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352886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416453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992788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164411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128923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extLst/>
          </a:lstStyle>
          <a:p>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DE8E674F-D9A9-4B25-BF17-101F80A8339C}" type="datetime1">
              <a:rPr lang="en-US" smtClean="0"/>
              <a:pPr/>
              <a:t>12/11/2023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36866170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105D3464-CE61-474C-9747-A77F4EED7174}" type="datetime1">
              <a:rPr lang="en-US" smtClean="0">
                <a:solidFill>
                  <a:prstClr val="black">
                    <a:tint val="65000"/>
                  </a:prstClr>
                </a:solidFill>
              </a:rPr>
              <a:pPr algn="r"/>
              <a:t>12/11/2023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2006622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fld id="{EA551B21-3A08-4C33-97F2-AF974A85DBDF}" type="datetime1">
              <a:rPr lang="en-US" smtClean="0">
                <a:solidFill>
                  <a:prstClr val="black">
                    <a:tint val="65000"/>
                  </a:prstClr>
                </a:solidFill>
              </a:rPr>
              <a:pPr algn="r"/>
              <a:t>12/11/2023</a:t>
            </a:fld>
            <a:endParaRPr lang="en-US">
              <a:solidFill>
                <a:prstClr val="black">
                  <a:tint val="65000"/>
                </a:prstClr>
              </a:solidFill>
            </a:endParaRPr>
          </a:p>
        </p:txBody>
      </p:sp>
      <p:sp>
        <p:nvSpPr>
          <p:cNvPr id="20" name="Rectangle 20"/>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3321317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fld id="{D121F4EA-4DD3-4329-9CFA-F4580AF6C80E}" type="datetime1">
              <a:rPr lang="en-US" smtClean="0">
                <a:solidFill>
                  <a:prstClr val="black">
                    <a:tint val="65000"/>
                  </a:prstClr>
                </a:solidFill>
              </a:rPr>
              <a:pPr algn="r"/>
              <a:t>12/11/2023</a:t>
            </a:fld>
            <a:endParaRPr lang="en-US">
              <a:solidFill>
                <a:prstClr val="black">
                  <a:tint val="65000"/>
                </a:prstClr>
              </a:solidFill>
            </a:endParaRPr>
          </a:p>
        </p:txBody>
      </p:sp>
      <p:sp>
        <p:nvSpPr>
          <p:cNvPr id="27" name="Rectangle 27"/>
          <p:cNvSpPr>
            <a:spLocks noGrp="1"/>
          </p:cNvSpPr>
          <p:nvPr>
            <p:ph type="sldNum" sz="quarter" idx="23"/>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8" name="Rectangle 28"/>
          <p:cNvSpPr>
            <a:spLocks noGrp="1"/>
          </p:cNvSpPr>
          <p:nvPr>
            <p:ph type="ftr" sz="quarter" idx="24"/>
          </p:nvPr>
        </p:nvSpPr>
        <p:spPr/>
        <p:txBody>
          <a:bodyPr/>
          <a:lstStyle>
            <a:extLst/>
          </a:lstStyle>
          <a:p>
            <a:endParaRPr lang="en-US"/>
          </a:p>
        </p:txBody>
      </p:sp>
    </p:spTree>
    <p:extLst>
      <p:ext uri="{BB962C8B-B14F-4D97-AF65-F5344CB8AC3E}">
        <p14:creationId xmlns:p14="http://schemas.microsoft.com/office/powerpoint/2010/main" val="38513995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017C3585-B647-4590-8B12-6C0432AC9512}" type="datetime1">
              <a:rPr lang="en-US" smtClean="0">
                <a:solidFill>
                  <a:prstClr val="black">
                    <a:tint val="65000"/>
                  </a:prstClr>
                </a:solidFill>
              </a:rPr>
              <a:pPr algn="r"/>
              <a:t>12/11/2023</a:t>
            </a:fld>
            <a:endParaRPr lang="en-US">
              <a:solidFill>
                <a:prstClr val="black">
                  <a:tint val="65000"/>
                </a:prstClr>
              </a:solidFill>
            </a:endParaRPr>
          </a:p>
        </p:txBody>
      </p:sp>
      <p:sp>
        <p:nvSpPr>
          <p:cNvPr id="18" name="Rectangle 18"/>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1" name="Rectangle 21"/>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12540186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fld id="{D33C8584-94D5-46F0-AC1B-6D937658CDBF}" type="datetime1">
              <a:rPr lang="en-US" smtClean="0">
                <a:solidFill>
                  <a:prstClr val="black">
                    <a:tint val="65000"/>
                  </a:prstClr>
                </a:solidFill>
              </a:rPr>
              <a:pPr algn="r"/>
              <a:t>12/11/2023</a:t>
            </a:fld>
            <a:endParaRPr lang="en-US" dirty="0">
              <a:solidFill>
                <a:prstClr val="black">
                  <a:tint val="65000"/>
                </a:prstClr>
              </a:solidFill>
            </a:endParaRPr>
          </a:p>
        </p:txBody>
      </p:sp>
      <p:sp>
        <p:nvSpPr>
          <p:cNvPr id="19" name="Rectangle 19"/>
          <p:cNvSpPr>
            <a:spLocks noGrp="1"/>
          </p:cNvSpPr>
          <p:nvPr>
            <p:ph type="sldNum" sz="quarter" idx="22"/>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0" name="Rectangle 20"/>
          <p:cNvSpPr>
            <a:spLocks noGrp="1"/>
          </p:cNvSpPr>
          <p:nvPr>
            <p:ph type="ftr" sz="quarter" idx="23"/>
          </p:nvPr>
        </p:nvSpPr>
        <p:spPr/>
        <p:txBody>
          <a:bodyPr/>
          <a:lstStyle>
            <a:extLst/>
          </a:lstStyle>
          <a:p>
            <a:endParaRPr lang="en-US"/>
          </a:p>
        </p:txBody>
      </p:sp>
    </p:spTree>
    <p:extLst>
      <p:ext uri="{BB962C8B-B14F-4D97-AF65-F5344CB8AC3E}">
        <p14:creationId xmlns:p14="http://schemas.microsoft.com/office/powerpoint/2010/main" val="34584379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fld id="{9699D080-F6EC-4098-9F17-4617FFCBDC2A}" type="datetime1">
              <a:rPr lang="en-US" smtClean="0">
                <a:solidFill>
                  <a:prstClr val="black">
                    <a:tint val="65000"/>
                  </a:prstClr>
                </a:solidFill>
              </a:rPr>
              <a:pPr algn="r"/>
              <a:t>12/11/2023</a:t>
            </a:fld>
            <a:endParaRPr lang="en-US">
              <a:solidFill>
                <a:prstClr val="black">
                  <a:tint val="65000"/>
                </a:prstClr>
              </a:solidFill>
            </a:endParaRPr>
          </a:p>
        </p:txBody>
      </p:sp>
      <p:sp>
        <p:nvSpPr>
          <p:cNvPr id="17" name="Rectangle 17"/>
          <p:cNvSpPr>
            <a:spLocks noGrp="1"/>
          </p:cNvSpPr>
          <p:nvPr>
            <p:ph type="sldNum" sz="quarter" idx="24"/>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8" name="Rectangle 18"/>
          <p:cNvSpPr>
            <a:spLocks noGrp="1"/>
          </p:cNvSpPr>
          <p:nvPr>
            <p:ph type="ftr" sz="quarter" idx="25"/>
          </p:nvPr>
        </p:nvSpPr>
        <p:spPr/>
        <p:txBody>
          <a:bodyPr/>
          <a:lstStyle>
            <a:extLst/>
          </a:lstStyle>
          <a:p>
            <a:endParaRPr lang="en-US"/>
          </a:p>
        </p:txBody>
      </p:sp>
    </p:spTree>
    <p:extLst>
      <p:ext uri="{BB962C8B-B14F-4D97-AF65-F5344CB8AC3E}">
        <p14:creationId xmlns:p14="http://schemas.microsoft.com/office/powerpoint/2010/main" val="21069865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fld id="{AF9BA356-C67E-4FDF-AE6B-405161432AEE}" type="datetime1">
              <a:rPr lang="en-US" smtClean="0">
                <a:solidFill>
                  <a:prstClr val="black">
                    <a:tint val="65000"/>
                  </a:prstClr>
                </a:solidFill>
              </a:rPr>
              <a:pPr algn="r"/>
              <a:t>12/11/2023</a:t>
            </a:fld>
            <a:endParaRPr lang="en-US">
              <a:solidFill>
                <a:prstClr val="black">
                  <a:tint val="65000"/>
                </a:prstClr>
              </a:solidFill>
            </a:endParaRPr>
          </a:p>
        </p:txBody>
      </p:sp>
      <p:sp>
        <p:nvSpPr>
          <p:cNvPr id="18" name="Rectangle 18"/>
          <p:cNvSpPr>
            <a:spLocks noGrp="1"/>
          </p:cNvSpPr>
          <p:nvPr>
            <p:ph type="sldNum" sz="quarter" idx="26"/>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7"/>
          </p:nvPr>
        </p:nvSpPr>
        <p:spPr/>
        <p:txBody>
          <a:bodyPr/>
          <a:lstStyle>
            <a:extLst/>
          </a:lstStyle>
          <a:p>
            <a:endParaRPr lang="en-US"/>
          </a:p>
        </p:txBody>
      </p:sp>
    </p:spTree>
    <p:extLst>
      <p:ext uri="{BB962C8B-B14F-4D97-AF65-F5344CB8AC3E}">
        <p14:creationId xmlns:p14="http://schemas.microsoft.com/office/powerpoint/2010/main" val="27276485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fld id="{C2918866-D5C2-42B6-9164-47576AD599A4}" type="datetime1">
              <a:rPr lang="en-US" smtClean="0">
                <a:solidFill>
                  <a:prstClr val="black">
                    <a:tint val="65000"/>
                  </a:prstClr>
                </a:solidFill>
              </a:rPr>
              <a:pPr algn="r"/>
              <a:t>12/11/2023</a:t>
            </a:fld>
            <a:endParaRPr lang="en-US">
              <a:solidFill>
                <a:prstClr val="black">
                  <a:tint val="65000"/>
                </a:prstClr>
              </a:solidFill>
            </a:endParaRPr>
          </a:p>
        </p:txBody>
      </p:sp>
      <p:sp>
        <p:nvSpPr>
          <p:cNvPr id="43" name="Rectangle 43"/>
          <p:cNvSpPr>
            <a:spLocks noGrp="1"/>
          </p:cNvSpPr>
          <p:nvPr>
            <p:ph type="sldNum" sz="quarter" idx="48"/>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45" name="Rectangle 45"/>
          <p:cNvSpPr>
            <a:spLocks noGrp="1"/>
          </p:cNvSpPr>
          <p:nvPr>
            <p:ph type="ftr" sz="quarter" idx="49"/>
          </p:nvPr>
        </p:nvSpPr>
        <p:spPr/>
        <p:txBody>
          <a:bodyPr/>
          <a:lstStyle>
            <a:extLst/>
          </a:lstStyle>
          <a:p>
            <a:endParaRPr lang="en-US"/>
          </a:p>
        </p:txBody>
      </p:sp>
    </p:spTree>
    <p:extLst>
      <p:ext uri="{BB962C8B-B14F-4D97-AF65-F5344CB8AC3E}">
        <p14:creationId xmlns:p14="http://schemas.microsoft.com/office/powerpoint/2010/main" val="2882042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fld id="{67B9553A-0B1B-4B93-83F5-E31F4786E4B6}" type="datetime1">
              <a:rPr lang="en-US" smtClean="0">
                <a:solidFill>
                  <a:prstClr val="black">
                    <a:tint val="65000"/>
                  </a:prstClr>
                </a:solidFill>
              </a:rPr>
              <a:pPr algn="r"/>
              <a:t>12/11/2023</a:t>
            </a:fld>
            <a:endParaRPr lang="en-US" dirty="0">
              <a:solidFill>
                <a:prstClr val="black">
                  <a:tint val="65000"/>
                </a:prstClr>
              </a:solidFill>
            </a:endParaRPr>
          </a:p>
        </p:txBody>
      </p:sp>
      <p:sp>
        <p:nvSpPr>
          <p:cNvPr id="33" name="Rectangle 33"/>
          <p:cNvSpPr>
            <a:spLocks noGrp="1"/>
          </p:cNvSpPr>
          <p:nvPr>
            <p:ph type="sldNum" sz="quarter" idx="40"/>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34" name="Rectangle 34"/>
          <p:cNvSpPr>
            <a:spLocks noGrp="1"/>
          </p:cNvSpPr>
          <p:nvPr>
            <p:ph type="ftr" sz="quarter" idx="41"/>
          </p:nvPr>
        </p:nvSpPr>
        <p:spPr/>
        <p:txBody>
          <a:bodyPr/>
          <a:lstStyle>
            <a:extLst/>
          </a:lstStyle>
          <a:p>
            <a:endParaRPr lang="en-US"/>
          </a:p>
        </p:txBody>
      </p:sp>
    </p:spTree>
    <p:extLst>
      <p:ext uri="{BB962C8B-B14F-4D97-AF65-F5344CB8AC3E}">
        <p14:creationId xmlns:p14="http://schemas.microsoft.com/office/powerpoint/2010/main" val="394838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2338FC30-9CF3-4ABD-82BA-3073665DB2E7}" type="datetime1">
              <a:rPr lang="en-US" smtClean="0"/>
              <a:pPr/>
              <a:t>12/11/2023</a:t>
            </a:fld>
            <a:endParaRPr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endParaRPr lang="en-US" dirty="0">
              <a:solidFill>
                <a:prstClr val="white"/>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24631054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8CBE0CF3-71E9-4EC7-B11A-E635D4CCFF0E}" type="datetime1">
              <a:rPr lang="en-US" smtClean="0">
                <a:solidFill>
                  <a:prstClr val="black">
                    <a:tint val="65000"/>
                  </a:prstClr>
                </a:solidFill>
              </a:rPr>
              <a:pPr algn="r"/>
              <a:t>12/11/2023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extLst/>
          </a:lstStyle>
          <a:p>
            <a:endParaRPr lang="en-US"/>
          </a:p>
        </p:txBody>
      </p:sp>
    </p:spTree>
    <p:extLst>
      <p:ext uri="{BB962C8B-B14F-4D97-AF65-F5344CB8AC3E}">
        <p14:creationId xmlns:p14="http://schemas.microsoft.com/office/powerpoint/2010/main" val="42381409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fld id="{29DECEF7-CD4B-4146-A5DE-B4CE5025DA81}" type="datetime1">
              <a:rPr lang="en-US" smtClean="0">
                <a:solidFill>
                  <a:prstClr val="black">
                    <a:tint val="65000"/>
                  </a:prstClr>
                </a:solidFill>
              </a:rPr>
              <a:pPr algn="r"/>
              <a:t>12/11/2023</a:t>
            </a:fld>
            <a:endParaRPr lang="en-US">
              <a:solidFill>
                <a:prstClr val="black">
                  <a:tint val="65000"/>
                </a:prstClr>
              </a:solidFill>
            </a:endParaRPr>
          </a:p>
        </p:txBody>
      </p:sp>
      <p:sp>
        <p:nvSpPr>
          <p:cNvPr id="8" name="Rectangle 8"/>
          <p:cNvSpPr>
            <a:spLocks noGrp="1"/>
          </p:cNvSpPr>
          <p:nvPr>
            <p:ph type="sldNum" sz="quarter" idx="1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p:txBody>
          <a:bodyPr/>
          <a:lstStyle>
            <a:extLst/>
          </a:lstStyle>
          <a:p>
            <a:endParaRPr lang="en-US"/>
          </a:p>
        </p:txBody>
      </p:sp>
    </p:spTree>
    <p:extLst>
      <p:ext uri="{BB962C8B-B14F-4D97-AF65-F5344CB8AC3E}">
        <p14:creationId xmlns:p14="http://schemas.microsoft.com/office/powerpoint/2010/main" val="29048153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fld id="{9AFF6A2C-8872-4D5D-A268-F400A397283D}" type="datetime1">
              <a:rPr lang="en-US" smtClean="0">
                <a:solidFill>
                  <a:prstClr val="black">
                    <a:tint val="65000"/>
                  </a:prstClr>
                </a:solidFill>
              </a:rPr>
              <a:pPr algn="r"/>
              <a:t>12/11/2023</a:t>
            </a:fld>
            <a:endParaRPr lang="en-US">
              <a:solidFill>
                <a:prstClr val="black">
                  <a:tint val="65000"/>
                </a:prstClr>
              </a:solidFill>
            </a:endParaRPr>
          </a:p>
        </p:txBody>
      </p:sp>
      <p:sp>
        <p:nvSpPr>
          <p:cNvPr id="10" name="Rectangle 10"/>
          <p:cNvSpPr>
            <a:spLocks noGrp="1"/>
          </p:cNvSpPr>
          <p:nvPr>
            <p:ph type="sldNum" sz="quarter" idx="17"/>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2" name="Rectangle 12"/>
          <p:cNvSpPr>
            <a:spLocks noGrp="1"/>
          </p:cNvSpPr>
          <p:nvPr>
            <p:ph type="ftr" sz="quarter" idx="18"/>
          </p:nvPr>
        </p:nvSpPr>
        <p:spPr/>
        <p:txBody>
          <a:bodyPr/>
          <a:lstStyle>
            <a:extLst/>
          </a:lstStyle>
          <a:p>
            <a:endParaRPr lang="en-US"/>
          </a:p>
        </p:txBody>
      </p:sp>
    </p:spTree>
    <p:extLst>
      <p:ext uri="{BB962C8B-B14F-4D97-AF65-F5344CB8AC3E}">
        <p14:creationId xmlns:p14="http://schemas.microsoft.com/office/powerpoint/2010/main" val="24047182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fld id="{432B92F2-B4FB-4519-B530-5E7D462BDADA}" type="datetime1">
              <a:rPr lang="en-US" smtClean="0">
                <a:solidFill>
                  <a:prstClr val="black">
                    <a:tint val="65000"/>
                  </a:prstClr>
                </a:solidFill>
              </a:rPr>
              <a:pPr algn="r"/>
              <a:t>12/11/2023</a:t>
            </a:fld>
            <a:endParaRPr lang="en-US">
              <a:solidFill>
                <a:prstClr val="black">
                  <a:tint val="65000"/>
                </a:prstClr>
              </a:solidFill>
            </a:endParaRPr>
          </a:p>
        </p:txBody>
      </p:sp>
      <p:sp>
        <p:nvSpPr>
          <p:cNvPr id="16" name="Rectangle 16"/>
          <p:cNvSpPr>
            <a:spLocks noGrp="1"/>
          </p:cNvSpPr>
          <p:nvPr>
            <p:ph type="sldNum" sz="quarter" idx="19"/>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17" name="Rectangle 17"/>
          <p:cNvSpPr>
            <a:spLocks noGrp="1"/>
          </p:cNvSpPr>
          <p:nvPr>
            <p:ph type="ftr" sz="quarter" idx="20"/>
          </p:nvPr>
        </p:nvSpPr>
        <p:spPr/>
        <p:txBody>
          <a:bodyPr/>
          <a:lstStyle>
            <a:extLst/>
          </a:lstStyle>
          <a:p>
            <a:endParaRPr lang="en-US"/>
          </a:p>
        </p:txBody>
      </p:sp>
    </p:spTree>
    <p:extLst>
      <p:ext uri="{BB962C8B-B14F-4D97-AF65-F5344CB8AC3E}">
        <p14:creationId xmlns:p14="http://schemas.microsoft.com/office/powerpoint/2010/main" val="3596276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fld id="{FC10BC61-C6A3-4971-9DCD-7DDAAD5B205E}" type="datetime1">
              <a:rPr lang="en-US" smtClean="0">
                <a:solidFill>
                  <a:prstClr val="black">
                    <a:tint val="65000"/>
                  </a:prstClr>
                </a:solidFill>
              </a:rPr>
              <a:pPr algn="r"/>
              <a:t>12/11/2023</a:t>
            </a:fld>
            <a:endParaRPr lang="en-US">
              <a:solidFill>
                <a:prstClr val="black">
                  <a:tint val="65000"/>
                </a:prstClr>
              </a:solidFill>
            </a:endParaRPr>
          </a:p>
        </p:txBody>
      </p:sp>
      <p:sp>
        <p:nvSpPr>
          <p:cNvPr id="19" name="Rectangle 19"/>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28214144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fld id="{9A7F7D02-4BAE-4F00-86DF-A928C9CD7215}" type="datetime1">
              <a:rPr lang="en-US" smtClean="0">
                <a:solidFill>
                  <a:prstClr val="black">
                    <a:tint val="65000"/>
                  </a:prstClr>
                </a:solidFill>
              </a:rPr>
              <a:pPr algn="r"/>
              <a:t>12/11/2023</a:t>
            </a:fld>
            <a:endParaRPr lang="en-US">
              <a:solidFill>
                <a:prstClr val="black">
                  <a:tint val="65000"/>
                </a:prstClr>
              </a:solidFill>
            </a:endParaRPr>
          </a:p>
        </p:txBody>
      </p:sp>
      <p:sp>
        <p:nvSpPr>
          <p:cNvPr id="22" name="Rectangle 22"/>
          <p:cNvSpPr>
            <a:spLocks noGrp="1"/>
          </p:cNvSpPr>
          <p:nvPr>
            <p:ph type="sldNum" sz="quarter" idx="21"/>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2"/>
          </p:nvPr>
        </p:nvSpPr>
        <p:spPr/>
        <p:txBody>
          <a:bodyPr/>
          <a:lstStyle>
            <a:extLst/>
          </a:lstStyle>
          <a:p>
            <a:endParaRPr lang="en-US"/>
          </a:p>
        </p:txBody>
      </p:sp>
    </p:spTree>
    <p:extLst>
      <p:ext uri="{BB962C8B-B14F-4D97-AF65-F5344CB8AC3E}">
        <p14:creationId xmlns:p14="http://schemas.microsoft.com/office/powerpoint/2010/main" val="3219329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58A2F023-0EBE-410C-BB20-7E96CC44A3EE}" type="datetime1">
              <a:rPr lang="en-US" smtClean="0">
                <a:solidFill>
                  <a:prstClr val="black">
                    <a:tint val="65000"/>
                  </a:prstClr>
                </a:solidFill>
              </a:rPr>
              <a:pPr algn="r"/>
              <a:t>12/11/2023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000">
                <a:solidFill>
                  <a:sysClr val="windowText" lastClr="000000"/>
                </a:solidFill>
              </a:defRPr>
            </a:lvl1pPr>
            <a:extLst/>
          </a:lstStyle>
          <a:p>
            <a:endParaRPr lang="en-US" dirty="0"/>
          </a:p>
        </p:txBody>
      </p:sp>
    </p:spTree>
    <p:extLst>
      <p:ext uri="{BB962C8B-B14F-4D97-AF65-F5344CB8AC3E}">
        <p14:creationId xmlns:p14="http://schemas.microsoft.com/office/powerpoint/2010/main" val="206172229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iming>
    <p:tnLst>
      <p:par>
        <p:cTn id="1" dur="indefinite" restart="never" nodeType="tmRoot"/>
      </p:par>
    </p:tnLst>
  </p:timing>
  <p:hf hdr="0" ft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b="1" dirty="0" smtClean="0"/>
              <a:t>FILE Management</a:t>
            </a:r>
            <a:endParaRPr lang="en-US" b="1" dirty="0"/>
          </a:p>
        </p:txBody>
      </p:sp>
      <p:sp>
        <p:nvSpPr>
          <p:cNvPr id="3" name="Rectangle 3"/>
          <p:cNvSpPr>
            <a:spLocks noGrp="1"/>
          </p:cNvSpPr>
          <p:nvPr>
            <p:ph type="subTitle" idx="1"/>
          </p:nvPr>
        </p:nvSpPr>
        <p:spPr>
          <a:xfrm>
            <a:off x="990600" y="4706112"/>
            <a:ext cx="6781800" cy="1237488"/>
          </a:xfrm>
        </p:spPr>
        <p:txBody>
          <a:bodyPr>
            <a:noAutofit/>
          </a:bodyPr>
          <a:lstStyle>
            <a:extLst/>
          </a:lstStyle>
          <a:p>
            <a:pPr algn="ctr"/>
            <a:r>
              <a:rPr lang="en-US" sz="2000" dirty="0" err="1" smtClean="0"/>
              <a:t>Er</a:t>
            </a:r>
            <a:r>
              <a:rPr lang="en-US" sz="2000" dirty="0" smtClean="0"/>
              <a:t>. Deeyoranjan Dongol</a:t>
            </a:r>
          </a:p>
        </p:txBody>
      </p:sp>
      <p:pic>
        <p:nvPicPr>
          <p:cNvPr id="5" name="Picture 4" descr="oslogo.jpg"/>
          <p:cNvPicPr>
            <a:picLocks noChangeAspect="1"/>
          </p:cNvPicPr>
          <p:nvPr/>
        </p:nvPicPr>
        <p:blipFill>
          <a:blip r:embed="rId3"/>
          <a:stretch>
            <a:fillRect/>
          </a:stretch>
        </p:blipFill>
        <p:spPr>
          <a:xfrm>
            <a:off x="0" y="-30480"/>
            <a:ext cx="9144000" cy="4038600"/>
          </a:xfrm>
          <a:prstGeom prst="rect">
            <a:avLst/>
          </a:prstGeom>
        </p:spPr>
      </p:pic>
    </p:spTree>
    <p:extLst>
      <p:ext uri="{BB962C8B-B14F-4D97-AF65-F5344CB8AC3E}">
        <p14:creationId xmlns:p14="http://schemas.microsoft.com/office/powerpoint/2010/main" val="301124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ATTRIBUTES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a:p>
        </p:txBody>
      </p:sp>
      <p:pic>
        <p:nvPicPr>
          <p:cNvPr id="2051" name="Picture 3"/>
          <p:cNvPicPr>
            <a:picLocks noChangeAspect="1" noChangeArrowheads="1"/>
          </p:cNvPicPr>
          <p:nvPr/>
        </p:nvPicPr>
        <p:blipFill>
          <a:blip r:embed="rId3"/>
          <a:srcRect/>
          <a:stretch>
            <a:fillRect/>
          </a:stretch>
        </p:blipFill>
        <p:spPr bwMode="auto">
          <a:xfrm>
            <a:off x="304800" y="533400"/>
            <a:ext cx="8077992" cy="52578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91361229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OPERATIONS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a:p>
        </p:txBody>
      </p:sp>
      <p:sp>
        <p:nvSpPr>
          <p:cNvPr id="6" name="TextBox 5"/>
          <p:cNvSpPr txBox="1"/>
          <p:nvPr/>
        </p:nvSpPr>
        <p:spPr>
          <a:xfrm>
            <a:off x="304800" y="1600200"/>
            <a:ext cx="8077200" cy="3086933"/>
          </a:xfrm>
          <a:prstGeom prst="rect">
            <a:avLst/>
          </a:prstGeom>
          <a:noFill/>
        </p:spPr>
        <p:txBody>
          <a:bodyPr wrap="square" numCol="2" rtlCol="0">
            <a:spAutoFit/>
          </a:bodyPr>
          <a:lstStyle/>
          <a:p>
            <a:pPr marL="0" lvl="1" indent="6350" algn="just">
              <a:spcAft>
                <a:spcPts val="600"/>
              </a:spcAft>
              <a:buFont typeface="+mj-lt"/>
              <a:buAutoNum type="arabicPeriod"/>
            </a:pPr>
            <a:r>
              <a:rPr lang="en-US" sz="2800" b="1" dirty="0" smtClean="0">
                <a:solidFill>
                  <a:srgbClr val="FF0000"/>
                </a:solidFill>
              </a:rPr>
              <a:t> Create </a:t>
            </a:r>
          </a:p>
          <a:p>
            <a:pPr marL="0" lvl="1" indent="6350" algn="just">
              <a:spcAft>
                <a:spcPts val="600"/>
              </a:spcAft>
              <a:buFont typeface="+mj-lt"/>
              <a:buAutoNum type="arabicPeriod"/>
            </a:pPr>
            <a:r>
              <a:rPr lang="en-US" sz="2800" b="1" dirty="0" smtClean="0">
                <a:solidFill>
                  <a:srgbClr val="FF0000"/>
                </a:solidFill>
              </a:rPr>
              <a:t> Delete</a:t>
            </a:r>
          </a:p>
          <a:p>
            <a:pPr marL="0" lvl="1" indent="6350" algn="just">
              <a:spcAft>
                <a:spcPts val="600"/>
              </a:spcAft>
              <a:buFont typeface="+mj-lt"/>
              <a:buAutoNum type="arabicPeriod"/>
            </a:pPr>
            <a:r>
              <a:rPr lang="en-US" sz="2800" b="1" dirty="0" smtClean="0">
                <a:solidFill>
                  <a:srgbClr val="FF0000"/>
                </a:solidFill>
              </a:rPr>
              <a:t> Open </a:t>
            </a:r>
          </a:p>
          <a:p>
            <a:pPr marL="0" lvl="1" indent="6350" algn="just">
              <a:spcAft>
                <a:spcPts val="600"/>
              </a:spcAft>
              <a:buFont typeface="+mj-lt"/>
              <a:buAutoNum type="arabicPeriod"/>
            </a:pPr>
            <a:r>
              <a:rPr lang="en-US" sz="2800" b="1" dirty="0" smtClean="0">
                <a:solidFill>
                  <a:srgbClr val="FF0000"/>
                </a:solidFill>
              </a:rPr>
              <a:t> Close</a:t>
            </a:r>
          </a:p>
          <a:p>
            <a:pPr marL="0" lvl="1" indent="6350" algn="just">
              <a:spcAft>
                <a:spcPts val="600"/>
              </a:spcAft>
              <a:buFont typeface="+mj-lt"/>
              <a:buAutoNum type="arabicPeriod"/>
            </a:pPr>
            <a:r>
              <a:rPr lang="en-US" sz="2800" b="1" dirty="0" smtClean="0">
                <a:solidFill>
                  <a:srgbClr val="FF0000"/>
                </a:solidFill>
              </a:rPr>
              <a:t> Read</a:t>
            </a:r>
          </a:p>
          <a:p>
            <a:pPr marL="0" lvl="1" indent="6350" algn="just">
              <a:spcAft>
                <a:spcPts val="600"/>
              </a:spcAft>
              <a:buFont typeface="+mj-lt"/>
              <a:buAutoNum type="arabicPeriod"/>
            </a:pPr>
            <a:r>
              <a:rPr lang="en-US" sz="2800" b="1" dirty="0" smtClean="0">
                <a:solidFill>
                  <a:srgbClr val="FF0000"/>
                </a:solidFill>
              </a:rPr>
              <a:t> Write </a:t>
            </a:r>
          </a:p>
          <a:p>
            <a:pPr marL="0" lvl="1" indent="6350" algn="just">
              <a:spcAft>
                <a:spcPts val="600"/>
              </a:spcAft>
              <a:buFont typeface="+mj-lt"/>
              <a:buAutoNum type="arabicPeriod"/>
            </a:pPr>
            <a:r>
              <a:rPr lang="en-US" sz="2800" b="1" dirty="0" smtClean="0">
                <a:solidFill>
                  <a:srgbClr val="FF0000"/>
                </a:solidFill>
              </a:rPr>
              <a:t> Append </a:t>
            </a:r>
          </a:p>
          <a:p>
            <a:pPr marL="0" lvl="1" indent="6350" algn="just">
              <a:spcAft>
                <a:spcPts val="600"/>
              </a:spcAft>
              <a:buFont typeface="+mj-lt"/>
              <a:buAutoNum type="arabicPeriod"/>
            </a:pPr>
            <a:r>
              <a:rPr lang="en-US" sz="2800" b="1" dirty="0" smtClean="0">
                <a:solidFill>
                  <a:srgbClr val="FF0000"/>
                </a:solidFill>
              </a:rPr>
              <a:t> Seek</a:t>
            </a:r>
          </a:p>
          <a:p>
            <a:pPr marL="0" lvl="1" indent="6350" algn="just">
              <a:spcAft>
                <a:spcPts val="600"/>
              </a:spcAft>
              <a:buFont typeface="+mj-lt"/>
              <a:buAutoNum type="arabicPeriod"/>
            </a:pPr>
            <a:r>
              <a:rPr lang="en-US" sz="2800" b="1" dirty="0" smtClean="0">
                <a:solidFill>
                  <a:srgbClr val="FF0000"/>
                </a:solidFill>
              </a:rPr>
              <a:t> Get Attributes</a:t>
            </a:r>
          </a:p>
          <a:p>
            <a:pPr marL="0" lvl="1" indent="6350" algn="just">
              <a:spcAft>
                <a:spcPts val="600"/>
              </a:spcAft>
              <a:buFont typeface="+mj-lt"/>
              <a:buAutoNum type="arabicPeriod"/>
            </a:pPr>
            <a:r>
              <a:rPr lang="en-US" sz="2800" b="1" dirty="0" smtClean="0">
                <a:solidFill>
                  <a:srgbClr val="FF0000"/>
                </a:solidFill>
              </a:rPr>
              <a:t> Set Attributes</a:t>
            </a:r>
          </a:p>
          <a:p>
            <a:pPr marL="0" lvl="1" indent="6350" algn="just">
              <a:spcAft>
                <a:spcPts val="600"/>
              </a:spcAft>
              <a:buFont typeface="+mj-lt"/>
              <a:buAutoNum type="arabicPeriod"/>
            </a:pPr>
            <a:r>
              <a:rPr lang="en-US" sz="2800" b="1" dirty="0" smtClean="0">
                <a:solidFill>
                  <a:srgbClr val="FF0000"/>
                </a:solidFill>
              </a:rPr>
              <a:t> Rename </a:t>
            </a:r>
          </a:p>
        </p:txBody>
      </p:sp>
      <p:sp>
        <p:nvSpPr>
          <p:cNvPr id="7" name="Rectangle 6"/>
          <p:cNvSpPr/>
          <p:nvPr/>
        </p:nvSpPr>
        <p:spPr>
          <a:xfrm>
            <a:off x="457200" y="533400"/>
            <a:ext cx="8153400" cy="954107"/>
          </a:xfrm>
          <a:prstGeom prst="rect">
            <a:avLst/>
          </a:prstGeom>
        </p:spPr>
        <p:txBody>
          <a:bodyPr wrap="square">
            <a:spAutoFit/>
          </a:bodyPr>
          <a:lstStyle/>
          <a:p>
            <a:r>
              <a:rPr lang="en-US" sz="2800" b="1" dirty="0" smtClean="0">
                <a:solidFill>
                  <a:srgbClr val="0070C0"/>
                </a:solidFill>
              </a:rPr>
              <a:t>OS provides some system calls to perform operations on files </a:t>
            </a:r>
            <a:endParaRPr lang="en-US" sz="2800" dirty="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318005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DIRECTORY STRUCTURE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a:p>
        </p:txBody>
      </p:sp>
      <p:sp>
        <p:nvSpPr>
          <p:cNvPr id="6" name="TextBox 5"/>
          <p:cNvSpPr txBox="1"/>
          <p:nvPr/>
        </p:nvSpPr>
        <p:spPr>
          <a:xfrm>
            <a:off x="457200" y="609600"/>
            <a:ext cx="8077200" cy="5139869"/>
          </a:xfrm>
          <a:prstGeom prst="rect">
            <a:avLst/>
          </a:prstGeom>
          <a:noFill/>
        </p:spPr>
        <p:txBody>
          <a:bodyPr wrap="square" rtlCol="0">
            <a:spAutoFit/>
          </a:bodyPr>
          <a:lstStyle/>
          <a:p>
            <a:pPr marL="393700" lvl="1" indent="-393700" algn="just">
              <a:spcAft>
                <a:spcPts val="600"/>
              </a:spcAft>
              <a:buFont typeface="Wingdings" pitchFamily="2" charset="2"/>
              <a:buChar char="Ø"/>
            </a:pPr>
            <a:r>
              <a:rPr lang="en-US" sz="2800" b="1" dirty="0" smtClean="0">
                <a:solidFill>
                  <a:srgbClr val="FF0000"/>
                </a:solidFill>
              </a:rPr>
              <a:t>Single-Level Directory</a:t>
            </a:r>
          </a:p>
          <a:p>
            <a:pPr marL="850900" lvl="2" indent="-393700" algn="just">
              <a:spcAft>
                <a:spcPts val="600"/>
              </a:spcAft>
              <a:buFont typeface="Arial" pitchFamily="34" charset="0"/>
              <a:buChar char="•"/>
            </a:pPr>
            <a:r>
              <a:rPr lang="en-US" sz="2600" b="1" dirty="0" smtClean="0">
                <a:solidFill>
                  <a:srgbClr val="0070C0"/>
                </a:solidFill>
              </a:rPr>
              <a:t>All files are contained in one directory </a:t>
            </a:r>
            <a:r>
              <a:rPr lang="en-US" sz="2600" b="1" dirty="0" smtClean="0">
                <a:solidFill>
                  <a:srgbClr val="FF0000"/>
                </a:solidFill>
              </a:rPr>
              <a:t>i.e. root directory</a:t>
            </a:r>
          </a:p>
          <a:p>
            <a:pPr marL="850900" lvl="2" indent="-393700" algn="just">
              <a:spcAft>
                <a:spcPts val="600"/>
              </a:spcAft>
              <a:buFont typeface="Arial" pitchFamily="34" charset="0"/>
              <a:buChar char="•"/>
            </a:pPr>
            <a:r>
              <a:rPr lang="en-US" sz="2600" b="1" dirty="0" smtClean="0">
                <a:solidFill>
                  <a:srgbClr val="0070C0"/>
                </a:solidFill>
              </a:rPr>
              <a:t>Easy to understand but difficult to manage large amount of files and to manage different users </a:t>
            </a:r>
          </a:p>
          <a:p>
            <a:pPr marL="850900" lvl="2" indent="-393700" algn="just">
              <a:spcAft>
                <a:spcPts val="600"/>
              </a:spcAft>
            </a:pPr>
            <a:endParaRPr lang="en-US" sz="2600" b="1" dirty="0" smtClean="0">
              <a:solidFill>
                <a:srgbClr val="0070C0"/>
              </a:solidFill>
            </a:endParaRPr>
          </a:p>
          <a:p>
            <a:pPr marL="850900" lvl="2" indent="-393700" algn="just">
              <a:spcAft>
                <a:spcPts val="600"/>
              </a:spcAft>
            </a:pPr>
            <a:endParaRPr lang="en-US" sz="2600" b="1" dirty="0" smtClean="0">
              <a:solidFill>
                <a:srgbClr val="0070C0"/>
              </a:solidFill>
            </a:endParaRPr>
          </a:p>
          <a:p>
            <a:pPr marL="850900" lvl="2" indent="-393700" algn="just">
              <a:spcAft>
                <a:spcPts val="600"/>
              </a:spcAft>
              <a:buFont typeface="Arial" pitchFamily="34" charset="0"/>
              <a:buChar char="•"/>
            </a:pPr>
            <a:endParaRPr lang="en-US" sz="2600" b="1" dirty="0" smtClean="0">
              <a:solidFill>
                <a:srgbClr val="0070C0"/>
              </a:solidFill>
            </a:endParaRPr>
          </a:p>
          <a:p>
            <a:pPr marL="850900" lvl="2" indent="-393700" algn="just">
              <a:spcAft>
                <a:spcPts val="600"/>
              </a:spcAft>
              <a:buFont typeface="Arial" pitchFamily="34" charset="0"/>
              <a:buChar char="•"/>
            </a:pPr>
            <a:endParaRPr lang="en-US" sz="2600" b="1" dirty="0" smtClean="0">
              <a:solidFill>
                <a:srgbClr val="0070C0"/>
              </a:solidFill>
            </a:endParaRPr>
          </a:p>
          <a:p>
            <a:pPr marL="850900" lvl="2" indent="-393700" algn="just">
              <a:spcAft>
                <a:spcPts val="600"/>
              </a:spcAft>
              <a:buFont typeface="Arial" pitchFamily="34" charset="0"/>
              <a:buChar char="•"/>
            </a:pPr>
            <a:endParaRPr lang="en-US" sz="2600" b="1" dirty="0" smtClean="0">
              <a:solidFill>
                <a:srgbClr val="0070C0"/>
              </a:solidFill>
            </a:endParaRPr>
          </a:p>
          <a:p>
            <a:pPr marL="850900" lvl="2" indent="-393700" algn="just">
              <a:spcAft>
                <a:spcPts val="600"/>
              </a:spcAft>
            </a:pPr>
            <a:endParaRPr lang="en-US" sz="2600" b="1" dirty="0" smtClean="0">
              <a:solidFill>
                <a:srgbClr val="0070C0"/>
              </a:solidFill>
            </a:endParaRPr>
          </a:p>
        </p:txBody>
      </p:sp>
      <p:pic>
        <p:nvPicPr>
          <p:cNvPr id="3074" name="Picture 2"/>
          <p:cNvPicPr>
            <a:picLocks noChangeAspect="1" noChangeArrowheads="1"/>
          </p:cNvPicPr>
          <p:nvPr/>
        </p:nvPicPr>
        <p:blipFill>
          <a:blip r:embed="rId3"/>
          <a:srcRect/>
          <a:stretch>
            <a:fillRect/>
          </a:stretch>
        </p:blipFill>
        <p:spPr bwMode="auto">
          <a:xfrm>
            <a:off x="533400" y="3352800"/>
            <a:ext cx="7696200" cy="1905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8272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p:cTn id="15" dur="500" fill="hold"/>
                                        <p:tgtEl>
                                          <p:spTgt spid="3074"/>
                                        </p:tgtEl>
                                        <p:attrNameLst>
                                          <p:attrName>ppt_w</p:attrName>
                                        </p:attrNameLst>
                                      </p:cBhvr>
                                      <p:tavLst>
                                        <p:tav tm="0">
                                          <p:val>
                                            <p:fltVal val="0"/>
                                          </p:val>
                                        </p:tav>
                                        <p:tav tm="100000">
                                          <p:val>
                                            <p:strVal val="#ppt_w"/>
                                          </p:val>
                                        </p:tav>
                                      </p:tavLst>
                                    </p:anim>
                                    <p:anim calcmode="lin" valueType="num">
                                      <p:cBhvr>
                                        <p:cTn id="16" dur="500" fill="hold"/>
                                        <p:tgtEl>
                                          <p:spTgt spid="3074"/>
                                        </p:tgtEl>
                                        <p:attrNameLst>
                                          <p:attrName>ppt_h</p:attrName>
                                        </p:attrNameLst>
                                      </p:cBhvr>
                                      <p:tavLst>
                                        <p:tav tm="0">
                                          <p:val>
                                            <p:fltVal val="0"/>
                                          </p:val>
                                        </p:tav>
                                        <p:tav tm="100000">
                                          <p:val>
                                            <p:strVal val="#ppt_h"/>
                                          </p:val>
                                        </p:tav>
                                      </p:tavLst>
                                    </p:anim>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DIRECTORY STRUCTURE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a:p>
        </p:txBody>
      </p:sp>
      <p:sp>
        <p:nvSpPr>
          <p:cNvPr id="6" name="TextBox 5"/>
          <p:cNvSpPr txBox="1"/>
          <p:nvPr/>
        </p:nvSpPr>
        <p:spPr>
          <a:xfrm>
            <a:off x="457200" y="609600"/>
            <a:ext cx="8077200" cy="2277547"/>
          </a:xfrm>
          <a:prstGeom prst="rect">
            <a:avLst/>
          </a:prstGeom>
          <a:noFill/>
        </p:spPr>
        <p:txBody>
          <a:bodyPr wrap="square" rtlCol="0">
            <a:spAutoFit/>
          </a:bodyPr>
          <a:lstStyle/>
          <a:p>
            <a:pPr marL="393700" lvl="1" indent="-393700" algn="just">
              <a:spcAft>
                <a:spcPts val="600"/>
              </a:spcAft>
              <a:buFont typeface="Wingdings" pitchFamily="2" charset="2"/>
              <a:buChar char="Ø"/>
            </a:pPr>
            <a:r>
              <a:rPr lang="en-US" sz="2800" b="1" dirty="0" smtClean="0">
                <a:solidFill>
                  <a:srgbClr val="FF0000"/>
                </a:solidFill>
              </a:rPr>
              <a:t>Two-Level Directory</a:t>
            </a:r>
          </a:p>
          <a:p>
            <a:pPr marL="850900" lvl="2" indent="-393700" algn="just">
              <a:spcAft>
                <a:spcPts val="600"/>
              </a:spcAft>
              <a:buFont typeface="Arial" pitchFamily="34" charset="0"/>
              <a:buChar char="•"/>
            </a:pPr>
            <a:r>
              <a:rPr lang="en-US" sz="2600" b="1" dirty="0" smtClean="0">
                <a:solidFill>
                  <a:srgbClr val="0070C0"/>
                </a:solidFill>
              </a:rPr>
              <a:t>Separate directory for each user</a:t>
            </a:r>
            <a:endParaRPr lang="en-US" sz="2600" b="1" dirty="0" smtClean="0">
              <a:solidFill>
                <a:srgbClr val="FF0000"/>
              </a:solidFill>
            </a:endParaRPr>
          </a:p>
          <a:p>
            <a:pPr marL="850900" lvl="2" indent="-393700" algn="just">
              <a:spcAft>
                <a:spcPts val="600"/>
              </a:spcAft>
              <a:buFont typeface="Arial" pitchFamily="34" charset="0"/>
              <a:buChar char="•"/>
            </a:pPr>
            <a:r>
              <a:rPr lang="en-US" sz="2600" b="1" dirty="0" smtClean="0">
                <a:solidFill>
                  <a:srgbClr val="0070C0"/>
                </a:solidFill>
              </a:rPr>
              <a:t>Causes problem when users want to access one another’s files and when single user has large number of files </a:t>
            </a:r>
          </a:p>
        </p:txBody>
      </p:sp>
      <p:pic>
        <p:nvPicPr>
          <p:cNvPr id="4098" name="Picture 2"/>
          <p:cNvPicPr>
            <a:picLocks noChangeAspect="1" noChangeArrowheads="1"/>
          </p:cNvPicPr>
          <p:nvPr/>
        </p:nvPicPr>
        <p:blipFill>
          <a:blip r:embed="rId3"/>
          <a:srcRect/>
          <a:stretch>
            <a:fillRect/>
          </a:stretch>
        </p:blipFill>
        <p:spPr bwMode="auto">
          <a:xfrm>
            <a:off x="1676400" y="3200400"/>
            <a:ext cx="4739509" cy="28194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46418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 calcmode="lin" valueType="num">
                                      <p:cBhvr>
                                        <p:cTn id="15" dur="500" fill="hold"/>
                                        <p:tgtEl>
                                          <p:spTgt spid="4098"/>
                                        </p:tgtEl>
                                        <p:attrNameLst>
                                          <p:attrName>ppt_w</p:attrName>
                                        </p:attrNameLst>
                                      </p:cBhvr>
                                      <p:tavLst>
                                        <p:tav tm="0">
                                          <p:val>
                                            <p:fltVal val="0"/>
                                          </p:val>
                                        </p:tav>
                                        <p:tav tm="100000">
                                          <p:val>
                                            <p:strVal val="#ppt_w"/>
                                          </p:val>
                                        </p:tav>
                                      </p:tavLst>
                                    </p:anim>
                                    <p:anim calcmode="lin" valueType="num">
                                      <p:cBhvr>
                                        <p:cTn id="16" dur="500" fill="hold"/>
                                        <p:tgtEl>
                                          <p:spTgt spid="4098"/>
                                        </p:tgtEl>
                                        <p:attrNameLst>
                                          <p:attrName>ppt_h</p:attrName>
                                        </p:attrNameLst>
                                      </p:cBhvr>
                                      <p:tavLst>
                                        <p:tav tm="0">
                                          <p:val>
                                            <p:fltVal val="0"/>
                                          </p:val>
                                        </p:tav>
                                        <p:tav tm="100000">
                                          <p:val>
                                            <p:strVal val="#ppt_h"/>
                                          </p:val>
                                        </p:tav>
                                      </p:tavLst>
                                    </p:anim>
                                    <p:animEffect transition="in" filter="fade">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DIRECTORY STRUCTURE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a:p>
        </p:txBody>
      </p:sp>
      <p:sp>
        <p:nvSpPr>
          <p:cNvPr id="6" name="TextBox 5"/>
          <p:cNvSpPr txBox="1"/>
          <p:nvPr/>
        </p:nvSpPr>
        <p:spPr>
          <a:xfrm>
            <a:off x="457200" y="609600"/>
            <a:ext cx="8077200" cy="2754600"/>
          </a:xfrm>
          <a:prstGeom prst="rect">
            <a:avLst/>
          </a:prstGeom>
          <a:noFill/>
        </p:spPr>
        <p:txBody>
          <a:bodyPr wrap="square" rtlCol="0">
            <a:spAutoFit/>
          </a:bodyPr>
          <a:lstStyle/>
          <a:p>
            <a:pPr marL="393700" lvl="1" indent="-393700" algn="just">
              <a:spcAft>
                <a:spcPts val="600"/>
              </a:spcAft>
              <a:buFont typeface="Wingdings" pitchFamily="2" charset="2"/>
              <a:buChar char="Ø"/>
            </a:pPr>
            <a:r>
              <a:rPr lang="en-US" sz="2800" b="1" dirty="0" smtClean="0">
                <a:solidFill>
                  <a:srgbClr val="FF0000"/>
                </a:solidFill>
              </a:rPr>
              <a:t>Hierarchical Directory</a:t>
            </a:r>
          </a:p>
          <a:p>
            <a:pPr marL="850900" lvl="2" indent="-393700" algn="just">
              <a:spcAft>
                <a:spcPts val="600"/>
              </a:spcAft>
              <a:buFont typeface="Arial" pitchFamily="34" charset="0"/>
              <a:buChar char="•"/>
            </a:pPr>
            <a:r>
              <a:rPr lang="en-US" sz="2600" b="1" dirty="0" smtClean="0">
                <a:solidFill>
                  <a:srgbClr val="0070C0"/>
                </a:solidFill>
              </a:rPr>
              <a:t>Generalization of two level structure to a tree of arbitrary height </a:t>
            </a:r>
          </a:p>
          <a:p>
            <a:pPr marL="850900" lvl="2" indent="-393700" algn="just">
              <a:spcAft>
                <a:spcPts val="600"/>
              </a:spcAft>
              <a:buFont typeface="Arial" pitchFamily="34" charset="0"/>
              <a:buChar char="•"/>
            </a:pPr>
            <a:r>
              <a:rPr lang="en-US" sz="2600" b="1" dirty="0" smtClean="0">
                <a:solidFill>
                  <a:srgbClr val="0070C0"/>
                </a:solidFill>
              </a:rPr>
              <a:t>Allow user to create  their own subdirectories and organize them accordingly </a:t>
            </a:r>
          </a:p>
          <a:p>
            <a:pPr marL="850900" lvl="2" indent="-393700" algn="just">
              <a:spcAft>
                <a:spcPts val="600"/>
              </a:spcAft>
            </a:pPr>
            <a:endParaRPr lang="en-US" sz="2600" b="1" dirty="0" smtClean="0">
              <a:solidFill>
                <a:srgbClr val="0070C0"/>
              </a:solidFill>
            </a:endParaRPr>
          </a:p>
        </p:txBody>
      </p:sp>
      <p:pic>
        <p:nvPicPr>
          <p:cNvPr id="5122" name="Picture 2"/>
          <p:cNvPicPr>
            <a:picLocks noChangeAspect="1" noChangeArrowheads="1"/>
          </p:cNvPicPr>
          <p:nvPr/>
        </p:nvPicPr>
        <p:blipFill>
          <a:blip r:embed="rId3"/>
          <a:srcRect/>
          <a:stretch>
            <a:fillRect/>
          </a:stretch>
        </p:blipFill>
        <p:spPr bwMode="auto">
          <a:xfrm>
            <a:off x="685800" y="3200400"/>
            <a:ext cx="6886575" cy="3228975"/>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9668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122"/>
                                        </p:tgtEl>
                                        <p:attrNameLst>
                                          <p:attrName>style.visibility</p:attrName>
                                        </p:attrNameLst>
                                      </p:cBhvr>
                                      <p:to>
                                        <p:strVal val="visible"/>
                                      </p:to>
                                    </p:set>
                                    <p:anim calcmode="lin" valueType="num">
                                      <p:cBhvr>
                                        <p:cTn id="15" dur="500" fill="hold"/>
                                        <p:tgtEl>
                                          <p:spTgt spid="5122"/>
                                        </p:tgtEl>
                                        <p:attrNameLst>
                                          <p:attrName>ppt_w</p:attrName>
                                        </p:attrNameLst>
                                      </p:cBhvr>
                                      <p:tavLst>
                                        <p:tav tm="0">
                                          <p:val>
                                            <p:fltVal val="0"/>
                                          </p:val>
                                        </p:tav>
                                        <p:tav tm="100000">
                                          <p:val>
                                            <p:strVal val="#ppt_w"/>
                                          </p:val>
                                        </p:tav>
                                      </p:tavLst>
                                    </p:anim>
                                    <p:anim calcmode="lin" valueType="num">
                                      <p:cBhvr>
                                        <p:cTn id="16" dur="500" fill="hold"/>
                                        <p:tgtEl>
                                          <p:spTgt spid="5122"/>
                                        </p:tgtEl>
                                        <p:attrNameLst>
                                          <p:attrName>ppt_h</p:attrName>
                                        </p:attrNameLst>
                                      </p:cBhvr>
                                      <p:tavLst>
                                        <p:tav tm="0">
                                          <p:val>
                                            <p:fltVal val="0"/>
                                          </p:val>
                                        </p:tav>
                                        <p:tav tm="100000">
                                          <p:val>
                                            <p:strVal val="#ppt_h"/>
                                          </p:val>
                                        </p:tav>
                                      </p:tavLst>
                                    </p:anim>
                                    <p:animEffect transition="in" filter="fade">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PATH NAMES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a:p>
        </p:txBody>
      </p:sp>
      <p:sp>
        <p:nvSpPr>
          <p:cNvPr id="6" name="TextBox 5"/>
          <p:cNvSpPr txBox="1"/>
          <p:nvPr/>
        </p:nvSpPr>
        <p:spPr>
          <a:xfrm>
            <a:off x="457200" y="609600"/>
            <a:ext cx="8077200" cy="5524589"/>
          </a:xfrm>
          <a:prstGeom prst="rect">
            <a:avLst/>
          </a:prstGeom>
          <a:noFill/>
        </p:spPr>
        <p:txBody>
          <a:bodyPr wrap="square" rtlCol="0">
            <a:spAutoFit/>
          </a:bodyPr>
          <a:lstStyle/>
          <a:p>
            <a:pPr marL="393700" lvl="1" indent="-393700" algn="just">
              <a:spcAft>
                <a:spcPts val="600"/>
              </a:spcAft>
            </a:pPr>
            <a:r>
              <a:rPr lang="en-US" sz="2800" b="1" dirty="0" smtClean="0">
                <a:solidFill>
                  <a:srgbClr val="FF0000"/>
                </a:solidFill>
              </a:rPr>
              <a:t>Two different methods are used</a:t>
            </a:r>
          </a:p>
          <a:p>
            <a:pPr marL="393700" lvl="1" indent="-393700" algn="just">
              <a:spcAft>
                <a:spcPts val="600"/>
              </a:spcAft>
              <a:buFont typeface="Wingdings" pitchFamily="2" charset="2"/>
              <a:buChar char="Ø"/>
            </a:pPr>
            <a:r>
              <a:rPr lang="en-US" sz="2800" b="1" dirty="0" smtClean="0">
                <a:solidFill>
                  <a:srgbClr val="FF0000"/>
                </a:solidFill>
              </a:rPr>
              <a:t>Absolute Path Name</a:t>
            </a:r>
          </a:p>
          <a:p>
            <a:pPr marL="850900" lvl="2" indent="-393700" algn="just">
              <a:spcAft>
                <a:spcPts val="600"/>
              </a:spcAft>
              <a:buFont typeface="Arial" pitchFamily="34" charset="0"/>
              <a:buChar char="•"/>
            </a:pPr>
            <a:r>
              <a:rPr lang="en-US" sz="2600" b="1" dirty="0" smtClean="0">
                <a:solidFill>
                  <a:srgbClr val="0070C0"/>
                </a:solidFill>
              </a:rPr>
              <a:t>Path name starts from root directory to a file </a:t>
            </a:r>
          </a:p>
          <a:p>
            <a:pPr marL="850900" lvl="2" indent="-393700" algn="just">
              <a:spcAft>
                <a:spcPts val="600"/>
              </a:spcAft>
            </a:pPr>
            <a:r>
              <a:rPr lang="en-US" sz="2600" b="1" dirty="0" smtClean="0">
                <a:solidFill>
                  <a:srgbClr val="0070C0"/>
                </a:solidFill>
              </a:rPr>
              <a:t>	e.g. In Unix:  /usr/user1/bin/lab2</a:t>
            </a:r>
          </a:p>
          <a:p>
            <a:pPr marL="393700" lvl="1" indent="-393700" algn="just">
              <a:spcAft>
                <a:spcPts val="600"/>
              </a:spcAft>
              <a:buFont typeface="Wingdings" pitchFamily="2" charset="2"/>
              <a:buChar char="Ø"/>
            </a:pPr>
            <a:r>
              <a:rPr lang="en-US" sz="2800" b="1" dirty="0" smtClean="0">
                <a:solidFill>
                  <a:srgbClr val="FF0000"/>
                </a:solidFill>
              </a:rPr>
              <a:t>Relative Path Name</a:t>
            </a:r>
          </a:p>
          <a:p>
            <a:pPr marL="850900" lvl="2" indent="-393700" algn="just">
              <a:spcAft>
                <a:spcPts val="600"/>
              </a:spcAft>
              <a:buFont typeface="Arial" pitchFamily="34" charset="0"/>
              <a:buChar char="•"/>
            </a:pPr>
            <a:r>
              <a:rPr lang="en-US" sz="2600" b="1" dirty="0" smtClean="0">
                <a:solidFill>
                  <a:srgbClr val="0070C0"/>
                </a:solidFill>
              </a:rPr>
              <a:t>Concept of working directory</a:t>
            </a:r>
          </a:p>
          <a:p>
            <a:pPr marL="850900" lvl="2" indent="-393700" algn="just">
              <a:spcAft>
                <a:spcPts val="600"/>
              </a:spcAft>
              <a:buFont typeface="Arial" pitchFamily="34" charset="0"/>
              <a:buChar char="•"/>
            </a:pPr>
            <a:r>
              <a:rPr lang="en-US" sz="2600" b="1" dirty="0" smtClean="0">
                <a:solidFill>
                  <a:srgbClr val="0070C0"/>
                </a:solidFill>
              </a:rPr>
              <a:t>A user can designate one directory as the current working directory, in which case all path names not beginning at the root directory are taken relative to the working directory</a:t>
            </a:r>
          </a:p>
          <a:p>
            <a:pPr marL="850900" lvl="2" indent="-393700" algn="just">
              <a:spcAft>
                <a:spcPts val="600"/>
              </a:spcAft>
            </a:pPr>
            <a:r>
              <a:rPr lang="en-US" sz="2600" b="1" dirty="0" smtClean="0">
                <a:solidFill>
                  <a:srgbClr val="0070C0"/>
                </a:solidFill>
              </a:rPr>
              <a:t>	e.g. bin/lab2 is enough to locate same file if current working directory is /usr/user1</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9795476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a:p>
        </p:txBody>
      </p:sp>
      <p:sp>
        <p:nvSpPr>
          <p:cNvPr id="6" name="TextBox 5"/>
          <p:cNvSpPr txBox="1"/>
          <p:nvPr/>
        </p:nvSpPr>
        <p:spPr>
          <a:xfrm>
            <a:off x="457200" y="609600"/>
            <a:ext cx="8077200" cy="1908215"/>
          </a:xfrm>
          <a:prstGeom prst="rect">
            <a:avLst/>
          </a:prstGeom>
          <a:noFill/>
        </p:spPr>
        <p:txBody>
          <a:bodyPr wrap="square" rtlCol="0">
            <a:spAutoFit/>
          </a:bodyPr>
          <a:lstStyle/>
          <a:p>
            <a:pPr marL="393700" lvl="1" indent="-393700" algn="just">
              <a:spcAft>
                <a:spcPts val="600"/>
              </a:spcAft>
              <a:buFont typeface="Wingdings" pitchFamily="2" charset="2"/>
              <a:buChar char="Ø"/>
            </a:pPr>
            <a:r>
              <a:rPr lang="en-US" sz="2800" b="1" dirty="0" smtClean="0">
                <a:solidFill>
                  <a:srgbClr val="FF0000"/>
                </a:solidFill>
              </a:rPr>
              <a:t>File System Layout</a:t>
            </a:r>
          </a:p>
          <a:p>
            <a:pPr marL="850900" lvl="2" indent="-393700" algn="just">
              <a:spcAft>
                <a:spcPts val="600"/>
              </a:spcAft>
              <a:buFont typeface="Arial" pitchFamily="34" charset="0"/>
              <a:buChar char="•"/>
            </a:pPr>
            <a:r>
              <a:rPr lang="en-US" sz="2600" b="1" dirty="0" smtClean="0">
                <a:solidFill>
                  <a:srgbClr val="0070C0"/>
                </a:solidFill>
              </a:rPr>
              <a:t>Disks are divided up into one or more partitions, with independent file system on each partition</a:t>
            </a:r>
          </a:p>
          <a:p>
            <a:pPr marL="393700" lvl="1" indent="-393700" algn="just">
              <a:spcAft>
                <a:spcPts val="600"/>
              </a:spcAft>
            </a:pPr>
            <a:endParaRPr lang="en-US" sz="2800" b="1" dirty="0" smtClean="0">
              <a:solidFill>
                <a:srgbClr val="FF0000"/>
              </a:solidFill>
            </a:endParaRPr>
          </a:p>
        </p:txBody>
      </p:sp>
      <p:pic>
        <p:nvPicPr>
          <p:cNvPr id="6146" name="Picture 2"/>
          <p:cNvPicPr>
            <a:picLocks noChangeAspect="1" noChangeArrowheads="1"/>
          </p:cNvPicPr>
          <p:nvPr/>
        </p:nvPicPr>
        <p:blipFill>
          <a:blip r:embed="rId3"/>
          <a:srcRect/>
          <a:stretch>
            <a:fillRect/>
          </a:stretch>
        </p:blipFill>
        <p:spPr bwMode="auto">
          <a:xfrm>
            <a:off x="381000" y="2057400"/>
            <a:ext cx="7600950" cy="371475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9927821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a:p>
        </p:txBody>
      </p:sp>
      <p:sp>
        <p:nvSpPr>
          <p:cNvPr id="6" name="TextBox 5"/>
          <p:cNvSpPr txBox="1"/>
          <p:nvPr/>
        </p:nvSpPr>
        <p:spPr>
          <a:xfrm>
            <a:off x="457200" y="457200"/>
            <a:ext cx="8077200" cy="5724644"/>
          </a:xfrm>
          <a:prstGeom prst="rect">
            <a:avLst/>
          </a:prstGeom>
          <a:noFill/>
        </p:spPr>
        <p:txBody>
          <a:bodyPr wrap="square" rtlCol="0">
            <a:spAutoFit/>
          </a:bodyPr>
          <a:lstStyle/>
          <a:p>
            <a:pPr marL="393700" lvl="1" indent="-393700" algn="just">
              <a:buFont typeface="Wingdings" pitchFamily="2" charset="2"/>
              <a:buChar char="Ø"/>
            </a:pPr>
            <a:r>
              <a:rPr lang="en-US" sz="2800" b="1" dirty="0" smtClean="0"/>
              <a:t>Allocation Methods</a:t>
            </a:r>
          </a:p>
          <a:p>
            <a:pPr marL="971550" lvl="2" indent="-514350" algn="just">
              <a:buFont typeface="Wingdings" pitchFamily="2" charset="2"/>
              <a:buChar char="Ø"/>
            </a:pPr>
            <a:r>
              <a:rPr lang="en-US" sz="2600" b="1" dirty="0" smtClean="0">
                <a:solidFill>
                  <a:srgbClr val="00B050"/>
                </a:solidFill>
              </a:rPr>
              <a:t>Contiguous Allocation</a:t>
            </a:r>
          </a:p>
          <a:p>
            <a:pPr marL="1428750" lvl="3" indent="-514350" algn="just">
              <a:buFont typeface="Arial" pitchFamily="34" charset="0"/>
              <a:buChar char="•"/>
            </a:pPr>
            <a:r>
              <a:rPr lang="en-US" sz="2600" b="1" dirty="0" smtClean="0">
                <a:solidFill>
                  <a:srgbClr val="0070C0"/>
                </a:solidFill>
              </a:rPr>
              <a:t>Each file occupy a set of contiguous block on the disk</a:t>
            </a:r>
          </a:p>
          <a:p>
            <a:pPr marL="1428750" lvl="3" indent="-514350" algn="just">
              <a:buFont typeface="Arial" pitchFamily="34" charset="0"/>
              <a:buChar char="•"/>
            </a:pPr>
            <a:r>
              <a:rPr lang="en-US" sz="2600" b="1" dirty="0" smtClean="0">
                <a:solidFill>
                  <a:srgbClr val="0070C0"/>
                </a:solidFill>
              </a:rPr>
              <a:t>With 2-KB blocks, 50-KB file would be allocated 25 consecutive blocks</a:t>
            </a:r>
          </a:p>
          <a:p>
            <a:pPr marL="1428750" lvl="3" indent="-514350" algn="just">
              <a:buFont typeface="Arial" pitchFamily="34" charset="0"/>
              <a:buChar char="•"/>
            </a:pPr>
            <a:r>
              <a:rPr lang="en-US" sz="2600" b="1" dirty="0" smtClean="0">
                <a:solidFill>
                  <a:srgbClr val="0070C0"/>
                </a:solidFill>
              </a:rPr>
              <a:t>Advantages</a:t>
            </a:r>
          </a:p>
          <a:p>
            <a:pPr marL="1885950" lvl="4" indent="-514350" algn="just">
              <a:buFont typeface="Arial" pitchFamily="34" charset="0"/>
              <a:buChar char="•"/>
            </a:pPr>
            <a:r>
              <a:rPr lang="en-US" sz="2600" b="1" dirty="0" smtClean="0">
                <a:solidFill>
                  <a:srgbClr val="0070C0"/>
                </a:solidFill>
              </a:rPr>
              <a:t>Simple to implement; accessing a file that has been allocated contiguously is easy</a:t>
            </a:r>
          </a:p>
          <a:p>
            <a:pPr marL="1885950" lvl="4" indent="-514350" algn="just">
              <a:buFont typeface="Arial" pitchFamily="34" charset="0"/>
              <a:buChar char="•"/>
            </a:pPr>
            <a:r>
              <a:rPr lang="en-US" sz="2600" b="1" dirty="0" smtClean="0">
                <a:solidFill>
                  <a:srgbClr val="0070C0"/>
                </a:solidFill>
              </a:rPr>
              <a:t>High performance; entire file can be read in a single read operation</a:t>
            </a:r>
          </a:p>
          <a:p>
            <a:pPr marL="1365250" lvl="5" indent="-514350" algn="just">
              <a:buFont typeface="Arial" pitchFamily="34" charset="0"/>
              <a:buChar char="•"/>
            </a:pPr>
            <a:r>
              <a:rPr lang="en-US" sz="2600" b="1" dirty="0" smtClean="0">
                <a:solidFill>
                  <a:srgbClr val="FF0000"/>
                </a:solidFill>
              </a:rPr>
              <a:t>Problems</a:t>
            </a:r>
          </a:p>
          <a:p>
            <a:pPr marL="1822450" lvl="6" indent="-514350" algn="just">
              <a:buFont typeface="Arial" pitchFamily="34" charset="0"/>
              <a:buChar char="•"/>
            </a:pPr>
            <a:r>
              <a:rPr lang="en-US" sz="2600" b="1" dirty="0" smtClean="0">
                <a:solidFill>
                  <a:srgbClr val="FF0000"/>
                </a:solidFill>
              </a:rPr>
              <a:t>Fragmentation</a:t>
            </a:r>
          </a:p>
          <a:p>
            <a:pPr marL="1822450" lvl="6" indent="-514350" algn="just">
              <a:buFont typeface="Arial" pitchFamily="34" charset="0"/>
              <a:buChar char="•"/>
            </a:pPr>
            <a:r>
              <a:rPr lang="en-US" sz="2600" b="1" dirty="0" smtClean="0">
                <a:solidFill>
                  <a:srgbClr val="FF0000"/>
                </a:solidFill>
              </a:rPr>
              <a:t>Pre- information of file size is needed</a:t>
            </a:r>
            <a:endParaRPr lang="en-US" sz="2800" b="1" dirty="0" smtClean="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3181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left)">
                                      <p:cBhvr>
                                        <p:cTn id="7" dur="500"/>
                                        <p:tgtEl>
                                          <p:spTgt spid="6">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Effect transition="in" filter="wipe(left)">
                                      <p:cBhvr>
                                        <p:cTn id="11" dur="500"/>
                                        <p:tgtEl>
                                          <p:spTgt spid="6">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wipe(left)">
                                      <p:cBhvr>
                                        <p:cTn id="20" dur="500"/>
                                        <p:tgtEl>
                                          <p:spTgt spid="6">
                                            <p:txEl>
                                              <p:pRg st="7" end="7"/>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wipe(left)">
                                      <p:cBhvr>
                                        <p:cTn id="24" dur="500"/>
                                        <p:tgtEl>
                                          <p:spTgt spid="6">
                                            <p:txEl>
                                              <p:pRg st="8" end="8"/>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wipe(left)">
                                      <p:cBhvr>
                                        <p:cTn id="2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609600" y="838200"/>
            <a:ext cx="7369475" cy="4419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353808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ALLOCATION METHODS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a:p>
        </p:txBody>
      </p:sp>
      <p:sp>
        <p:nvSpPr>
          <p:cNvPr id="6" name="TextBox 5"/>
          <p:cNvSpPr txBox="1"/>
          <p:nvPr/>
        </p:nvSpPr>
        <p:spPr>
          <a:xfrm>
            <a:off x="457200" y="457200"/>
            <a:ext cx="8077200" cy="5293757"/>
          </a:xfrm>
          <a:prstGeom prst="rect">
            <a:avLst/>
          </a:prstGeom>
          <a:noFill/>
        </p:spPr>
        <p:txBody>
          <a:bodyPr wrap="square" rtlCol="0">
            <a:spAutoFit/>
          </a:bodyPr>
          <a:lstStyle/>
          <a:p>
            <a:pPr marL="971550" lvl="2" indent="-514350" algn="just">
              <a:buFont typeface="Wingdings" pitchFamily="2" charset="2"/>
              <a:buChar char="Ø"/>
            </a:pPr>
            <a:r>
              <a:rPr lang="en-US" sz="2600" b="1" dirty="0" smtClean="0">
                <a:solidFill>
                  <a:srgbClr val="00B050"/>
                </a:solidFill>
              </a:rPr>
              <a:t>Linked List  Allocation</a:t>
            </a:r>
          </a:p>
          <a:p>
            <a:pPr marL="1428750" lvl="3" indent="-514350" algn="just">
              <a:buFont typeface="Arial" pitchFamily="34" charset="0"/>
              <a:buChar char="•"/>
            </a:pPr>
            <a:r>
              <a:rPr lang="en-US" sz="2600" b="1" dirty="0" smtClean="0">
                <a:solidFill>
                  <a:srgbClr val="0070C0"/>
                </a:solidFill>
              </a:rPr>
              <a:t>Each file is a linked list of disk blocks</a:t>
            </a:r>
          </a:p>
          <a:p>
            <a:pPr marL="1428750" lvl="3" indent="-514350" algn="just">
              <a:buFont typeface="Arial" pitchFamily="34" charset="0"/>
              <a:buChar char="•"/>
            </a:pPr>
            <a:r>
              <a:rPr lang="en-US" sz="2600" b="1" dirty="0" smtClean="0">
                <a:solidFill>
                  <a:srgbClr val="0070C0"/>
                </a:solidFill>
              </a:rPr>
              <a:t>Each block contains pointer to the next block of same file </a:t>
            </a:r>
          </a:p>
          <a:p>
            <a:pPr marL="1365250" lvl="5" indent="-514350" algn="just">
              <a:buFont typeface="Arial" pitchFamily="34" charset="0"/>
              <a:buChar char="•"/>
            </a:pPr>
            <a:r>
              <a:rPr lang="en-US" sz="2600" b="1" dirty="0" smtClean="0">
                <a:solidFill>
                  <a:srgbClr val="FF0000"/>
                </a:solidFill>
              </a:rPr>
              <a:t>Problem</a:t>
            </a:r>
          </a:p>
          <a:p>
            <a:pPr marL="1822450" lvl="6" indent="-514350" algn="just">
              <a:buFont typeface="Arial" pitchFamily="34" charset="0"/>
              <a:buChar char="•"/>
            </a:pPr>
            <a:r>
              <a:rPr lang="en-US" sz="2600" b="1" dirty="0" smtClean="0">
                <a:solidFill>
                  <a:srgbClr val="FF0000"/>
                </a:solidFill>
              </a:rPr>
              <a:t>Sequential access. Random access is slow</a:t>
            </a:r>
          </a:p>
          <a:p>
            <a:pPr marL="1822450" lvl="6" indent="-514350" algn="just">
              <a:buFont typeface="Arial" pitchFamily="34" charset="0"/>
              <a:buChar char="•"/>
            </a:pPr>
            <a:r>
              <a:rPr lang="en-US" sz="2600" b="1" dirty="0" smtClean="0">
                <a:solidFill>
                  <a:srgbClr val="FF0000"/>
                </a:solidFill>
              </a:rPr>
              <a:t>Requires space for pointer</a:t>
            </a:r>
          </a:p>
          <a:p>
            <a:pPr marL="1365250" lvl="5" indent="-514350" algn="just">
              <a:buFont typeface="Arial" pitchFamily="34" charset="0"/>
              <a:buChar char="•"/>
            </a:pPr>
            <a:r>
              <a:rPr lang="en-US" sz="2600" b="1" dirty="0" smtClean="0">
                <a:solidFill>
                  <a:srgbClr val="0070C0"/>
                </a:solidFill>
              </a:rPr>
              <a:t>Solution</a:t>
            </a:r>
          </a:p>
          <a:p>
            <a:pPr marL="1822450" lvl="6" indent="-514350" algn="just">
              <a:buFont typeface="Arial" pitchFamily="34" charset="0"/>
              <a:buChar char="•"/>
            </a:pPr>
            <a:r>
              <a:rPr lang="en-US" sz="2600" b="1" dirty="0" smtClean="0">
                <a:solidFill>
                  <a:srgbClr val="0070C0"/>
                </a:solidFill>
              </a:rPr>
              <a:t>Using File Allocation Table(FAT)</a:t>
            </a:r>
          </a:p>
          <a:p>
            <a:pPr marL="2279650" lvl="7" indent="-514350" algn="just">
              <a:buFont typeface="Arial" pitchFamily="34" charset="0"/>
              <a:buChar char="•"/>
            </a:pPr>
            <a:r>
              <a:rPr lang="en-US" sz="2600" b="1" dirty="0" smtClean="0">
                <a:solidFill>
                  <a:srgbClr val="0070C0"/>
                </a:solidFill>
              </a:rPr>
              <a:t>One entry for each disk block containing next block number for the file</a:t>
            </a:r>
          </a:p>
          <a:p>
            <a:pPr marL="1822450" lvl="6" indent="-514350" algn="just">
              <a:buFont typeface="Arial" pitchFamily="34" charset="0"/>
              <a:buChar char="•"/>
            </a:pPr>
            <a:endParaRPr lang="en-US" sz="2600" b="1" dirty="0" smtClean="0">
              <a:solidFill>
                <a:srgbClr val="FF0000"/>
              </a:solidFill>
            </a:endParaRPr>
          </a:p>
          <a:p>
            <a:pPr marL="1822450" lvl="6" indent="-514350" algn="just"/>
            <a:endParaRPr lang="en-US" sz="2600" b="1" dirty="0" smtClean="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64754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Effect transition="in" filter="wipe(left)">
                                      <p:cBhvr>
                                        <p:cTn id="11" dur="500"/>
                                        <p:tgtEl>
                                          <p:spTgt spid="6">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wipe(left)">
                                      <p:cBhvr>
                                        <p:cTn id="15" dur="500"/>
                                        <p:tgtEl>
                                          <p:spTgt spid="6">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left)">
                                      <p:cBhvr>
                                        <p:cTn id="20" dur="500"/>
                                        <p:tgtEl>
                                          <p:spTgt spid="6">
                                            <p:txEl>
                                              <p:pRg st="6" end="6"/>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wipe(left)">
                                      <p:cBhvr>
                                        <p:cTn id="24" dur="500"/>
                                        <p:tgtEl>
                                          <p:spTgt spid="6">
                                            <p:txEl>
                                              <p:pRg st="7" end="7"/>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wipe(left)">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3847207"/>
          </a:xfrm>
          <a:prstGeom prst="rect">
            <a:avLst/>
          </a:prstGeom>
          <a:noFill/>
        </p:spPr>
        <p:txBody>
          <a:bodyPr wrap="square" rtlCol="0">
            <a:spAutoFit/>
          </a:bodyPr>
          <a:lstStyle/>
          <a:p>
            <a:pPr marL="284163" indent="-284163" algn="just">
              <a:spcAft>
                <a:spcPts val="600"/>
              </a:spcAft>
              <a:buFont typeface="Wingdings" pitchFamily="2" charset="2"/>
              <a:buChar char="Ø"/>
            </a:pPr>
            <a:r>
              <a:rPr lang="en-US" sz="2800" b="1" dirty="0" smtClean="0">
                <a:solidFill>
                  <a:srgbClr val="FF0000"/>
                </a:solidFill>
              </a:rPr>
              <a:t>How to store large amount of data?</a:t>
            </a:r>
          </a:p>
          <a:p>
            <a:pPr marL="284163" indent="-284163" algn="just">
              <a:spcAft>
                <a:spcPts val="600"/>
              </a:spcAft>
              <a:buFont typeface="Wingdings" pitchFamily="2" charset="2"/>
              <a:buChar char="Ø"/>
            </a:pPr>
            <a:r>
              <a:rPr lang="en-US" sz="2800" b="1" dirty="0" smtClean="0">
                <a:solidFill>
                  <a:srgbClr val="FF0000"/>
                </a:solidFill>
              </a:rPr>
              <a:t>What happens to the data if the process gets terminated?</a:t>
            </a:r>
          </a:p>
          <a:p>
            <a:pPr marL="284163" indent="-284163" algn="just">
              <a:spcAft>
                <a:spcPts val="600"/>
              </a:spcAft>
              <a:buFont typeface="Wingdings" pitchFamily="2" charset="2"/>
              <a:buChar char="Ø"/>
            </a:pPr>
            <a:r>
              <a:rPr lang="en-US" sz="2800" b="1" dirty="0" smtClean="0">
                <a:solidFill>
                  <a:srgbClr val="FF0000"/>
                </a:solidFill>
              </a:rPr>
              <a:t>How to assign same data to multiple processes?</a:t>
            </a:r>
          </a:p>
          <a:p>
            <a:pPr algn="just">
              <a:spcAft>
                <a:spcPts val="600"/>
              </a:spcAft>
            </a:pPr>
            <a:r>
              <a:rPr lang="en-US" sz="2800" b="1" dirty="0" smtClean="0">
                <a:solidFill>
                  <a:srgbClr val="0070C0"/>
                </a:solidFill>
              </a:rPr>
              <a:t>The solution to these problems is to store  information on disks or on external media called </a:t>
            </a:r>
            <a:r>
              <a:rPr lang="en-US" sz="2800" b="1" dirty="0" smtClean="0">
                <a:solidFill>
                  <a:srgbClr val="FF0000"/>
                </a:solidFill>
              </a:rPr>
              <a:t>files</a:t>
            </a:r>
          </a:p>
          <a:p>
            <a:pPr marL="284163" indent="-284163" algn="just"/>
            <a:endParaRPr lang="en-US" sz="2800" b="1" i="1" dirty="0" smtClean="0">
              <a:solidFill>
                <a:srgbClr val="0070C0"/>
              </a:solidFill>
            </a:endParaRPr>
          </a:p>
          <a:p>
            <a:pPr marL="284163" indent="-284163" algn="just"/>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9864035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a:p>
        </p:txBody>
      </p:sp>
      <p:pic>
        <p:nvPicPr>
          <p:cNvPr id="2050" name="Picture 2"/>
          <p:cNvPicPr>
            <a:picLocks noChangeAspect="1" noChangeArrowheads="1"/>
          </p:cNvPicPr>
          <p:nvPr/>
        </p:nvPicPr>
        <p:blipFill>
          <a:blip r:embed="rId3"/>
          <a:srcRect/>
          <a:stretch>
            <a:fillRect/>
          </a:stretch>
        </p:blipFill>
        <p:spPr bwMode="auto">
          <a:xfrm>
            <a:off x="609600" y="1066800"/>
            <a:ext cx="6877050" cy="413385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31011897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ALLOCATION METHODS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a:p>
        </p:txBody>
      </p:sp>
      <p:sp>
        <p:nvSpPr>
          <p:cNvPr id="6" name="TextBox 5"/>
          <p:cNvSpPr txBox="1"/>
          <p:nvPr/>
        </p:nvSpPr>
        <p:spPr>
          <a:xfrm>
            <a:off x="457200" y="457200"/>
            <a:ext cx="8077200" cy="4893647"/>
          </a:xfrm>
          <a:prstGeom prst="rect">
            <a:avLst/>
          </a:prstGeom>
          <a:noFill/>
        </p:spPr>
        <p:txBody>
          <a:bodyPr wrap="square" rtlCol="0">
            <a:spAutoFit/>
          </a:bodyPr>
          <a:lstStyle/>
          <a:p>
            <a:pPr marL="971550" lvl="2" indent="-514350" algn="just">
              <a:buFont typeface="Wingdings" pitchFamily="2" charset="2"/>
              <a:buChar char="Ø"/>
            </a:pPr>
            <a:r>
              <a:rPr lang="en-US" sz="2600" b="1" dirty="0" smtClean="0">
                <a:solidFill>
                  <a:srgbClr val="00B050"/>
                </a:solidFill>
              </a:rPr>
              <a:t>Linked List  Using FAT</a:t>
            </a:r>
          </a:p>
          <a:p>
            <a:pPr marL="1428750" lvl="3" indent="-514350" algn="just">
              <a:buFont typeface="Arial" pitchFamily="34" charset="0"/>
              <a:buChar char="•"/>
            </a:pPr>
            <a:r>
              <a:rPr lang="en-US" sz="2600" b="1" dirty="0" smtClean="0">
                <a:solidFill>
                  <a:srgbClr val="0070C0"/>
                </a:solidFill>
              </a:rPr>
              <a:t>FAT is used as linked list</a:t>
            </a:r>
          </a:p>
          <a:p>
            <a:pPr marL="1428750" lvl="3" indent="-514350" algn="just">
              <a:buFont typeface="Arial" pitchFamily="34" charset="0"/>
              <a:buChar char="•"/>
            </a:pPr>
            <a:r>
              <a:rPr lang="en-US" sz="2600" b="1" dirty="0" smtClean="0">
                <a:solidFill>
                  <a:srgbClr val="0070C0"/>
                </a:solidFill>
              </a:rPr>
              <a:t>Directory entry contains block number of first block of the file</a:t>
            </a:r>
          </a:p>
          <a:p>
            <a:pPr marL="1428750" lvl="3" indent="-514350" algn="just">
              <a:buFont typeface="Arial" pitchFamily="34" charset="0"/>
              <a:buChar char="•"/>
            </a:pPr>
            <a:r>
              <a:rPr lang="en-US" sz="2600" b="1" dirty="0" smtClean="0">
                <a:solidFill>
                  <a:srgbClr val="0070C0"/>
                </a:solidFill>
              </a:rPr>
              <a:t>FAT is looked to find next block until special end-of-file value is reached </a:t>
            </a:r>
          </a:p>
          <a:p>
            <a:pPr marL="1428750" lvl="3" indent="-514350" algn="just">
              <a:buFont typeface="Arial" pitchFamily="34" charset="0"/>
              <a:buChar char="•"/>
            </a:pPr>
            <a:r>
              <a:rPr lang="en-US" sz="2600" b="1" dirty="0" smtClean="0">
                <a:solidFill>
                  <a:srgbClr val="0070C0"/>
                </a:solidFill>
              </a:rPr>
              <a:t>Advantages</a:t>
            </a:r>
          </a:p>
          <a:p>
            <a:pPr marL="1885950" lvl="4" indent="-514350" algn="just">
              <a:buFont typeface="Arial" pitchFamily="34" charset="0"/>
              <a:buChar char="•"/>
            </a:pPr>
            <a:r>
              <a:rPr lang="en-US" sz="2600" b="1" dirty="0" smtClean="0">
                <a:solidFill>
                  <a:srgbClr val="0070C0"/>
                </a:solidFill>
              </a:rPr>
              <a:t>Entire block is available for data</a:t>
            </a:r>
          </a:p>
          <a:p>
            <a:pPr marL="1885950" lvl="4" indent="-514350" algn="just">
              <a:buFont typeface="Arial" pitchFamily="34" charset="0"/>
              <a:buChar char="•"/>
            </a:pPr>
            <a:r>
              <a:rPr lang="en-US" sz="2600" b="1" dirty="0" smtClean="0">
                <a:solidFill>
                  <a:srgbClr val="0070C0"/>
                </a:solidFill>
              </a:rPr>
              <a:t>Improved random access</a:t>
            </a:r>
          </a:p>
          <a:p>
            <a:pPr marL="1365250" lvl="5" indent="-514350" algn="just">
              <a:buFont typeface="Arial" pitchFamily="34" charset="0"/>
              <a:buChar char="•"/>
            </a:pPr>
            <a:r>
              <a:rPr lang="en-US" sz="2600" b="1" dirty="0" smtClean="0">
                <a:solidFill>
                  <a:srgbClr val="FF0000"/>
                </a:solidFill>
              </a:rPr>
              <a:t>Problem</a:t>
            </a:r>
          </a:p>
          <a:p>
            <a:pPr marL="1822450" lvl="6" indent="-514350" algn="just">
              <a:buFont typeface="Arial" pitchFamily="34" charset="0"/>
              <a:buChar char="•"/>
            </a:pPr>
            <a:r>
              <a:rPr lang="en-US" sz="2600" b="1" dirty="0" smtClean="0">
                <a:solidFill>
                  <a:srgbClr val="FF0000"/>
                </a:solidFill>
              </a:rPr>
              <a:t>The entire table must be in memory all the time to make it work</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304579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left)">
                                      <p:cBhvr>
                                        <p:cTn id="7" dur="500"/>
                                        <p:tgtEl>
                                          <p:spTgt spid="6">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Effect transition="in" filter="wipe(left)">
                                      <p:cBhvr>
                                        <p:cTn id="11" dur="500"/>
                                        <p:tgtEl>
                                          <p:spTgt spid="6">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wipe(left)">
                                      <p:cBhvr>
                                        <p:cTn id="20" dur="500"/>
                                        <p:tgtEl>
                                          <p:spTgt spid="6">
                                            <p:txEl>
                                              <p:pRg st="7" end="7"/>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wipe(left)">
                                      <p:cBhvr>
                                        <p:cTn id="2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a:p>
        </p:txBody>
      </p:sp>
      <p:pic>
        <p:nvPicPr>
          <p:cNvPr id="3075" name="Picture 3"/>
          <p:cNvPicPr>
            <a:picLocks noChangeAspect="1" noChangeArrowheads="1"/>
          </p:cNvPicPr>
          <p:nvPr/>
        </p:nvPicPr>
        <p:blipFill>
          <a:blip r:embed="rId3"/>
          <a:srcRect/>
          <a:stretch>
            <a:fillRect/>
          </a:stretch>
        </p:blipFill>
        <p:spPr bwMode="auto">
          <a:xfrm>
            <a:off x="990600" y="990600"/>
            <a:ext cx="6482219" cy="39624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9529808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ALLOCATION METHODS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a:p>
        </p:txBody>
      </p:sp>
      <p:sp>
        <p:nvSpPr>
          <p:cNvPr id="6" name="TextBox 5"/>
          <p:cNvSpPr txBox="1"/>
          <p:nvPr/>
        </p:nvSpPr>
        <p:spPr>
          <a:xfrm>
            <a:off x="457200" y="457200"/>
            <a:ext cx="8077200" cy="4493538"/>
          </a:xfrm>
          <a:prstGeom prst="rect">
            <a:avLst/>
          </a:prstGeom>
          <a:noFill/>
        </p:spPr>
        <p:txBody>
          <a:bodyPr wrap="square" rtlCol="0">
            <a:spAutoFit/>
          </a:bodyPr>
          <a:lstStyle/>
          <a:p>
            <a:pPr marL="971550" lvl="2" indent="-514350" algn="just">
              <a:buFont typeface="Wingdings" pitchFamily="2" charset="2"/>
              <a:buChar char="Ø"/>
            </a:pPr>
            <a:r>
              <a:rPr lang="en-US" sz="2600" b="1" dirty="0" smtClean="0">
                <a:solidFill>
                  <a:srgbClr val="00B050"/>
                </a:solidFill>
              </a:rPr>
              <a:t>I-node</a:t>
            </a:r>
          </a:p>
          <a:p>
            <a:pPr marL="1428750" lvl="3" indent="-514350" algn="just">
              <a:buFont typeface="Arial" pitchFamily="34" charset="0"/>
              <a:buChar char="•"/>
            </a:pPr>
            <a:r>
              <a:rPr lang="en-US" sz="2600" b="1" dirty="0" smtClean="0">
                <a:solidFill>
                  <a:srgbClr val="0070C0"/>
                </a:solidFill>
              </a:rPr>
              <a:t>Each file has a data structure(</a:t>
            </a:r>
            <a:r>
              <a:rPr lang="en-US" sz="2600" b="1" dirty="0" err="1" smtClean="0">
                <a:solidFill>
                  <a:srgbClr val="0070C0"/>
                </a:solidFill>
              </a:rPr>
              <a:t>i</a:t>
            </a:r>
            <a:r>
              <a:rPr lang="en-US" sz="2600" b="1" dirty="0" smtClean="0">
                <a:solidFill>
                  <a:srgbClr val="0070C0"/>
                </a:solidFill>
              </a:rPr>
              <a:t>-node) that list the attributes and disk addresses of the disk block associated with the file</a:t>
            </a:r>
          </a:p>
          <a:p>
            <a:pPr marL="1428750" lvl="3" indent="-514350" algn="just">
              <a:buFont typeface="Arial" pitchFamily="34" charset="0"/>
              <a:buChar char="•"/>
            </a:pPr>
            <a:r>
              <a:rPr lang="en-US" sz="2600" b="1" dirty="0" smtClean="0">
                <a:solidFill>
                  <a:srgbClr val="0070C0"/>
                </a:solidFill>
              </a:rPr>
              <a:t>If </a:t>
            </a:r>
            <a:r>
              <a:rPr lang="en-US" sz="2600" b="1" dirty="0" err="1" smtClean="0">
                <a:solidFill>
                  <a:srgbClr val="0070C0"/>
                </a:solidFill>
              </a:rPr>
              <a:t>i</a:t>
            </a:r>
            <a:r>
              <a:rPr lang="en-US" sz="2600" b="1" dirty="0" smtClean="0">
                <a:solidFill>
                  <a:srgbClr val="0070C0"/>
                </a:solidFill>
              </a:rPr>
              <a:t>-node occupies n bytes for each file and k files are opened, the total memory by </a:t>
            </a:r>
            <a:r>
              <a:rPr lang="en-US" sz="2600" b="1" dirty="0" err="1" smtClean="0">
                <a:solidFill>
                  <a:srgbClr val="0070C0"/>
                </a:solidFill>
              </a:rPr>
              <a:t>i</a:t>
            </a:r>
            <a:r>
              <a:rPr lang="en-US" sz="2600" b="1" dirty="0" smtClean="0">
                <a:solidFill>
                  <a:srgbClr val="0070C0"/>
                </a:solidFill>
              </a:rPr>
              <a:t>-nodes is </a:t>
            </a:r>
            <a:r>
              <a:rPr lang="en-US" sz="2600" b="1" dirty="0" err="1" smtClean="0">
                <a:solidFill>
                  <a:srgbClr val="0070C0"/>
                </a:solidFill>
              </a:rPr>
              <a:t>kn</a:t>
            </a:r>
            <a:r>
              <a:rPr lang="en-US" sz="2600" b="1" dirty="0" smtClean="0">
                <a:solidFill>
                  <a:srgbClr val="0070C0"/>
                </a:solidFill>
              </a:rPr>
              <a:t> bytes</a:t>
            </a:r>
          </a:p>
          <a:p>
            <a:pPr marL="1428750" lvl="3" indent="-514350" algn="just">
              <a:buFont typeface="Arial" pitchFamily="34" charset="0"/>
              <a:buChar char="•"/>
            </a:pPr>
            <a:r>
              <a:rPr lang="en-US" sz="2600" b="1" dirty="0" smtClean="0">
                <a:solidFill>
                  <a:srgbClr val="0070C0"/>
                </a:solidFill>
              </a:rPr>
              <a:t>Advantages</a:t>
            </a:r>
          </a:p>
          <a:p>
            <a:pPr marL="1885950" lvl="4" indent="-514350" algn="just">
              <a:buFont typeface="Arial" pitchFamily="34" charset="0"/>
              <a:buChar char="•"/>
            </a:pPr>
            <a:r>
              <a:rPr lang="en-US" sz="2600" b="1" dirty="0" smtClean="0">
                <a:solidFill>
                  <a:srgbClr val="0070C0"/>
                </a:solidFill>
              </a:rPr>
              <a:t>Far smaller space occupied by FAT</a:t>
            </a:r>
          </a:p>
          <a:p>
            <a:pPr marL="1365250" lvl="5" indent="-514350" algn="just">
              <a:buFont typeface="Arial" pitchFamily="34" charset="0"/>
              <a:buChar char="•"/>
            </a:pPr>
            <a:r>
              <a:rPr lang="en-US" sz="2600" b="1" dirty="0" smtClean="0">
                <a:solidFill>
                  <a:srgbClr val="FF0000"/>
                </a:solidFill>
              </a:rPr>
              <a:t>Problems</a:t>
            </a:r>
          </a:p>
          <a:p>
            <a:pPr marL="1822450" lvl="6" indent="-514350" algn="just">
              <a:buFont typeface="Arial" pitchFamily="34" charset="0"/>
              <a:buChar char="•"/>
            </a:pPr>
            <a:r>
              <a:rPr lang="en-US" sz="2600" b="1" dirty="0" smtClean="0">
                <a:solidFill>
                  <a:srgbClr val="FF0000"/>
                </a:solidFill>
              </a:rPr>
              <a:t>Suffer from performance </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416195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Effect transition="in" filter="wipe(left)">
                                      <p:cBhvr>
                                        <p:cTn id="11" dur="500"/>
                                        <p:tgtEl>
                                          <p:spTgt spid="6">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wipe(left)">
                                      <p:cBhvr>
                                        <p:cTn id="16" dur="500"/>
                                        <p:tgtEl>
                                          <p:spTgt spid="6">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left)">
                                      <p:cBhvr>
                                        <p:cTn id="2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1066800" y="762000"/>
            <a:ext cx="6263473" cy="5181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371791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a:p>
        </p:txBody>
      </p:sp>
      <p:pic>
        <p:nvPicPr>
          <p:cNvPr id="4100" name="Picture 4"/>
          <p:cNvPicPr>
            <a:picLocks noChangeAspect="1" noChangeArrowheads="1"/>
          </p:cNvPicPr>
          <p:nvPr/>
        </p:nvPicPr>
        <p:blipFill>
          <a:blip r:embed="rId3"/>
          <a:srcRect/>
          <a:stretch>
            <a:fillRect/>
          </a:stretch>
        </p:blipFill>
        <p:spPr bwMode="auto">
          <a:xfrm>
            <a:off x="533400" y="990600"/>
            <a:ext cx="7009209" cy="4419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40500238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DIRECTORY IMPLEMENTATION</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304800" y="990600"/>
            <a:ext cx="8283941" cy="3810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572191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DISK SPACE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a:p>
        </p:txBody>
      </p:sp>
      <p:sp>
        <p:nvSpPr>
          <p:cNvPr id="6" name="TextBox 5"/>
          <p:cNvSpPr txBox="1"/>
          <p:nvPr/>
        </p:nvSpPr>
        <p:spPr>
          <a:xfrm>
            <a:off x="457200" y="457200"/>
            <a:ext cx="8077200" cy="2893100"/>
          </a:xfrm>
          <a:prstGeom prst="rect">
            <a:avLst/>
          </a:prstGeom>
          <a:noFill/>
        </p:spPr>
        <p:txBody>
          <a:bodyPr wrap="square" rtlCol="0">
            <a:spAutoFit/>
          </a:bodyPr>
          <a:lstStyle/>
          <a:p>
            <a:pPr marL="971550" lvl="2" indent="-514350" algn="just">
              <a:buFont typeface="Wingdings" pitchFamily="2" charset="2"/>
              <a:buChar char="Ø"/>
            </a:pPr>
            <a:r>
              <a:rPr lang="en-US" sz="2600" b="1" dirty="0" smtClean="0">
                <a:solidFill>
                  <a:srgbClr val="00B050"/>
                </a:solidFill>
              </a:rPr>
              <a:t>Block Size</a:t>
            </a:r>
          </a:p>
          <a:p>
            <a:pPr marL="1428750" lvl="3" indent="-514350" algn="just">
              <a:buFont typeface="Arial" pitchFamily="34" charset="0"/>
              <a:buChar char="•"/>
            </a:pPr>
            <a:r>
              <a:rPr lang="en-US" sz="2600" b="1" dirty="0" smtClean="0">
                <a:solidFill>
                  <a:srgbClr val="0070C0"/>
                </a:solidFill>
              </a:rPr>
              <a:t>Nearly all file systems chop files up into fixed size block</a:t>
            </a:r>
          </a:p>
          <a:p>
            <a:pPr marL="1428750" lvl="3" indent="-514350" algn="just">
              <a:buFont typeface="Arial" pitchFamily="34" charset="0"/>
              <a:buChar char="•"/>
            </a:pPr>
            <a:r>
              <a:rPr lang="en-US" sz="2600" b="1" dirty="0" smtClean="0">
                <a:solidFill>
                  <a:srgbClr val="0070C0"/>
                </a:solidFill>
              </a:rPr>
              <a:t>Using large size result the wastage of disk space</a:t>
            </a:r>
          </a:p>
          <a:p>
            <a:pPr marL="1428750" lvl="3" indent="-514350" algn="just">
              <a:buFont typeface="Arial" pitchFamily="34" charset="0"/>
              <a:buChar char="•"/>
            </a:pPr>
            <a:r>
              <a:rPr lang="en-US" sz="2600" b="1" dirty="0" smtClean="0">
                <a:solidFill>
                  <a:srgbClr val="0070C0"/>
                </a:solidFill>
              </a:rPr>
              <a:t>Using small size increase the seek and rotational delay - </a:t>
            </a:r>
            <a:r>
              <a:rPr lang="en-US" sz="2600" b="1" dirty="0" smtClean="0">
                <a:solidFill>
                  <a:srgbClr val="FF0000"/>
                </a:solidFill>
              </a:rPr>
              <a:t>low data access rate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33302219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DISK SPACE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a:p>
        </p:txBody>
      </p:sp>
      <p:pic>
        <p:nvPicPr>
          <p:cNvPr id="6146" name="Picture 2"/>
          <p:cNvPicPr>
            <a:picLocks noChangeAspect="1" noChangeArrowheads="1"/>
          </p:cNvPicPr>
          <p:nvPr/>
        </p:nvPicPr>
        <p:blipFill>
          <a:blip r:embed="rId3"/>
          <a:srcRect/>
          <a:stretch>
            <a:fillRect/>
          </a:stretch>
        </p:blipFill>
        <p:spPr bwMode="auto">
          <a:xfrm>
            <a:off x="228600" y="1066800"/>
            <a:ext cx="8037401" cy="3657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7942327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DISK SPACE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29</a:t>
            </a:fld>
            <a:endParaRPr kumimoji="0" lang="en-US"/>
          </a:p>
        </p:txBody>
      </p:sp>
      <p:sp>
        <p:nvSpPr>
          <p:cNvPr id="6" name="TextBox 5"/>
          <p:cNvSpPr txBox="1"/>
          <p:nvPr/>
        </p:nvSpPr>
        <p:spPr>
          <a:xfrm>
            <a:off x="457200" y="457200"/>
            <a:ext cx="8077200" cy="4093428"/>
          </a:xfrm>
          <a:prstGeom prst="rect">
            <a:avLst/>
          </a:prstGeom>
          <a:noFill/>
        </p:spPr>
        <p:txBody>
          <a:bodyPr wrap="square" rtlCol="0">
            <a:spAutoFit/>
          </a:bodyPr>
          <a:lstStyle/>
          <a:p>
            <a:pPr marL="514350" lvl="2" indent="-514350" algn="just">
              <a:buFont typeface="Wingdings" pitchFamily="2" charset="2"/>
              <a:buChar char="Ø"/>
            </a:pPr>
            <a:r>
              <a:rPr lang="en-US" sz="2600" b="1" dirty="0" smtClean="0">
                <a:solidFill>
                  <a:srgbClr val="FF0000"/>
                </a:solidFill>
              </a:rPr>
              <a:t>Keeping Track of Free Blocks</a:t>
            </a:r>
          </a:p>
          <a:p>
            <a:pPr marL="977900" lvl="3" indent="-457200" algn="just">
              <a:buFont typeface="Arial" pitchFamily="34" charset="0"/>
              <a:buChar char="•"/>
            </a:pPr>
            <a:r>
              <a:rPr lang="en-US" sz="2600" b="1" dirty="0" smtClean="0">
                <a:solidFill>
                  <a:srgbClr val="0070C0"/>
                </a:solidFill>
              </a:rPr>
              <a:t>To keep track of free blocks, system maintains the free-space-list</a:t>
            </a:r>
          </a:p>
          <a:p>
            <a:pPr marL="977900" lvl="3" indent="-457200" algn="just">
              <a:buFont typeface="Arial" pitchFamily="34" charset="0"/>
              <a:buChar char="•"/>
            </a:pPr>
            <a:r>
              <a:rPr lang="en-US" sz="2600" b="1" dirty="0" smtClean="0">
                <a:solidFill>
                  <a:srgbClr val="0070C0"/>
                </a:solidFill>
              </a:rPr>
              <a:t>Free-space-list records all free blocks that are not allocated to some file or directory</a:t>
            </a:r>
          </a:p>
          <a:p>
            <a:pPr marL="977900" lvl="3" indent="-457200" algn="just">
              <a:buFont typeface="Arial" pitchFamily="34" charset="0"/>
              <a:buChar char="•"/>
            </a:pPr>
            <a:r>
              <a:rPr lang="en-US" sz="2600" b="1" dirty="0" smtClean="0">
                <a:solidFill>
                  <a:srgbClr val="0070C0"/>
                </a:solidFill>
              </a:rPr>
              <a:t>To create a file, system search the free-space-list for required amount of space, and allocate space to new file and remove it from list</a:t>
            </a:r>
          </a:p>
          <a:p>
            <a:pPr marL="977900" lvl="3" indent="-457200" algn="just">
              <a:buFont typeface="Arial" pitchFamily="34" charset="0"/>
              <a:buChar char="•"/>
            </a:pPr>
            <a:r>
              <a:rPr lang="en-US" sz="2600" b="1" dirty="0" smtClean="0">
                <a:solidFill>
                  <a:srgbClr val="0070C0"/>
                </a:solidFill>
              </a:rPr>
              <a:t>When a file is deleted, its disk space is added to free-space-list</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838230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3847207"/>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0070C0"/>
                </a:solidFill>
              </a:rPr>
              <a:t>A File is named collection of related information normally resides on a secondary storage device such as disk or tape</a:t>
            </a:r>
          </a:p>
          <a:p>
            <a:pPr marL="346075" indent="-346075" algn="just">
              <a:spcAft>
                <a:spcPts val="600"/>
              </a:spcAft>
              <a:buFont typeface="Wingdings" pitchFamily="2" charset="2"/>
              <a:buChar char="Ø"/>
            </a:pPr>
            <a:r>
              <a:rPr lang="en-US" sz="2800" b="1" dirty="0" smtClean="0">
                <a:solidFill>
                  <a:srgbClr val="0070C0"/>
                </a:solidFill>
              </a:rPr>
              <a:t>Files represents </a:t>
            </a:r>
            <a:r>
              <a:rPr lang="en-US" sz="2800" b="1" dirty="0" smtClean="0">
                <a:solidFill>
                  <a:srgbClr val="FF0000"/>
                </a:solidFill>
              </a:rPr>
              <a:t>program</a:t>
            </a:r>
            <a:r>
              <a:rPr lang="en-US" sz="2800" b="1" dirty="0" smtClean="0">
                <a:solidFill>
                  <a:srgbClr val="0070C0"/>
                </a:solidFill>
              </a:rPr>
              <a:t> and </a:t>
            </a:r>
            <a:r>
              <a:rPr lang="en-US" sz="2800" b="1" dirty="0" smtClean="0">
                <a:solidFill>
                  <a:srgbClr val="FF0000"/>
                </a:solidFill>
              </a:rPr>
              <a:t>data</a:t>
            </a:r>
          </a:p>
          <a:p>
            <a:pPr marL="346075" indent="-346075" algn="just">
              <a:spcAft>
                <a:spcPts val="600"/>
              </a:spcAft>
              <a:buFont typeface="Wingdings" pitchFamily="2" charset="2"/>
              <a:buChar char="Ø"/>
            </a:pPr>
            <a:r>
              <a:rPr lang="en-US" sz="2800" b="1" dirty="0" smtClean="0">
                <a:solidFill>
                  <a:srgbClr val="0070C0"/>
                </a:solidFill>
              </a:rPr>
              <a:t>Information stored in files must be persistent </a:t>
            </a:r>
          </a:p>
          <a:p>
            <a:pPr marL="346075" indent="-346075" algn="just">
              <a:spcAft>
                <a:spcPts val="600"/>
              </a:spcAft>
              <a:buFont typeface="Wingdings" pitchFamily="2" charset="2"/>
              <a:buChar char="Ø"/>
            </a:pPr>
            <a:r>
              <a:rPr lang="en-US" sz="2800" b="1" dirty="0" smtClean="0">
                <a:solidFill>
                  <a:srgbClr val="0070C0"/>
                </a:solidFill>
              </a:rPr>
              <a:t>The part of OS that is responsible to manage files is known as </a:t>
            </a:r>
            <a:r>
              <a:rPr lang="en-US" sz="2800" b="1" dirty="0" smtClean="0">
                <a:solidFill>
                  <a:srgbClr val="FF0000"/>
                </a:solidFill>
              </a:rPr>
              <a:t>file system</a:t>
            </a:r>
            <a:endParaRPr lang="en-US" sz="2600" b="1" dirty="0" smtClean="0">
              <a:solidFill>
                <a:srgbClr val="FF0000"/>
              </a:solidFill>
            </a:endParaRPr>
          </a:p>
          <a:p>
            <a:pPr marL="284163" indent="-284163" algn="just"/>
            <a:endParaRPr lang="en-US" sz="28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554707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DISK SPACE MANAGEMENT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30</a:t>
            </a:fld>
            <a:endParaRPr kumimoji="0" lang="en-US"/>
          </a:p>
        </p:txBody>
      </p:sp>
      <p:sp>
        <p:nvSpPr>
          <p:cNvPr id="6" name="TextBox 5"/>
          <p:cNvSpPr txBox="1"/>
          <p:nvPr/>
        </p:nvSpPr>
        <p:spPr>
          <a:xfrm>
            <a:off x="457200" y="457200"/>
            <a:ext cx="8077200" cy="4524315"/>
          </a:xfrm>
          <a:prstGeom prst="rect">
            <a:avLst/>
          </a:prstGeom>
          <a:noFill/>
        </p:spPr>
        <p:txBody>
          <a:bodyPr wrap="square" rtlCol="0">
            <a:spAutoFit/>
          </a:bodyPr>
          <a:lstStyle/>
          <a:p>
            <a:pPr marL="514350" lvl="2" indent="-514350" algn="just">
              <a:buFont typeface="Wingdings" pitchFamily="2" charset="2"/>
              <a:buChar char="Ø"/>
            </a:pPr>
            <a:r>
              <a:rPr lang="en-US" sz="2800" b="1" dirty="0" smtClean="0">
                <a:solidFill>
                  <a:srgbClr val="FF0000"/>
                </a:solidFill>
              </a:rPr>
              <a:t>Free-space-list implementation approach</a:t>
            </a:r>
          </a:p>
          <a:p>
            <a:pPr marL="514350" lvl="2" indent="-514350" algn="just"/>
            <a:r>
              <a:rPr lang="en-US" sz="2600" b="1" dirty="0" smtClean="0"/>
              <a:t>	Consider a disk where blocks 2, 3, 4, 5, 8, 9, 10, 11, 12, 13, 17, 18,… are free and rest are allocated.</a:t>
            </a:r>
          </a:p>
          <a:p>
            <a:pPr marL="514350" lvl="2" indent="-514350" algn="just"/>
            <a:endParaRPr lang="en-US" sz="2600" b="1" dirty="0" smtClean="0"/>
          </a:p>
          <a:p>
            <a:pPr marL="971550" lvl="3" indent="-514350" algn="just">
              <a:buFont typeface="Arial" pitchFamily="34" charset="0"/>
              <a:buChar char="•"/>
            </a:pPr>
            <a:r>
              <a:rPr lang="en-US" sz="2600" b="1" dirty="0" smtClean="0">
                <a:solidFill>
                  <a:srgbClr val="FF0000"/>
                </a:solidFill>
              </a:rPr>
              <a:t>Bitmap</a:t>
            </a:r>
          </a:p>
          <a:p>
            <a:pPr marL="971550" lvl="3" indent="-514350" algn="just"/>
            <a:r>
              <a:rPr lang="en-US" sz="2600" b="1" dirty="0" smtClean="0">
                <a:solidFill>
                  <a:srgbClr val="0070C0"/>
                </a:solidFill>
              </a:rPr>
              <a:t>	The free space bit map would be</a:t>
            </a:r>
          </a:p>
          <a:p>
            <a:pPr marL="971550" lvl="3" indent="-514350" algn="just"/>
            <a:r>
              <a:rPr lang="en-US" sz="2600" b="1" dirty="0" smtClean="0">
                <a:solidFill>
                  <a:srgbClr val="0070C0"/>
                </a:solidFill>
              </a:rPr>
              <a:t>	0011110011111100011</a:t>
            </a:r>
          </a:p>
          <a:p>
            <a:pPr marL="971550" lvl="3" indent="-514350" algn="just"/>
            <a:endParaRPr lang="en-US" sz="2600" b="1" dirty="0" smtClean="0">
              <a:solidFill>
                <a:srgbClr val="0070C0"/>
              </a:solidFill>
            </a:endParaRPr>
          </a:p>
          <a:p>
            <a:pPr marL="971550" lvl="3" indent="-514350" algn="just">
              <a:buFont typeface="Arial" pitchFamily="34" charset="0"/>
              <a:buChar char="•"/>
            </a:pPr>
            <a:r>
              <a:rPr lang="en-US" sz="2600" b="1" dirty="0" smtClean="0">
                <a:solidFill>
                  <a:srgbClr val="FF0000"/>
                </a:solidFill>
              </a:rPr>
              <a:t>Linked list</a:t>
            </a:r>
          </a:p>
          <a:p>
            <a:pPr marL="971550" lvl="3" indent="-514350" algn="just"/>
            <a:endParaRPr lang="en-US" sz="2600" b="1" dirty="0" smtClean="0">
              <a:solidFill>
                <a:srgbClr val="0070C0"/>
              </a:solidFill>
            </a:endParaRPr>
          </a:p>
          <a:p>
            <a:pPr marL="971550" lvl="3" indent="-514350" algn="just"/>
            <a:endParaRPr lang="en-US" sz="2600" b="1" dirty="0" smtClean="0">
              <a:solidFill>
                <a:srgbClr val="0070C0"/>
              </a:solidFill>
            </a:endParaRPr>
          </a:p>
        </p:txBody>
      </p:sp>
      <p:pic>
        <p:nvPicPr>
          <p:cNvPr id="7170" name="Picture 2"/>
          <p:cNvPicPr>
            <a:picLocks noChangeAspect="1" noChangeArrowheads="1"/>
          </p:cNvPicPr>
          <p:nvPr/>
        </p:nvPicPr>
        <p:blipFill>
          <a:blip r:embed="rId3"/>
          <a:srcRect/>
          <a:stretch>
            <a:fillRect/>
          </a:stretch>
        </p:blipFill>
        <p:spPr bwMode="auto">
          <a:xfrm>
            <a:off x="762000" y="4419600"/>
            <a:ext cx="7360388" cy="990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41464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Effect transition="in" filter="wipe(left)">
                                      <p:cBhvr>
                                        <p:cTn id="11" dur="500"/>
                                        <p:tgtEl>
                                          <p:spTgt spid="6">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wipe(left)">
                                      <p:cBhvr>
                                        <p:cTn id="15" dur="500"/>
                                        <p:tgtEl>
                                          <p:spTgt spid="6">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wipe(left)">
                                      <p:cBhvr>
                                        <p:cTn id="20" dur="500"/>
                                        <p:tgtEl>
                                          <p:spTgt spid="6">
                                            <p:txEl>
                                              <p:pRg st="7" end="7"/>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SYSTEM</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432256"/>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FF0000"/>
                </a:solidFill>
              </a:rPr>
              <a:t>File Naming</a:t>
            </a:r>
          </a:p>
          <a:p>
            <a:pPr marL="803275" lvl="1" indent="-346075" algn="just">
              <a:spcAft>
                <a:spcPts val="600"/>
              </a:spcAft>
              <a:buFont typeface="Arial" pitchFamily="34" charset="0"/>
              <a:buChar char="•"/>
            </a:pPr>
            <a:r>
              <a:rPr lang="en-US" sz="2600" b="1" dirty="0" smtClean="0">
                <a:solidFill>
                  <a:srgbClr val="0070C0"/>
                </a:solidFill>
              </a:rPr>
              <a:t>When a process creates a file, it gives the file a name, while process terminates, the file continue to exist and can be accessed by other processes</a:t>
            </a:r>
          </a:p>
          <a:p>
            <a:pPr marL="803275" lvl="1" indent="-346075" algn="just">
              <a:spcAft>
                <a:spcPts val="600"/>
              </a:spcAft>
              <a:buFont typeface="Arial" pitchFamily="34" charset="0"/>
              <a:buChar char="•"/>
            </a:pPr>
            <a:r>
              <a:rPr lang="en-US" sz="2600" b="1" dirty="0" smtClean="0">
                <a:solidFill>
                  <a:srgbClr val="0070C0"/>
                </a:solidFill>
              </a:rPr>
              <a:t>A name is string of characters and may be digits or special characters</a:t>
            </a:r>
          </a:p>
          <a:p>
            <a:pPr marL="803275" lvl="1" indent="-346075" algn="just">
              <a:spcAft>
                <a:spcPts val="600"/>
              </a:spcAft>
              <a:buFont typeface="Arial" pitchFamily="34" charset="0"/>
              <a:buChar char="•"/>
            </a:pPr>
            <a:r>
              <a:rPr lang="en-US" sz="2600" b="1" dirty="0" smtClean="0">
                <a:solidFill>
                  <a:srgbClr val="0070C0"/>
                </a:solidFill>
              </a:rPr>
              <a:t>Can have maximum of</a:t>
            </a:r>
          </a:p>
          <a:p>
            <a:pPr marL="1717675" lvl="3" indent="-346075" algn="just">
              <a:spcAft>
                <a:spcPts val="600"/>
              </a:spcAft>
              <a:buFont typeface="Arial" pitchFamily="34" charset="0"/>
              <a:buChar char="•"/>
            </a:pPr>
            <a:r>
              <a:rPr lang="en-US" sz="2600" b="1" dirty="0" smtClean="0">
                <a:solidFill>
                  <a:srgbClr val="0070C0"/>
                </a:solidFill>
              </a:rPr>
              <a:t> 8 characters [MSDOS]</a:t>
            </a:r>
          </a:p>
          <a:p>
            <a:pPr marL="1717675" lvl="3" indent="-346075" algn="just">
              <a:spcAft>
                <a:spcPts val="600"/>
              </a:spcAft>
              <a:buFont typeface="Arial" pitchFamily="34" charset="0"/>
              <a:buChar char="•"/>
            </a:pPr>
            <a:r>
              <a:rPr lang="en-US" sz="2600" b="1" dirty="0" smtClean="0">
                <a:solidFill>
                  <a:srgbClr val="0070C0"/>
                </a:solidFill>
              </a:rPr>
              <a:t>255 </a:t>
            </a:r>
            <a:r>
              <a:rPr lang="en-US" sz="2600" b="1" smtClean="0">
                <a:solidFill>
                  <a:srgbClr val="0070C0"/>
                </a:solidFill>
              </a:rPr>
              <a:t>characters[Windows 2000]</a:t>
            </a:r>
            <a:endParaRPr lang="en-US" sz="2600" b="1" dirty="0" smtClean="0">
              <a:solidFill>
                <a:srgbClr val="0070C0"/>
              </a:solidFill>
            </a:endParaRPr>
          </a:p>
          <a:p>
            <a:pPr marL="803275" lvl="4" indent="-346075" algn="just">
              <a:spcAft>
                <a:spcPts val="600"/>
              </a:spcAft>
              <a:buFont typeface="Arial" pitchFamily="34" charset="0"/>
              <a:buChar char="•"/>
            </a:pPr>
            <a:r>
              <a:rPr lang="en-US" sz="2600" b="1" dirty="0" smtClean="0">
                <a:solidFill>
                  <a:srgbClr val="0070C0"/>
                </a:solidFill>
              </a:rPr>
              <a:t>Many OS support two-part file names- </a:t>
            </a:r>
            <a:r>
              <a:rPr lang="en-US" sz="2600" b="1" dirty="0" smtClean="0">
                <a:solidFill>
                  <a:srgbClr val="FF0000"/>
                </a:solidFill>
              </a:rPr>
              <a:t>filename </a:t>
            </a:r>
            <a:r>
              <a:rPr lang="en-US" sz="2600" b="1" dirty="0" smtClean="0">
                <a:solidFill>
                  <a:srgbClr val="0070C0"/>
                </a:solidFill>
              </a:rPr>
              <a:t>and </a:t>
            </a:r>
            <a:r>
              <a:rPr lang="en-US" sz="2600" b="1" dirty="0" smtClean="0">
                <a:solidFill>
                  <a:srgbClr val="FF0000"/>
                </a:solidFill>
              </a:rPr>
              <a:t>file extension </a:t>
            </a:r>
            <a:r>
              <a:rPr lang="en-US" sz="2600" b="1" dirty="0" smtClean="0">
                <a:solidFill>
                  <a:srgbClr val="0070C0"/>
                </a:solidFill>
              </a:rPr>
              <a:t>are separated by a </a:t>
            </a:r>
            <a:r>
              <a:rPr lang="en-US" sz="2600" b="1" dirty="0" smtClean="0">
                <a:solidFill>
                  <a:srgbClr val="FF0000"/>
                </a:solidFill>
              </a:rPr>
              <a:t>period (.)</a:t>
            </a:r>
          </a:p>
          <a:p>
            <a:pPr marL="1260475" lvl="5" indent="-346075" algn="just">
              <a:spcAft>
                <a:spcPts val="600"/>
              </a:spcAft>
              <a:buFont typeface="Arial" pitchFamily="34" charset="0"/>
              <a:buChar char="•"/>
            </a:pPr>
            <a:r>
              <a:rPr lang="en-US" sz="2400" b="1" dirty="0" smtClean="0">
                <a:solidFill>
                  <a:srgbClr val="0070C0"/>
                </a:solidFill>
              </a:rPr>
              <a:t>File Extension indicates something about the file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5289332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STRUCTURE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57200" y="838200"/>
            <a:ext cx="7827135" cy="4191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356731940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STRUCTURE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6</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924699"/>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FF0000"/>
                </a:solidFill>
              </a:rPr>
              <a:t>Most common structures </a:t>
            </a:r>
          </a:p>
          <a:p>
            <a:pPr marL="803275" lvl="1" indent="-346075" algn="just">
              <a:spcAft>
                <a:spcPts val="600"/>
              </a:spcAft>
              <a:buFont typeface="Wingdings" pitchFamily="2" charset="2"/>
              <a:buChar char="Ø"/>
            </a:pPr>
            <a:r>
              <a:rPr lang="en-US" sz="2600" b="1" dirty="0" smtClean="0">
                <a:solidFill>
                  <a:srgbClr val="0070C0"/>
                </a:solidFill>
              </a:rPr>
              <a:t>Unstructured </a:t>
            </a:r>
          </a:p>
          <a:p>
            <a:pPr marL="1260475" lvl="2" indent="-346075" algn="just">
              <a:spcAft>
                <a:spcPts val="600"/>
              </a:spcAft>
              <a:buFont typeface="Arial" pitchFamily="34" charset="0"/>
              <a:buChar char="•"/>
            </a:pPr>
            <a:r>
              <a:rPr lang="en-US" sz="2600" b="1" dirty="0" smtClean="0">
                <a:solidFill>
                  <a:srgbClr val="FF0000"/>
                </a:solidFill>
              </a:rPr>
              <a:t>Consists of unstructured sequence of bytes </a:t>
            </a:r>
          </a:p>
          <a:p>
            <a:pPr marL="1260475" lvl="2" indent="-346075" algn="just">
              <a:spcAft>
                <a:spcPts val="600"/>
              </a:spcAft>
              <a:buFont typeface="Arial" pitchFamily="34" charset="0"/>
              <a:buChar char="•"/>
            </a:pPr>
            <a:r>
              <a:rPr lang="en-US" sz="2600" b="1" dirty="0" smtClean="0">
                <a:solidFill>
                  <a:srgbClr val="FF0000"/>
                </a:solidFill>
              </a:rPr>
              <a:t>OS does not know or care what is in file</a:t>
            </a:r>
          </a:p>
          <a:p>
            <a:pPr marL="803275" lvl="1" indent="-346075" algn="just">
              <a:spcAft>
                <a:spcPts val="600"/>
              </a:spcAft>
              <a:buFont typeface="Wingdings" pitchFamily="2" charset="2"/>
              <a:buChar char="Ø"/>
            </a:pPr>
            <a:r>
              <a:rPr lang="en-US" sz="2600" b="1" dirty="0" smtClean="0">
                <a:solidFill>
                  <a:srgbClr val="0070C0"/>
                </a:solidFill>
              </a:rPr>
              <a:t>Record Structured </a:t>
            </a:r>
          </a:p>
          <a:p>
            <a:pPr marL="1260475" lvl="2" indent="-346075" algn="just">
              <a:spcAft>
                <a:spcPts val="600"/>
              </a:spcAft>
              <a:buFont typeface="Arial" pitchFamily="34" charset="0"/>
              <a:buChar char="•"/>
            </a:pPr>
            <a:r>
              <a:rPr lang="en-US" sz="2600" b="1" dirty="0" smtClean="0">
                <a:solidFill>
                  <a:srgbClr val="FF0000"/>
                </a:solidFill>
              </a:rPr>
              <a:t>Sequence of fixed length records, each with some internal structure</a:t>
            </a:r>
          </a:p>
          <a:p>
            <a:pPr marL="1260475" lvl="2" indent="-346075" algn="just">
              <a:spcAft>
                <a:spcPts val="600"/>
              </a:spcAft>
              <a:buFont typeface="Arial" pitchFamily="34" charset="0"/>
              <a:buChar char="•"/>
            </a:pPr>
            <a:r>
              <a:rPr lang="en-US" sz="2600" b="1" dirty="0" smtClean="0">
                <a:solidFill>
                  <a:srgbClr val="FF0000"/>
                </a:solidFill>
              </a:rPr>
              <a:t>Each read/write operation performed on one record</a:t>
            </a:r>
          </a:p>
          <a:p>
            <a:pPr marL="803275" lvl="1" indent="-346075" algn="just">
              <a:spcAft>
                <a:spcPts val="600"/>
              </a:spcAft>
              <a:buFont typeface="Wingdings" pitchFamily="2" charset="2"/>
              <a:buChar char="Ø"/>
            </a:pPr>
            <a:r>
              <a:rPr lang="en-US" sz="2600" b="1" dirty="0" smtClean="0">
                <a:solidFill>
                  <a:srgbClr val="0070C0"/>
                </a:solidFill>
              </a:rPr>
              <a:t>Tree Structure </a:t>
            </a:r>
          </a:p>
          <a:p>
            <a:pPr marL="1260475" lvl="2" indent="-346075" algn="just">
              <a:spcAft>
                <a:spcPts val="600"/>
              </a:spcAft>
              <a:buFont typeface="Arial" pitchFamily="34" charset="0"/>
              <a:buChar char="•"/>
            </a:pPr>
            <a:r>
              <a:rPr lang="en-US" sz="2400" b="1" dirty="0" smtClean="0">
                <a:solidFill>
                  <a:srgbClr val="FF0000"/>
                </a:solidFill>
              </a:rPr>
              <a:t>Consists of tree of records, may differ in length</a:t>
            </a:r>
          </a:p>
          <a:p>
            <a:pPr marL="1260475" lvl="2" indent="-346075" algn="just">
              <a:spcAft>
                <a:spcPts val="600"/>
              </a:spcAft>
              <a:buFont typeface="Arial" pitchFamily="34" charset="0"/>
              <a:buChar char="•"/>
            </a:pPr>
            <a:r>
              <a:rPr lang="en-US" sz="2400" b="1" dirty="0" smtClean="0">
                <a:solidFill>
                  <a:srgbClr val="FF0000"/>
                </a:solidFill>
              </a:rPr>
              <a:t>Each contains a key field in fixed position in the record, sorted via key to allow rapid searching </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190346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TYPES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7</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986254"/>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FF0000"/>
                </a:solidFill>
              </a:rPr>
              <a:t>Several types of files</a:t>
            </a:r>
          </a:p>
          <a:p>
            <a:pPr marL="803275" lvl="1" indent="-346075" algn="just">
              <a:spcAft>
                <a:spcPts val="600"/>
              </a:spcAft>
              <a:buFont typeface="Wingdings" pitchFamily="2" charset="2"/>
              <a:buChar char="Ø"/>
            </a:pPr>
            <a:r>
              <a:rPr lang="en-US" sz="2600" b="1" dirty="0" smtClean="0">
                <a:solidFill>
                  <a:srgbClr val="FF0000"/>
                </a:solidFill>
              </a:rPr>
              <a:t>Regular files</a:t>
            </a:r>
          </a:p>
          <a:p>
            <a:pPr marL="1260475" lvl="2" indent="-346075" algn="just">
              <a:spcAft>
                <a:spcPts val="600"/>
              </a:spcAft>
              <a:buFont typeface="Arial" pitchFamily="34" charset="0"/>
              <a:buChar char="•"/>
            </a:pPr>
            <a:r>
              <a:rPr lang="en-US" sz="2600" b="1" dirty="0" smtClean="0">
                <a:solidFill>
                  <a:srgbClr val="0070C0"/>
                </a:solidFill>
              </a:rPr>
              <a:t>Contains user information and generally ASCII or binary</a:t>
            </a:r>
          </a:p>
          <a:p>
            <a:pPr marL="803275" lvl="1" indent="-346075" algn="just">
              <a:spcAft>
                <a:spcPts val="600"/>
              </a:spcAft>
              <a:buFont typeface="Wingdings" pitchFamily="2" charset="2"/>
              <a:buChar char="Ø"/>
            </a:pPr>
            <a:r>
              <a:rPr lang="en-US" sz="2600" b="1" dirty="0" smtClean="0">
                <a:solidFill>
                  <a:srgbClr val="FF0000"/>
                </a:solidFill>
              </a:rPr>
              <a:t>Directories</a:t>
            </a:r>
            <a:r>
              <a:rPr lang="en-US" sz="2600" dirty="0" smtClean="0"/>
              <a:t> </a:t>
            </a:r>
          </a:p>
          <a:p>
            <a:pPr marL="1260475" lvl="2" indent="-346075" algn="just">
              <a:spcAft>
                <a:spcPts val="600"/>
              </a:spcAft>
              <a:buFont typeface="Arial" pitchFamily="34" charset="0"/>
              <a:buChar char="•"/>
            </a:pPr>
            <a:r>
              <a:rPr lang="en-US" sz="2600" b="1" dirty="0" smtClean="0">
                <a:solidFill>
                  <a:srgbClr val="0070C0"/>
                </a:solidFill>
              </a:rPr>
              <a:t>System files for maintaining the structure of file system</a:t>
            </a:r>
          </a:p>
          <a:p>
            <a:pPr marL="803275" lvl="1" indent="-346075" algn="just">
              <a:spcAft>
                <a:spcPts val="600"/>
              </a:spcAft>
              <a:buFont typeface="Wingdings" pitchFamily="2" charset="2"/>
              <a:buChar char="Ø"/>
            </a:pPr>
            <a:r>
              <a:rPr lang="en-US" sz="2600" b="1" dirty="0" smtClean="0">
                <a:solidFill>
                  <a:srgbClr val="FF0000"/>
                </a:solidFill>
              </a:rPr>
              <a:t>Character</a:t>
            </a:r>
            <a:r>
              <a:rPr lang="en-US" sz="2600" dirty="0" smtClean="0"/>
              <a:t> </a:t>
            </a:r>
            <a:r>
              <a:rPr lang="en-US" sz="2600" b="1" dirty="0" smtClean="0">
                <a:solidFill>
                  <a:srgbClr val="FF0000"/>
                </a:solidFill>
              </a:rPr>
              <a:t>Special files</a:t>
            </a:r>
          </a:p>
          <a:p>
            <a:pPr marL="1260475" lvl="2" indent="-346075" algn="just">
              <a:spcAft>
                <a:spcPts val="600"/>
              </a:spcAft>
              <a:buFont typeface="Arial" pitchFamily="34" charset="0"/>
              <a:buChar char="•"/>
            </a:pPr>
            <a:r>
              <a:rPr lang="en-US" sz="2400" b="1" dirty="0" smtClean="0">
                <a:solidFill>
                  <a:srgbClr val="0070C0"/>
                </a:solidFill>
              </a:rPr>
              <a:t>Related to I/O and used to model serial I/O devices such as terminals, printers</a:t>
            </a:r>
          </a:p>
          <a:p>
            <a:pPr marL="803275" lvl="1" indent="-346075" algn="just">
              <a:spcAft>
                <a:spcPts val="600"/>
              </a:spcAft>
              <a:buFont typeface="Wingdings" pitchFamily="2" charset="2"/>
              <a:buChar char="Ø"/>
            </a:pPr>
            <a:r>
              <a:rPr lang="en-US" sz="2600" b="1" dirty="0" smtClean="0">
                <a:solidFill>
                  <a:srgbClr val="FF0000"/>
                </a:solidFill>
              </a:rPr>
              <a:t>Block Special files</a:t>
            </a:r>
          </a:p>
          <a:p>
            <a:pPr marL="1260475" lvl="2" indent="-346075" algn="just">
              <a:spcAft>
                <a:spcPts val="600"/>
              </a:spcAft>
              <a:buFont typeface="Arial" pitchFamily="34" charset="0"/>
              <a:buChar char="•"/>
            </a:pPr>
            <a:r>
              <a:rPr lang="en-US" sz="2600" b="1" dirty="0" smtClean="0">
                <a:solidFill>
                  <a:srgbClr val="0070C0"/>
                </a:solidFill>
              </a:rPr>
              <a:t>Used to model disks</a:t>
            </a:r>
          </a:p>
          <a:p>
            <a:pPr marL="1260475" lvl="2" indent="-346075" algn="just">
              <a:spcAft>
                <a:spcPts val="600"/>
              </a:spcAft>
            </a:pPr>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09882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left)">
                                      <p:cBhvr>
                                        <p:cTn id="23" dur="500"/>
                                        <p:tgtEl>
                                          <p:spTgt spid="6">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500"/>
                                        <p:tgtEl>
                                          <p:spTgt spid="6">
                                            <p:txEl>
                                              <p:pRg st="6" end="6"/>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wipe(left)">
                                      <p:cBhvr>
                                        <p:cTn id="31" dur="500"/>
                                        <p:tgtEl>
                                          <p:spTgt spid="6">
                                            <p:txEl>
                                              <p:pRg st="7"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wipe(left)">
                                      <p:cBhvr>
                                        <p:cTn id="3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TYPES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8</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4616648"/>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FF0000"/>
                </a:solidFill>
              </a:rPr>
              <a:t>ASCII Files</a:t>
            </a:r>
          </a:p>
          <a:p>
            <a:pPr marL="803275" lvl="1" indent="-346075" algn="just">
              <a:spcAft>
                <a:spcPts val="600"/>
              </a:spcAft>
              <a:buFont typeface="Arial" pitchFamily="34" charset="0"/>
              <a:buChar char="•"/>
            </a:pPr>
            <a:r>
              <a:rPr lang="en-US" sz="2600" b="1" dirty="0" smtClean="0">
                <a:solidFill>
                  <a:srgbClr val="0070C0"/>
                </a:solidFill>
              </a:rPr>
              <a:t>Consists of line of text</a:t>
            </a:r>
          </a:p>
          <a:p>
            <a:pPr marL="803275" lvl="1" indent="-346075" algn="just">
              <a:spcAft>
                <a:spcPts val="600"/>
              </a:spcAft>
              <a:buFont typeface="Arial" pitchFamily="34" charset="0"/>
              <a:buChar char="•"/>
            </a:pPr>
            <a:r>
              <a:rPr lang="en-US" sz="2600" b="1" dirty="0" smtClean="0">
                <a:solidFill>
                  <a:srgbClr val="0070C0"/>
                </a:solidFill>
              </a:rPr>
              <a:t>Each line is terminated either by carriage return character or line feed character or both </a:t>
            </a:r>
          </a:p>
          <a:p>
            <a:pPr marL="803275" lvl="1" indent="-346075" algn="just">
              <a:spcAft>
                <a:spcPts val="600"/>
              </a:spcAft>
              <a:buFont typeface="Arial" pitchFamily="34" charset="0"/>
              <a:buChar char="•"/>
            </a:pPr>
            <a:r>
              <a:rPr lang="en-US" sz="2600" b="1" dirty="0" smtClean="0">
                <a:solidFill>
                  <a:srgbClr val="0070C0"/>
                </a:solidFill>
              </a:rPr>
              <a:t>Can be displayed and printed as is and can be edited with ordinary text editor</a:t>
            </a:r>
          </a:p>
          <a:p>
            <a:pPr marL="393700" lvl="1" indent="-393700" algn="just">
              <a:spcAft>
                <a:spcPts val="600"/>
              </a:spcAft>
              <a:buFont typeface="Wingdings" pitchFamily="2" charset="2"/>
              <a:buChar char="Ø"/>
            </a:pPr>
            <a:r>
              <a:rPr lang="en-US" sz="2800" b="1" dirty="0" smtClean="0">
                <a:solidFill>
                  <a:srgbClr val="FF0000"/>
                </a:solidFill>
              </a:rPr>
              <a:t>Binary files </a:t>
            </a:r>
          </a:p>
          <a:p>
            <a:pPr marL="850900" lvl="2" indent="-393700" algn="just">
              <a:spcAft>
                <a:spcPts val="600"/>
              </a:spcAft>
              <a:buFont typeface="Arial" pitchFamily="34" charset="0"/>
              <a:buChar char="•"/>
            </a:pPr>
            <a:r>
              <a:rPr lang="en-US" sz="2600" b="1" dirty="0" smtClean="0">
                <a:solidFill>
                  <a:srgbClr val="0070C0"/>
                </a:solidFill>
              </a:rPr>
              <a:t>Consists of sequence of byte only</a:t>
            </a:r>
          </a:p>
          <a:p>
            <a:pPr marL="850900" lvl="2" indent="-393700" algn="just">
              <a:spcAft>
                <a:spcPts val="600"/>
              </a:spcAft>
              <a:buFont typeface="Arial" pitchFamily="34" charset="0"/>
              <a:buChar char="•"/>
            </a:pPr>
            <a:r>
              <a:rPr lang="en-US" sz="2600" b="1" dirty="0" smtClean="0">
                <a:solidFill>
                  <a:srgbClr val="0070C0"/>
                </a:solidFill>
              </a:rPr>
              <a:t>Have some internal structure known to programs that use them(executable or archive files)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95077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FILE   ACCESS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9</a:t>
            </a:fld>
            <a:endParaRPr kumimoji="0" lang="en-US"/>
          </a:p>
        </p:txBody>
      </p:sp>
      <p:sp>
        <p:nvSpPr>
          <p:cNvPr id="6" name="TextBox 5"/>
          <p:cNvSpPr txBox="1"/>
          <p:nvPr/>
        </p:nvSpPr>
        <p:spPr>
          <a:xfrm>
            <a:off x="457200" y="609600"/>
            <a:ext cx="8077200" cy="6278642"/>
          </a:xfrm>
          <a:prstGeom prst="rect">
            <a:avLst/>
          </a:prstGeom>
          <a:noFill/>
        </p:spPr>
        <p:txBody>
          <a:bodyPr wrap="square" rtlCol="0">
            <a:spAutoFit/>
          </a:bodyPr>
          <a:lstStyle/>
          <a:p>
            <a:pPr marL="393700" lvl="1" indent="-393700" algn="just">
              <a:spcAft>
                <a:spcPts val="600"/>
              </a:spcAft>
              <a:buFont typeface="Wingdings" pitchFamily="2" charset="2"/>
              <a:buChar char="Ø"/>
            </a:pPr>
            <a:r>
              <a:rPr lang="en-US" sz="2800" b="1" dirty="0" smtClean="0">
                <a:solidFill>
                  <a:srgbClr val="FF0000"/>
                </a:solidFill>
              </a:rPr>
              <a:t>Sequential Access</a:t>
            </a:r>
          </a:p>
          <a:p>
            <a:pPr marL="850900" lvl="2" indent="-393700" algn="just">
              <a:spcAft>
                <a:spcPts val="600"/>
              </a:spcAft>
              <a:buFont typeface="Arial" pitchFamily="34" charset="0"/>
              <a:buChar char="•"/>
            </a:pPr>
            <a:r>
              <a:rPr lang="en-US" sz="2600" b="1" dirty="0" smtClean="0">
                <a:solidFill>
                  <a:srgbClr val="0070C0"/>
                </a:solidFill>
              </a:rPr>
              <a:t>Information in file is processed in order</a:t>
            </a:r>
          </a:p>
          <a:p>
            <a:pPr marL="850900" lvl="2" indent="-393700" algn="just">
              <a:spcAft>
                <a:spcPts val="600"/>
              </a:spcAft>
              <a:buFont typeface="Arial" pitchFamily="34" charset="0"/>
              <a:buChar char="•"/>
            </a:pPr>
            <a:r>
              <a:rPr lang="en-US" sz="2600" b="1" dirty="0" smtClean="0">
                <a:solidFill>
                  <a:srgbClr val="0070C0"/>
                </a:solidFill>
              </a:rPr>
              <a:t>One record after other</a:t>
            </a:r>
          </a:p>
          <a:p>
            <a:pPr marL="850900" lvl="2" indent="-393700" algn="just">
              <a:spcAft>
                <a:spcPts val="600"/>
              </a:spcAft>
              <a:buFont typeface="Arial" pitchFamily="34" charset="0"/>
              <a:buChar char="•"/>
            </a:pPr>
            <a:r>
              <a:rPr lang="en-US" sz="2600" b="1" dirty="0" smtClean="0">
                <a:solidFill>
                  <a:srgbClr val="0070C0"/>
                </a:solidFill>
              </a:rPr>
              <a:t>Convenient when storage medium is magnetic tape</a:t>
            </a:r>
          </a:p>
          <a:p>
            <a:pPr marL="850900" lvl="2" indent="-393700" algn="just">
              <a:spcAft>
                <a:spcPts val="600"/>
              </a:spcAft>
              <a:buFont typeface="Arial" pitchFamily="34" charset="0"/>
              <a:buChar char="•"/>
            </a:pPr>
            <a:endParaRPr lang="en-US" sz="2600" b="1" dirty="0" smtClean="0">
              <a:solidFill>
                <a:srgbClr val="0070C0"/>
              </a:solidFill>
            </a:endParaRPr>
          </a:p>
          <a:p>
            <a:pPr marL="850900" lvl="2" indent="-393700" algn="just">
              <a:spcAft>
                <a:spcPts val="600"/>
              </a:spcAft>
              <a:buFont typeface="Arial" pitchFamily="34" charset="0"/>
              <a:buChar char="•"/>
            </a:pPr>
            <a:endParaRPr lang="en-US" sz="2600" b="1" dirty="0" smtClean="0">
              <a:solidFill>
                <a:srgbClr val="0070C0"/>
              </a:solidFill>
            </a:endParaRPr>
          </a:p>
          <a:p>
            <a:pPr marL="850900" lvl="2" indent="-393700" algn="just">
              <a:spcAft>
                <a:spcPts val="600"/>
              </a:spcAft>
              <a:buFont typeface="Arial" pitchFamily="34" charset="0"/>
              <a:buChar char="•"/>
            </a:pPr>
            <a:endParaRPr lang="en-US" sz="2600" b="1" dirty="0" smtClean="0">
              <a:solidFill>
                <a:srgbClr val="0070C0"/>
              </a:solidFill>
            </a:endParaRPr>
          </a:p>
          <a:p>
            <a:pPr marL="393700" lvl="1" indent="-393700" algn="just">
              <a:spcAft>
                <a:spcPts val="600"/>
              </a:spcAft>
              <a:buFont typeface="Wingdings" pitchFamily="2" charset="2"/>
              <a:buChar char="Ø"/>
            </a:pPr>
            <a:r>
              <a:rPr lang="en-US" sz="2800" b="1" dirty="0" smtClean="0">
                <a:solidFill>
                  <a:srgbClr val="FF0000"/>
                </a:solidFill>
              </a:rPr>
              <a:t>Direct Access</a:t>
            </a:r>
          </a:p>
          <a:p>
            <a:pPr marL="850900" lvl="2" indent="-393700" algn="just">
              <a:spcAft>
                <a:spcPts val="600"/>
              </a:spcAft>
              <a:buFont typeface="Arial" pitchFamily="34" charset="0"/>
              <a:buChar char="•"/>
            </a:pPr>
            <a:r>
              <a:rPr lang="en-US" sz="2600" b="1" dirty="0" smtClean="0">
                <a:solidFill>
                  <a:srgbClr val="0070C0"/>
                </a:solidFill>
              </a:rPr>
              <a:t>Based on disk model of file</a:t>
            </a:r>
          </a:p>
          <a:p>
            <a:pPr marL="850900" lvl="2" indent="-393700" algn="just">
              <a:spcAft>
                <a:spcPts val="600"/>
              </a:spcAft>
              <a:buFont typeface="Arial" pitchFamily="34" charset="0"/>
              <a:buChar char="•"/>
            </a:pPr>
            <a:r>
              <a:rPr lang="en-US" sz="2600" b="1" dirty="0" smtClean="0">
                <a:solidFill>
                  <a:srgbClr val="0070C0"/>
                </a:solidFill>
              </a:rPr>
              <a:t>Numbered sequence of bytes or records</a:t>
            </a:r>
          </a:p>
          <a:p>
            <a:pPr marL="850900" lvl="2" indent="-393700" algn="just">
              <a:spcAft>
                <a:spcPts val="600"/>
              </a:spcAft>
              <a:buFont typeface="Arial" pitchFamily="34" charset="0"/>
              <a:buChar char="•"/>
            </a:pPr>
            <a:r>
              <a:rPr lang="en-US" sz="2600" b="1" dirty="0" smtClean="0">
                <a:solidFill>
                  <a:srgbClr val="0070C0"/>
                </a:solidFill>
              </a:rPr>
              <a:t>Bytes/records can be read in any order</a:t>
            </a:r>
          </a:p>
          <a:p>
            <a:pPr marL="850900" lvl="2" indent="-393700" algn="just">
              <a:spcAft>
                <a:spcPts val="600"/>
              </a:spcAft>
              <a:buFont typeface="Arial" pitchFamily="34" charset="0"/>
              <a:buChar char="•"/>
            </a:pPr>
            <a:r>
              <a:rPr lang="en-US" sz="2600" b="1" dirty="0" smtClean="0">
                <a:solidFill>
                  <a:srgbClr val="0070C0"/>
                </a:solidFill>
              </a:rPr>
              <a:t>Database Management System</a:t>
            </a:r>
          </a:p>
          <a:p>
            <a:pPr marL="850900" lvl="2" indent="-393700" algn="just">
              <a:spcAft>
                <a:spcPts val="600"/>
              </a:spcAft>
              <a:buFont typeface="Arial" pitchFamily="34" charset="0"/>
              <a:buChar char="•"/>
            </a:pPr>
            <a:endParaRPr lang="en-US" sz="2600" b="1" dirty="0" smtClean="0">
              <a:solidFill>
                <a:srgbClr val="0070C0"/>
              </a:solidFill>
            </a:endParaRPr>
          </a:p>
        </p:txBody>
      </p:sp>
      <p:pic>
        <p:nvPicPr>
          <p:cNvPr id="1027" name="Picture 3"/>
          <p:cNvPicPr>
            <a:picLocks noChangeAspect="1" noChangeArrowheads="1"/>
          </p:cNvPicPr>
          <p:nvPr/>
        </p:nvPicPr>
        <p:blipFill>
          <a:blip r:embed="rId3"/>
          <a:srcRect/>
          <a:stretch>
            <a:fillRect/>
          </a:stretch>
        </p:blipFill>
        <p:spPr bwMode="auto">
          <a:xfrm>
            <a:off x="1143000" y="2667000"/>
            <a:ext cx="5410200" cy="1300449"/>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17259961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1325</Words>
  <Application>Microsoft Office PowerPoint</Application>
  <PresentationFormat>On-screen Show (4:3)</PresentationFormat>
  <Paragraphs>274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1_Pitchbook</vt:lpstr>
      <vt:lpstr>FILE Management</vt:lpstr>
      <vt:lpstr>FILE SYSTEM</vt:lpstr>
      <vt:lpstr>FILE SYSTEM</vt:lpstr>
      <vt:lpstr>FILE SYSTEM</vt:lpstr>
      <vt:lpstr>FILE   STRUCTURE</vt:lpstr>
      <vt:lpstr>FILE   STRUCTURE</vt:lpstr>
      <vt:lpstr>FILE   TYPES</vt:lpstr>
      <vt:lpstr>FILE   TYPES</vt:lpstr>
      <vt:lpstr>FILE   ACCESS</vt:lpstr>
      <vt:lpstr>FILE   ATTRIBUTES</vt:lpstr>
      <vt:lpstr>FILE   OPERATIONS</vt:lpstr>
      <vt:lpstr>DIRECTORY STRUCTURE</vt:lpstr>
      <vt:lpstr>DIRECTORY STRUCTURE</vt:lpstr>
      <vt:lpstr>DIRECTORY STRUCTURE</vt:lpstr>
      <vt:lpstr>PATH NAMES </vt:lpstr>
      <vt:lpstr>FILE SYSTEM IMPLEMENTATION</vt:lpstr>
      <vt:lpstr>FILE SYSTEM IMPLEMENTATION</vt:lpstr>
      <vt:lpstr>FILE SYSTEM IMPLEMENTATION</vt:lpstr>
      <vt:lpstr>FILE ALLOCATION METHODS</vt:lpstr>
      <vt:lpstr>FILE SYSTEM IMPLEMENTATION</vt:lpstr>
      <vt:lpstr>FILE ALLOCATION METHODS</vt:lpstr>
      <vt:lpstr>FILE SYSTEM IMPLEMENTATION</vt:lpstr>
      <vt:lpstr>FILE ALLOCATION METHODS</vt:lpstr>
      <vt:lpstr>FILE SYSTEM IMPLEMENTATION</vt:lpstr>
      <vt:lpstr>FILE SYSTEM IMPLEMENTATION</vt:lpstr>
      <vt:lpstr>DIRECTORY IMPLEMENTATION</vt:lpstr>
      <vt:lpstr>DISK SPACE MANAGEMENT </vt:lpstr>
      <vt:lpstr>DISK SPACE MANAGEMENT </vt:lpstr>
      <vt:lpstr>DISK SPACE MANAGEMENT </vt:lpstr>
      <vt:lpstr>DISK SPACE MANAGEMENT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2023-12-11T12:30:32Z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