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386" r:id="rId3"/>
    <p:sldId id="290" r:id="rId4"/>
    <p:sldId id="367" r:id="rId5"/>
    <p:sldId id="366" r:id="rId6"/>
    <p:sldId id="368" r:id="rId7"/>
    <p:sldId id="369" r:id="rId8"/>
    <p:sldId id="292" r:id="rId9"/>
    <p:sldId id="294" r:id="rId10"/>
    <p:sldId id="332" r:id="rId11"/>
    <p:sldId id="371" r:id="rId12"/>
    <p:sldId id="370" r:id="rId13"/>
    <p:sldId id="385" r:id="rId14"/>
    <p:sldId id="387" r:id="rId15"/>
    <p:sldId id="388" r:id="rId16"/>
    <p:sldId id="297" r:id="rId17"/>
    <p:sldId id="364" r:id="rId18"/>
    <p:sldId id="372" r:id="rId19"/>
    <p:sldId id="373" r:id="rId20"/>
    <p:sldId id="374" r:id="rId21"/>
    <p:sldId id="375" r:id="rId22"/>
    <p:sldId id="377" r:id="rId23"/>
    <p:sldId id="376" r:id="rId24"/>
    <p:sldId id="379" r:id="rId25"/>
    <p:sldId id="380" r:id="rId26"/>
    <p:sldId id="381" r:id="rId27"/>
    <p:sldId id="382" r:id="rId28"/>
    <p:sldId id="378" r:id="rId29"/>
    <p:sldId id="383" r:id="rId30"/>
    <p:sldId id="389" r:id="rId3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modifyVerifier cryptProviderType="rsaAES" cryptAlgorithmClass="hash" cryptAlgorithmType="typeAny" cryptAlgorithmSid="14" spinCount="100000" saltData="BH8/xd4oDtZM/JorDfC1sw==" hashData="Qz8GfZHqFUgxKr8N4vOI/Qgvhx6kzBQrdf3oBDespHzfDoxDt60f2ldIj5BuKgVhIyJ4mIVrcVYf7XYcYtyRQ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8" autoAdjust="0"/>
  </p:normalViewPr>
  <p:slideViewPr>
    <p:cSldViewPr>
      <p:cViewPr varScale="1">
        <p:scale>
          <a:sx n="80" d="100"/>
          <a:sy n="80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0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that one process reads the lock and sees that it is 0.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it can set the lock to 1, another process is scheduled, runs, and sets the lock to 1.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process runs again, it will also set the lock to 1,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will be in their critical regions at the same time.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 violates the condition 3 set above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0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 violates the condition 3 set above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4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neither process is in critical region. Now process 0 calls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enter_region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indicates its interest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setting its array element and sets turn to 0. Since process 1 is not interested,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enter_region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immediately. If process 1 now calls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enter_region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it will hang there until interested[0] goes to FALSE,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event that only happens when process 0 calls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leave_region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exit the critical region.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consider the case that both processes call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enter_region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almost simultaneously. Both will store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number in turn. Whichever store is done last is the one that counts; the first one is lost. Suppose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 1 stores last, so turn is 1. When both processes come to the while statement, process 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it zero times and enters its critical region. Process 1 loops and does not enter its critical region.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4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13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Producers code: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producers code is first test to see if count is N. If it is, the producer will go to sleep ; if it is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producer will add an item and increment count.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code: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similar as of producer. First test count to see if it is 0. If it is, go to sleep; if it nonzero remove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and decrement the counter.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process also tests to see if the other should be awakened and if so wakes it up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Semaphores used for mutual</a:t>
            </a:r>
            <a:r>
              <a:rPr lang="en-US" sz="1200" baseline="0" dirty="0" smtClean="0">
                <a:solidFill>
                  <a:schemeClr val="tx2"/>
                </a:solidFill>
              </a:rPr>
              <a:t> exclusion and synchronization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until the left fork is available; when it is, pick it up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until the right fork is available; when it is, pick it up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Eat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 the left fork down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 the right fork down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 from the start</a:t>
            </a:r>
          </a:p>
          <a:p>
            <a:pPr>
              <a:buFont typeface="Arial" pitchFamily="34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taking the left fork, the program checks to see if the right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 is available. If it is not, the philosopher puts down the left one, waits for some time, and then repeats the whole process.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2"/>
              </a:solidFill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philosophers could start the algorithm simultaneously, picking up their left forks,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seeing that their right forks were not available, putting down their left forks, waiting, picking up their left forks again simultaneously, and so on, forever.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8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5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4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5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3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Here a region of memory that is shared by co-operating process is established.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Process can exchange the information by reading and writing data to the shared region.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Shared memory allows maximum speed and convenience of communication as it can be done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of memory within the computer.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System calls are required only to establish shared memory regions. Once shared memory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established no assistance from the kernel is required, all access are treated as routine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Passing: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communication takes place by means of messages exchanged between the co-operating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Message passing is useful for exchanging the smaller amount of data since no conflict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Easier to implement than shared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Slower than that of Shared memory as message passing system are typically implemented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 which requires more time consuming task of Kernel intervention.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Imagine that our spooler directory has a large number of slots, numbered 0, 1, 2, ..., each one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holding a file name. Also imagine that there are two shared variables, 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out: which points to the next file to be printed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in: which points to the next free slot in the directory.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certain instant, slots 0 to 3 are empty (the files have already been printed) and slots 4 to 6 are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(with the names of files to be printed). More or less simultaneously, processes A and B decide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 to queue a file for printing as shown in the fig.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reads in and stores the value, 7, in a local variable called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next_free_slot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Just then a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occurs and the CPU decides that process A has run long enough, so it switches to process B.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B also reads in, and also gets a 7, so it stores the name of its file in slot 7 and updates in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8. Then it goes off and does other things.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Eventually, process A runs again, starting from the place it left off last time. It looks at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next_free_slot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finds a 7 there, and writes its file name in slot 7, erasing the name that process B just put there. Then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next_free_slot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+ 1, which is 8, and sets in to 8. The spooler directory is now internally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consistent, so the printer daemon will not notice anything wrong, but process B will never receive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6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Mutual Exclusion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someway of making sure that if one process is using a shared variable or file, the other processes will be excluded from doing the</a:t>
            </a:r>
          </a:p>
          <a:p>
            <a:pPr>
              <a:buFont typeface="Arial" pitchFamily="34" charset="0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things</a:t>
            </a:r>
          </a:p>
          <a:p>
            <a:pPr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part of the program where the shared memory is accessed is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or critical section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/>
            </a:lvl1pPr>
            <a:extLst/>
          </a:lstStyle>
          <a:p>
            <a:r>
              <a:rPr lang="en-US" smtClean="0"/>
              <a:t>Er. Deeyoranjan Dongol</a:t>
            </a:r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8E219458-2932-425E-8DE2-521AEF6D084D}" type="datetime1">
              <a:rPr kumimoji="0" lang="en-US" smtClean="0"/>
              <a:t>9/6/2023</a:t>
            </a:fld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048000"/>
            <a:ext cx="8077200" cy="5334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DF4B57D1-E1D0-478D-A986-42298A8AD409}" type="datetime1">
              <a:rPr kumimoji="0" lang="en-US" smtClean="0"/>
              <a:t>9/6/2023</a:t>
            </a:fld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200" b="1"/>
            </a:lvl1pPr>
            <a:extLst/>
          </a:lstStyle>
          <a:p>
            <a:r>
              <a:rPr lang="en-US" smtClean="0"/>
              <a:t>Er. Deeyoranjan Dongol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A08CABF7-934C-4D06-8161-57BA66E43032}" type="datetime1">
              <a:rPr kumimoji="0" lang="en-US" smtClean="0"/>
              <a:t>9/6/2023</a:t>
            </a:fld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smtClean="0"/>
              <a:t>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b="1" dirty="0" smtClean="0"/>
              <a:t>Inter </a:t>
            </a:r>
            <a:r>
              <a:rPr lang="en-US" b="1" smtClean="0"/>
              <a:t>process Communication</a:t>
            </a:r>
            <a:endParaRPr lang="en-US" b="1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990600" y="4706112"/>
            <a:ext cx="6781800" cy="4754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</p:txBody>
      </p:sp>
      <p:pic>
        <p:nvPicPr>
          <p:cNvPr id="5" name="Picture 4" descr="os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LOCK VARIABLES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533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Single shared variable</a:t>
            </a:r>
          </a:p>
          <a:p>
            <a:pPr marL="346075" indent="-346075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Initial value = 0</a:t>
            </a:r>
          </a:p>
          <a:p>
            <a:pPr marL="346075" indent="-346075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When lock = 0, process turns it to 1 and enters into critical region</a:t>
            </a:r>
          </a:p>
          <a:p>
            <a:pPr marL="346075" indent="-346075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When exiting from critical region , turns lock to 0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Problem- Race condition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2133600" y="4971365"/>
            <a:ext cx="31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No Mutual Exclusion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STRICT ALTERNATION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5334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820201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STRICT ALTERNATION 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5334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82" y="0"/>
            <a:ext cx="3838433" cy="3156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273516"/>
            <a:ext cx="3248097" cy="3152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24" y="3295039"/>
            <a:ext cx="2819400" cy="3000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STRICT ALTERNATION 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5334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3048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 algn="just"/>
            <a:r>
              <a:rPr lang="en-US" sz="2400" b="1" dirty="0" smtClean="0">
                <a:solidFill>
                  <a:srgbClr val="FF0000"/>
                </a:solidFill>
              </a:rPr>
              <a:t>DRAWBACK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Process 0 finishes the critical region it sets turn to 1 to allow process 1 to enter critical region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Suppose that process 1 finishes its critical region quickly so both process are in their noncritical region with turn sets to 0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Process 0 executes its whole loop quickly, exiting its critical region &amp; setting turn to 1. At this point turn is 1 and both processes are executing in their noncritical regions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Suddenly, process 0 finishes its noncritical region and goes back to the top of its loop. Unfortunately, it is not permitted to enter its critical region now since turn is 1 and process 1 is busy with its noncritical region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  <p:sp>
        <p:nvSpPr>
          <p:cNvPr id="3" name="Rectangle 2"/>
          <p:cNvSpPr/>
          <p:nvPr/>
        </p:nvSpPr>
        <p:spPr>
          <a:xfrm>
            <a:off x="1173037" y="5486400"/>
            <a:ext cx="599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B050"/>
                </a:solidFill>
              </a:rPr>
              <a:t>Mutual Exclusion, </a:t>
            </a:r>
            <a:r>
              <a:rPr lang="en-US" sz="2400" b="1" dirty="0">
                <a:solidFill>
                  <a:srgbClr val="FF0000"/>
                </a:solidFill>
              </a:rPr>
              <a:t>Progress, </a:t>
            </a:r>
            <a:r>
              <a:rPr lang="en-US" sz="2400" b="1" dirty="0">
                <a:solidFill>
                  <a:srgbClr val="00B050"/>
                </a:solidFill>
              </a:rPr>
              <a:t>Bounded waiting </a:t>
            </a:r>
          </a:p>
        </p:txBody>
      </p:sp>
    </p:spTree>
    <p:extLst>
      <p:ext uri="{BB962C8B-B14F-4D97-AF65-F5344CB8AC3E}">
        <p14:creationId xmlns:p14="http://schemas.microsoft.com/office/powerpoint/2010/main" val="37302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TEST AND SET LOCK (TSL) INSTRUCTION 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5334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  <p:sp>
        <p:nvSpPr>
          <p:cNvPr id="3" name="Rectangle 2"/>
          <p:cNvSpPr/>
          <p:nvPr/>
        </p:nvSpPr>
        <p:spPr>
          <a:xfrm>
            <a:off x="1173037" y="5486400"/>
            <a:ext cx="599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B050"/>
                </a:solidFill>
              </a:rPr>
              <a:t>Mutual Exclusion, Progress, </a:t>
            </a:r>
            <a:r>
              <a:rPr lang="en-US" sz="2400" b="1" dirty="0">
                <a:solidFill>
                  <a:srgbClr val="FF0000"/>
                </a:solidFill>
              </a:rPr>
              <a:t>Bounded waiting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82811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PETERSON’S SOLUTION</a:t>
            </a:r>
            <a:endParaRPr 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57200"/>
            <a:ext cx="778351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2209800" y="60198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Mutual </a:t>
            </a:r>
            <a:r>
              <a:rPr lang="en-US" sz="2400" b="1" dirty="0">
                <a:solidFill>
                  <a:srgbClr val="00B050"/>
                </a:solidFill>
              </a:rPr>
              <a:t>Exclusion, Progress, </a:t>
            </a:r>
            <a:r>
              <a:rPr lang="en-US" sz="2400" b="1" dirty="0" smtClean="0">
                <a:solidFill>
                  <a:srgbClr val="00B050"/>
                </a:solidFill>
              </a:rPr>
              <a:t>Bounded </a:t>
            </a:r>
            <a:r>
              <a:rPr lang="en-US" sz="2400" b="1" dirty="0">
                <a:solidFill>
                  <a:srgbClr val="00B050"/>
                </a:solidFill>
              </a:rPr>
              <a:t>waiting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Problem with above techniques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 Waste of CPU time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 Priority Inversion Problem</a:t>
            </a:r>
          </a:p>
          <a:p>
            <a:pPr marL="1150938" lvl="2" indent="-236538" algn="just">
              <a:buFontTx/>
              <a:buChar char="-"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Two processes –H (high) and L (Low)</a:t>
            </a:r>
          </a:p>
          <a:p>
            <a:pPr marL="1150938" lvl="2" indent="-236538" algn="just">
              <a:buFontTx/>
              <a:buChar char="-"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When L is in critical region, H becomes ready to run and waits</a:t>
            </a:r>
          </a:p>
          <a:p>
            <a:pPr marL="1150938" lvl="2" indent="-236538" algn="just">
              <a:buFontTx/>
              <a:buChar char="-"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 L never gets chance to leave critical region</a:t>
            </a:r>
          </a:p>
          <a:p>
            <a:pPr marL="1150938" lvl="2" indent="-236538" algn="just">
              <a:buFontTx/>
              <a:buChar char="-"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 H loops forever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SLEEP AND WAKEUP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830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Sleep is a system call that causes caller to be blocked until another process wakes it up</a:t>
            </a:r>
          </a:p>
          <a:p>
            <a:pPr marL="346075" indent="-34607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Wakeup call contains one parameter, the process to be awakened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PRODUCER CONSUMER PROBLEM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AKA Bounded Buffer Problem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/>
          </a:p>
        </p:txBody>
      </p:sp>
      <p:pic>
        <p:nvPicPr>
          <p:cNvPr id="6" name="Picture 7" descr="D:\b\b4\IBM\02-2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0600" y="990600"/>
            <a:ext cx="6457089" cy="5318125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PRODUCER CONSUMER PROBLEM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Empty buffer, count ==0</a:t>
            </a:r>
          </a:p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Consumer gets replaced by producer before it goes to sleep</a:t>
            </a:r>
          </a:p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Produces something, count++, sends wakeup to consumer</a:t>
            </a:r>
          </a:p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Consumer not asleep, ignores wakeup, thinks      count==0, goes to sleep</a:t>
            </a:r>
          </a:p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Producer fills buffer, goes to sleep</a:t>
            </a:r>
          </a:p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Producer and Consumer sleep forever</a:t>
            </a:r>
          </a:p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Problem is lost wakeup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IPC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077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Processes within a system may be </a:t>
            </a:r>
            <a:r>
              <a:rPr lang="en-US" sz="2600" b="1" dirty="0" smtClean="0">
                <a:solidFill>
                  <a:srgbClr val="FF0000"/>
                </a:solidFill>
              </a:rPr>
              <a:t>independent </a:t>
            </a:r>
            <a:r>
              <a:rPr lang="en-US" sz="2600" b="1" dirty="0" smtClean="0">
                <a:solidFill>
                  <a:srgbClr val="0070C0"/>
                </a:solidFill>
              </a:rPr>
              <a:t>or </a:t>
            </a:r>
            <a:r>
              <a:rPr lang="en-US" sz="2600" b="1" dirty="0" smtClean="0">
                <a:solidFill>
                  <a:srgbClr val="FF0000"/>
                </a:solidFill>
              </a:rPr>
              <a:t>cooperating</a:t>
            </a:r>
          </a:p>
          <a:p>
            <a:pPr marL="630238" lvl="1" indent="-173038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Independent process </a:t>
            </a:r>
            <a:r>
              <a:rPr lang="en-US" sz="2600" b="1" dirty="0" smtClean="0">
                <a:solidFill>
                  <a:srgbClr val="0070C0"/>
                </a:solidFill>
              </a:rPr>
              <a:t>cannot affect (or be affected) by results of another process</a:t>
            </a:r>
          </a:p>
          <a:p>
            <a:pPr marL="630238" lvl="1" indent="-173038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Cooperating process </a:t>
            </a:r>
            <a:r>
              <a:rPr lang="en-US" sz="2600" b="1" dirty="0" smtClean="0">
                <a:solidFill>
                  <a:srgbClr val="0070C0"/>
                </a:solidFill>
              </a:rPr>
              <a:t>can affect (or be affected) by  results of another process</a:t>
            </a:r>
          </a:p>
          <a:p>
            <a:pPr marL="630238" lvl="1" indent="-173038" algn="just"/>
            <a:endParaRPr lang="en-US" sz="2600" b="1" dirty="0" smtClean="0">
              <a:solidFill>
                <a:srgbClr val="FF0000"/>
              </a:solidFill>
            </a:endParaRP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</a:rPr>
              <a:t>Advantages of process cooperation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Information sharing 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Computation speed-up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Modularity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Convenience</a:t>
            </a:r>
          </a:p>
          <a:p>
            <a:pPr marL="630238" lvl="1" indent="-173038" algn="just"/>
            <a:endParaRPr lang="en-US" sz="2600" b="1" dirty="0" smtClean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SEMAPHORES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83058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An integer variable that apart from initialization can only be accessed through atomic operations</a:t>
            </a:r>
          </a:p>
          <a:p>
            <a:pPr marL="346075" indent="-3460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Two Operations:- </a:t>
            </a:r>
            <a:r>
              <a:rPr lang="en-US" sz="2800" b="1" dirty="0" smtClean="0">
                <a:solidFill>
                  <a:srgbClr val="FF0000"/>
                </a:solidFill>
              </a:rPr>
              <a:t>down and up</a:t>
            </a:r>
          </a:p>
          <a:p>
            <a:pPr marL="346075" indent="-3460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Down checks semaphore. If not zero, decrements    semaphore. If zero, process goes to sleep</a:t>
            </a:r>
          </a:p>
          <a:p>
            <a:pPr marL="346075" indent="-3460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Up increments semaphore. If more than one process      asleep, one is chosen randomly and enters critical       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SEMAPHORES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83058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3 semaphores :- </a:t>
            </a:r>
            <a:r>
              <a:rPr lang="en-US" sz="2800" b="1" dirty="0" smtClean="0">
                <a:solidFill>
                  <a:srgbClr val="FF0000"/>
                </a:solidFill>
              </a:rPr>
              <a:t>full, empty, </a:t>
            </a:r>
            <a:r>
              <a:rPr lang="en-US" sz="2800" b="1" dirty="0" err="1" smtClean="0">
                <a:solidFill>
                  <a:srgbClr val="FF0000"/>
                </a:solidFill>
              </a:rPr>
              <a:t>mutex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346075" indent="-3460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full:- </a:t>
            </a:r>
            <a:r>
              <a:rPr lang="en-US" sz="2800" b="1" dirty="0" smtClean="0">
                <a:solidFill>
                  <a:srgbClr val="0070C0"/>
                </a:solidFill>
              </a:rPr>
              <a:t>counts number of full slots, initially 0</a:t>
            </a:r>
          </a:p>
          <a:p>
            <a:pPr marL="346075" indent="-3460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empty:- </a:t>
            </a:r>
            <a:r>
              <a:rPr lang="en-US" sz="2800" b="1" dirty="0" smtClean="0">
                <a:solidFill>
                  <a:srgbClr val="0070C0"/>
                </a:solidFill>
              </a:rPr>
              <a:t>counts  number of empty slots, initially </a:t>
            </a:r>
            <a:r>
              <a:rPr lang="en-US" sz="2800" b="1" dirty="0" err="1" smtClean="0">
                <a:solidFill>
                  <a:srgbClr val="0070C0"/>
                </a:solidFill>
              </a:rPr>
              <a:t>buffersize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346075" indent="-3460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FF0000"/>
                </a:solidFill>
              </a:rPr>
              <a:t>mutex</a:t>
            </a:r>
            <a:r>
              <a:rPr lang="en-US" sz="2800" b="1" dirty="0" smtClean="0">
                <a:solidFill>
                  <a:srgbClr val="FF0000"/>
                </a:solidFill>
              </a:rPr>
              <a:t>:- </a:t>
            </a:r>
            <a:r>
              <a:rPr lang="en-US" sz="2800" b="1" dirty="0" smtClean="0">
                <a:solidFill>
                  <a:srgbClr val="0070C0"/>
                </a:solidFill>
              </a:rPr>
              <a:t>controls access to critical region, initially 1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PRODUCER CONSUMER PROBLEM USING SEMAPHORE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/>
          </a:p>
        </p:txBody>
      </p:sp>
      <p:pic>
        <p:nvPicPr>
          <p:cNvPr id="6" name="Picture 7" descr="D:\b\b4\IBM\02-2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6200"/>
            <a:ext cx="7315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CLASSICAL IPC PROBLEMS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895600"/>
            <a:ext cx="2898981" cy="233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533401"/>
            <a:ext cx="8001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Dining Philosophers Problem</a:t>
            </a:r>
          </a:p>
          <a:p>
            <a:pPr marL="693738" lvl="1" indent="-23653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N philosophers sit around a circular table eating spaghetti and discussing philosophy. </a:t>
            </a:r>
          </a:p>
          <a:p>
            <a:pPr marL="693738" lvl="1" indent="-23653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Each philosopher needs 2 forks to eat, </a:t>
            </a:r>
          </a:p>
          <a:p>
            <a:pPr marL="693738" lvl="1" indent="-23653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N forks are available , one between each 2  </a:t>
            </a:r>
          </a:p>
          <a:p>
            <a:pPr marL="693738" lvl="1" indent="-236538" algn="just"/>
            <a:r>
              <a:rPr lang="en-US" sz="2400" b="1" dirty="0" smtClean="0">
                <a:solidFill>
                  <a:srgbClr val="0070C0"/>
                </a:solidFill>
              </a:rPr>
              <a:t>   philosophers.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 Philosophers eat/think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 Eating needs 2 forks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 Pick one fork at a time</a:t>
            </a:r>
          </a:p>
          <a:p>
            <a:pPr marL="0" lvl="2"/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DINING PHILOSOPHER PROBLEM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Problem</a:t>
            </a:r>
          </a:p>
          <a:p>
            <a:pPr marL="457200" lvl="3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Deadlock</a:t>
            </a:r>
          </a:p>
          <a:p>
            <a:pPr marL="914400" lvl="4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all 5 take their left forks simultaneously</a:t>
            </a:r>
          </a:p>
          <a:p>
            <a:pPr marL="914400" lvl="4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right forks not available </a:t>
            </a:r>
          </a:p>
          <a:p>
            <a:pPr marL="457200" lvl="3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Starvation</a:t>
            </a:r>
          </a:p>
          <a:p>
            <a:pPr marL="914400" lvl="4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pick left fork check for right fork. If not </a:t>
            </a:r>
          </a:p>
          <a:p>
            <a:pPr marL="914400" lvl="4"/>
            <a:r>
              <a:rPr lang="en-US" sz="2800" b="1" dirty="0" smtClean="0">
                <a:solidFill>
                  <a:srgbClr val="FF0000"/>
                </a:solidFill>
              </a:rPr>
              <a:t>   available put it down.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CLASSICAL IPC PROBLEM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25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The Sleeping Barber Problem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Customer arrive to barber, If no customer barber 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   sleeps 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Barber asleep, customer wake him</a:t>
            </a:r>
          </a:p>
          <a:p>
            <a:pPr lvl="1"/>
            <a:endParaRPr lang="en-US" sz="2800" dirty="0" smtClean="0"/>
          </a:p>
          <a:p>
            <a:pPr marL="0" lvl="2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514600"/>
            <a:ext cx="456291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CLASSICAL IPC PROBLEM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26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8305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Problem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Barber waiting and customer waiting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Two customer try to acquire single chair in waiting 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   room</a:t>
            </a:r>
          </a:p>
          <a:p>
            <a:pPr marL="0" lvl="2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 Solution</a:t>
            </a:r>
          </a:p>
          <a:p>
            <a:pPr marL="457200" lvl="3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mutex</a:t>
            </a:r>
            <a:r>
              <a:rPr lang="en-US" sz="2800" b="1" dirty="0" smtClean="0">
                <a:solidFill>
                  <a:srgbClr val="0070C0"/>
                </a:solidFill>
              </a:rPr>
              <a:t> allows to acquire one state at a time</a:t>
            </a:r>
          </a:p>
          <a:p>
            <a:pPr marL="457200" lvl="3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Barber checks customer acquire </a:t>
            </a:r>
            <a:r>
              <a:rPr lang="en-US" sz="2800" b="1" dirty="0" err="1" smtClean="0">
                <a:solidFill>
                  <a:srgbClr val="0070C0"/>
                </a:solidFill>
              </a:rPr>
              <a:t>mutex</a:t>
            </a:r>
            <a:r>
              <a:rPr lang="en-US" sz="2800" b="1" dirty="0" smtClean="0">
                <a:solidFill>
                  <a:srgbClr val="0070C0"/>
                </a:solidFill>
              </a:rPr>
              <a:t> and sleep </a:t>
            </a:r>
          </a:p>
          <a:p>
            <a:pPr marL="457200" lvl="3" algn="just"/>
            <a:r>
              <a:rPr lang="en-US" sz="2800" b="1" dirty="0" smtClean="0">
                <a:solidFill>
                  <a:srgbClr val="0070C0"/>
                </a:solidFill>
              </a:rPr>
              <a:t>  or hair cut release it</a:t>
            </a:r>
          </a:p>
          <a:p>
            <a:pPr marL="457200" lvl="3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Customer entering shop acquire </a:t>
            </a:r>
            <a:r>
              <a:rPr lang="en-US" sz="2800" b="1" dirty="0" err="1" smtClean="0">
                <a:solidFill>
                  <a:srgbClr val="0070C0"/>
                </a:solidFill>
              </a:rPr>
              <a:t>mutex</a:t>
            </a:r>
            <a:r>
              <a:rPr lang="en-US" sz="2800" b="1" dirty="0" smtClean="0">
                <a:solidFill>
                  <a:srgbClr val="0070C0"/>
                </a:solidFill>
              </a:rPr>
              <a:t> and  </a:t>
            </a:r>
          </a:p>
          <a:p>
            <a:pPr marL="457200" lvl="3" algn="just"/>
            <a:r>
              <a:rPr lang="en-US" sz="2800" b="1" dirty="0" smtClean="0">
                <a:solidFill>
                  <a:srgbClr val="0070C0"/>
                </a:solidFill>
              </a:rPr>
              <a:t>   barber chair or waiting chair release it </a:t>
            </a:r>
          </a:p>
          <a:p>
            <a:pPr marL="457200" lvl="3"/>
            <a:r>
              <a:rPr lang="en-US" sz="2800" b="1" dirty="0" smtClean="0">
                <a:solidFill>
                  <a:srgbClr val="0070C0"/>
                </a:solidFill>
              </a:rPr>
              <a:t>  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CLASSICAL IPC PROBLEM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27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The Readers and Writers Problem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Models access to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Airline reservation system</a:t>
            </a:r>
          </a:p>
          <a:p>
            <a:pPr lvl="2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many processes wish to read and write</a:t>
            </a:r>
          </a:p>
          <a:p>
            <a:pPr lvl="2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one process is writing no other process can </a:t>
            </a:r>
          </a:p>
          <a:p>
            <a:pPr lvl="2"/>
            <a:r>
              <a:rPr lang="en-US" sz="2800" b="1" dirty="0" smtClean="0">
                <a:solidFill>
                  <a:srgbClr val="0070C0"/>
                </a:solidFill>
              </a:rPr>
              <a:t>   access it not even readers</a:t>
            </a:r>
          </a:p>
          <a:p>
            <a:pPr marL="0" lvl="2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MONITOR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28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304800" y="533401"/>
            <a:ext cx="8305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Collection of procedures, variables and data structures all grouped together in a special kind of module</a:t>
            </a:r>
          </a:p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Processes that wish to access the shared data, do through the execution of monitor functions</a:t>
            </a:r>
          </a:p>
          <a:p>
            <a:pPr marL="393700" indent="-3937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Only one process can be active in a monitor at any instant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Monitor </a:t>
            </a:r>
            <a:r>
              <a:rPr lang="en-US" sz="2800" b="1" dirty="0" err="1" smtClean="0">
                <a:solidFill>
                  <a:srgbClr val="FF0000"/>
                </a:solidFill>
              </a:rPr>
              <a:t>monitor_name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			{</a:t>
            </a:r>
          </a:p>
          <a:p>
            <a:pPr lvl="6"/>
            <a:r>
              <a:rPr lang="en-US" sz="2800" b="1" dirty="0" smtClean="0">
                <a:solidFill>
                  <a:srgbClr val="FF0000"/>
                </a:solidFill>
              </a:rPr>
              <a:t>	shared variable declarations;</a:t>
            </a:r>
          </a:p>
          <a:p>
            <a:pPr lvl="6"/>
            <a:r>
              <a:rPr lang="en-US" sz="2800" b="1" dirty="0" smtClean="0">
                <a:solidFill>
                  <a:srgbClr val="FF0000"/>
                </a:solidFill>
              </a:rPr>
              <a:t>	procedure p1(){}   </a:t>
            </a:r>
          </a:p>
          <a:p>
            <a:pPr lvl="6"/>
            <a:r>
              <a:rPr lang="en-US" sz="2800" b="1" dirty="0" smtClean="0">
                <a:solidFill>
                  <a:srgbClr val="FF0000"/>
                </a:solidFill>
              </a:rPr>
              <a:t>	 </a:t>
            </a:r>
            <a:r>
              <a:rPr lang="en-US" sz="2800" b="1" smtClean="0">
                <a:solidFill>
                  <a:srgbClr val="FF0000"/>
                </a:solidFill>
              </a:rPr>
              <a:t>procedure p2(){}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6"/>
            <a:r>
              <a:rPr lang="en-US" sz="2800" b="1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MESSAGE PASSING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29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609600" y="1227036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B050"/>
                </a:solidFill>
              </a:rPr>
              <a:t>send(destination, &amp;message);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ends </a:t>
            </a:r>
            <a:r>
              <a:rPr lang="en-US" sz="2800" b="1" dirty="0">
                <a:solidFill>
                  <a:srgbClr val="0070C0"/>
                </a:solidFill>
              </a:rPr>
              <a:t>a message to a given </a:t>
            </a:r>
            <a:r>
              <a:rPr lang="en-US" sz="2800" b="1" dirty="0" smtClean="0">
                <a:solidFill>
                  <a:srgbClr val="0070C0"/>
                </a:solidFill>
              </a:rPr>
              <a:t>destination</a:t>
            </a:r>
          </a:p>
          <a:p>
            <a:pPr marL="914400" lvl="1" indent="-457200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B050"/>
                </a:solidFill>
              </a:rPr>
              <a:t>receive(source</a:t>
            </a:r>
            <a:r>
              <a:rPr lang="en-US" sz="2800" b="1" dirty="0">
                <a:solidFill>
                  <a:srgbClr val="00B050"/>
                </a:solidFill>
              </a:rPr>
              <a:t>, &amp;message</a:t>
            </a:r>
            <a:r>
              <a:rPr lang="en-US" sz="2800" b="1" dirty="0" smtClean="0">
                <a:solidFill>
                  <a:srgbClr val="00B050"/>
                </a:solidFill>
              </a:rPr>
              <a:t>);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Receives </a:t>
            </a:r>
            <a:r>
              <a:rPr lang="en-US" sz="2800" b="1" dirty="0">
                <a:solidFill>
                  <a:srgbClr val="0070C0"/>
                </a:solidFill>
              </a:rPr>
              <a:t>a </a:t>
            </a:r>
            <a:r>
              <a:rPr lang="en-US" sz="2800" b="1" dirty="0" smtClean="0">
                <a:solidFill>
                  <a:srgbClr val="0070C0"/>
                </a:solidFill>
              </a:rPr>
              <a:t>message from </a:t>
            </a:r>
            <a:r>
              <a:rPr lang="en-US" sz="2800" b="1" dirty="0">
                <a:solidFill>
                  <a:srgbClr val="0070C0"/>
                </a:solidFill>
              </a:rPr>
              <a:t>a given </a:t>
            </a:r>
            <a:r>
              <a:rPr lang="en-US" sz="2800" b="1" dirty="0" smtClean="0">
                <a:solidFill>
                  <a:srgbClr val="0070C0"/>
                </a:solidFill>
              </a:rPr>
              <a:t>source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04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IPC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077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</a:rPr>
              <a:t>Three problems 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How to actually do it?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How to deal with process conflicts?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How to do correct sequencing when dependencies are present?</a:t>
            </a:r>
          </a:p>
          <a:p>
            <a:pPr marL="284163" indent="-284163" algn="just"/>
            <a:r>
              <a:rPr lang="en-US" sz="2600" dirty="0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IPC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</a:rPr>
              <a:t> For fast exchange of information, cooperating processes need some </a:t>
            </a:r>
            <a:r>
              <a:rPr lang="en-US" sz="2400" b="1" dirty="0" smtClean="0">
                <a:solidFill>
                  <a:srgbClr val="FF0000"/>
                </a:solidFill>
              </a:rPr>
              <a:t>interprocess communication (IPC) </a:t>
            </a:r>
            <a:r>
              <a:rPr lang="en-US" sz="2400" b="1" dirty="0" smtClean="0">
                <a:solidFill>
                  <a:srgbClr val="0070C0"/>
                </a:solidFill>
              </a:rPr>
              <a:t>mechanisms</a:t>
            </a: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</a:rPr>
              <a:t>Two models of IPC</a:t>
            </a:r>
          </a:p>
          <a:p>
            <a:pPr marL="693738" lvl="1" indent="-236538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Message passing</a:t>
            </a:r>
          </a:p>
          <a:p>
            <a:pPr marL="693738" lvl="1" indent="-236538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Shared Memory</a:t>
            </a:r>
            <a:endParaRPr lang="en-US" sz="2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14600"/>
            <a:ext cx="2819400" cy="359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362200"/>
            <a:ext cx="2514600" cy="372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6096000"/>
            <a:ext cx="400812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RACE CONDITION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D:\b\b4\IBM\02-2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1600" y="914400"/>
            <a:ext cx="5605463" cy="3600450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51054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just">
              <a:spcBef>
                <a:spcPct val="200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local variable containing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pointer to next free slot</a:t>
            </a:r>
          </a:p>
          <a:p>
            <a:pPr marL="609600" indent="-609600" algn="just">
              <a:spcBef>
                <a:spcPct val="200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local variable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pointing to next file to be printed</a:t>
            </a:r>
          </a:p>
          <a:p>
            <a:pPr marL="609600" indent="-6096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RACE CONDITION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</a:rPr>
              <a:t>Four conditions for avoiding race condition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No two processes may be simultaneously inside their critical regions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No assumptions may be made about speeds or number of CPUs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No process running outside its critical region may block other processes</a:t>
            </a:r>
          </a:p>
          <a:p>
            <a:pPr marL="741363" lvl="1" indent="-284163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No process should have to wait forever to enter its critical region</a:t>
            </a:r>
          </a:p>
          <a:p>
            <a:pPr marL="284163" indent="-284163" algn="just"/>
            <a:endParaRPr lang="en-US" sz="2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CRITICAL REGION OR CRITICAL SECTION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8382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791464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MUTUAL EXCLUSION WITH BUSY WAITING 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09600" y="533400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Disabling Interrupts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Lock Variables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Strict Alternation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Peterson’s Solution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Test and Set Lock (TSL)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DISABLING INTERRUPTS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533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Make process disable the interrupt </a:t>
            </a:r>
          </a:p>
          <a:p>
            <a:pPr marL="346075" indent="-346075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Context switching doesn’t happen</a:t>
            </a:r>
          </a:p>
          <a:p>
            <a:pPr marL="346075" indent="-346075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A process can update shared memory without fear that any other process will intervene</a:t>
            </a:r>
          </a:p>
          <a:p>
            <a:pPr marL="284163" indent="-284163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Problem - User processes never turns it on </a:t>
            </a:r>
          </a:p>
          <a:p>
            <a:pPr marL="1655763" lvl="3" indent="-284163"/>
            <a:r>
              <a:rPr lang="en-US" sz="2800" b="1" dirty="0" smtClean="0">
                <a:solidFill>
                  <a:srgbClr val="FF0000"/>
                </a:solidFill>
              </a:rPr>
              <a:t>    - Multiple processor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2161</Words>
  <Application>Microsoft Office PowerPoint</Application>
  <PresentationFormat>On-screen Show (4:3)</PresentationFormat>
  <Paragraphs>312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Pitchbook</vt:lpstr>
      <vt:lpstr>Inter process Communication</vt:lpstr>
      <vt:lpstr>IPC</vt:lpstr>
      <vt:lpstr>IPC</vt:lpstr>
      <vt:lpstr>IPC</vt:lpstr>
      <vt:lpstr>RACE CONDITION</vt:lpstr>
      <vt:lpstr>RACE CONDITION</vt:lpstr>
      <vt:lpstr>CRITICAL REGION OR CRITICAL SECTION</vt:lpstr>
      <vt:lpstr>MUTUAL EXCLUSION WITH BUSY WAITING </vt:lpstr>
      <vt:lpstr>DISABLING INTERRUPTS</vt:lpstr>
      <vt:lpstr>LOCK VARIABLES</vt:lpstr>
      <vt:lpstr>STRICT ALTERNATION</vt:lpstr>
      <vt:lpstr>STRICT ALTERNATION </vt:lpstr>
      <vt:lpstr>STRICT ALTERNATION </vt:lpstr>
      <vt:lpstr>TEST AND SET LOCK (TSL) INSTRUCTION </vt:lpstr>
      <vt:lpstr>PETERSON’S SOLUTION</vt:lpstr>
      <vt:lpstr>PowerPoint Presentation</vt:lpstr>
      <vt:lpstr>SLEEP AND WAKEUP</vt:lpstr>
      <vt:lpstr>PRODUCER CONSUMER PROBLEM</vt:lpstr>
      <vt:lpstr>PRODUCER CONSUMER PROBLEM</vt:lpstr>
      <vt:lpstr>SEMAPHORES</vt:lpstr>
      <vt:lpstr>SEMAPHORES</vt:lpstr>
      <vt:lpstr>PRODUCER CONSUMER PROBLEM USING SEMAPHORE</vt:lpstr>
      <vt:lpstr>CLASSICAL IPC PROBLEMS</vt:lpstr>
      <vt:lpstr>DINING PHILOSOPHER PROBLEM</vt:lpstr>
      <vt:lpstr>CLASSICAL IPC PROBLEM</vt:lpstr>
      <vt:lpstr>CLASSICAL IPC PROBLEM</vt:lpstr>
      <vt:lpstr>CLASSICAL IPC PROBLEM</vt:lpstr>
      <vt:lpstr>MONITOR</vt:lpstr>
      <vt:lpstr>MESSAGE PASSING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2023-09-06T04:01:58Z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