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2"/>
    <p:sldMasterId id="2147483653" r:id="rId3"/>
  </p:sldMasterIdLst>
  <p:notesMasterIdLst>
    <p:notesMasterId r:id="rId59"/>
  </p:notesMasterIdLst>
  <p:handoutMasterIdLst>
    <p:handoutMasterId r:id="rId60"/>
  </p:handoutMasterIdLst>
  <p:sldIdLst>
    <p:sldId id="522" r:id="rId4"/>
    <p:sldId id="290" r:id="rId5"/>
    <p:sldId id="441" r:id="rId6"/>
    <p:sldId id="471" r:id="rId7"/>
    <p:sldId id="472" r:id="rId8"/>
    <p:sldId id="473" r:id="rId9"/>
    <p:sldId id="476" r:id="rId10"/>
    <p:sldId id="477" r:id="rId11"/>
    <p:sldId id="474" r:id="rId12"/>
    <p:sldId id="475" r:id="rId13"/>
    <p:sldId id="478" r:id="rId14"/>
    <p:sldId id="479" r:id="rId15"/>
    <p:sldId id="480" r:id="rId16"/>
    <p:sldId id="481" r:id="rId17"/>
    <p:sldId id="482" r:id="rId18"/>
    <p:sldId id="483" r:id="rId19"/>
    <p:sldId id="484" r:id="rId20"/>
    <p:sldId id="486" r:id="rId21"/>
    <p:sldId id="485" r:id="rId22"/>
    <p:sldId id="487" r:id="rId23"/>
    <p:sldId id="488" r:id="rId24"/>
    <p:sldId id="492" r:id="rId25"/>
    <p:sldId id="489" r:id="rId26"/>
    <p:sldId id="490" r:id="rId27"/>
    <p:sldId id="493" r:id="rId28"/>
    <p:sldId id="491" r:id="rId29"/>
    <p:sldId id="518" r:id="rId30"/>
    <p:sldId id="495" r:id="rId31"/>
    <p:sldId id="496" r:id="rId32"/>
    <p:sldId id="497" r:id="rId33"/>
    <p:sldId id="520" r:id="rId34"/>
    <p:sldId id="519" r:id="rId35"/>
    <p:sldId id="498" r:id="rId36"/>
    <p:sldId id="501" r:id="rId37"/>
    <p:sldId id="502" r:id="rId38"/>
    <p:sldId id="503" r:id="rId39"/>
    <p:sldId id="504" r:id="rId40"/>
    <p:sldId id="505" r:id="rId41"/>
    <p:sldId id="506" r:id="rId42"/>
    <p:sldId id="507" r:id="rId43"/>
    <p:sldId id="508" r:id="rId44"/>
    <p:sldId id="509" r:id="rId45"/>
    <p:sldId id="510" r:id="rId46"/>
    <p:sldId id="511" r:id="rId47"/>
    <p:sldId id="512" r:id="rId48"/>
    <p:sldId id="513" r:id="rId49"/>
    <p:sldId id="514" r:id="rId50"/>
    <p:sldId id="516" r:id="rId51"/>
    <p:sldId id="517" r:id="rId52"/>
    <p:sldId id="521" r:id="rId53"/>
    <p:sldId id="523" r:id="rId54"/>
    <p:sldId id="525" r:id="rId55"/>
    <p:sldId id="526" r:id="rId56"/>
    <p:sldId id="527" r:id="rId57"/>
    <p:sldId id="528" r:id="rId58"/>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modifyVerifier cryptProviderType="rsaAES" cryptAlgorithmClass="hash" cryptAlgorithmType="typeAny" cryptAlgorithmSid="14" spinCount="100000" saltData="HjPu0T6onda9csKqW35EYA==" hashData="JmDILlhnkuL+H+xpMYl5f7Ixz8WRwGJf0WP96rVmP908eQ9ZZbXKRLMQtPsf1iHvGPUjyTuXocVjN6w8vd3QMw=="/>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6448" autoAdjust="0"/>
  </p:normalViewPr>
  <p:slideViewPr>
    <p:cSldViewPr>
      <p:cViewPr varScale="1">
        <p:scale>
          <a:sx n="80" d="100"/>
          <a:sy n="80" d="100"/>
        </p:scale>
        <p:origin x="147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presProps" Target="pres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12/11/2023</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a:p>
        </p:txBody>
      </p:sp>
    </p:spTree>
    <p:extLst>
      <p:ext uri="{BB962C8B-B14F-4D97-AF65-F5344CB8AC3E}">
        <p14:creationId xmlns:p14="http://schemas.microsoft.com/office/powerpoint/2010/main" val="3065905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12/11/2023</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a:p>
        </p:txBody>
      </p:sp>
    </p:spTree>
    <p:extLst>
      <p:ext uri="{BB962C8B-B14F-4D97-AF65-F5344CB8AC3E}">
        <p14:creationId xmlns:p14="http://schemas.microsoft.com/office/powerpoint/2010/main" val="7995270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dirty="0"/>
          </a:p>
        </p:txBody>
      </p:sp>
      <p:sp>
        <p:nvSpPr>
          <p:cNvPr id="4" name="Rectangle 4"/>
          <p:cNvSpPr>
            <a:spLocks noGrp="1"/>
          </p:cNvSpPr>
          <p:nvPr>
            <p:ph type="sldNum" sz="quarter" idx="10"/>
          </p:nvPr>
        </p:nvSpPr>
        <p:spPr/>
        <p:txBody>
          <a:bodyPr/>
          <a:lstStyle>
            <a:extLst/>
          </a:lstStyle>
          <a:p>
            <a:fld id="{B3A019F3-8596-4028-9847-CBD3A185B07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628323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10</a:t>
            </a:fld>
            <a:endParaRPr lang="en-US"/>
          </a:p>
        </p:txBody>
      </p:sp>
    </p:spTree>
    <p:extLst>
      <p:ext uri="{BB962C8B-B14F-4D97-AF65-F5344CB8AC3E}">
        <p14:creationId xmlns:p14="http://schemas.microsoft.com/office/powerpoint/2010/main" val="203422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11</a:t>
            </a:fld>
            <a:endParaRPr lang="en-US"/>
          </a:p>
        </p:txBody>
      </p:sp>
    </p:spTree>
    <p:extLst>
      <p:ext uri="{BB962C8B-B14F-4D97-AF65-F5344CB8AC3E}">
        <p14:creationId xmlns:p14="http://schemas.microsoft.com/office/powerpoint/2010/main" val="1931436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12</a:t>
            </a:fld>
            <a:endParaRPr lang="en-US"/>
          </a:p>
        </p:txBody>
      </p:sp>
    </p:spTree>
    <p:extLst>
      <p:ext uri="{BB962C8B-B14F-4D97-AF65-F5344CB8AC3E}">
        <p14:creationId xmlns:p14="http://schemas.microsoft.com/office/powerpoint/2010/main" val="3668218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13</a:t>
            </a:fld>
            <a:endParaRPr lang="en-US"/>
          </a:p>
        </p:txBody>
      </p:sp>
    </p:spTree>
    <p:extLst>
      <p:ext uri="{BB962C8B-B14F-4D97-AF65-F5344CB8AC3E}">
        <p14:creationId xmlns:p14="http://schemas.microsoft.com/office/powerpoint/2010/main" val="3501404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14</a:t>
            </a:fld>
            <a:endParaRPr lang="en-US"/>
          </a:p>
        </p:txBody>
      </p:sp>
    </p:spTree>
    <p:extLst>
      <p:ext uri="{BB962C8B-B14F-4D97-AF65-F5344CB8AC3E}">
        <p14:creationId xmlns:p14="http://schemas.microsoft.com/office/powerpoint/2010/main" val="3993566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15</a:t>
            </a:fld>
            <a:endParaRPr lang="en-US"/>
          </a:p>
        </p:txBody>
      </p:sp>
    </p:spTree>
    <p:extLst>
      <p:ext uri="{BB962C8B-B14F-4D97-AF65-F5344CB8AC3E}">
        <p14:creationId xmlns:p14="http://schemas.microsoft.com/office/powerpoint/2010/main" val="2277110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16</a:t>
            </a:fld>
            <a:endParaRPr lang="en-US"/>
          </a:p>
        </p:txBody>
      </p:sp>
    </p:spTree>
    <p:extLst>
      <p:ext uri="{BB962C8B-B14F-4D97-AF65-F5344CB8AC3E}">
        <p14:creationId xmlns:p14="http://schemas.microsoft.com/office/powerpoint/2010/main" val="2210350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18</a:t>
            </a:fld>
            <a:endParaRPr lang="en-US"/>
          </a:p>
        </p:txBody>
      </p:sp>
    </p:spTree>
    <p:extLst>
      <p:ext uri="{BB962C8B-B14F-4D97-AF65-F5344CB8AC3E}">
        <p14:creationId xmlns:p14="http://schemas.microsoft.com/office/powerpoint/2010/main" val="2347360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19</a:t>
            </a:fld>
            <a:endParaRPr lang="en-US"/>
          </a:p>
        </p:txBody>
      </p:sp>
    </p:spTree>
    <p:extLst>
      <p:ext uri="{BB962C8B-B14F-4D97-AF65-F5344CB8AC3E}">
        <p14:creationId xmlns:p14="http://schemas.microsoft.com/office/powerpoint/2010/main" val="3884024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20</a:t>
            </a:fld>
            <a:endParaRPr lang="en-US"/>
          </a:p>
        </p:txBody>
      </p:sp>
    </p:spTree>
    <p:extLst>
      <p:ext uri="{BB962C8B-B14F-4D97-AF65-F5344CB8AC3E}">
        <p14:creationId xmlns:p14="http://schemas.microsoft.com/office/powerpoint/2010/main" val="340485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a:t>
            </a:fld>
            <a:endParaRPr lang="en-US"/>
          </a:p>
        </p:txBody>
      </p:sp>
    </p:spTree>
    <p:extLst>
      <p:ext uri="{BB962C8B-B14F-4D97-AF65-F5344CB8AC3E}">
        <p14:creationId xmlns:p14="http://schemas.microsoft.com/office/powerpoint/2010/main" val="1595658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21</a:t>
            </a:fld>
            <a:endParaRPr lang="en-US"/>
          </a:p>
        </p:txBody>
      </p:sp>
    </p:spTree>
    <p:extLst>
      <p:ext uri="{BB962C8B-B14F-4D97-AF65-F5344CB8AC3E}">
        <p14:creationId xmlns:p14="http://schemas.microsoft.com/office/powerpoint/2010/main" val="2195470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22</a:t>
            </a:fld>
            <a:endParaRPr lang="en-US"/>
          </a:p>
        </p:txBody>
      </p:sp>
    </p:spTree>
    <p:extLst>
      <p:ext uri="{BB962C8B-B14F-4D97-AF65-F5344CB8AC3E}">
        <p14:creationId xmlns:p14="http://schemas.microsoft.com/office/powerpoint/2010/main" val="2501172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23</a:t>
            </a:fld>
            <a:endParaRPr lang="en-US"/>
          </a:p>
        </p:txBody>
      </p:sp>
    </p:spTree>
    <p:extLst>
      <p:ext uri="{BB962C8B-B14F-4D97-AF65-F5344CB8AC3E}">
        <p14:creationId xmlns:p14="http://schemas.microsoft.com/office/powerpoint/2010/main" val="2065528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24</a:t>
            </a:fld>
            <a:endParaRPr lang="en-US"/>
          </a:p>
        </p:txBody>
      </p:sp>
    </p:spTree>
    <p:extLst>
      <p:ext uri="{BB962C8B-B14F-4D97-AF65-F5344CB8AC3E}">
        <p14:creationId xmlns:p14="http://schemas.microsoft.com/office/powerpoint/2010/main" val="162600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25</a:t>
            </a:fld>
            <a:endParaRPr lang="en-US"/>
          </a:p>
        </p:txBody>
      </p:sp>
    </p:spTree>
    <p:extLst>
      <p:ext uri="{BB962C8B-B14F-4D97-AF65-F5344CB8AC3E}">
        <p14:creationId xmlns:p14="http://schemas.microsoft.com/office/powerpoint/2010/main" val="2894124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26</a:t>
            </a:fld>
            <a:endParaRPr lang="en-US"/>
          </a:p>
        </p:txBody>
      </p:sp>
    </p:spTree>
    <p:extLst>
      <p:ext uri="{BB962C8B-B14F-4D97-AF65-F5344CB8AC3E}">
        <p14:creationId xmlns:p14="http://schemas.microsoft.com/office/powerpoint/2010/main" val="35890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27</a:t>
            </a:fld>
            <a:endParaRPr lang="en-US"/>
          </a:p>
        </p:txBody>
      </p:sp>
    </p:spTree>
    <p:extLst>
      <p:ext uri="{BB962C8B-B14F-4D97-AF65-F5344CB8AC3E}">
        <p14:creationId xmlns:p14="http://schemas.microsoft.com/office/powerpoint/2010/main" val="467009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28</a:t>
            </a:fld>
            <a:endParaRPr lang="en-US"/>
          </a:p>
        </p:txBody>
      </p:sp>
    </p:spTree>
    <p:extLst>
      <p:ext uri="{BB962C8B-B14F-4D97-AF65-F5344CB8AC3E}">
        <p14:creationId xmlns:p14="http://schemas.microsoft.com/office/powerpoint/2010/main" val="39919720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29</a:t>
            </a:fld>
            <a:endParaRPr lang="en-US"/>
          </a:p>
        </p:txBody>
      </p:sp>
    </p:spTree>
    <p:extLst>
      <p:ext uri="{BB962C8B-B14F-4D97-AF65-F5344CB8AC3E}">
        <p14:creationId xmlns:p14="http://schemas.microsoft.com/office/powerpoint/2010/main" val="933931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30</a:t>
            </a:fld>
            <a:endParaRPr lang="en-US"/>
          </a:p>
        </p:txBody>
      </p:sp>
    </p:spTree>
    <p:extLst>
      <p:ext uri="{BB962C8B-B14F-4D97-AF65-F5344CB8AC3E}">
        <p14:creationId xmlns:p14="http://schemas.microsoft.com/office/powerpoint/2010/main" val="135190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a:t>
            </a:fld>
            <a:endParaRPr lang="en-US"/>
          </a:p>
        </p:txBody>
      </p:sp>
    </p:spTree>
    <p:extLst>
      <p:ext uri="{BB962C8B-B14F-4D97-AF65-F5344CB8AC3E}">
        <p14:creationId xmlns:p14="http://schemas.microsoft.com/office/powerpoint/2010/main" val="2049869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31</a:t>
            </a:fld>
            <a:endParaRPr lang="en-US"/>
          </a:p>
        </p:txBody>
      </p:sp>
    </p:spTree>
    <p:extLst>
      <p:ext uri="{BB962C8B-B14F-4D97-AF65-F5344CB8AC3E}">
        <p14:creationId xmlns:p14="http://schemas.microsoft.com/office/powerpoint/2010/main" val="3285972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32</a:t>
            </a:fld>
            <a:endParaRPr lang="en-US"/>
          </a:p>
        </p:txBody>
      </p:sp>
    </p:spTree>
    <p:extLst>
      <p:ext uri="{BB962C8B-B14F-4D97-AF65-F5344CB8AC3E}">
        <p14:creationId xmlns:p14="http://schemas.microsoft.com/office/powerpoint/2010/main" val="4232555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33</a:t>
            </a:fld>
            <a:endParaRPr lang="en-US"/>
          </a:p>
        </p:txBody>
      </p:sp>
    </p:spTree>
    <p:extLst>
      <p:ext uri="{BB962C8B-B14F-4D97-AF65-F5344CB8AC3E}">
        <p14:creationId xmlns:p14="http://schemas.microsoft.com/office/powerpoint/2010/main" val="199261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34</a:t>
            </a:fld>
            <a:endParaRPr lang="en-US"/>
          </a:p>
        </p:txBody>
      </p:sp>
    </p:spTree>
    <p:extLst>
      <p:ext uri="{BB962C8B-B14F-4D97-AF65-F5344CB8AC3E}">
        <p14:creationId xmlns:p14="http://schemas.microsoft.com/office/powerpoint/2010/main" val="1580410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35</a:t>
            </a:fld>
            <a:endParaRPr lang="en-US"/>
          </a:p>
        </p:txBody>
      </p:sp>
    </p:spTree>
    <p:extLst>
      <p:ext uri="{BB962C8B-B14F-4D97-AF65-F5344CB8AC3E}">
        <p14:creationId xmlns:p14="http://schemas.microsoft.com/office/powerpoint/2010/main" val="33645114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36</a:t>
            </a:fld>
            <a:endParaRPr lang="en-US"/>
          </a:p>
        </p:txBody>
      </p:sp>
    </p:spTree>
    <p:extLst>
      <p:ext uri="{BB962C8B-B14F-4D97-AF65-F5344CB8AC3E}">
        <p14:creationId xmlns:p14="http://schemas.microsoft.com/office/powerpoint/2010/main" val="3118776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37</a:t>
            </a:fld>
            <a:endParaRPr lang="en-US"/>
          </a:p>
        </p:txBody>
      </p:sp>
    </p:spTree>
    <p:extLst>
      <p:ext uri="{BB962C8B-B14F-4D97-AF65-F5344CB8AC3E}">
        <p14:creationId xmlns:p14="http://schemas.microsoft.com/office/powerpoint/2010/main" val="38588413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38</a:t>
            </a:fld>
            <a:endParaRPr lang="en-US"/>
          </a:p>
        </p:txBody>
      </p:sp>
    </p:spTree>
    <p:extLst>
      <p:ext uri="{BB962C8B-B14F-4D97-AF65-F5344CB8AC3E}">
        <p14:creationId xmlns:p14="http://schemas.microsoft.com/office/powerpoint/2010/main" val="26319647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39</a:t>
            </a:fld>
            <a:endParaRPr lang="en-US"/>
          </a:p>
        </p:txBody>
      </p:sp>
    </p:spTree>
    <p:extLst>
      <p:ext uri="{BB962C8B-B14F-4D97-AF65-F5344CB8AC3E}">
        <p14:creationId xmlns:p14="http://schemas.microsoft.com/office/powerpoint/2010/main" val="4194598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40</a:t>
            </a:fld>
            <a:endParaRPr lang="en-US"/>
          </a:p>
        </p:txBody>
      </p:sp>
    </p:spTree>
    <p:extLst>
      <p:ext uri="{BB962C8B-B14F-4D97-AF65-F5344CB8AC3E}">
        <p14:creationId xmlns:p14="http://schemas.microsoft.com/office/powerpoint/2010/main" val="2478495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a:t>
            </a:fld>
            <a:endParaRPr lang="en-US"/>
          </a:p>
        </p:txBody>
      </p:sp>
    </p:spTree>
    <p:extLst>
      <p:ext uri="{BB962C8B-B14F-4D97-AF65-F5344CB8AC3E}">
        <p14:creationId xmlns:p14="http://schemas.microsoft.com/office/powerpoint/2010/main" val="41708951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41</a:t>
            </a:fld>
            <a:endParaRPr lang="en-US"/>
          </a:p>
        </p:txBody>
      </p:sp>
    </p:spTree>
    <p:extLst>
      <p:ext uri="{BB962C8B-B14F-4D97-AF65-F5344CB8AC3E}">
        <p14:creationId xmlns:p14="http://schemas.microsoft.com/office/powerpoint/2010/main" val="36553150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42</a:t>
            </a:fld>
            <a:endParaRPr lang="en-US"/>
          </a:p>
        </p:txBody>
      </p:sp>
    </p:spTree>
    <p:extLst>
      <p:ext uri="{BB962C8B-B14F-4D97-AF65-F5344CB8AC3E}">
        <p14:creationId xmlns:p14="http://schemas.microsoft.com/office/powerpoint/2010/main" val="17317681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Example, the first bit of each byte is stored in disk 1, second bit in disk 2, and until eight bit in disk 8, and error correcting bits are stored in further disks. If one of the disk fail, the remaining bits of the byte and associated error-correction bits can be read from other disks and be used to reconstruct the damage data. </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43</a:t>
            </a:fld>
            <a:endParaRPr lang="en-US"/>
          </a:p>
        </p:txBody>
      </p:sp>
    </p:spTree>
    <p:extLst>
      <p:ext uri="{BB962C8B-B14F-4D97-AF65-F5344CB8AC3E}">
        <p14:creationId xmlns:p14="http://schemas.microsoft.com/office/powerpoint/2010/main" val="25290330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44</a:t>
            </a:fld>
            <a:endParaRPr lang="en-US"/>
          </a:p>
        </p:txBody>
      </p:sp>
    </p:spTree>
    <p:extLst>
      <p:ext uri="{BB962C8B-B14F-4D97-AF65-F5344CB8AC3E}">
        <p14:creationId xmlns:p14="http://schemas.microsoft.com/office/powerpoint/2010/main" val="34818583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45</a:t>
            </a:fld>
            <a:endParaRPr lang="en-US"/>
          </a:p>
        </p:txBody>
      </p:sp>
    </p:spTree>
    <p:extLst>
      <p:ext uri="{BB962C8B-B14F-4D97-AF65-F5344CB8AC3E}">
        <p14:creationId xmlns:p14="http://schemas.microsoft.com/office/powerpoint/2010/main" val="3702478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46</a:t>
            </a:fld>
            <a:endParaRPr lang="en-US"/>
          </a:p>
        </p:txBody>
      </p:sp>
    </p:spTree>
    <p:extLst>
      <p:ext uri="{BB962C8B-B14F-4D97-AF65-F5344CB8AC3E}">
        <p14:creationId xmlns:p14="http://schemas.microsoft.com/office/powerpoint/2010/main" val="34337435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Fig. 5-30(a), the CPU crash happens before either copy of the block is written. During</a:t>
            </a:r>
          </a:p>
          <a:p>
            <a:r>
              <a:rPr lang="en-US" sz="1200" kern="1200" baseline="0" dirty="0" smtClean="0">
                <a:solidFill>
                  <a:schemeClr val="tx1"/>
                </a:solidFill>
                <a:latin typeface="+mn-lt"/>
                <a:ea typeface="+mn-ea"/>
                <a:cs typeface="+mn-cs"/>
              </a:rPr>
              <a:t>recovery, neither will be changed and the old value will continue to exist, which is allowed.</a:t>
            </a:r>
          </a:p>
          <a:p>
            <a:r>
              <a:rPr lang="en-US" sz="1200" kern="1200" baseline="0" dirty="0" smtClean="0">
                <a:solidFill>
                  <a:schemeClr val="tx1"/>
                </a:solidFill>
                <a:latin typeface="+mn-lt"/>
                <a:ea typeface="+mn-ea"/>
                <a:cs typeface="+mn-cs"/>
              </a:rPr>
              <a:t>In Fig. 5-30(b), the CPU crashes during the write to drive l, destroying the contents of the</a:t>
            </a:r>
          </a:p>
          <a:p>
            <a:r>
              <a:rPr lang="en-US" sz="1200" kern="1200" baseline="0" dirty="0" smtClean="0">
                <a:solidFill>
                  <a:schemeClr val="tx1"/>
                </a:solidFill>
                <a:latin typeface="+mn-lt"/>
                <a:ea typeface="+mn-ea"/>
                <a:cs typeface="+mn-cs"/>
              </a:rPr>
              <a:t>block. However the recovery program detects this error and restores the block on drive 1</a:t>
            </a:r>
          </a:p>
          <a:p>
            <a:r>
              <a:rPr lang="en-US" sz="1200" kern="1200" baseline="0" dirty="0" smtClean="0">
                <a:solidFill>
                  <a:schemeClr val="tx1"/>
                </a:solidFill>
                <a:latin typeface="+mn-lt"/>
                <a:ea typeface="+mn-ea"/>
                <a:cs typeface="+mn-cs"/>
              </a:rPr>
              <a:t>from drive 2. Thus the effect of the crash is wiped out and the old state is fully restored.</a:t>
            </a:r>
          </a:p>
          <a:p>
            <a:r>
              <a:rPr lang="en-US" sz="1200" kern="1200" baseline="0" dirty="0" smtClean="0">
                <a:solidFill>
                  <a:schemeClr val="tx1"/>
                </a:solidFill>
                <a:latin typeface="+mn-lt"/>
                <a:ea typeface="+mn-ea"/>
                <a:cs typeface="+mn-cs"/>
              </a:rPr>
              <a:t>In Fig. 5-30(c), the CPU crash happens after drive 1 is written but before drive 2 is written.</a:t>
            </a:r>
          </a:p>
          <a:p>
            <a:r>
              <a:rPr lang="en-US" sz="1200" kern="1200" baseline="0" dirty="0" smtClean="0">
                <a:solidFill>
                  <a:schemeClr val="tx1"/>
                </a:solidFill>
                <a:latin typeface="+mn-lt"/>
                <a:ea typeface="+mn-ea"/>
                <a:cs typeface="+mn-cs"/>
              </a:rPr>
              <a:t>The point of no return has been passed here: the recovery program copies the block from</a:t>
            </a:r>
          </a:p>
          <a:p>
            <a:r>
              <a:rPr lang="en-US" sz="1200" kern="1200" baseline="0" dirty="0" smtClean="0">
                <a:solidFill>
                  <a:schemeClr val="tx1"/>
                </a:solidFill>
                <a:latin typeface="+mn-lt"/>
                <a:ea typeface="+mn-ea"/>
                <a:cs typeface="+mn-cs"/>
              </a:rPr>
              <a:t>drive 1 to drive 2. The write succeeds.</a:t>
            </a:r>
          </a:p>
          <a:p>
            <a:r>
              <a:rPr lang="en-US" sz="1200" kern="1200" baseline="0" dirty="0" smtClean="0">
                <a:solidFill>
                  <a:schemeClr val="tx1"/>
                </a:solidFill>
                <a:latin typeface="+mn-lt"/>
                <a:ea typeface="+mn-ea"/>
                <a:cs typeface="+mn-cs"/>
              </a:rPr>
              <a:t>Fig. 5-30(d) is like Fig. 5-30(b): during recovery, the good block overwrites the bad block.</a:t>
            </a:r>
          </a:p>
          <a:p>
            <a:r>
              <a:rPr lang="en-US" sz="1200" kern="1200" baseline="0" dirty="0" smtClean="0">
                <a:solidFill>
                  <a:schemeClr val="tx1"/>
                </a:solidFill>
                <a:latin typeface="+mn-lt"/>
                <a:ea typeface="+mn-ea"/>
                <a:cs typeface="+mn-cs"/>
              </a:rPr>
              <a:t>Again, the final value of both blocks is the new one.</a:t>
            </a:r>
          </a:p>
          <a:p>
            <a:r>
              <a:rPr lang="en-US" sz="1200" kern="1200" baseline="0" dirty="0" smtClean="0">
                <a:solidFill>
                  <a:schemeClr val="tx1"/>
                </a:solidFill>
                <a:latin typeface="+mn-lt"/>
                <a:ea typeface="+mn-ea"/>
                <a:cs typeface="+mn-cs"/>
              </a:rPr>
              <a:t>Finally, in Fig. 5-30(e) the recovery program sees that both blocks are the same, so neither</a:t>
            </a:r>
          </a:p>
          <a:p>
            <a:r>
              <a:rPr lang="en-US" sz="1200" kern="1200" baseline="0" dirty="0" smtClean="0">
                <a:solidFill>
                  <a:schemeClr val="tx1"/>
                </a:solidFill>
                <a:latin typeface="+mn-lt"/>
                <a:ea typeface="+mn-ea"/>
                <a:cs typeface="+mn-cs"/>
              </a:rPr>
              <a:t>is changed and the write succeeds here too.</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47</a:t>
            </a:fld>
            <a:endParaRPr lang="en-US"/>
          </a:p>
        </p:txBody>
      </p:sp>
    </p:spTree>
    <p:extLst>
      <p:ext uri="{BB962C8B-B14F-4D97-AF65-F5344CB8AC3E}">
        <p14:creationId xmlns:p14="http://schemas.microsoft.com/office/powerpoint/2010/main" val="26276447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48</a:t>
            </a:fld>
            <a:endParaRPr lang="en-US"/>
          </a:p>
        </p:txBody>
      </p:sp>
    </p:spTree>
    <p:extLst>
      <p:ext uri="{BB962C8B-B14F-4D97-AF65-F5344CB8AC3E}">
        <p14:creationId xmlns:p14="http://schemas.microsoft.com/office/powerpoint/2010/main" val="12482963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60 </a:t>
            </a:r>
            <a:r>
              <a:rPr lang="en-US" dirty="0" err="1" smtClean="0"/>
              <a:t>secs</a:t>
            </a:r>
            <a:r>
              <a:rPr lang="en-US" dirty="0" smtClean="0"/>
              <a:t> ----   600  rev</a:t>
            </a:r>
          </a:p>
          <a:p>
            <a:r>
              <a:rPr lang="en-US" dirty="0" smtClean="0"/>
              <a:t>1 sec   ----   600/60 rev</a:t>
            </a:r>
          </a:p>
          <a:p>
            <a:r>
              <a:rPr lang="en-US" dirty="0" smtClean="0"/>
              <a:t>1 sec   ----  10 rev</a:t>
            </a:r>
          </a:p>
          <a:p>
            <a:r>
              <a:rPr lang="en-US" dirty="0" smtClean="0"/>
              <a:t>600 rev == 60 sec</a:t>
            </a:r>
          </a:p>
          <a:p>
            <a:r>
              <a:rPr lang="en-US" dirty="0" smtClean="0"/>
              <a:t>1 rev == 60/600 sec</a:t>
            </a:r>
          </a:p>
          <a:p>
            <a:r>
              <a:rPr lang="en-US" dirty="0" smtClean="0"/>
              <a:t>1 rev ==  (60/600)*1000 </a:t>
            </a:r>
            <a:r>
              <a:rPr lang="en-US" dirty="0" err="1" smtClean="0"/>
              <a:t>ms</a:t>
            </a:r>
            <a:r>
              <a:rPr lang="en-US" dirty="0" smtClean="0"/>
              <a:t> = 100 </a:t>
            </a:r>
            <a:r>
              <a:rPr lang="en-US" dirty="0" err="1" smtClean="0"/>
              <a:t>ms</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49</a:t>
            </a:fld>
            <a:endParaRPr lang="en-US"/>
          </a:p>
        </p:txBody>
      </p:sp>
    </p:spTree>
    <p:extLst>
      <p:ext uri="{BB962C8B-B14F-4D97-AF65-F5344CB8AC3E}">
        <p14:creationId xmlns:p14="http://schemas.microsoft.com/office/powerpoint/2010/main" val="20351408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60 </a:t>
            </a:r>
            <a:r>
              <a:rPr lang="en-US" dirty="0" err="1" smtClean="0"/>
              <a:t>secs</a:t>
            </a:r>
            <a:r>
              <a:rPr lang="en-US" dirty="0" smtClean="0"/>
              <a:t> ----   600  rev</a:t>
            </a:r>
          </a:p>
          <a:p>
            <a:r>
              <a:rPr lang="en-US" dirty="0" smtClean="0"/>
              <a:t>1 sec   ----   600/60 rev</a:t>
            </a:r>
          </a:p>
          <a:p>
            <a:r>
              <a:rPr lang="en-US" dirty="0" smtClean="0"/>
              <a:t>1 sec   ----  10 rev</a:t>
            </a:r>
          </a:p>
          <a:p>
            <a:r>
              <a:rPr lang="en-US" dirty="0" smtClean="0"/>
              <a:t>600 rev == 60 sec</a:t>
            </a:r>
          </a:p>
          <a:p>
            <a:r>
              <a:rPr lang="en-US" dirty="0" smtClean="0"/>
              <a:t>1 rev == 60/600 sec</a:t>
            </a:r>
          </a:p>
          <a:p>
            <a:r>
              <a:rPr lang="en-US" dirty="0" smtClean="0"/>
              <a:t>1 rev ==  (60/600)*1000 </a:t>
            </a:r>
            <a:r>
              <a:rPr lang="en-US" dirty="0" err="1" smtClean="0"/>
              <a:t>ms</a:t>
            </a:r>
            <a:r>
              <a:rPr lang="en-US" dirty="0" smtClean="0"/>
              <a:t> = 100 </a:t>
            </a:r>
            <a:r>
              <a:rPr lang="en-US" dirty="0" err="1" smtClean="0"/>
              <a:t>ms</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50</a:t>
            </a:fld>
            <a:endParaRPr lang="en-US"/>
          </a:p>
        </p:txBody>
      </p:sp>
    </p:spTree>
    <p:extLst>
      <p:ext uri="{BB962C8B-B14F-4D97-AF65-F5344CB8AC3E}">
        <p14:creationId xmlns:p14="http://schemas.microsoft.com/office/powerpoint/2010/main" val="230945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a:t>
            </a:fld>
            <a:endParaRPr lang="en-US"/>
          </a:p>
        </p:txBody>
      </p:sp>
    </p:spTree>
    <p:extLst>
      <p:ext uri="{BB962C8B-B14F-4D97-AF65-F5344CB8AC3E}">
        <p14:creationId xmlns:p14="http://schemas.microsoft.com/office/powerpoint/2010/main" val="5160990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52</a:t>
            </a:fld>
            <a:endParaRPr lang="en-US"/>
          </a:p>
        </p:txBody>
      </p:sp>
    </p:spTree>
    <p:extLst>
      <p:ext uri="{BB962C8B-B14F-4D97-AF65-F5344CB8AC3E}">
        <p14:creationId xmlns:p14="http://schemas.microsoft.com/office/powerpoint/2010/main" val="30420763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53</a:t>
            </a:fld>
            <a:endParaRPr lang="en-US"/>
          </a:p>
        </p:txBody>
      </p:sp>
    </p:spTree>
    <p:extLst>
      <p:ext uri="{BB962C8B-B14F-4D97-AF65-F5344CB8AC3E}">
        <p14:creationId xmlns:p14="http://schemas.microsoft.com/office/powerpoint/2010/main" val="37947960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54</a:t>
            </a:fld>
            <a:endParaRPr lang="en-US"/>
          </a:p>
        </p:txBody>
      </p:sp>
    </p:spTree>
    <p:extLst>
      <p:ext uri="{BB962C8B-B14F-4D97-AF65-F5344CB8AC3E}">
        <p14:creationId xmlns:p14="http://schemas.microsoft.com/office/powerpoint/2010/main" val="37753967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55</a:t>
            </a:fld>
            <a:endParaRPr lang="en-US"/>
          </a:p>
        </p:txBody>
      </p:sp>
    </p:spTree>
    <p:extLst>
      <p:ext uri="{BB962C8B-B14F-4D97-AF65-F5344CB8AC3E}">
        <p14:creationId xmlns:p14="http://schemas.microsoft.com/office/powerpoint/2010/main" val="3820529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6</a:t>
            </a:fld>
            <a:endParaRPr lang="en-US"/>
          </a:p>
        </p:txBody>
      </p:sp>
    </p:spTree>
    <p:extLst>
      <p:ext uri="{BB962C8B-B14F-4D97-AF65-F5344CB8AC3E}">
        <p14:creationId xmlns:p14="http://schemas.microsoft.com/office/powerpoint/2010/main" val="3944559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7</a:t>
            </a:fld>
            <a:endParaRPr lang="en-US"/>
          </a:p>
        </p:txBody>
      </p:sp>
    </p:spTree>
    <p:extLst>
      <p:ext uri="{BB962C8B-B14F-4D97-AF65-F5344CB8AC3E}">
        <p14:creationId xmlns:p14="http://schemas.microsoft.com/office/powerpoint/2010/main" val="701470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8</a:t>
            </a:fld>
            <a:endParaRPr lang="en-US"/>
          </a:p>
        </p:txBody>
      </p:sp>
    </p:spTree>
    <p:extLst>
      <p:ext uri="{BB962C8B-B14F-4D97-AF65-F5344CB8AC3E}">
        <p14:creationId xmlns:p14="http://schemas.microsoft.com/office/powerpoint/2010/main" val="55345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9</a:t>
            </a:fld>
            <a:endParaRPr lang="en-US"/>
          </a:p>
        </p:txBody>
      </p:sp>
    </p:spTree>
    <p:extLst>
      <p:ext uri="{BB962C8B-B14F-4D97-AF65-F5344CB8AC3E}">
        <p14:creationId xmlns:p14="http://schemas.microsoft.com/office/powerpoint/2010/main" val="69886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pPr eaLnBrk="1" latinLnBrk="1" hangingPunct="1"/>
            <a:r>
              <a:rPr lang="en-US" smtClean="0"/>
              <a:t>Click to edit Master title style</a:t>
            </a:r>
            <a:endParaRP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eaLnBrk="1" latinLnBrk="0" hangingPunct="1">
              <a:buNone/>
              <a:defRPr kumimoji="0"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kumimoji="0" lang="en-US" dirty="0" smtClean="0"/>
              <a:t>Click to add author information</a:t>
            </a:r>
            <a:endParaRPr kumimoji="0"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en-US" sz="1000" smtClean="0"/>
              <a:pPr algn="r"/>
              <a:t>‹#›</a:t>
            </a:fld>
            <a:endParaRPr kumimoji="0" lang="en-US" dirty="0"/>
          </a:p>
        </p:txBody>
      </p:sp>
      <p:sp>
        <p:nvSpPr>
          <p:cNvPr id="16" name="Rectangle 16"/>
          <p:cNvSpPr>
            <a:spLocks noGrp="1"/>
          </p:cNvSpPr>
          <p:nvPr>
            <p:ph type="ftr" sz="quarter" idx="12"/>
          </p:nvPr>
        </p:nvSpPr>
        <p:spPr/>
        <p:txBody>
          <a:bodyPr/>
          <a:lstStyle>
            <a:extLst/>
          </a:lstStyle>
          <a:p>
            <a:r>
              <a:rPr kumimoji="0" lang="en-US" smtClean="0"/>
              <a:t>Er. Deeyoranjan Dongol</a:t>
            </a:r>
            <a:endParaRPr kumimoji="0"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46955D82-F5F9-4BDD-9241-3F91831425B7}" type="datetime1">
              <a:rPr kumimoji="0" lang="en-US" smtClean="0"/>
              <a:t>12/11/2023</a:t>
            </a:fld>
            <a:endParaRPr kumimoji="0"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pPr eaLnBrk="1" latinLnBrk="1" hangingPunct="1"/>
            <a:r>
              <a:rPr lang="en-US" dirty="0" smtClean="0"/>
              <a:t>Click to edit Master title style</a:t>
            </a:r>
            <a:endParaRPr/>
          </a:p>
        </p:txBody>
      </p:sp>
      <p:sp>
        <p:nvSpPr>
          <p:cNvPr id="19" name="Rectangle 8"/>
          <p:cNvSpPr>
            <a:spLocks noGrp="1"/>
          </p:cNvSpPr>
          <p:nvPr>
            <p:ph type="body" sz="quarter" idx="13" hasCustomPrompt="1"/>
          </p:nvPr>
        </p:nvSpPr>
        <p:spPr>
          <a:xfrm>
            <a:off x="381000" y="3048000"/>
            <a:ext cx="8077200" cy="5334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7" name="Rectangle 7"/>
          <p:cNvSpPr>
            <a:spLocks noGrp="1"/>
          </p:cNvSpPr>
          <p:nvPr>
            <p:ph type="dt" sz="half" idx="14"/>
          </p:nvPr>
        </p:nvSpPr>
        <p:spPr/>
        <p:txBody>
          <a:bodyPr/>
          <a:lstStyle>
            <a:extLst/>
          </a:lstStyle>
          <a:p>
            <a:pPr algn="r"/>
            <a:fld id="{5D4C4476-9B73-4889-89C2-C083449F5AA3}" type="datetime1">
              <a:rPr kumimoji="0" lang="en-US" smtClean="0"/>
              <a:t>12/11/2023</a:t>
            </a:fld>
            <a:endParaRPr kumimoji="0" lang="en-US"/>
          </a:p>
        </p:txBody>
      </p:sp>
      <p:sp>
        <p:nvSpPr>
          <p:cNvPr id="8" name="Rectangle 8"/>
          <p:cNvSpPr>
            <a:spLocks noGrp="1"/>
          </p:cNvSpPr>
          <p:nvPr>
            <p:ph type="sldNum" sz="quarter" idx="15"/>
          </p:nvPr>
        </p:nvSpPr>
        <p:spPr/>
        <p:txBody>
          <a:bodyPr/>
          <a:lstStyle>
            <a:extLst/>
          </a:lstStyle>
          <a:p>
            <a:pPr algn="r"/>
            <a:fld id="{256D3EEF-DE4E-429D-8EC4-DDC531AFF587}" type="slidenum">
              <a:rPr kumimoji="0" lang="en-US" sz="1000" smtClean="0"/>
              <a:pPr algn="r"/>
              <a:t>‹#›</a:t>
            </a:fld>
            <a:endParaRPr kumimoji="0" lang="en-US"/>
          </a:p>
        </p:txBody>
      </p:sp>
      <p:sp>
        <p:nvSpPr>
          <p:cNvPr id="9" name="Rectangle 9"/>
          <p:cNvSpPr>
            <a:spLocks noGrp="1"/>
          </p:cNvSpPr>
          <p:nvPr>
            <p:ph type="ftr" sz="quarter" idx="16"/>
          </p:nvPr>
        </p:nvSpPr>
        <p:spPr/>
        <p:txBody>
          <a:bodyPr/>
          <a:lstStyle>
            <a:extLst/>
          </a:lstStyle>
          <a:p>
            <a:r>
              <a:rPr kumimoji="0" lang="en-US" smtClean="0"/>
              <a:t>Er. Deeyoranjan Dongol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 name="Rectangle 2"/>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pPr eaLnBrk="1" latinLnBrk="1" hangingPunct="1"/>
            <a:r>
              <a:rPr lang="en-US" smtClean="0"/>
              <a:t>Click to edit Master title style</a:t>
            </a:r>
            <a:endParaRP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eaLnBrk="1" latinLnBrk="0" hangingPunct="1">
              <a:buNone/>
              <a:defRPr kumimoji="0"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kumimoji="0" lang="en-US" dirty="0" smtClean="0"/>
              <a:t>Click to add author information</a:t>
            </a:r>
            <a:endParaRPr kumimoji="0"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fld id="{256D3EEF-DE4E-429D-8EC4-DDC531AFF587}" type="slidenum">
              <a:rPr lang="en-US" smtClean="0">
                <a:solidFill>
                  <a:prstClr val="black"/>
                </a:solidFill>
              </a:rPr>
              <a:pPr/>
              <a:t>‹#›</a:t>
            </a:fld>
            <a:endParaRPr lang="en-US" dirty="0">
              <a:solidFill>
                <a:prstClr val="black"/>
              </a:solidFill>
            </a:endParaRPr>
          </a:p>
        </p:txBody>
      </p:sp>
      <p:sp>
        <p:nvSpPr>
          <p:cNvPr id="16" name="Rectangle 16"/>
          <p:cNvSpPr>
            <a:spLocks noGrp="1"/>
          </p:cNvSpPr>
          <p:nvPr>
            <p:ph type="ftr" sz="quarter" idx="12"/>
          </p:nvPr>
        </p:nvSpPr>
        <p:spPr/>
        <p:txBody>
          <a:bodyPr/>
          <a:lstStyle>
            <a:lvl1pPr>
              <a:defRPr sz="1200" b="1"/>
            </a:lvl1pPr>
            <a:extLst/>
          </a:lstStyle>
          <a:p>
            <a:r>
              <a:rPr lang="en-US" smtClean="0"/>
              <a:t>Er. Deeyoranjan Dongol</a:t>
            </a:r>
            <a:endParaRPr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fld id="{8E219458-2932-425E-8DE2-521AEF6D084D}" type="datetime1">
              <a:rPr lang="en-US" smtClean="0"/>
              <a:pPr/>
              <a:t>12/11/2023</a:t>
            </a:fld>
            <a:endParaRPr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Tree>
    <p:extLst>
      <p:ext uri="{BB962C8B-B14F-4D97-AF65-F5344CB8AC3E}">
        <p14:creationId xmlns:p14="http://schemas.microsoft.com/office/powerpoint/2010/main" val="297431804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9" name="Rectangle 8"/>
          <p:cNvSpPr>
            <a:spLocks noGrp="1"/>
          </p:cNvSpPr>
          <p:nvPr>
            <p:ph type="body" sz="quarter" idx="13" hasCustomPrompt="1"/>
          </p:nvPr>
        </p:nvSpPr>
        <p:spPr>
          <a:xfrm>
            <a:off x="381000" y="3048000"/>
            <a:ext cx="8077200" cy="5334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7" name="Rectangle 7"/>
          <p:cNvSpPr>
            <a:spLocks noGrp="1"/>
          </p:cNvSpPr>
          <p:nvPr>
            <p:ph type="dt" sz="half" idx="14"/>
          </p:nvPr>
        </p:nvSpPr>
        <p:spPr/>
        <p:txBody>
          <a:bodyPr/>
          <a:lstStyle>
            <a:extLst/>
          </a:lstStyle>
          <a:p>
            <a:pPr algn="r"/>
            <a:fld id="{DF4B57D1-E1D0-478D-A986-42298A8AD409}" type="datetime1">
              <a:rPr lang="en-US" smtClean="0">
                <a:solidFill>
                  <a:prstClr val="black">
                    <a:tint val="65000"/>
                  </a:prstClr>
                </a:solidFill>
              </a:rPr>
              <a:pPr algn="r"/>
              <a:t>12/11/2023</a:t>
            </a:fld>
            <a:endParaRPr lang="en-US">
              <a:solidFill>
                <a:prstClr val="black">
                  <a:tint val="65000"/>
                </a:prstClr>
              </a:solidFill>
            </a:endParaRPr>
          </a:p>
        </p:txBody>
      </p:sp>
      <p:sp>
        <p:nvSpPr>
          <p:cNvPr id="8" name="Rectangle 8"/>
          <p:cNvSpPr>
            <a:spLocks noGrp="1"/>
          </p:cNvSpPr>
          <p:nvPr>
            <p:ph type="sldNum" sz="quarter" idx="15"/>
          </p:nvPr>
        </p:nvSpPr>
        <p:spPr/>
        <p:txBody>
          <a:bodyPr/>
          <a:lstStyle>
            <a:extLst/>
          </a:lstStyle>
          <a:p>
            <a:fld id="{256D3EEF-DE4E-429D-8EC4-DDC531AFF587}" type="slidenum">
              <a:rPr lang="en-US" smtClean="0">
                <a:solidFill>
                  <a:prstClr val="black"/>
                </a:solidFill>
              </a:rPr>
              <a:pPr/>
              <a:t>‹#›</a:t>
            </a:fld>
            <a:endParaRPr lang="en-US">
              <a:solidFill>
                <a:prstClr val="black"/>
              </a:solidFill>
            </a:endParaRPr>
          </a:p>
        </p:txBody>
      </p:sp>
      <p:sp>
        <p:nvSpPr>
          <p:cNvPr id="9" name="Rectangle 9"/>
          <p:cNvSpPr>
            <a:spLocks noGrp="1"/>
          </p:cNvSpPr>
          <p:nvPr>
            <p:ph type="ftr" sz="quarter" idx="16"/>
          </p:nvPr>
        </p:nvSpPr>
        <p:spPr/>
        <p:txBody>
          <a:bodyPr/>
          <a:lstStyle>
            <a:lvl1pPr>
              <a:defRPr sz="1200" b="1"/>
            </a:lvl1pPr>
            <a:extLst/>
          </a:lstStyle>
          <a:p>
            <a:r>
              <a:rPr lang="en-US" smtClean="0"/>
              <a:t>Er. Deeyoranjan Dongol</a:t>
            </a:r>
            <a:endParaRPr lang="en-US"/>
          </a:p>
        </p:txBody>
      </p:sp>
    </p:spTree>
    <p:extLst>
      <p:ext uri="{BB962C8B-B14F-4D97-AF65-F5344CB8AC3E}">
        <p14:creationId xmlns:p14="http://schemas.microsoft.com/office/powerpoint/2010/main" val="860180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pPr eaLnBrk="1" latinLnBrk="1" hangingPunct="1"/>
            <a:r>
              <a:rPr kumimoji="0" lang="en-US" dirty="0" smtClean="0"/>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sz="1000">
                <a:solidFill>
                  <a:schemeClr val="tx1">
                    <a:tint val="65000"/>
                  </a:schemeClr>
                </a:solidFill>
              </a:defRPr>
            </a:lvl1pPr>
            <a:extLst/>
          </a:lstStyle>
          <a:p>
            <a:pPr algn="r"/>
            <a:fld id="{D6DDFCFA-2F6E-4C8E-920C-823C243DB592}" type="datetime1">
              <a:rPr kumimoji="0" lang="en-US" smtClean="0"/>
              <a:t>12/11/2023</a:t>
            </a:fld>
            <a:endParaRPr kumimoji="0" lang="en-US" sz="1000" dirty="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eaLnBrk="1" latinLnBrk="0" hangingPunct="1">
              <a:defRPr kumimoji="0" sz="1000"/>
            </a:lvl1pPr>
            <a:extLst/>
          </a:lstStyle>
          <a:p>
            <a:pPr algn="r"/>
            <a:fld id="{256D3EEF-DE4E-429D-8EC4-DDC531AFF587}" type="slidenum">
              <a:rPr kumimoji="0" lang="en-US" sz="1000" smtClean="0"/>
              <a:pPr algn="r"/>
              <a:t>‹#›</a:t>
            </a:fld>
            <a:endParaRPr kumimoji="0" lang="en-US" sz="1000"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sz="1200" b="1">
                <a:solidFill>
                  <a:sysClr val="windowText" lastClr="000000"/>
                </a:solidFill>
              </a:defRPr>
            </a:lvl1pPr>
            <a:extLst/>
          </a:lstStyle>
          <a:p>
            <a:r>
              <a:rPr lang="en-US" smtClean="0"/>
              <a:t>Er. Deeyoranjan Dongol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Lst>
  <p:timing>
    <p:tnLst>
      <p:par>
        <p:cTn id="1" dur="indefinite" restart="never" nodeType="tmRoot"/>
      </p:par>
    </p:tnLst>
  </p:timing>
  <p:hf hdr="0" dt="0"/>
  <p:txStyles>
    <p:titleStyle>
      <a:lvl1pPr algn="l" rtl="0" eaLnBrk="1" latinLnBrk="0" hangingPunct="1">
        <a:spcBef>
          <a:spcPct val="0"/>
        </a:spcBef>
        <a:buNone/>
        <a:defRPr kumimoji="0"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sz="1100">
          <a:solidFill>
            <a:schemeClr val="tx1"/>
          </a:solidFill>
          <a:latin typeface="+mn-lt"/>
          <a:ea typeface="+mn-ea"/>
          <a:cs typeface="+mn-cs"/>
        </a:defRPr>
      </a:lvl1pPr>
      <a:lvl2pPr marL="742950" indent="-285750" algn="l" rtl="0" eaLnBrk="1" latinLnBrk="0" hangingPunct="1">
        <a:spcBef>
          <a:spcPct val="20000"/>
        </a:spcBef>
        <a:buFontTx/>
        <a:buNone/>
        <a:defRPr kumimoji="0" sz="1100">
          <a:solidFill>
            <a:schemeClr val="tx1"/>
          </a:solidFill>
          <a:latin typeface="+mn-lt"/>
          <a:ea typeface="+mn-ea"/>
          <a:cs typeface="+mn-cs"/>
        </a:defRPr>
      </a:lvl2pPr>
      <a:lvl3pPr marL="1143000" indent="-228600" algn="l" rtl="0" eaLnBrk="1" latinLnBrk="0" hangingPunct="1">
        <a:spcBef>
          <a:spcPct val="20000"/>
        </a:spcBef>
        <a:buFontTx/>
        <a:buNone/>
        <a:defRPr kumimoji="0" sz="1100">
          <a:solidFill>
            <a:schemeClr val="tx1"/>
          </a:solidFill>
          <a:latin typeface="+mn-lt"/>
          <a:ea typeface="+mn-ea"/>
          <a:cs typeface="+mn-cs"/>
        </a:defRPr>
      </a:lvl3pPr>
      <a:lvl4pPr marL="1600200" indent="-228600" algn="l" rtl="0" eaLnBrk="1" latinLnBrk="0" hangingPunct="1">
        <a:spcBef>
          <a:spcPct val="20000"/>
        </a:spcBef>
        <a:buFontTx/>
        <a:buNone/>
        <a:defRPr kumimoji="0" sz="1100">
          <a:solidFill>
            <a:schemeClr val="tx1"/>
          </a:solidFill>
          <a:latin typeface="+mn-lt"/>
          <a:ea typeface="+mn-ea"/>
          <a:cs typeface="+mn-cs"/>
        </a:defRPr>
      </a:lvl4pPr>
      <a:lvl5pPr marL="2057400" indent="-228600" algn="l" rtl="0" eaLnBrk="1" latinLnBrk="0" hangingPunct="1">
        <a:spcBef>
          <a:spcPct val="20000"/>
        </a:spcBef>
        <a:buFontTx/>
        <a:buNone/>
        <a:defRPr kumimoji="0" sz="11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pPr eaLnBrk="1" latinLnBrk="1" hangingPunct="1"/>
            <a:r>
              <a:rPr kumimoji="0" lang="en-US" smtClean="0"/>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sz="1000">
                <a:solidFill>
                  <a:schemeClr val="tx1">
                    <a:tint val="65000"/>
                  </a:schemeClr>
                </a:solidFill>
              </a:defRPr>
            </a:lvl1pPr>
            <a:extLst/>
          </a:lstStyle>
          <a:p>
            <a:pPr algn="r"/>
            <a:fld id="{A08CABF7-934C-4D06-8161-57BA66E43032}" type="datetime1">
              <a:rPr lang="en-US" smtClean="0">
                <a:solidFill>
                  <a:prstClr val="black">
                    <a:tint val="65000"/>
                  </a:prstClr>
                </a:solidFill>
              </a:rPr>
              <a:pPr algn="r"/>
              <a:t>12/11/2023</a:t>
            </a:fld>
            <a:endParaRPr lang="en-US" dirty="0">
              <a:solidFill>
                <a:prstClr val="black">
                  <a:tint val="65000"/>
                </a:prst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eaLnBrk="1" latinLnBrk="0" hangingPunct="1">
              <a:defRPr kumimoji="0" sz="1000"/>
            </a:lvl1pPr>
            <a:extLst/>
          </a:lstStyle>
          <a:p>
            <a:fld id="{256D3EEF-DE4E-429D-8EC4-DDC531AFF587}" type="slidenum">
              <a:rPr lang="en-US" smtClean="0">
                <a:solidFill>
                  <a:prstClr val="black"/>
                </a:solidFill>
              </a:rPr>
              <a:pPr/>
              <a:t>‹#›</a:t>
            </a:fld>
            <a:endParaRPr lang="en-US" dirty="0">
              <a:solidFill>
                <a:prstClr val="black"/>
              </a:solidFill>
            </a:endParaRPr>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lang="en-US" dirty="0">
              <a:solidFill>
                <a:prstClr val="black"/>
              </a:solidFill>
            </a:endParaRP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sz="1200" b="1">
                <a:solidFill>
                  <a:sysClr val="windowText" lastClr="000000"/>
                </a:solidFill>
              </a:defRPr>
            </a:lvl1pPr>
            <a:extLst/>
          </a:lstStyle>
          <a:p>
            <a:r>
              <a:rPr lang="en-US" smtClean="0"/>
              <a:t>Er. Deeyoranjan Dongol</a:t>
            </a:r>
            <a:endParaRPr lang="en-US" dirty="0"/>
          </a:p>
        </p:txBody>
      </p:sp>
    </p:spTree>
    <p:extLst>
      <p:ext uri="{BB962C8B-B14F-4D97-AF65-F5344CB8AC3E}">
        <p14:creationId xmlns:p14="http://schemas.microsoft.com/office/powerpoint/2010/main" val="2449675113"/>
      </p:ext>
    </p:extLst>
  </p:cSld>
  <p:clrMap bg1="lt1" tx1="dk1" bg2="lt2" tx2="dk2" accent1="accent1" accent2="accent2" accent3="accent3" accent4="accent4" accent5="accent5" accent6="accent6" hlink="hlink" folHlink="folHlink"/>
  <p:sldLayoutIdLst>
    <p:sldLayoutId id="2147483654" r:id="rId1"/>
    <p:sldLayoutId id="2147483655" r:id="rId2"/>
  </p:sldLayoutIdLst>
  <p:timing>
    <p:tnLst>
      <p:par>
        <p:cTn id="1" dur="indefinite" restart="never" nodeType="tmRoot"/>
      </p:par>
    </p:tnLst>
  </p:timing>
  <p:hf hdr="0" dt="0"/>
  <p:txStyles>
    <p:titleStyle>
      <a:lvl1pPr algn="l" rtl="0" eaLnBrk="1" latinLnBrk="0" hangingPunct="1">
        <a:spcBef>
          <a:spcPct val="0"/>
        </a:spcBef>
        <a:buNone/>
        <a:defRPr kumimoji="0"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sz="1100">
          <a:solidFill>
            <a:schemeClr val="tx1"/>
          </a:solidFill>
          <a:latin typeface="+mn-lt"/>
          <a:ea typeface="+mn-ea"/>
          <a:cs typeface="+mn-cs"/>
        </a:defRPr>
      </a:lvl1pPr>
      <a:lvl2pPr marL="742950" indent="-285750" algn="l" rtl="0" eaLnBrk="1" latinLnBrk="0" hangingPunct="1">
        <a:spcBef>
          <a:spcPct val="20000"/>
        </a:spcBef>
        <a:buFontTx/>
        <a:buNone/>
        <a:defRPr kumimoji="0" sz="1100">
          <a:solidFill>
            <a:schemeClr val="tx1"/>
          </a:solidFill>
          <a:latin typeface="+mn-lt"/>
          <a:ea typeface="+mn-ea"/>
          <a:cs typeface="+mn-cs"/>
        </a:defRPr>
      </a:lvl2pPr>
      <a:lvl3pPr marL="1143000" indent="-228600" algn="l" rtl="0" eaLnBrk="1" latinLnBrk="0" hangingPunct="1">
        <a:spcBef>
          <a:spcPct val="20000"/>
        </a:spcBef>
        <a:buFontTx/>
        <a:buNone/>
        <a:defRPr kumimoji="0" sz="1100">
          <a:solidFill>
            <a:schemeClr val="tx1"/>
          </a:solidFill>
          <a:latin typeface="+mn-lt"/>
          <a:ea typeface="+mn-ea"/>
          <a:cs typeface="+mn-cs"/>
        </a:defRPr>
      </a:lvl3pPr>
      <a:lvl4pPr marL="1600200" indent="-228600" algn="l" rtl="0" eaLnBrk="1" latinLnBrk="0" hangingPunct="1">
        <a:spcBef>
          <a:spcPct val="20000"/>
        </a:spcBef>
        <a:buFontTx/>
        <a:buNone/>
        <a:defRPr kumimoji="0" sz="1100">
          <a:solidFill>
            <a:schemeClr val="tx1"/>
          </a:solidFill>
          <a:latin typeface="+mn-lt"/>
          <a:ea typeface="+mn-ea"/>
          <a:cs typeface="+mn-cs"/>
        </a:defRPr>
      </a:lvl4pPr>
      <a:lvl5pPr marL="2057400" indent="-228600" algn="l" rtl="0" eaLnBrk="1" latinLnBrk="0" hangingPunct="1">
        <a:spcBef>
          <a:spcPct val="20000"/>
        </a:spcBef>
        <a:buFontTx/>
        <a:buNone/>
        <a:defRPr kumimoji="0" sz="11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685800" y="4114800"/>
            <a:ext cx="7620000" cy="533400"/>
          </a:xfrm>
        </p:spPr>
        <p:txBody>
          <a:bodyPr>
            <a:normAutofit/>
          </a:bodyPr>
          <a:lstStyle>
            <a:extLst/>
          </a:lstStyle>
          <a:p>
            <a:pPr algn="ctr"/>
            <a:r>
              <a:rPr lang="en-US" b="1" smtClean="0"/>
              <a:t>Input output</a:t>
            </a:r>
            <a:endParaRPr lang="en-US" b="1" dirty="0"/>
          </a:p>
        </p:txBody>
      </p:sp>
      <p:sp>
        <p:nvSpPr>
          <p:cNvPr id="3" name="Rectangle 3"/>
          <p:cNvSpPr>
            <a:spLocks noGrp="1"/>
          </p:cNvSpPr>
          <p:nvPr>
            <p:ph type="subTitle" idx="1"/>
          </p:nvPr>
        </p:nvSpPr>
        <p:spPr>
          <a:xfrm>
            <a:off x="990600" y="4706112"/>
            <a:ext cx="6781800" cy="475488"/>
          </a:xfrm>
        </p:spPr>
        <p:txBody>
          <a:bodyPr>
            <a:noAutofit/>
          </a:bodyPr>
          <a:lstStyle>
            <a:extLst/>
          </a:lstStyle>
          <a:p>
            <a:pPr algn="ctr"/>
            <a:r>
              <a:rPr lang="en-US" sz="2000" dirty="0" smtClean="0"/>
              <a:t>Er. Deeyoranjan Dongol</a:t>
            </a:r>
          </a:p>
        </p:txBody>
      </p:sp>
      <p:pic>
        <p:nvPicPr>
          <p:cNvPr id="5" name="Picture 4" descr="oslogo.jpg"/>
          <p:cNvPicPr>
            <a:picLocks noChangeAspect="1"/>
          </p:cNvPicPr>
          <p:nvPr/>
        </p:nvPicPr>
        <p:blipFill>
          <a:blip r:embed="rId3"/>
          <a:stretch>
            <a:fillRect/>
          </a:stretch>
        </p:blipFill>
        <p:spPr>
          <a:xfrm>
            <a:off x="0" y="0"/>
            <a:ext cx="9144000" cy="4038600"/>
          </a:xfrm>
          <a:prstGeom prst="rect">
            <a:avLst/>
          </a:prstGeom>
        </p:spPr>
      </p:pic>
    </p:spTree>
    <p:extLst>
      <p:ext uri="{BB962C8B-B14F-4D97-AF65-F5344CB8AC3E}">
        <p14:creationId xmlns:p14="http://schemas.microsoft.com/office/powerpoint/2010/main" val="1766685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DIRECT MEMORY ACCESS[DMA] WORKS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10</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410081"/>
            <a:ext cx="8077200" cy="6447919"/>
          </a:xfrm>
          <a:prstGeom prst="rect">
            <a:avLst/>
          </a:prstGeom>
          <a:noFill/>
        </p:spPr>
        <p:txBody>
          <a:bodyPr wrap="square" rtlCol="0">
            <a:spAutoFit/>
          </a:bodyPr>
          <a:lstStyle/>
          <a:p>
            <a:pPr marL="514350" indent="-514350" algn="just">
              <a:spcAft>
                <a:spcPts val="600"/>
              </a:spcAft>
              <a:buFont typeface="+mj-lt"/>
              <a:buAutoNum type="arabicPeriod"/>
            </a:pPr>
            <a:r>
              <a:rPr lang="en-US" sz="2400" b="1" dirty="0" smtClean="0">
                <a:solidFill>
                  <a:srgbClr val="0070C0"/>
                </a:solidFill>
              </a:rPr>
              <a:t>The CPU programs the DMA controller by its register so it knows what to transfer where. It also issues a command to disk controller telling it to read data from disk to its internal buffer and verify the checksum. When valid data are in disk’s controller buffer, DMA can begin</a:t>
            </a:r>
          </a:p>
          <a:p>
            <a:pPr marL="514350" indent="-514350" algn="just">
              <a:spcAft>
                <a:spcPts val="600"/>
              </a:spcAft>
              <a:buFont typeface="+mj-lt"/>
              <a:buAutoNum type="arabicPeriod"/>
            </a:pPr>
            <a:r>
              <a:rPr lang="en-US" sz="2400" b="1" dirty="0" smtClean="0">
                <a:solidFill>
                  <a:srgbClr val="0070C0"/>
                </a:solidFill>
              </a:rPr>
              <a:t>The DMA controller initiates the transfer by issuing a read request over the bus to disk controller</a:t>
            </a:r>
          </a:p>
          <a:p>
            <a:pPr marL="514350" indent="-514350" algn="just">
              <a:spcAft>
                <a:spcPts val="600"/>
              </a:spcAft>
              <a:buFont typeface="+mj-lt"/>
              <a:buAutoNum type="arabicPeriod"/>
            </a:pPr>
            <a:r>
              <a:rPr lang="en-US" sz="2400" b="1" dirty="0" smtClean="0">
                <a:solidFill>
                  <a:srgbClr val="0070C0"/>
                </a:solidFill>
              </a:rPr>
              <a:t>Data transferred from disk controller to memory</a:t>
            </a:r>
          </a:p>
          <a:p>
            <a:pPr marL="514350" indent="-514350" algn="just">
              <a:spcAft>
                <a:spcPts val="600"/>
              </a:spcAft>
              <a:buFont typeface="+mj-lt"/>
              <a:buAutoNum type="arabicPeriod"/>
            </a:pPr>
            <a:r>
              <a:rPr lang="en-US" sz="2400" b="1" dirty="0" smtClean="0">
                <a:solidFill>
                  <a:srgbClr val="0070C0"/>
                </a:solidFill>
              </a:rPr>
              <a:t>When transferred completed, the disk controller sends an acknowledgement signal to DMA controller. The DMA controller then increments the memory address and decrements the byte count. This continues until byte </a:t>
            </a:r>
            <a:r>
              <a:rPr lang="en-US" sz="2400" b="1" smtClean="0">
                <a:solidFill>
                  <a:srgbClr val="0070C0"/>
                </a:solidFill>
              </a:rPr>
              <a:t>count reaches 0</a:t>
            </a:r>
            <a:endParaRPr lang="en-US" sz="2400" b="1" dirty="0" smtClean="0">
              <a:solidFill>
                <a:srgbClr val="0070C0"/>
              </a:solidFill>
            </a:endParaRPr>
          </a:p>
          <a:p>
            <a:pPr marL="514350" indent="-514350" algn="just">
              <a:spcAft>
                <a:spcPts val="600"/>
              </a:spcAft>
              <a:buFont typeface="+mj-lt"/>
              <a:buAutoNum type="arabicPeriod"/>
            </a:pPr>
            <a:r>
              <a:rPr lang="en-US" sz="2400" b="1" dirty="0" smtClean="0">
                <a:solidFill>
                  <a:srgbClr val="0070C0"/>
                </a:solidFill>
              </a:rPr>
              <a:t>When transfer completed the DMA controller interrupt the CPU</a:t>
            </a:r>
          </a:p>
          <a:p>
            <a:pPr marL="346075" indent="-346075" algn="just">
              <a:spcAft>
                <a:spcPts val="600"/>
              </a:spcAft>
              <a:buFont typeface="Wingdings" pitchFamily="2" charset="2"/>
              <a:buChar char="Ø"/>
            </a:pPr>
            <a:endParaRPr lang="en-US" sz="2400" dirty="0" smtClean="0"/>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000" b="1" dirty="0" smtClean="0"/>
              <a:t>I/O  SOFTWARE  ISSUES</a:t>
            </a:r>
            <a:br>
              <a:rPr lang="en-US" sz="2000" b="1" dirty="0" smtClean="0"/>
            </a:br>
            <a:r>
              <a:rPr lang="en-US" sz="2000" b="1" dirty="0" smtClean="0"/>
              <a:t> (GOALS OF I/O SOFTWARE)</a:t>
            </a:r>
            <a:endParaRPr lang="en-US" sz="2000"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11</a:t>
            </a:fld>
            <a:endParaRPr kumimoji="0" lang="en-US"/>
          </a:p>
        </p:txBody>
      </p:sp>
      <p:sp>
        <p:nvSpPr>
          <p:cNvPr id="6" name="TextBox 5"/>
          <p:cNvSpPr txBox="1"/>
          <p:nvPr/>
        </p:nvSpPr>
        <p:spPr>
          <a:xfrm>
            <a:off x="457200" y="609600"/>
            <a:ext cx="8077200" cy="2554545"/>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solidFill>
                  <a:srgbClr val="0070C0"/>
                </a:solidFill>
              </a:rPr>
              <a:t>Device Independence</a:t>
            </a:r>
          </a:p>
          <a:p>
            <a:pPr marL="514350" indent="-514350" algn="just">
              <a:spcAft>
                <a:spcPts val="600"/>
              </a:spcAft>
              <a:buFont typeface="Wingdings" pitchFamily="2" charset="2"/>
              <a:buChar char="Ø"/>
            </a:pPr>
            <a:r>
              <a:rPr lang="en-US" sz="2800" b="1" dirty="0" smtClean="0">
                <a:solidFill>
                  <a:srgbClr val="0070C0"/>
                </a:solidFill>
              </a:rPr>
              <a:t>Uniform Naming </a:t>
            </a:r>
          </a:p>
          <a:p>
            <a:pPr marL="514350" indent="-514350" algn="just">
              <a:spcAft>
                <a:spcPts val="600"/>
              </a:spcAft>
              <a:buFont typeface="Wingdings" pitchFamily="2" charset="2"/>
              <a:buChar char="Ø"/>
            </a:pPr>
            <a:r>
              <a:rPr lang="en-US" sz="2800" b="1" dirty="0" smtClean="0">
                <a:solidFill>
                  <a:srgbClr val="0070C0"/>
                </a:solidFill>
              </a:rPr>
              <a:t>Error Handling </a:t>
            </a:r>
          </a:p>
          <a:p>
            <a:pPr marL="514350" indent="-514350" algn="just">
              <a:spcAft>
                <a:spcPts val="600"/>
              </a:spcAft>
              <a:buFont typeface="Wingdings" pitchFamily="2" charset="2"/>
              <a:buChar char="Ø"/>
            </a:pPr>
            <a:r>
              <a:rPr lang="en-US" sz="2800" b="1" dirty="0" smtClean="0">
                <a:solidFill>
                  <a:srgbClr val="0070C0"/>
                </a:solidFill>
              </a:rPr>
              <a:t>Synchronous Vs Asynchronous transfer</a:t>
            </a:r>
          </a:p>
          <a:p>
            <a:pPr marL="514350" indent="-514350" algn="just">
              <a:spcAft>
                <a:spcPts val="600"/>
              </a:spcAft>
              <a:buFont typeface="Wingdings" pitchFamily="2" charset="2"/>
              <a:buChar char="Ø"/>
            </a:pPr>
            <a:r>
              <a:rPr lang="en-US" sz="2800" b="1" dirty="0" smtClean="0">
                <a:solidFill>
                  <a:srgbClr val="0070C0"/>
                </a:solidFill>
              </a:rPr>
              <a:t>Buffering </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I/O  SOFTWARE LAYERS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12</a:t>
            </a:fld>
            <a:endParaRPr kumimoji="0" lang="en-US"/>
          </a:p>
        </p:txBody>
      </p:sp>
      <p:pic>
        <p:nvPicPr>
          <p:cNvPr id="1027" name="Picture 3"/>
          <p:cNvPicPr>
            <a:picLocks noChangeAspect="1" noChangeArrowheads="1"/>
          </p:cNvPicPr>
          <p:nvPr/>
        </p:nvPicPr>
        <p:blipFill>
          <a:blip r:embed="rId3"/>
          <a:srcRect/>
          <a:stretch>
            <a:fillRect/>
          </a:stretch>
        </p:blipFill>
        <p:spPr bwMode="auto">
          <a:xfrm>
            <a:off x="457200" y="762000"/>
            <a:ext cx="8007579" cy="41148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I/O  SOFTWARE  LAYERRS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13</a:t>
            </a:fld>
            <a:endParaRPr kumimoji="0" lang="en-US"/>
          </a:p>
        </p:txBody>
      </p:sp>
      <p:sp>
        <p:nvSpPr>
          <p:cNvPr id="6" name="TextBox 5"/>
          <p:cNvSpPr txBox="1"/>
          <p:nvPr/>
        </p:nvSpPr>
        <p:spPr>
          <a:xfrm>
            <a:off x="381000" y="271582"/>
            <a:ext cx="8077200" cy="5847755"/>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solidFill>
                  <a:srgbClr val="FF0000"/>
                </a:solidFill>
              </a:rPr>
              <a:t>Interrupt Handlers</a:t>
            </a:r>
          </a:p>
          <a:p>
            <a:pPr marL="971550" lvl="1" indent="-514350" algn="just">
              <a:spcAft>
                <a:spcPts val="600"/>
              </a:spcAft>
              <a:buFont typeface="Arial" pitchFamily="34" charset="0"/>
              <a:buChar char="•"/>
            </a:pPr>
            <a:r>
              <a:rPr lang="en-US" sz="2400" b="1" dirty="0" smtClean="0">
                <a:solidFill>
                  <a:srgbClr val="0070C0"/>
                </a:solidFill>
              </a:rPr>
              <a:t>Block the driver until the I/O has completed and the interrupt occur</a:t>
            </a:r>
          </a:p>
          <a:p>
            <a:pPr marL="971550" lvl="1" indent="-514350" algn="just">
              <a:spcAft>
                <a:spcPts val="600"/>
              </a:spcAft>
              <a:buFont typeface="Arial" pitchFamily="34" charset="0"/>
              <a:buChar char="•"/>
            </a:pPr>
            <a:r>
              <a:rPr lang="en-US" sz="2400" b="1" dirty="0" smtClean="0">
                <a:solidFill>
                  <a:srgbClr val="0070C0"/>
                </a:solidFill>
              </a:rPr>
              <a:t>The interrupt handler determines the cause of the interrupt and performs the necessary processing </a:t>
            </a:r>
          </a:p>
          <a:p>
            <a:pPr marL="1435100" lvl="2" indent="-457200" algn="just">
              <a:spcAft>
                <a:spcPts val="600"/>
              </a:spcAft>
              <a:buFont typeface="+mj-lt"/>
              <a:buAutoNum type="arabicPeriod"/>
            </a:pPr>
            <a:r>
              <a:rPr lang="en-US" sz="2000" b="1" dirty="0" smtClean="0">
                <a:solidFill>
                  <a:srgbClr val="0070C0"/>
                </a:solidFill>
              </a:rPr>
              <a:t>Save any registers  that have not already been saved by the interrupt hardware</a:t>
            </a:r>
          </a:p>
          <a:p>
            <a:pPr marL="1435100" lvl="2" indent="-457200" algn="just">
              <a:spcAft>
                <a:spcPts val="600"/>
              </a:spcAft>
              <a:buFont typeface="+mj-lt"/>
              <a:buAutoNum type="arabicPeriod"/>
            </a:pPr>
            <a:r>
              <a:rPr lang="en-US" sz="2000" b="1" dirty="0" smtClean="0">
                <a:solidFill>
                  <a:srgbClr val="0070C0"/>
                </a:solidFill>
              </a:rPr>
              <a:t>Set up stack for interrupt service procedure</a:t>
            </a:r>
          </a:p>
          <a:p>
            <a:pPr marL="1435100" lvl="2" indent="-457200" algn="just">
              <a:spcAft>
                <a:spcPts val="600"/>
              </a:spcAft>
              <a:buFont typeface="+mj-lt"/>
              <a:buAutoNum type="arabicPeriod"/>
            </a:pPr>
            <a:r>
              <a:rPr lang="en-US" sz="2000" b="1" dirty="0" err="1" smtClean="0">
                <a:solidFill>
                  <a:srgbClr val="0070C0"/>
                </a:solidFill>
              </a:rPr>
              <a:t>Ack</a:t>
            </a:r>
            <a:r>
              <a:rPr lang="en-US" sz="2000" b="1" dirty="0" smtClean="0">
                <a:solidFill>
                  <a:srgbClr val="0070C0"/>
                </a:solidFill>
              </a:rPr>
              <a:t> interrupt controller</a:t>
            </a:r>
          </a:p>
          <a:p>
            <a:pPr marL="1435100" lvl="2" indent="-457200" algn="just">
              <a:spcAft>
                <a:spcPts val="600"/>
              </a:spcAft>
              <a:buFont typeface="+mj-lt"/>
              <a:buAutoNum type="arabicPeriod"/>
            </a:pPr>
            <a:r>
              <a:rPr lang="en-US" sz="2000" b="1" dirty="0" smtClean="0">
                <a:solidFill>
                  <a:srgbClr val="0070C0"/>
                </a:solidFill>
              </a:rPr>
              <a:t>Copy registers from where they were saved to the process table</a:t>
            </a:r>
          </a:p>
          <a:p>
            <a:pPr marL="1435100" lvl="2" indent="-457200" algn="just">
              <a:spcAft>
                <a:spcPts val="600"/>
              </a:spcAft>
              <a:buFont typeface="+mj-lt"/>
              <a:buAutoNum type="arabicPeriod"/>
            </a:pPr>
            <a:r>
              <a:rPr lang="en-US" sz="2000" b="1" dirty="0" smtClean="0">
                <a:solidFill>
                  <a:srgbClr val="0070C0"/>
                </a:solidFill>
              </a:rPr>
              <a:t>Run the interrupt service procedure</a:t>
            </a:r>
          </a:p>
          <a:p>
            <a:pPr marL="1435100" lvl="2" indent="-457200" algn="just">
              <a:spcAft>
                <a:spcPts val="600"/>
              </a:spcAft>
              <a:buFont typeface="+mj-lt"/>
              <a:buAutoNum type="arabicPeriod"/>
            </a:pPr>
            <a:r>
              <a:rPr lang="en-US" sz="2000" b="1" dirty="0" smtClean="0">
                <a:solidFill>
                  <a:srgbClr val="0070C0"/>
                </a:solidFill>
              </a:rPr>
              <a:t>Set up the MMU context for the process to run next</a:t>
            </a:r>
          </a:p>
          <a:p>
            <a:pPr marL="1435100" lvl="2" indent="-457200" algn="just">
              <a:spcAft>
                <a:spcPts val="600"/>
              </a:spcAft>
              <a:buFont typeface="+mj-lt"/>
              <a:buAutoNum type="arabicPeriod"/>
            </a:pPr>
            <a:r>
              <a:rPr lang="en-US" sz="2000" b="1" dirty="0" smtClean="0">
                <a:solidFill>
                  <a:srgbClr val="0070C0"/>
                </a:solidFill>
              </a:rPr>
              <a:t>Load new process’s registers </a:t>
            </a:r>
          </a:p>
          <a:p>
            <a:pPr marL="1435100" lvl="2" indent="-457200" algn="just">
              <a:spcAft>
                <a:spcPts val="600"/>
              </a:spcAft>
              <a:buFont typeface="+mj-lt"/>
              <a:buAutoNum type="arabicPeriod"/>
            </a:pPr>
            <a:r>
              <a:rPr lang="en-US" sz="2000" b="1" dirty="0" smtClean="0">
                <a:solidFill>
                  <a:srgbClr val="0070C0"/>
                </a:solidFill>
              </a:rPr>
              <a:t>Start running the new process</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I/O  SOFTWARE  LAYERRS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14</a:t>
            </a:fld>
            <a:endParaRPr kumimoji="0" lang="en-US"/>
          </a:p>
        </p:txBody>
      </p:sp>
      <p:sp>
        <p:nvSpPr>
          <p:cNvPr id="6" name="TextBox 5"/>
          <p:cNvSpPr txBox="1"/>
          <p:nvPr/>
        </p:nvSpPr>
        <p:spPr>
          <a:xfrm>
            <a:off x="457200" y="410081"/>
            <a:ext cx="8077200" cy="6263253"/>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solidFill>
                  <a:srgbClr val="FF0000"/>
                </a:solidFill>
              </a:rPr>
              <a:t>Device Drivers</a:t>
            </a:r>
          </a:p>
          <a:p>
            <a:pPr marL="971550" lvl="1" indent="-514350" algn="just">
              <a:spcAft>
                <a:spcPts val="600"/>
              </a:spcAft>
              <a:buFont typeface="Arial" pitchFamily="34" charset="0"/>
              <a:buChar char="•"/>
            </a:pPr>
            <a:r>
              <a:rPr lang="en-US" sz="2600" b="1" dirty="0" smtClean="0">
                <a:solidFill>
                  <a:srgbClr val="0070C0"/>
                </a:solidFill>
              </a:rPr>
              <a:t>Each I/O device attached to a computer needs some device-specific code for controlling it called device driver </a:t>
            </a:r>
          </a:p>
          <a:p>
            <a:pPr marL="971550" lvl="1" indent="-514350" algn="just">
              <a:spcAft>
                <a:spcPts val="600"/>
              </a:spcAft>
              <a:buFont typeface="Arial" pitchFamily="34" charset="0"/>
              <a:buChar char="•"/>
            </a:pPr>
            <a:r>
              <a:rPr lang="en-US" sz="2600" b="1" dirty="0" smtClean="0">
                <a:solidFill>
                  <a:srgbClr val="0070C0"/>
                </a:solidFill>
              </a:rPr>
              <a:t>Generally written by device manufacturer and delivered along with the device</a:t>
            </a:r>
          </a:p>
          <a:p>
            <a:pPr marL="971550" lvl="1" indent="-514350" algn="just">
              <a:spcAft>
                <a:spcPts val="600"/>
              </a:spcAft>
              <a:buFont typeface="Arial" pitchFamily="34" charset="0"/>
              <a:buChar char="•"/>
            </a:pPr>
            <a:r>
              <a:rPr lang="en-US" sz="2600" b="1" dirty="0" smtClean="0">
                <a:solidFill>
                  <a:srgbClr val="0070C0"/>
                </a:solidFill>
              </a:rPr>
              <a:t>Each device driver normally handles one device type or at most one class of closely related devices</a:t>
            </a:r>
          </a:p>
          <a:p>
            <a:pPr marL="971550" lvl="1" indent="-514350" algn="just">
              <a:spcAft>
                <a:spcPts val="600"/>
              </a:spcAft>
              <a:buFont typeface="Arial" pitchFamily="34" charset="0"/>
              <a:buChar char="•"/>
            </a:pPr>
            <a:r>
              <a:rPr lang="en-US" sz="2600" b="1" dirty="0" smtClean="0">
                <a:solidFill>
                  <a:srgbClr val="0070C0"/>
                </a:solidFill>
              </a:rPr>
              <a:t>Functions:</a:t>
            </a:r>
          </a:p>
          <a:p>
            <a:pPr marL="1428750" lvl="2" indent="-514350" algn="just">
              <a:spcAft>
                <a:spcPts val="600"/>
              </a:spcAft>
              <a:buFont typeface="Arial" pitchFamily="34" charset="0"/>
              <a:buChar char="•"/>
            </a:pPr>
            <a:r>
              <a:rPr lang="en-US" sz="2600" b="1" dirty="0" smtClean="0">
                <a:solidFill>
                  <a:srgbClr val="0070C0"/>
                </a:solidFill>
              </a:rPr>
              <a:t>Accept read write requests from the device independent software above it</a:t>
            </a:r>
          </a:p>
          <a:p>
            <a:pPr marL="1428750" lvl="2" indent="-514350" algn="just">
              <a:spcAft>
                <a:spcPts val="600"/>
              </a:spcAft>
              <a:buFont typeface="Arial" pitchFamily="34" charset="0"/>
              <a:buChar char="•"/>
            </a:pPr>
            <a:r>
              <a:rPr lang="en-US" sz="2600" b="1" dirty="0" smtClean="0">
                <a:solidFill>
                  <a:srgbClr val="0070C0"/>
                </a:solidFill>
              </a:rPr>
              <a:t>Manage power requirement and log events</a:t>
            </a:r>
          </a:p>
          <a:p>
            <a:pPr marL="1428750" lvl="2" indent="-514350" algn="just">
              <a:spcAft>
                <a:spcPts val="600"/>
              </a:spcAft>
              <a:buFont typeface="Arial" pitchFamily="34" charset="0"/>
              <a:buChar char="•"/>
            </a:pPr>
            <a:r>
              <a:rPr lang="en-US" sz="2600" b="1" dirty="0" smtClean="0">
                <a:solidFill>
                  <a:srgbClr val="0070C0"/>
                </a:solidFill>
              </a:rPr>
              <a:t>Checks the status of devices in use or free</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I/O  SOFTWARE  LAYERRS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15</a:t>
            </a:fld>
            <a:endParaRPr kumimoji="0" lang="en-US"/>
          </a:p>
        </p:txBody>
      </p:sp>
      <p:sp>
        <p:nvSpPr>
          <p:cNvPr id="6" name="TextBox 5"/>
          <p:cNvSpPr txBox="1"/>
          <p:nvPr/>
        </p:nvSpPr>
        <p:spPr>
          <a:xfrm>
            <a:off x="457200" y="410081"/>
            <a:ext cx="8077200" cy="5062924"/>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solidFill>
                  <a:srgbClr val="FF0000"/>
                </a:solidFill>
              </a:rPr>
              <a:t>Device Independent OS software</a:t>
            </a:r>
          </a:p>
          <a:p>
            <a:pPr marL="971550" lvl="1" indent="-514350" algn="just">
              <a:spcAft>
                <a:spcPts val="600"/>
              </a:spcAft>
              <a:buFont typeface="Arial" pitchFamily="34" charset="0"/>
              <a:buChar char="•"/>
            </a:pPr>
            <a:r>
              <a:rPr lang="en-US" sz="2600" b="1" dirty="0" smtClean="0">
                <a:solidFill>
                  <a:srgbClr val="0070C0"/>
                </a:solidFill>
              </a:rPr>
              <a:t>The devices independent software is to perform the I/O functions that are common to all devices and to provide a uniform interface to the user-level software</a:t>
            </a:r>
          </a:p>
          <a:p>
            <a:pPr marL="971550" lvl="1" indent="-514350" algn="just">
              <a:spcAft>
                <a:spcPts val="600"/>
              </a:spcAft>
              <a:buFont typeface="Arial" pitchFamily="34" charset="0"/>
              <a:buChar char="•"/>
            </a:pPr>
            <a:r>
              <a:rPr lang="en-US" sz="2600" b="1" dirty="0" smtClean="0">
                <a:solidFill>
                  <a:srgbClr val="0070C0"/>
                </a:solidFill>
              </a:rPr>
              <a:t>Functions:</a:t>
            </a:r>
          </a:p>
          <a:p>
            <a:pPr marL="1428750" lvl="2" indent="-514350" algn="just">
              <a:spcAft>
                <a:spcPts val="600"/>
              </a:spcAft>
              <a:buFont typeface="Arial" pitchFamily="34" charset="0"/>
              <a:buChar char="•"/>
            </a:pPr>
            <a:r>
              <a:rPr lang="en-US" sz="2600" b="1" dirty="0" smtClean="0">
                <a:solidFill>
                  <a:srgbClr val="0070C0"/>
                </a:solidFill>
              </a:rPr>
              <a:t>Uniform interfacing for devices</a:t>
            </a:r>
          </a:p>
          <a:p>
            <a:pPr marL="1428750" lvl="2" indent="-514350" algn="just">
              <a:spcAft>
                <a:spcPts val="600"/>
              </a:spcAft>
              <a:buFont typeface="Arial" pitchFamily="34" charset="0"/>
              <a:buChar char="•"/>
            </a:pPr>
            <a:r>
              <a:rPr lang="en-US" sz="2600" b="1" dirty="0" smtClean="0">
                <a:solidFill>
                  <a:srgbClr val="0070C0"/>
                </a:solidFill>
              </a:rPr>
              <a:t>Buffering </a:t>
            </a:r>
          </a:p>
          <a:p>
            <a:pPr marL="1428750" lvl="2" indent="-514350" algn="just">
              <a:spcAft>
                <a:spcPts val="600"/>
              </a:spcAft>
              <a:buFont typeface="Arial" pitchFamily="34" charset="0"/>
              <a:buChar char="•"/>
            </a:pPr>
            <a:r>
              <a:rPr lang="en-US" sz="2600" b="1" dirty="0" smtClean="0">
                <a:solidFill>
                  <a:srgbClr val="0070C0"/>
                </a:solidFill>
              </a:rPr>
              <a:t>Error reporting </a:t>
            </a:r>
          </a:p>
          <a:p>
            <a:pPr marL="1428750" lvl="2" indent="-514350" algn="just">
              <a:spcAft>
                <a:spcPts val="600"/>
              </a:spcAft>
              <a:buFont typeface="Arial" pitchFamily="34" charset="0"/>
              <a:buChar char="•"/>
            </a:pPr>
            <a:r>
              <a:rPr lang="en-US" sz="2600" b="1" dirty="0" smtClean="0">
                <a:solidFill>
                  <a:srgbClr val="0070C0"/>
                </a:solidFill>
              </a:rPr>
              <a:t>Allocating and releasing dedicated devices</a:t>
            </a:r>
          </a:p>
          <a:p>
            <a:pPr marL="1428750" lvl="2" indent="-514350" algn="just">
              <a:spcAft>
                <a:spcPts val="600"/>
              </a:spcAft>
              <a:buFont typeface="Arial" pitchFamily="34" charset="0"/>
              <a:buChar char="•"/>
            </a:pPr>
            <a:r>
              <a:rPr lang="en-US" sz="2600" b="1" dirty="0" smtClean="0">
                <a:solidFill>
                  <a:srgbClr val="0070C0"/>
                </a:solidFill>
              </a:rPr>
              <a:t>Providing a device independent block size</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I/O  SOFTWARE  LAYERRS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16</a:t>
            </a:fld>
            <a:endParaRPr kumimoji="0" lang="en-US"/>
          </a:p>
        </p:txBody>
      </p:sp>
      <p:sp>
        <p:nvSpPr>
          <p:cNvPr id="6" name="TextBox 5"/>
          <p:cNvSpPr txBox="1"/>
          <p:nvPr/>
        </p:nvSpPr>
        <p:spPr>
          <a:xfrm>
            <a:off x="457200" y="410081"/>
            <a:ext cx="8077200" cy="2677656"/>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solidFill>
                  <a:srgbClr val="FF0000"/>
                </a:solidFill>
              </a:rPr>
              <a:t>User Processes</a:t>
            </a:r>
          </a:p>
          <a:p>
            <a:pPr marL="971550" lvl="1" indent="-514350" algn="just">
              <a:spcAft>
                <a:spcPts val="600"/>
              </a:spcAft>
              <a:buFont typeface="Arial" pitchFamily="34" charset="0"/>
              <a:buChar char="•"/>
            </a:pPr>
            <a:r>
              <a:rPr lang="en-US" sz="2600" b="1" dirty="0" smtClean="0">
                <a:solidFill>
                  <a:srgbClr val="0070C0"/>
                </a:solidFill>
              </a:rPr>
              <a:t>System calls including the I/O system calls are normally made by the user processes</a:t>
            </a:r>
          </a:p>
          <a:p>
            <a:pPr marL="971550" lvl="1" indent="-514350" algn="just">
              <a:spcAft>
                <a:spcPts val="600"/>
              </a:spcAft>
              <a:buFont typeface="Arial" pitchFamily="34" charset="0"/>
              <a:buChar char="•"/>
            </a:pPr>
            <a:r>
              <a:rPr lang="en-US" sz="2600" b="1" dirty="0" smtClean="0">
                <a:solidFill>
                  <a:srgbClr val="0070C0"/>
                </a:solidFill>
              </a:rPr>
              <a:t>User processes put their parameters in the appropriate place for the system calls or other procedures that actually do real work</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sz="quarter" idx="13"/>
          </p:nvPr>
        </p:nvSpPr>
        <p:spPr/>
        <p:txBody>
          <a:bodyPr>
            <a:noAutofit/>
          </a:bodyPr>
          <a:lstStyle/>
          <a:p>
            <a:pPr algn="ctr"/>
            <a:r>
              <a:rPr lang="en-US" sz="2400" dirty="0" smtClean="0"/>
              <a:t>DISKS</a:t>
            </a:r>
            <a:endParaRPr lang="en-US" sz="2800"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17</a:t>
            </a:fld>
            <a:endParaRPr kumimoji="0" lang="en-US"/>
          </a:p>
        </p:txBody>
      </p:sp>
      <p:sp>
        <p:nvSpPr>
          <p:cNvPr id="5" name="Footer Placeholder 4"/>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18</a:t>
            </a:fld>
            <a:endParaRPr kumimoji="0" lang="en-US"/>
          </a:p>
        </p:txBody>
      </p:sp>
      <p:sp>
        <p:nvSpPr>
          <p:cNvPr id="6" name="TextBox 5"/>
          <p:cNvSpPr txBox="1"/>
          <p:nvPr/>
        </p:nvSpPr>
        <p:spPr>
          <a:xfrm>
            <a:off x="457200" y="410081"/>
            <a:ext cx="8077200" cy="4139595"/>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solidFill>
                  <a:srgbClr val="0070C0"/>
                </a:solidFill>
              </a:rPr>
              <a:t>Disks come in many sizes and speeds and information may be stored optically or magnetically </a:t>
            </a:r>
          </a:p>
          <a:p>
            <a:pPr marL="971550" lvl="2" indent="-514350" algn="just">
              <a:spcAft>
                <a:spcPts val="600"/>
              </a:spcAft>
              <a:buFont typeface="Arial" pitchFamily="34" charset="0"/>
              <a:buChar char="•"/>
            </a:pPr>
            <a:r>
              <a:rPr lang="en-US" sz="2600" b="1" dirty="0" smtClean="0">
                <a:solidFill>
                  <a:srgbClr val="FF0000"/>
                </a:solidFill>
              </a:rPr>
              <a:t>Example:- floppy disks, hard disks, CD-ROMS and DVDS</a:t>
            </a:r>
          </a:p>
          <a:p>
            <a:pPr marL="514350" indent="-514350" algn="just">
              <a:spcAft>
                <a:spcPts val="600"/>
              </a:spcAft>
              <a:buFont typeface="Wingdings" pitchFamily="2" charset="2"/>
              <a:buChar char="Ø"/>
            </a:pPr>
            <a:r>
              <a:rPr lang="en-US" sz="2800" b="1" dirty="0" smtClean="0">
                <a:solidFill>
                  <a:srgbClr val="0070C0"/>
                </a:solidFill>
              </a:rPr>
              <a:t>Disk surface is divided into number of logical block called </a:t>
            </a:r>
            <a:r>
              <a:rPr lang="en-US" sz="2800" b="1" dirty="0" smtClean="0">
                <a:solidFill>
                  <a:srgbClr val="FF0000"/>
                </a:solidFill>
              </a:rPr>
              <a:t>sectors and tracks</a:t>
            </a:r>
          </a:p>
          <a:p>
            <a:pPr marL="514350" indent="-514350" algn="just">
              <a:spcAft>
                <a:spcPts val="600"/>
              </a:spcAft>
              <a:buFont typeface="Wingdings" pitchFamily="2" charset="2"/>
              <a:buChar char="Ø"/>
            </a:pPr>
            <a:r>
              <a:rPr lang="en-US" sz="2800" b="1" dirty="0" smtClean="0">
                <a:solidFill>
                  <a:srgbClr val="0070C0"/>
                </a:solidFill>
              </a:rPr>
              <a:t>The term </a:t>
            </a:r>
            <a:r>
              <a:rPr lang="en-US" sz="2800" b="1" dirty="0" smtClean="0">
                <a:solidFill>
                  <a:srgbClr val="FF0000"/>
                </a:solidFill>
              </a:rPr>
              <a:t>cylinder </a:t>
            </a:r>
            <a:r>
              <a:rPr lang="en-US" sz="2800" b="1" dirty="0" smtClean="0">
                <a:solidFill>
                  <a:srgbClr val="0070C0"/>
                </a:solidFill>
              </a:rPr>
              <a:t>refers to all the tracks at particular head position in hard disk</a:t>
            </a:r>
            <a:endParaRPr lang="en-US" sz="2600" b="1" dirty="0" smtClean="0">
              <a:solidFill>
                <a:srgbClr val="0070C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left)">
                                      <p:cBhvr>
                                        <p:cTn id="11" dur="500"/>
                                        <p:tgtEl>
                                          <p:spTgt spid="6">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left)">
                                      <p:cBhvr>
                                        <p:cTn id="15"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19</a:t>
            </a:fld>
            <a:endParaRPr kumimoji="0" lang="en-US"/>
          </a:p>
        </p:txBody>
      </p:sp>
      <p:sp>
        <p:nvSpPr>
          <p:cNvPr id="6" name="TextBox 5"/>
          <p:cNvSpPr txBox="1"/>
          <p:nvPr/>
        </p:nvSpPr>
        <p:spPr>
          <a:xfrm>
            <a:off x="457200" y="410081"/>
            <a:ext cx="8077200" cy="523220"/>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solidFill>
                  <a:srgbClr val="FF0000"/>
                </a:solidFill>
              </a:rPr>
              <a:t>Disk Structure</a:t>
            </a:r>
          </a:p>
        </p:txBody>
      </p:sp>
      <p:pic>
        <p:nvPicPr>
          <p:cNvPr id="1026" name="Picture 2"/>
          <p:cNvPicPr>
            <a:picLocks noChangeAspect="1" noChangeArrowheads="1"/>
          </p:cNvPicPr>
          <p:nvPr/>
        </p:nvPicPr>
        <p:blipFill>
          <a:blip r:embed="rId3"/>
          <a:srcRect/>
          <a:stretch>
            <a:fillRect/>
          </a:stretch>
        </p:blipFill>
        <p:spPr bwMode="auto">
          <a:xfrm>
            <a:off x="838200" y="1143000"/>
            <a:ext cx="7199545" cy="46482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I/O MANAGEMENT</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5955476"/>
          </a:xfrm>
          <a:prstGeom prst="rect">
            <a:avLst/>
          </a:prstGeom>
          <a:noFill/>
        </p:spPr>
        <p:txBody>
          <a:bodyPr wrap="square" rtlCol="0">
            <a:spAutoFit/>
          </a:bodyPr>
          <a:lstStyle/>
          <a:p>
            <a:pPr marL="393700" indent="-393700" algn="just">
              <a:spcAft>
                <a:spcPts val="600"/>
              </a:spcAft>
              <a:buFont typeface="Wingdings" pitchFamily="2" charset="2"/>
              <a:buChar char="Ø"/>
            </a:pPr>
            <a:r>
              <a:rPr lang="en-US" sz="2800" b="1" dirty="0" smtClean="0">
                <a:solidFill>
                  <a:srgbClr val="FF0000"/>
                </a:solidFill>
              </a:rPr>
              <a:t>All computers have physical devices for acquiring input and producing output</a:t>
            </a:r>
          </a:p>
          <a:p>
            <a:pPr marL="393700" indent="-393700" algn="just">
              <a:spcAft>
                <a:spcPts val="600"/>
              </a:spcAft>
              <a:buFont typeface="Wingdings" pitchFamily="2" charset="2"/>
              <a:buChar char="Ø"/>
            </a:pPr>
            <a:r>
              <a:rPr lang="en-US" sz="2800" b="1" dirty="0" smtClean="0">
                <a:solidFill>
                  <a:srgbClr val="FF0000"/>
                </a:solidFill>
              </a:rPr>
              <a:t>OS is responsible to manage and control all I/O operations and I/O devices</a:t>
            </a:r>
          </a:p>
          <a:p>
            <a:pPr marL="393700" indent="-393700" algn="just">
              <a:spcAft>
                <a:spcPts val="600"/>
              </a:spcAft>
              <a:buFont typeface="Wingdings" pitchFamily="2" charset="2"/>
              <a:buChar char="Ø"/>
            </a:pPr>
            <a:r>
              <a:rPr lang="en-US" sz="2800" b="1" dirty="0" smtClean="0">
                <a:solidFill>
                  <a:srgbClr val="FF0000"/>
                </a:solidFill>
              </a:rPr>
              <a:t>Some principles I/O hardware </a:t>
            </a:r>
          </a:p>
          <a:p>
            <a:pPr marL="850900" lvl="1" indent="-393700" algn="just">
              <a:spcAft>
                <a:spcPts val="600"/>
              </a:spcAft>
              <a:buFont typeface="Arial" pitchFamily="34" charset="0"/>
              <a:buChar char="•"/>
            </a:pPr>
            <a:r>
              <a:rPr lang="en-US" sz="2800" b="1" dirty="0" smtClean="0">
                <a:solidFill>
                  <a:srgbClr val="0070C0"/>
                </a:solidFill>
              </a:rPr>
              <a:t>I/O Devices</a:t>
            </a:r>
          </a:p>
          <a:p>
            <a:pPr marL="850900" lvl="1" indent="-393700" algn="just">
              <a:spcAft>
                <a:spcPts val="600"/>
              </a:spcAft>
              <a:buFont typeface="Arial" pitchFamily="34" charset="0"/>
              <a:buChar char="•"/>
            </a:pPr>
            <a:r>
              <a:rPr lang="en-US" sz="2800" b="1" dirty="0" smtClean="0">
                <a:solidFill>
                  <a:srgbClr val="0070C0"/>
                </a:solidFill>
              </a:rPr>
              <a:t>I/O Controllers</a:t>
            </a:r>
          </a:p>
          <a:p>
            <a:pPr marL="850900" lvl="1" indent="-393700" algn="just">
              <a:spcAft>
                <a:spcPts val="600"/>
              </a:spcAft>
              <a:buFont typeface="Arial" pitchFamily="34" charset="0"/>
              <a:buChar char="•"/>
            </a:pPr>
            <a:r>
              <a:rPr lang="en-US" sz="2800" b="1" dirty="0" smtClean="0">
                <a:solidFill>
                  <a:srgbClr val="0070C0"/>
                </a:solidFill>
              </a:rPr>
              <a:t>Memory mapped I/O</a:t>
            </a:r>
          </a:p>
          <a:p>
            <a:pPr marL="850900" lvl="1" indent="-393700" algn="just">
              <a:spcAft>
                <a:spcPts val="600"/>
              </a:spcAft>
              <a:buFont typeface="Arial" pitchFamily="34" charset="0"/>
              <a:buChar char="•"/>
            </a:pPr>
            <a:r>
              <a:rPr lang="en-US" sz="2800" b="1" dirty="0" smtClean="0">
                <a:solidFill>
                  <a:srgbClr val="0070C0"/>
                </a:solidFill>
              </a:rPr>
              <a:t>DMA </a:t>
            </a:r>
          </a:p>
          <a:p>
            <a:pPr marL="850900" lvl="1" indent="-393700" algn="just">
              <a:spcAft>
                <a:spcPts val="600"/>
              </a:spcAft>
              <a:buFont typeface="Arial" pitchFamily="34" charset="0"/>
              <a:buChar char="•"/>
            </a:pPr>
            <a:r>
              <a:rPr lang="en-US" sz="2800" b="1" dirty="0" smtClean="0">
                <a:solidFill>
                  <a:srgbClr val="0070C0"/>
                </a:solidFill>
              </a:rPr>
              <a:t>I/O Handling</a:t>
            </a:r>
          </a:p>
          <a:p>
            <a:pPr marL="850900" lvl="1" indent="-393700" algn="just">
              <a:spcAft>
                <a:spcPts val="600"/>
              </a:spcAft>
              <a:buFont typeface="Arial" pitchFamily="34" charset="0"/>
              <a:buChar char="•"/>
            </a:pPr>
            <a:endParaRPr lang="en-US" sz="2800" b="1" dirty="0" smtClean="0">
              <a:solidFill>
                <a:srgbClr val="0070C0"/>
              </a:solidFill>
            </a:endParaRPr>
          </a:p>
          <a:p>
            <a:pPr marL="284163" indent="-284163" algn="just"/>
            <a:endParaRPr lang="en-US" sz="2800" dirty="0" smtClean="0"/>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Effect transition="in" filter="wipe(left)">
                                      <p:cBhvr>
                                        <p:cTn id="11" dur="500"/>
                                        <p:tgtEl>
                                          <p:spTgt spid="6">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wipe(left)">
                                      <p:cBhvr>
                                        <p:cTn id="15" dur="500"/>
                                        <p:tgtEl>
                                          <p:spTgt spid="6">
                                            <p:txEl>
                                              <p:pRg st="4" end="4"/>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wipe(left)">
                                      <p:cBhvr>
                                        <p:cTn id="19" dur="500"/>
                                        <p:tgtEl>
                                          <p:spTgt spid="6">
                                            <p:txEl>
                                              <p:pRg st="5" end="5"/>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wipe(left)">
                                      <p:cBhvr>
                                        <p:cTn id="23" dur="500"/>
                                        <p:tgtEl>
                                          <p:spTgt spid="6">
                                            <p:txEl>
                                              <p:pRg st="6" end="6"/>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wipe(left)">
                                      <p:cBhvr>
                                        <p:cTn id="2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20</a:t>
            </a:fld>
            <a:endParaRPr kumimoji="0" lang="en-US"/>
          </a:p>
        </p:txBody>
      </p:sp>
      <p:sp>
        <p:nvSpPr>
          <p:cNvPr id="6" name="TextBox 5"/>
          <p:cNvSpPr txBox="1"/>
          <p:nvPr/>
        </p:nvSpPr>
        <p:spPr>
          <a:xfrm>
            <a:off x="457200" y="410081"/>
            <a:ext cx="8077200" cy="5847755"/>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solidFill>
                  <a:srgbClr val="FF0000"/>
                </a:solidFill>
              </a:rPr>
              <a:t>Latency Time</a:t>
            </a:r>
          </a:p>
          <a:p>
            <a:pPr marL="971550" lvl="2" indent="-514350" algn="just">
              <a:spcAft>
                <a:spcPts val="600"/>
              </a:spcAft>
              <a:buFont typeface="Arial" pitchFamily="34" charset="0"/>
              <a:buChar char="•"/>
            </a:pPr>
            <a:r>
              <a:rPr lang="en-US" sz="2600" b="1" dirty="0" smtClean="0">
                <a:solidFill>
                  <a:srgbClr val="0070C0"/>
                </a:solidFill>
              </a:rPr>
              <a:t>Time taken to rotate from its current position to a position adjacent to the read-write head</a:t>
            </a:r>
          </a:p>
          <a:p>
            <a:pPr marL="514350" indent="-514350" algn="just">
              <a:spcAft>
                <a:spcPts val="600"/>
              </a:spcAft>
              <a:buFont typeface="Wingdings" pitchFamily="2" charset="2"/>
              <a:buChar char="Ø"/>
            </a:pPr>
            <a:r>
              <a:rPr lang="en-US" sz="2800" b="1" dirty="0" smtClean="0">
                <a:solidFill>
                  <a:srgbClr val="FF0000"/>
                </a:solidFill>
              </a:rPr>
              <a:t>Seek</a:t>
            </a:r>
          </a:p>
          <a:p>
            <a:pPr marL="971550" lvl="2" indent="-514350" algn="just">
              <a:spcAft>
                <a:spcPts val="600"/>
              </a:spcAft>
              <a:buFont typeface="Arial" pitchFamily="34" charset="0"/>
              <a:buChar char="•"/>
            </a:pPr>
            <a:r>
              <a:rPr lang="en-US" sz="2600" b="1" dirty="0" smtClean="0">
                <a:solidFill>
                  <a:srgbClr val="0070C0"/>
                </a:solidFill>
              </a:rPr>
              <a:t>The processes of moving the arm assembly to new cylinder</a:t>
            </a:r>
          </a:p>
          <a:p>
            <a:pPr marL="228600" lvl="2" indent="57150" algn="just">
              <a:spcAft>
                <a:spcPts val="600"/>
              </a:spcAft>
            </a:pPr>
            <a:r>
              <a:rPr lang="en-US" sz="2500" b="1" i="1" dirty="0" smtClean="0">
                <a:solidFill>
                  <a:srgbClr val="0070C0"/>
                </a:solidFill>
              </a:rPr>
              <a:t>To access a particular record, first the arm assembly must be moved to the appropriate cylinder and then rotate the disk until it is immediately under the read-write head</a:t>
            </a:r>
            <a:r>
              <a:rPr lang="en-US" sz="2500" i="1" dirty="0" smtClean="0"/>
              <a:t>.</a:t>
            </a:r>
          </a:p>
          <a:p>
            <a:pPr marL="228600" lvl="2" indent="7938" algn="just">
              <a:spcAft>
                <a:spcPts val="600"/>
              </a:spcAft>
            </a:pPr>
            <a:r>
              <a:rPr lang="en-US" sz="2600" b="1" dirty="0" smtClean="0">
                <a:solidFill>
                  <a:srgbClr val="0070C0"/>
                </a:solidFill>
              </a:rPr>
              <a:t>The time to access the whole record is called </a:t>
            </a:r>
            <a:r>
              <a:rPr lang="en-US" sz="2600" b="1" dirty="0" smtClean="0">
                <a:solidFill>
                  <a:srgbClr val="FF0000"/>
                </a:solidFill>
              </a:rPr>
              <a:t>transmission time</a:t>
            </a:r>
          </a:p>
          <a:p>
            <a:pPr marL="971550" lvl="2" indent="-514350" algn="just">
              <a:spcAft>
                <a:spcPts val="600"/>
              </a:spcAft>
            </a:pPr>
            <a:endParaRPr lang="en-US" sz="2600" b="1" dirty="0" smtClean="0">
              <a:solidFill>
                <a:srgbClr val="0070C0"/>
              </a:solidFill>
            </a:endParaRPr>
          </a:p>
          <a:p>
            <a:pPr marL="971550" lvl="2" indent="-514350" algn="just">
              <a:spcAft>
                <a:spcPts val="600"/>
              </a:spcAft>
              <a:buFont typeface="Arial" pitchFamily="34" charset="0"/>
              <a:buChar char="•"/>
            </a:pPr>
            <a:endParaRPr lang="en-US" sz="2600" b="1" dirty="0" smtClean="0">
              <a:solidFill>
                <a:srgbClr val="0070C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wipe(left)">
                                      <p:cBhvr>
                                        <p:cTn id="16" dur="500"/>
                                        <p:tgtEl>
                                          <p:spTgt spid="6">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wipe(left)">
                                      <p:cBhvr>
                                        <p:cTn id="19" dur="500"/>
                                        <p:tgtEl>
                                          <p:spTgt spid="6">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wipe(left)">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21</a:t>
            </a:fld>
            <a:endParaRPr kumimoji="0" lang="en-US"/>
          </a:p>
        </p:txBody>
      </p:sp>
      <p:sp>
        <p:nvSpPr>
          <p:cNvPr id="6" name="TextBox 5"/>
          <p:cNvSpPr txBox="1"/>
          <p:nvPr/>
        </p:nvSpPr>
        <p:spPr>
          <a:xfrm>
            <a:off x="457200" y="410081"/>
            <a:ext cx="8077200" cy="6355586"/>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solidFill>
                  <a:srgbClr val="0070C0"/>
                </a:solidFill>
              </a:rPr>
              <a:t>OS is responsible to use the hardware efficiently i.e. fast seek, latency and transmission time</a:t>
            </a:r>
          </a:p>
          <a:p>
            <a:pPr marL="514350" indent="-514350" algn="just">
              <a:spcAft>
                <a:spcPts val="600"/>
              </a:spcAft>
              <a:buFont typeface="Wingdings" pitchFamily="2" charset="2"/>
              <a:buChar char="Ø"/>
            </a:pPr>
            <a:r>
              <a:rPr lang="en-US" sz="2800" b="1" dirty="0" smtClean="0">
                <a:solidFill>
                  <a:srgbClr val="0070C0"/>
                </a:solidFill>
              </a:rPr>
              <a:t>For most disks, the </a:t>
            </a:r>
            <a:r>
              <a:rPr lang="en-US" sz="2800" b="1" dirty="0" smtClean="0">
                <a:solidFill>
                  <a:srgbClr val="FF0000"/>
                </a:solidFill>
              </a:rPr>
              <a:t>seek time </a:t>
            </a:r>
            <a:r>
              <a:rPr lang="en-US" sz="2800" b="1" dirty="0" smtClean="0">
                <a:solidFill>
                  <a:srgbClr val="0070C0"/>
                </a:solidFill>
              </a:rPr>
              <a:t>dominates the other two, so </a:t>
            </a:r>
            <a:r>
              <a:rPr lang="en-US" sz="2800" b="1" dirty="0" smtClean="0">
                <a:solidFill>
                  <a:srgbClr val="FF0000"/>
                </a:solidFill>
              </a:rPr>
              <a:t>reducing the mean seek </a:t>
            </a:r>
            <a:r>
              <a:rPr lang="en-US" sz="2800" b="1" dirty="0" smtClean="0">
                <a:solidFill>
                  <a:srgbClr val="0070C0"/>
                </a:solidFill>
              </a:rPr>
              <a:t>time can </a:t>
            </a:r>
            <a:r>
              <a:rPr lang="en-US" sz="2800" b="1" dirty="0" smtClean="0">
                <a:solidFill>
                  <a:srgbClr val="FF0000"/>
                </a:solidFill>
              </a:rPr>
              <a:t>improve system performance </a:t>
            </a:r>
          </a:p>
          <a:p>
            <a:pPr marL="514350" indent="-514350" algn="just">
              <a:spcAft>
                <a:spcPts val="600"/>
              </a:spcAft>
              <a:buFont typeface="Wingdings" pitchFamily="2" charset="2"/>
              <a:buChar char="Ø"/>
            </a:pPr>
            <a:r>
              <a:rPr lang="en-US" sz="2800" b="1" dirty="0">
                <a:solidFill>
                  <a:srgbClr val="C00000"/>
                </a:solidFill>
              </a:rPr>
              <a:t>Consider a disk queue with requests for I/O to blocks on cylinders 98, 183, 41, 122, 14, 124, 65, </a:t>
            </a:r>
            <a:r>
              <a:rPr lang="en-US" sz="2800" b="1" dirty="0" smtClean="0">
                <a:solidFill>
                  <a:srgbClr val="C00000"/>
                </a:solidFill>
              </a:rPr>
              <a:t>67. The </a:t>
            </a:r>
            <a:r>
              <a:rPr lang="en-US" sz="2800" b="1" dirty="0">
                <a:solidFill>
                  <a:srgbClr val="C00000"/>
                </a:solidFill>
              </a:rPr>
              <a:t>head is initially at cylinder number 53 moving towards larger cylinder numbers on its servicing pass. The cylinders are numbered from 0 to 199. </a:t>
            </a:r>
            <a:r>
              <a:rPr lang="en-US" sz="2800" b="1" dirty="0" smtClean="0">
                <a:solidFill>
                  <a:srgbClr val="C00000"/>
                </a:solidFill>
              </a:rPr>
              <a:t>Calculate the </a:t>
            </a:r>
            <a:r>
              <a:rPr lang="en-US" sz="2800" b="1" dirty="0">
                <a:solidFill>
                  <a:srgbClr val="C00000"/>
                </a:solidFill>
              </a:rPr>
              <a:t>total head </a:t>
            </a:r>
            <a:r>
              <a:rPr lang="en-US" sz="2800" b="1" dirty="0" smtClean="0">
                <a:solidFill>
                  <a:srgbClr val="C00000"/>
                </a:solidFill>
              </a:rPr>
              <a:t>movement for FCFS, SSTF, SCAN,C-SCAN, LOOK </a:t>
            </a:r>
            <a:r>
              <a:rPr lang="en-US" sz="2800" b="1" smtClean="0">
                <a:solidFill>
                  <a:srgbClr val="C00000"/>
                </a:solidFill>
              </a:rPr>
              <a:t>and C-LOOK </a:t>
            </a:r>
            <a:r>
              <a:rPr lang="en-US" sz="2800" b="1" dirty="0" smtClean="0">
                <a:solidFill>
                  <a:srgbClr val="C00000"/>
                </a:solidFill>
              </a:rPr>
              <a:t>Disk scheduling algorithm.</a:t>
            </a:r>
            <a:endParaRPr lang="en-US" sz="2800" b="1" dirty="0">
              <a:solidFill>
                <a:srgbClr val="C00000"/>
              </a:solidFill>
            </a:endParaRPr>
          </a:p>
          <a:p>
            <a:pPr marL="514350" indent="-514350" algn="just">
              <a:spcAft>
                <a:spcPts val="600"/>
              </a:spcAft>
              <a:buFont typeface="Wingdings" pitchFamily="2" charset="2"/>
              <a:buChar char="Ø"/>
            </a:pPr>
            <a:endParaRPr lang="en-US" sz="2800" b="1" dirty="0" smtClean="0">
              <a:solidFill>
                <a:srgbClr val="FF000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DISK   SCHEDULING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22</a:t>
            </a:fld>
            <a:endParaRPr kumimoji="0" lang="en-US"/>
          </a:p>
        </p:txBody>
      </p:sp>
      <p:sp>
        <p:nvSpPr>
          <p:cNvPr id="6" name="TextBox 5"/>
          <p:cNvSpPr txBox="1"/>
          <p:nvPr/>
        </p:nvSpPr>
        <p:spPr>
          <a:xfrm>
            <a:off x="457200" y="410081"/>
            <a:ext cx="8077200" cy="1954381"/>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t>First-Come-First-Serve(FCFS)</a:t>
            </a:r>
          </a:p>
          <a:p>
            <a:pPr marL="971550" lvl="1" indent="-514350" algn="just">
              <a:spcAft>
                <a:spcPts val="600"/>
              </a:spcAft>
              <a:buFont typeface="Arial" pitchFamily="34" charset="0"/>
              <a:buChar char="•"/>
            </a:pPr>
            <a:r>
              <a:rPr lang="en-US" sz="2600" b="1" dirty="0" smtClean="0">
                <a:solidFill>
                  <a:srgbClr val="0070C0"/>
                </a:solidFill>
              </a:rPr>
              <a:t>The first request to arrive is the first one serviced </a:t>
            </a:r>
          </a:p>
          <a:p>
            <a:pPr marL="971550" lvl="1" indent="-514350" algn="just">
              <a:spcAft>
                <a:spcPts val="600"/>
              </a:spcAft>
              <a:buFont typeface="Arial" pitchFamily="34" charset="0"/>
              <a:buChar char="•"/>
            </a:pPr>
            <a:r>
              <a:rPr lang="en-US" sz="2600" b="1" dirty="0" smtClean="0">
                <a:solidFill>
                  <a:srgbClr val="00B050"/>
                </a:solidFill>
              </a:rPr>
              <a:t>Advantage: Simple and easy to implement </a:t>
            </a:r>
          </a:p>
          <a:p>
            <a:pPr marL="971550" lvl="1" indent="-514350" algn="just">
              <a:spcAft>
                <a:spcPts val="600"/>
              </a:spcAft>
              <a:buFont typeface="Arial" pitchFamily="34" charset="0"/>
              <a:buChar char="•"/>
            </a:pPr>
            <a:r>
              <a:rPr lang="en-US" sz="2600" b="1" dirty="0" smtClean="0">
                <a:solidFill>
                  <a:srgbClr val="FF0000"/>
                </a:solidFill>
              </a:rPr>
              <a:t>Problem: Does not provide fast service</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DISK   SCHEDULING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23</a:t>
            </a:fld>
            <a:endParaRPr kumimoji="0" lang="en-US"/>
          </a:p>
        </p:txBody>
      </p:sp>
      <p:sp>
        <p:nvSpPr>
          <p:cNvPr id="6" name="TextBox 5"/>
          <p:cNvSpPr txBox="1"/>
          <p:nvPr/>
        </p:nvSpPr>
        <p:spPr>
          <a:xfrm>
            <a:off x="457200" y="410081"/>
            <a:ext cx="8077200" cy="1031051"/>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t>First-Come-First-Serve(FCFS)</a:t>
            </a:r>
          </a:p>
          <a:p>
            <a:pPr marL="971550" lvl="1" indent="-514350" algn="just">
              <a:spcAft>
                <a:spcPts val="600"/>
              </a:spcAft>
            </a:pPr>
            <a:endParaRPr lang="en-US" sz="2800" b="1" dirty="0" smtClean="0">
              <a:solidFill>
                <a:srgbClr val="FF0000"/>
              </a:solidFill>
            </a:endParaRPr>
          </a:p>
        </p:txBody>
      </p:sp>
      <p:sp>
        <p:nvSpPr>
          <p:cNvPr id="7" name="Rectangle 6"/>
          <p:cNvSpPr/>
          <p:nvPr/>
        </p:nvSpPr>
        <p:spPr>
          <a:xfrm>
            <a:off x="1219200" y="5715000"/>
            <a:ext cx="6477000" cy="492443"/>
          </a:xfrm>
          <a:prstGeom prst="rect">
            <a:avLst/>
          </a:prstGeom>
        </p:spPr>
        <p:txBody>
          <a:bodyPr wrap="square">
            <a:spAutoFit/>
          </a:bodyPr>
          <a:lstStyle/>
          <a:p>
            <a:pPr marL="971550" lvl="1" indent="-514350" algn="just">
              <a:spcAft>
                <a:spcPts val="600"/>
              </a:spcAft>
            </a:pPr>
            <a:r>
              <a:rPr lang="en-US" sz="2600" b="1" dirty="0" smtClean="0">
                <a:solidFill>
                  <a:srgbClr val="0070C0"/>
                </a:solidFill>
              </a:rPr>
              <a:t>Total head movement = 632 cylinders</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799583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DISK   SCHEDULING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24</a:t>
            </a:fld>
            <a:endParaRPr kumimoji="0" lang="en-US"/>
          </a:p>
        </p:txBody>
      </p:sp>
      <p:sp>
        <p:nvSpPr>
          <p:cNvPr id="6" name="TextBox 5"/>
          <p:cNvSpPr txBox="1"/>
          <p:nvPr/>
        </p:nvSpPr>
        <p:spPr>
          <a:xfrm>
            <a:off x="457200" y="410081"/>
            <a:ext cx="8077200" cy="3262432"/>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t>Shortest-Seek-Time-First(SSTF)</a:t>
            </a:r>
          </a:p>
          <a:p>
            <a:pPr marL="971550" lvl="1" indent="-514350" algn="just">
              <a:spcAft>
                <a:spcPts val="600"/>
              </a:spcAft>
              <a:buFont typeface="Arial" pitchFamily="34" charset="0"/>
              <a:buChar char="•"/>
            </a:pPr>
            <a:r>
              <a:rPr lang="en-US" sz="2600" b="1" dirty="0" smtClean="0">
                <a:solidFill>
                  <a:srgbClr val="0070C0"/>
                </a:solidFill>
              </a:rPr>
              <a:t>Selects the request with the minimum seek time from the current head position</a:t>
            </a:r>
          </a:p>
          <a:p>
            <a:pPr marL="971550" lvl="1" indent="-514350" algn="just">
              <a:spcAft>
                <a:spcPts val="600"/>
              </a:spcAft>
              <a:buFont typeface="Arial" pitchFamily="34" charset="0"/>
              <a:buChar char="•"/>
            </a:pPr>
            <a:r>
              <a:rPr lang="en-US" sz="2600" b="1" dirty="0" smtClean="0">
                <a:solidFill>
                  <a:srgbClr val="00B050"/>
                </a:solidFill>
              </a:rPr>
              <a:t>Advantage: Improved Performance</a:t>
            </a:r>
          </a:p>
          <a:p>
            <a:pPr marL="971550" lvl="1" indent="-514350" algn="just">
              <a:spcAft>
                <a:spcPts val="600"/>
              </a:spcAft>
              <a:buFont typeface="Arial" pitchFamily="34" charset="0"/>
              <a:buChar char="•"/>
            </a:pPr>
            <a:r>
              <a:rPr lang="en-US" sz="2600" b="1" dirty="0" smtClean="0">
                <a:solidFill>
                  <a:srgbClr val="FF0000"/>
                </a:solidFill>
              </a:rPr>
              <a:t>Problem: SSTF is a form of </a:t>
            </a:r>
            <a:r>
              <a:rPr lang="en-US" sz="2600" b="1" dirty="0" err="1" smtClean="0">
                <a:solidFill>
                  <a:srgbClr val="FF0000"/>
                </a:solidFill>
              </a:rPr>
              <a:t>SJf</a:t>
            </a:r>
            <a:r>
              <a:rPr lang="en-US" sz="2600" b="1" dirty="0" smtClean="0">
                <a:solidFill>
                  <a:srgbClr val="FF0000"/>
                </a:solidFill>
              </a:rPr>
              <a:t> scheduling and may cause starvation of some requests</a:t>
            </a:r>
          </a:p>
          <a:p>
            <a:pPr marL="971550" lvl="1" indent="-514350" algn="just">
              <a:spcAft>
                <a:spcPts val="600"/>
              </a:spcAft>
              <a:buFont typeface="Arial" pitchFamily="34" charset="0"/>
              <a:buChar char="•"/>
            </a:pPr>
            <a:endParaRPr lang="en-US" sz="2800" b="1" dirty="0" smtClean="0">
              <a:solidFill>
                <a:srgbClr val="FF000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DISK   SCHEDULING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25</a:t>
            </a:fld>
            <a:endParaRPr kumimoji="0" lang="en-US"/>
          </a:p>
        </p:txBody>
      </p:sp>
      <p:sp>
        <p:nvSpPr>
          <p:cNvPr id="6" name="TextBox 5"/>
          <p:cNvSpPr txBox="1"/>
          <p:nvPr/>
        </p:nvSpPr>
        <p:spPr>
          <a:xfrm>
            <a:off x="457200" y="410081"/>
            <a:ext cx="8077200" cy="523220"/>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t>Shortest-Seek-Time-First(SSTF)</a:t>
            </a:r>
          </a:p>
        </p:txBody>
      </p:sp>
      <p:sp>
        <p:nvSpPr>
          <p:cNvPr id="7" name="Rectangle 6"/>
          <p:cNvSpPr/>
          <p:nvPr/>
        </p:nvSpPr>
        <p:spPr>
          <a:xfrm>
            <a:off x="685800" y="5562600"/>
            <a:ext cx="7010400" cy="492443"/>
          </a:xfrm>
          <a:prstGeom prst="rect">
            <a:avLst/>
          </a:prstGeom>
        </p:spPr>
        <p:txBody>
          <a:bodyPr wrap="square">
            <a:spAutoFit/>
          </a:bodyPr>
          <a:lstStyle/>
          <a:p>
            <a:pPr marL="971550" lvl="1" indent="-514350" algn="just">
              <a:spcAft>
                <a:spcPts val="600"/>
              </a:spcAft>
            </a:pPr>
            <a:r>
              <a:rPr lang="en-US" sz="2600" b="1" dirty="0" smtClean="0">
                <a:solidFill>
                  <a:srgbClr val="0070C0"/>
                </a:solidFill>
              </a:rPr>
              <a:t>Total head movement = 236 cylinders</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02" y="1143000"/>
            <a:ext cx="817297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DISK   SCHEDULING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26</a:t>
            </a:fld>
            <a:endParaRPr kumimoji="0" lang="en-US"/>
          </a:p>
        </p:txBody>
      </p:sp>
      <p:sp>
        <p:nvSpPr>
          <p:cNvPr id="6" name="TextBox 5"/>
          <p:cNvSpPr txBox="1"/>
          <p:nvPr/>
        </p:nvSpPr>
        <p:spPr>
          <a:xfrm>
            <a:off x="457200" y="410081"/>
            <a:ext cx="8077200" cy="5309146"/>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t>SCAN </a:t>
            </a:r>
          </a:p>
          <a:p>
            <a:pPr marL="971550" lvl="1" indent="-514350" algn="just">
              <a:spcAft>
                <a:spcPts val="600"/>
              </a:spcAft>
              <a:buFont typeface="Arial" pitchFamily="34" charset="0"/>
              <a:buChar char="•"/>
            </a:pPr>
            <a:r>
              <a:rPr lang="en-US" sz="2600" b="1" dirty="0" smtClean="0">
                <a:solidFill>
                  <a:srgbClr val="0070C0"/>
                </a:solidFill>
              </a:rPr>
              <a:t>The disk arm starts at one end of the disk and moves toward the other end, servicing requests until it gets to the other end of the disk, where head movement is reversed and servicing continues</a:t>
            </a:r>
          </a:p>
          <a:p>
            <a:pPr marL="971550" lvl="1" indent="-514350" algn="just">
              <a:spcAft>
                <a:spcPts val="600"/>
              </a:spcAft>
              <a:buFont typeface="Arial" pitchFamily="34" charset="0"/>
              <a:buChar char="•"/>
            </a:pPr>
            <a:r>
              <a:rPr lang="en-US" sz="2600" b="1" dirty="0" smtClean="0">
                <a:solidFill>
                  <a:srgbClr val="0070C0"/>
                </a:solidFill>
              </a:rPr>
              <a:t>Sometimes called elevator algorithm</a:t>
            </a:r>
          </a:p>
          <a:p>
            <a:pPr marL="971550" lvl="1" indent="-514350" algn="just">
              <a:spcAft>
                <a:spcPts val="600"/>
              </a:spcAft>
              <a:buFont typeface="Arial" pitchFamily="34" charset="0"/>
              <a:buChar char="•"/>
            </a:pPr>
            <a:r>
              <a:rPr lang="en-US" sz="2600" b="1" dirty="0" smtClean="0">
                <a:solidFill>
                  <a:srgbClr val="00B050"/>
                </a:solidFill>
              </a:rPr>
              <a:t>Advantage: Decreases variances in seek and improve response time</a:t>
            </a:r>
          </a:p>
          <a:p>
            <a:pPr marL="971550" lvl="1" indent="-514350" algn="just">
              <a:spcAft>
                <a:spcPts val="600"/>
              </a:spcAft>
              <a:buFont typeface="Arial" pitchFamily="34" charset="0"/>
              <a:buChar char="•"/>
            </a:pPr>
            <a:r>
              <a:rPr lang="en-US" sz="2600" b="1" dirty="0" smtClean="0">
                <a:solidFill>
                  <a:srgbClr val="FF0000"/>
                </a:solidFill>
              </a:rPr>
              <a:t>Problem: Starvation possible if there are repeated request in current track </a:t>
            </a:r>
          </a:p>
          <a:p>
            <a:pPr marL="971550" lvl="1" indent="-514350" algn="just">
              <a:spcAft>
                <a:spcPts val="600"/>
              </a:spcAft>
              <a:buFont typeface="Arial" pitchFamily="34" charset="0"/>
              <a:buChar char="•"/>
            </a:pPr>
            <a:endParaRPr lang="en-US" sz="2600" b="1" dirty="0" smtClean="0"/>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DISK   SCHEDULING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27</a:t>
            </a:fld>
            <a:endParaRPr kumimoji="0" lang="en-US"/>
          </a:p>
        </p:txBody>
      </p:sp>
      <p:sp>
        <p:nvSpPr>
          <p:cNvPr id="6" name="TextBox 5"/>
          <p:cNvSpPr txBox="1"/>
          <p:nvPr/>
        </p:nvSpPr>
        <p:spPr>
          <a:xfrm>
            <a:off x="457200" y="410081"/>
            <a:ext cx="8077200" cy="523220"/>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t>SCAN</a:t>
            </a:r>
          </a:p>
        </p:txBody>
      </p:sp>
      <p:sp>
        <p:nvSpPr>
          <p:cNvPr id="7" name="Rectangle 6"/>
          <p:cNvSpPr/>
          <p:nvPr/>
        </p:nvSpPr>
        <p:spPr>
          <a:xfrm>
            <a:off x="685800" y="5832157"/>
            <a:ext cx="7010400" cy="492443"/>
          </a:xfrm>
          <a:prstGeom prst="rect">
            <a:avLst/>
          </a:prstGeom>
        </p:spPr>
        <p:txBody>
          <a:bodyPr wrap="square">
            <a:spAutoFit/>
          </a:bodyPr>
          <a:lstStyle/>
          <a:p>
            <a:pPr marL="971550" lvl="1" indent="-514350" algn="just">
              <a:spcAft>
                <a:spcPts val="600"/>
              </a:spcAft>
            </a:pPr>
            <a:r>
              <a:rPr lang="en-US" sz="2600" b="1" dirty="0" smtClean="0">
                <a:solidFill>
                  <a:srgbClr val="0070C0"/>
                </a:solidFill>
              </a:rPr>
              <a:t>Total head movement = 331 cylinders</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19200"/>
            <a:ext cx="7558368"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992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DISK   SCHEDULING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28</a:t>
            </a:fld>
            <a:endParaRPr kumimoji="0" lang="en-US"/>
          </a:p>
        </p:txBody>
      </p:sp>
      <p:sp>
        <p:nvSpPr>
          <p:cNvPr id="6" name="TextBox 5"/>
          <p:cNvSpPr txBox="1"/>
          <p:nvPr/>
        </p:nvSpPr>
        <p:spPr>
          <a:xfrm>
            <a:off x="457200" y="410081"/>
            <a:ext cx="7924800" cy="3077766"/>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t>C-SCAN </a:t>
            </a:r>
          </a:p>
          <a:p>
            <a:pPr marL="971550" lvl="1" indent="-514350" algn="just">
              <a:spcAft>
                <a:spcPts val="600"/>
              </a:spcAft>
              <a:buFont typeface="Arial" pitchFamily="34" charset="0"/>
              <a:buChar char="•"/>
            </a:pPr>
            <a:r>
              <a:rPr lang="en-US" sz="2600" b="1" dirty="0" smtClean="0">
                <a:solidFill>
                  <a:srgbClr val="0070C0"/>
                </a:solidFill>
              </a:rPr>
              <a:t>The head moves from one end of the disk to the other servicing requests as it goes. When it reaches the other end, however, it immediately returns to the beginning of the disk, without servicing any requests on the return trip</a:t>
            </a:r>
          </a:p>
          <a:p>
            <a:pPr marL="971550" lvl="1" indent="-514350" algn="just">
              <a:spcAft>
                <a:spcPts val="600"/>
              </a:spcAft>
            </a:pPr>
            <a:endParaRPr lang="en-US" sz="2600" b="1" dirty="0" smtClean="0"/>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DISK   SCHEDULING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29</a:t>
            </a:fld>
            <a:endParaRPr kumimoji="0" lang="en-US"/>
          </a:p>
        </p:txBody>
      </p:sp>
      <p:sp>
        <p:nvSpPr>
          <p:cNvPr id="6" name="TextBox 5"/>
          <p:cNvSpPr txBox="1"/>
          <p:nvPr/>
        </p:nvSpPr>
        <p:spPr>
          <a:xfrm>
            <a:off x="457200" y="410081"/>
            <a:ext cx="8077200" cy="523220"/>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t>C-SCAN</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03" y="1066800"/>
            <a:ext cx="7591097" cy="4815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85800" y="5832157"/>
            <a:ext cx="7010400" cy="492443"/>
          </a:xfrm>
          <a:prstGeom prst="rect">
            <a:avLst/>
          </a:prstGeom>
        </p:spPr>
        <p:txBody>
          <a:bodyPr wrap="square">
            <a:spAutoFit/>
          </a:bodyPr>
          <a:lstStyle/>
          <a:p>
            <a:pPr marL="971550" lvl="1" indent="-514350" algn="just">
              <a:spcAft>
                <a:spcPts val="600"/>
              </a:spcAft>
            </a:pPr>
            <a:r>
              <a:rPr lang="en-US" sz="2600" b="1" dirty="0" smtClean="0">
                <a:solidFill>
                  <a:srgbClr val="0070C0"/>
                </a:solidFill>
              </a:rPr>
              <a:t>Total head movement = 386 cylinders</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I/O  DEVICES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5447645"/>
          </a:xfrm>
          <a:prstGeom prst="rect">
            <a:avLst/>
          </a:prstGeom>
          <a:noFill/>
        </p:spPr>
        <p:txBody>
          <a:bodyPr wrap="square" rtlCol="0">
            <a:spAutoFit/>
          </a:bodyPr>
          <a:lstStyle/>
          <a:p>
            <a:pPr marL="346075" indent="-346075" algn="just">
              <a:spcAft>
                <a:spcPts val="600"/>
              </a:spcAft>
              <a:buFont typeface="Wingdings" pitchFamily="2" charset="2"/>
              <a:buChar char="Ø"/>
            </a:pPr>
            <a:r>
              <a:rPr lang="en-US" sz="2800" b="1" dirty="0" smtClean="0">
                <a:solidFill>
                  <a:srgbClr val="0070C0"/>
                </a:solidFill>
              </a:rPr>
              <a:t>A I/O units which consists of mechanical components are called I/O devices such as hard-disk drive, mouse</a:t>
            </a:r>
          </a:p>
          <a:p>
            <a:pPr marL="346075" indent="-346075" algn="just">
              <a:spcAft>
                <a:spcPts val="600"/>
              </a:spcAft>
              <a:buFont typeface="Wingdings" pitchFamily="2" charset="2"/>
              <a:buChar char="Ø"/>
            </a:pPr>
            <a:r>
              <a:rPr lang="en-US" sz="2800" b="1" dirty="0" smtClean="0">
                <a:solidFill>
                  <a:srgbClr val="0070C0"/>
                </a:solidFill>
              </a:rPr>
              <a:t>There are two types of devices</a:t>
            </a:r>
          </a:p>
          <a:p>
            <a:pPr marL="803275" lvl="1" indent="-346075" algn="just">
              <a:spcAft>
                <a:spcPts val="600"/>
              </a:spcAft>
              <a:buFont typeface="Arial" pitchFamily="34" charset="0"/>
              <a:buChar char="•"/>
            </a:pPr>
            <a:r>
              <a:rPr lang="en-US" sz="2600" b="1" dirty="0" smtClean="0">
                <a:solidFill>
                  <a:srgbClr val="FF0000"/>
                </a:solidFill>
              </a:rPr>
              <a:t>Block  Devices [Disk]</a:t>
            </a:r>
          </a:p>
          <a:p>
            <a:pPr marL="1260475" lvl="2" indent="-346075" algn="just">
              <a:spcAft>
                <a:spcPts val="600"/>
              </a:spcAft>
              <a:buFont typeface="Arial" pitchFamily="34" charset="0"/>
              <a:buChar char="•"/>
            </a:pPr>
            <a:r>
              <a:rPr lang="en-US" sz="2400" b="1" dirty="0" smtClean="0">
                <a:solidFill>
                  <a:srgbClr val="0070C0"/>
                </a:solidFill>
              </a:rPr>
              <a:t>Stores information in fixed sized blocks</a:t>
            </a:r>
          </a:p>
          <a:p>
            <a:pPr marL="1260475" lvl="2" indent="-346075" algn="just">
              <a:spcAft>
                <a:spcPts val="600"/>
              </a:spcAft>
              <a:buFont typeface="Arial" pitchFamily="34" charset="0"/>
              <a:buChar char="•"/>
            </a:pPr>
            <a:r>
              <a:rPr lang="en-US" sz="2400" b="1" dirty="0" smtClean="0">
                <a:solidFill>
                  <a:srgbClr val="0070C0"/>
                </a:solidFill>
              </a:rPr>
              <a:t>Each one with its own address</a:t>
            </a:r>
          </a:p>
          <a:p>
            <a:pPr marL="1260475" lvl="2" indent="-346075" algn="just">
              <a:spcAft>
                <a:spcPts val="600"/>
              </a:spcAft>
              <a:buFont typeface="Arial" pitchFamily="34" charset="0"/>
              <a:buChar char="•"/>
            </a:pPr>
            <a:r>
              <a:rPr lang="en-US" sz="2400" b="1" dirty="0" smtClean="0">
                <a:solidFill>
                  <a:srgbClr val="0070C0"/>
                </a:solidFill>
              </a:rPr>
              <a:t>Read/Write is possible independently</a:t>
            </a:r>
          </a:p>
          <a:p>
            <a:pPr marL="803275" lvl="1" indent="-346075" algn="just">
              <a:spcAft>
                <a:spcPts val="600"/>
              </a:spcAft>
              <a:buFont typeface="Arial" pitchFamily="34" charset="0"/>
              <a:buChar char="•"/>
            </a:pPr>
            <a:r>
              <a:rPr lang="en-US" sz="2600" b="1" dirty="0" smtClean="0">
                <a:solidFill>
                  <a:srgbClr val="FF0000"/>
                </a:solidFill>
              </a:rPr>
              <a:t>Character Devices [Printer]</a:t>
            </a:r>
          </a:p>
          <a:p>
            <a:pPr marL="1260475" lvl="2" indent="-346075" algn="just">
              <a:spcAft>
                <a:spcPts val="600"/>
              </a:spcAft>
              <a:buFont typeface="Arial" pitchFamily="34" charset="0"/>
              <a:buChar char="•"/>
            </a:pPr>
            <a:r>
              <a:rPr lang="en-US" sz="2400" b="1" dirty="0" smtClean="0">
                <a:solidFill>
                  <a:srgbClr val="0070C0"/>
                </a:solidFill>
              </a:rPr>
              <a:t>Delivers or accepts a stream of characters without regard to any block structure</a:t>
            </a:r>
          </a:p>
          <a:p>
            <a:pPr marL="1260475" lvl="2" indent="-346075" algn="just">
              <a:spcAft>
                <a:spcPts val="600"/>
              </a:spcAft>
              <a:buFont typeface="Arial" pitchFamily="34" charset="0"/>
              <a:buChar char="•"/>
            </a:pPr>
            <a:r>
              <a:rPr lang="en-US" sz="2400" b="1" dirty="0" smtClean="0">
                <a:solidFill>
                  <a:srgbClr val="0070C0"/>
                </a:solidFill>
              </a:rPr>
              <a:t>Not addressable</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animEffect transition="in" filter="wipe(left)">
                                      <p:cBhvr>
                                        <p:cTn id="20" dur="500"/>
                                        <p:tgtEl>
                                          <p:spTgt spid="6">
                                            <p:txEl>
                                              <p:pRg st="6" end="6"/>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wipe(left)">
                                      <p:cBhvr>
                                        <p:cTn id="23" dur="500"/>
                                        <p:tgtEl>
                                          <p:spTgt spid="6">
                                            <p:txEl>
                                              <p:pRg st="3" end="3"/>
                                            </p:txEl>
                                          </p:spTgt>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wipe(left)">
                                      <p:cBhvr>
                                        <p:cTn id="31" dur="500"/>
                                        <p:tgtEl>
                                          <p:spTgt spid="6">
                                            <p:txEl>
                                              <p:pRg st="5" end="5"/>
                                            </p:txEl>
                                          </p:spTgt>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wipe(left)">
                                      <p:cBhvr>
                                        <p:cTn id="35" dur="500"/>
                                        <p:tgtEl>
                                          <p:spTgt spid="6">
                                            <p:txEl>
                                              <p:pRg st="7" end="7"/>
                                            </p:txEl>
                                          </p:spTgt>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wipe(left)">
                                      <p:cBhvr>
                                        <p:cTn id="3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DISK   SCHEDULING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30</a:t>
            </a:fld>
            <a:endParaRPr kumimoji="0" lang="en-US"/>
          </a:p>
        </p:txBody>
      </p:sp>
      <p:sp>
        <p:nvSpPr>
          <p:cNvPr id="6" name="TextBox 5"/>
          <p:cNvSpPr txBox="1"/>
          <p:nvPr/>
        </p:nvSpPr>
        <p:spPr>
          <a:xfrm>
            <a:off x="457200" y="410081"/>
            <a:ext cx="8077200" cy="3954929"/>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t>LOOK</a:t>
            </a:r>
          </a:p>
          <a:p>
            <a:pPr marL="971550" lvl="1" indent="-514350" algn="just">
              <a:spcAft>
                <a:spcPts val="600"/>
              </a:spcAft>
              <a:buFont typeface="Arial" pitchFamily="34" charset="0"/>
              <a:buChar char="•"/>
            </a:pPr>
            <a:r>
              <a:rPr lang="en-US" sz="2600" b="1" dirty="0" smtClean="0">
                <a:solidFill>
                  <a:srgbClr val="0070C0"/>
                </a:solidFill>
              </a:rPr>
              <a:t>Head starts from the first request at one end of the disk  and moves towards the last request at the other end servicing all the requests in between </a:t>
            </a:r>
          </a:p>
          <a:p>
            <a:pPr marL="971550" lvl="1" indent="-514350" algn="just">
              <a:spcAft>
                <a:spcPts val="600"/>
              </a:spcAft>
              <a:buFont typeface="Arial" pitchFamily="34" charset="0"/>
              <a:buChar char="•"/>
            </a:pPr>
            <a:r>
              <a:rPr lang="en-US" sz="2600" b="1" dirty="0" smtClean="0">
                <a:solidFill>
                  <a:srgbClr val="0070C0"/>
                </a:solidFill>
              </a:rPr>
              <a:t>After reaching the last request at the other end, head reverses its direction </a:t>
            </a:r>
          </a:p>
          <a:p>
            <a:pPr marL="971550" lvl="1" indent="-514350" algn="just">
              <a:spcAft>
                <a:spcPts val="600"/>
              </a:spcAft>
              <a:buFont typeface="Arial" pitchFamily="34" charset="0"/>
              <a:buChar char="•"/>
            </a:pPr>
            <a:r>
              <a:rPr lang="en-US" sz="2600" b="1" dirty="0" smtClean="0">
                <a:solidFill>
                  <a:srgbClr val="0070C0"/>
                </a:solidFill>
              </a:rPr>
              <a:t>Returns to the first request at the starting end servicing all the requests in between</a:t>
            </a:r>
            <a:endParaRPr lang="en-US" sz="2600" b="1" dirty="0" smtClean="0"/>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DISK   SCHEDULING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31</a:t>
            </a:fld>
            <a:endParaRPr kumimoji="0" lang="en-US"/>
          </a:p>
        </p:txBody>
      </p:sp>
      <p:sp>
        <p:nvSpPr>
          <p:cNvPr id="6" name="TextBox 5"/>
          <p:cNvSpPr txBox="1"/>
          <p:nvPr/>
        </p:nvSpPr>
        <p:spPr>
          <a:xfrm>
            <a:off x="457200" y="410081"/>
            <a:ext cx="8077200" cy="523220"/>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t>LOOK</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44" y="1082566"/>
            <a:ext cx="77809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85800" y="5632147"/>
            <a:ext cx="7010400" cy="492443"/>
          </a:xfrm>
          <a:prstGeom prst="rect">
            <a:avLst/>
          </a:prstGeom>
        </p:spPr>
        <p:txBody>
          <a:bodyPr wrap="square">
            <a:spAutoFit/>
          </a:bodyPr>
          <a:lstStyle/>
          <a:p>
            <a:pPr marL="971550" lvl="1" indent="-514350" algn="just">
              <a:spcAft>
                <a:spcPts val="600"/>
              </a:spcAft>
            </a:pPr>
            <a:r>
              <a:rPr lang="en-US" sz="2600" b="1" dirty="0" smtClean="0">
                <a:solidFill>
                  <a:srgbClr val="0070C0"/>
                </a:solidFill>
              </a:rPr>
              <a:t>Total head movement = 299 cylinders</a:t>
            </a:r>
          </a:p>
        </p:txBody>
      </p:sp>
    </p:spTree>
    <p:extLst>
      <p:ext uri="{BB962C8B-B14F-4D97-AF65-F5344CB8AC3E}">
        <p14:creationId xmlns:p14="http://schemas.microsoft.com/office/powerpoint/2010/main" val="306391372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DISK   SCHEDULING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32</a:t>
            </a:fld>
            <a:endParaRPr kumimoji="0" lang="en-US"/>
          </a:p>
        </p:txBody>
      </p:sp>
      <p:sp>
        <p:nvSpPr>
          <p:cNvPr id="6" name="TextBox 5"/>
          <p:cNvSpPr txBox="1"/>
          <p:nvPr/>
        </p:nvSpPr>
        <p:spPr>
          <a:xfrm>
            <a:off x="457200" y="410081"/>
            <a:ext cx="8077200" cy="4431983"/>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t>C-LOOK</a:t>
            </a:r>
          </a:p>
          <a:p>
            <a:pPr marL="971550" lvl="1" indent="-514350" algn="just">
              <a:spcAft>
                <a:spcPts val="600"/>
              </a:spcAft>
              <a:buFont typeface="Arial" pitchFamily="34" charset="0"/>
              <a:buChar char="•"/>
            </a:pPr>
            <a:r>
              <a:rPr lang="en-US" sz="2600" b="1" dirty="0">
                <a:solidFill>
                  <a:srgbClr val="0070C0"/>
                </a:solidFill>
              </a:rPr>
              <a:t>Head starts from the first request at one end of the disk  and moves towards the last request at the other end servicing all the requests in between </a:t>
            </a:r>
          </a:p>
          <a:p>
            <a:pPr marL="971550" lvl="1" indent="-514350" algn="just">
              <a:spcAft>
                <a:spcPts val="600"/>
              </a:spcAft>
              <a:buFont typeface="Arial" pitchFamily="34" charset="0"/>
              <a:buChar char="•"/>
            </a:pPr>
            <a:r>
              <a:rPr lang="en-US" sz="2600" b="1" dirty="0">
                <a:solidFill>
                  <a:srgbClr val="0070C0"/>
                </a:solidFill>
              </a:rPr>
              <a:t>After reaching the last request at the other end, head reverses its direction </a:t>
            </a:r>
          </a:p>
          <a:p>
            <a:pPr marL="971550" lvl="1" indent="-514350" algn="just">
              <a:spcAft>
                <a:spcPts val="600"/>
              </a:spcAft>
              <a:buFont typeface="Arial" pitchFamily="34" charset="0"/>
              <a:buChar char="•"/>
            </a:pPr>
            <a:r>
              <a:rPr lang="en-US" sz="2600" b="1" dirty="0">
                <a:solidFill>
                  <a:srgbClr val="0070C0"/>
                </a:solidFill>
              </a:rPr>
              <a:t>Returns to the first request at the starting end </a:t>
            </a:r>
            <a:r>
              <a:rPr lang="en-US" sz="2600" b="1" dirty="0" smtClean="0">
                <a:solidFill>
                  <a:srgbClr val="0070C0"/>
                </a:solidFill>
              </a:rPr>
              <a:t>without servicing any requests </a:t>
            </a:r>
            <a:r>
              <a:rPr lang="en-US" sz="2600" b="1" dirty="0">
                <a:solidFill>
                  <a:srgbClr val="0070C0"/>
                </a:solidFill>
              </a:rPr>
              <a:t>in between</a:t>
            </a:r>
            <a:endParaRPr lang="en-US" sz="2600" b="1" dirty="0"/>
          </a:p>
          <a:p>
            <a:pPr marL="971550" lvl="1" indent="-514350" algn="just">
              <a:spcAft>
                <a:spcPts val="600"/>
              </a:spcAft>
            </a:pPr>
            <a:endParaRPr lang="en-US" sz="2600" b="1" dirty="0" smtClean="0"/>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293445503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DISK   SCHEDULING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33</a:t>
            </a:fld>
            <a:endParaRPr kumimoji="0" lang="en-US"/>
          </a:p>
        </p:txBody>
      </p:sp>
      <p:sp>
        <p:nvSpPr>
          <p:cNvPr id="6" name="TextBox 5"/>
          <p:cNvSpPr txBox="1"/>
          <p:nvPr/>
        </p:nvSpPr>
        <p:spPr>
          <a:xfrm>
            <a:off x="457200" y="410081"/>
            <a:ext cx="8077200" cy="523220"/>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t>C-LOOK</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7597782"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85800" y="5774350"/>
            <a:ext cx="7010400" cy="492443"/>
          </a:xfrm>
          <a:prstGeom prst="rect">
            <a:avLst/>
          </a:prstGeom>
        </p:spPr>
        <p:txBody>
          <a:bodyPr wrap="square">
            <a:spAutoFit/>
          </a:bodyPr>
          <a:lstStyle/>
          <a:p>
            <a:pPr marL="971550" lvl="1" indent="-514350" algn="just">
              <a:spcAft>
                <a:spcPts val="600"/>
              </a:spcAft>
            </a:pPr>
            <a:r>
              <a:rPr lang="en-US" sz="2600" b="1" dirty="0" smtClean="0">
                <a:solidFill>
                  <a:srgbClr val="0070C0"/>
                </a:solidFill>
              </a:rPr>
              <a:t>Total head movement = 326 cylinders</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DISK  FORMATTING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34</a:t>
            </a:fld>
            <a:endParaRPr kumimoji="0" lang="en-US"/>
          </a:p>
        </p:txBody>
      </p:sp>
      <p:sp>
        <p:nvSpPr>
          <p:cNvPr id="6" name="TextBox 5"/>
          <p:cNvSpPr txBox="1"/>
          <p:nvPr/>
        </p:nvSpPr>
        <p:spPr>
          <a:xfrm>
            <a:off x="457200" y="410081"/>
            <a:ext cx="8077200" cy="4508927"/>
          </a:xfrm>
          <a:prstGeom prst="rect">
            <a:avLst/>
          </a:prstGeom>
          <a:noFill/>
        </p:spPr>
        <p:txBody>
          <a:bodyPr wrap="square" rtlCol="0">
            <a:spAutoFit/>
          </a:bodyPr>
          <a:lstStyle/>
          <a:p>
            <a:pPr marL="514350" lvl="1" indent="-514350" algn="just">
              <a:spcAft>
                <a:spcPts val="600"/>
              </a:spcAft>
              <a:buFont typeface="Wingdings" pitchFamily="2" charset="2"/>
              <a:buChar char="Ø"/>
            </a:pPr>
            <a:r>
              <a:rPr lang="en-US" sz="2800" b="1" dirty="0" smtClean="0">
                <a:solidFill>
                  <a:srgbClr val="FF0000"/>
                </a:solidFill>
              </a:rPr>
              <a:t>Disk Formatting </a:t>
            </a:r>
          </a:p>
          <a:p>
            <a:pPr marL="971550" lvl="2" indent="-514350" algn="just">
              <a:spcAft>
                <a:spcPts val="600"/>
              </a:spcAft>
              <a:buFont typeface="Arial" pitchFamily="34" charset="0"/>
              <a:buChar char="•"/>
            </a:pPr>
            <a:r>
              <a:rPr lang="en-US" sz="2600" b="1" dirty="0" smtClean="0">
                <a:solidFill>
                  <a:srgbClr val="0070C0"/>
                </a:solidFill>
              </a:rPr>
              <a:t>Before a disk can store data, it must be divided into sectors that the disk controller can read and write called low-level formatting </a:t>
            </a:r>
          </a:p>
          <a:p>
            <a:pPr marL="971550" lvl="2" indent="-514350" algn="just">
              <a:spcAft>
                <a:spcPts val="600"/>
              </a:spcAft>
              <a:buFont typeface="Arial" pitchFamily="34" charset="0"/>
              <a:buChar char="•"/>
            </a:pPr>
            <a:r>
              <a:rPr lang="en-US" sz="2600" b="1" dirty="0" smtClean="0">
                <a:solidFill>
                  <a:srgbClr val="0070C0"/>
                </a:solidFill>
              </a:rPr>
              <a:t>The sector typically consists of</a:t>
            </a:r>
          </a:p>
          <a:p>
            <a:pPr marL="1428750" lvl="3" indent="-514350" algn="just">
              <a:spcAft>
                <a:spcPts val="600"/>
              </a:spcAft>
              <a:buFont typeface="Arial" pitchFamily="34" charset="0"/>
              <a:buChar char="•"/>
            </a:pPr>
            <a:r>
              <a:rPr lang="en-US" sz="2600" b="1" dirty="0" smtClean="0">
                <a:solidFill>
                  <a:srgbClr val="0070C0"/>
                </a:solidFill>
              </a:rPr>
              <a:t>Preamble:- Contains cylinder and sector number</a:t>
            </a:r>
          </a:p>
          <a:p>
            <a:pPr marL="1428750" lvl="3" indent="-514350" algn="just">
              <a:spcAft>
                <a:spcPts val="600"/>
              </a:spcAft>
              <a:buFont typeface="Arial" pitchFamily="34" charset="0"/>
              <a:buChar char="•"/>
            </a:pPr>
            <a:r>
              <a:rPr lang="en-US" sz="2600" b="1" dirty="0" smtClean="0">
                <a:solidFill>
                  <a:srgbClr val="0070C0"/>
                </a:solidFill>
              </a:rPr>
              <a:t>ECC:- Contains redundant information that can be used to recover from read error</a:t>
            </a:r>
          </a:p>
          <a:p>
            <a:pPr marL="1428750" lvl="3" indent="-514350" algn="just">
              <a:spcAft>
                <a:spcPts val="600"/>
              </a:spcAft>
            </a:pPr>
            <a:r>
              <a:rPr lang="en-US" sz="2600" b="1" dirty="0" smtClean="0">
                <a:solidFill>
                  <a:srgbClr val="0070C0"/>
                </a:solidFill>
              </a:rPr>
              <a:t> </a:t>
            </a:r>
          </a:p>
        </p:txBody>
      </p:sp>
      <p:pic>
        <p:nvPicPr>
          <p:cNvPr id="8194" name="Picture 2"/>
          <p:cNvPicPr>
            <a:picLocks noChangeAspect="1" noChangeArrowheads="1"/>
          </p:cNvPicPr>
          <p:nvPr/>
        </p:nvPicPr>
        <p:blipFill>
          <a:blip r:embed="rId3"/>
          <a:srcRect/>
          <a:stretch>
            <a:fillRect/>
          </a:stretch>
        </p:blipFill>
        <p:spPr bwMode="auto">
          <a:xfrm>
            <a:off x="838200" y="4572000"/>
            <a:ext cx="7195279" cy="12192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Effect transition="in" filter="wipe(left)">
                                      <p:cBhvr>
                                        <p:cTn id="11" dur="500"/>
                                        <p:tgtEl>
                                          <p:spTgt spid="6">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wipe(left)">
                                      <p:cBhvr>
                                        <p:cTn id="15" dur="500"/>
                                        <p:tgtEl>
                                          <p:spTgt spid="6">
                                            <p:txEl>
                                              <p:pRg st="4" end="4"/>
                                            </p:txEl>
                                          </p:spTgt>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8194"/>
                                        </p:tgtEl>
                                        <p:attrNameLst>
                                          <p:attrName>style.visibility</p:attrName>
                                        </p:attrNameLst>
                                      </p:cBhvr>
                                      <p:to>
                                        <p:strVal val="visible"/>
                                      </p:to>
                                    </p:set>
                                    <p:anim calcmode="lin" valueType="num">
                                      <p:cBhvr>
                                        <p:cTn id="19" dur="500" fill="hold"/>
                                        <p:tgtEl>
                                          <p:spTgt spid="8194"/>
                                        </p:tgtEl>
                                        <p:attrNameLst>
                                          <p:attrName>ppt_w</p:attrName>
                                        </p:attrNameLst>
                                      </p:cBhvr>
                                      <p:tavLst>
                                        <p:tav tm="0">
                                          <p:val>
                                            <p:fltVal val="0"/>
                                          </p:val>
                                        </p:tav>
                                        <p:tav tm="100000">
                                          <p:val>
                                            <p:strVal val="#ppt_w"/>
                                          </p:val>
                                        </p:tav>
                                      </p:tavLst>
                                    </p:anim>
                                    <p:anim calcmode="lin" valueType="num">
                                      <p:cBhvr>
                                        <p:cTn id="20" dur="500" fill="hold"/>
                                        <p:tgtEl>
                                          <p:spTgt spid="8194"/>
                                        </p:tgtEl>
                                        <p:attrNameLst>
                                          <p:attrName>ppt_h</p:attrName>
                                        </p:attrNameLst>
                                      </p:cBhvr>
                                      <p:tavLst>
                                        <p:tav tm="0">
                                          <p:val>
                                            <p:fltVal val="0"/>
                                          </p:val>
                                        </p:tav>
                                        <p:tav tm="100000">
                                          <p:val>
                                            <p:strVal val="#ppt_h"/>
                                          </p:val>
                                        </p:tav>
                                      </p:tavLst>
                                    </p:anim>
                                    <p:animEffect transition="in" filter="fade">
                                      <p:cBhvr>
                                        <p:cTn id="21"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DISK  FORMATTING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35</a:t>
            </a:fld>
            <a:endParaRPr kumimoji="0" lang="en-US"/>
          </a:p>
        </p:txBody>
      </p:sp>
      <p:pic>
        <p:nvPicPr>
          <p:cNvPr id="9218" name="Picture 2"/>
          <p:cNvPicPr>
            <a:picLocks noChangeAspect="1" noChangeArrowheads="1"/>
          </p:cNvPicPr>
          <p:nvPr/>
        </p:nvPicPr>
        <p:blipFill>
          <a:blip r:embed="rId3"/>
          <a:srcRect/>
          <a:stretch>
            <a:fillRect/>
          </a:stretch>
        </p:blipFill>
        <p:spPr bwMode="auto">
          <a:xfrm>
            <a:off x="1219200" y="609600"/>
            <a:ext cx="6060089" cy="51816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2133600" y="6019800"/>
            <a:ext cx="4038600" cy="24765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DISK  FORMATTING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36</a:t>
            </a:fld>
            <a:endParaRPr kumimoji="0" lang="en-US"/>
          </a:p>
        </p:txBody>
      </p:sp>
      <p:sp>
        <p:nvSpPr>
          <p:cNvPr id="6" name="TextBox 5"/>
          <p:cNvSpPr txBox="1"/>
          <p:nvPr/>
        </p:nvSpPr>
        <p:spPr>
          <a:xfrm>
            <a:off x="457200" y="410081"/>
            <a:ext cx="8077200" cy="6401753"/>
          </a:xfrm>
          <a:prstGeom prst="rect">
            <a:avLst/>
          </a:prstGeom>
          <a:noFill/>
        </p:spPr>
        <p:txBody>
          <a:bodyPr wrap="square" rtlCol="0">
            <a:spAutoFit/>
          </a:bodyPr>
          <a:lstStyle/>
          <a:p>
            <a:pPr marL="514350" lvl="1" indent="-514350" algn="just">
              <a:spcAft>
                <a:spcPts val="600"/>
              </a:spcAft>
              <a:buFont typeface="Wingdings" pitchFamily="2" charset="2"/>
              <a:buChar char="Ø"/>
            </a:pPr>
            <a:r>
              <a:rPr lang="en-US" sz="2800" b="1" dirty="0" smtClean="0">
                <a:solidFill>
                  <a:srgbClr val="0070C0"/>
                </a:solidFill>
              </a:rPr>
              <a:t>If disk I/O operations are limited to transferring a single sector at a time, it reads the first sector from the disk and doing ECC calculation transfers data to main memory, during this time the next sector will fly by the head</a:t>
            </a:r>
          </a:p>
          <a:p>
            <a:pPr marL="514350" lvl="1" indent="-514350" algn="just">
              <a:spcAft>
                <a:spcPts val="600"/>
              </a:spcAft>
              <a:buFont typeface="Wingdings" pitchFamily="2" charset="2"/>
              <a:buChar char="Ø"/>
            </a:pPr>
            <a:r>
              <a:rPr lang="en-US" sz="2800" b="1" dirty="0" smtClean="0">
                <a:solidFill>
                  <a:srgbClr val="0070C0"/>
                </a:solidFill>
              </a:rPr>
              <a:t>When transferring completes the controller will have to wait almost an entire rotation for the second sector to come around again</a:t>
            </a:r>
          </a:p>
          <a:p>
            <a:pPr marL="514350" lvl="1" indent="-514350" algn="just">
              <a:spcAft>
                <a:spcPts val="600"/>
              </a:spcAft>
              <a:buFont typeface="Wingdings" pitchFamily="2" charset="2"/>
              <a:buChar char="Ø"/>
            </a:pPr>
            <a:r>
              <a:rPr lang="en-US" sz="2800" b="1" dirty="0" smtClean="0">
                <a:solidFill>
                  <a:srgbClr val="0070C0"/>
                </a:solidFill>
              </a:rPr>
              <a:t>This problem can be eliminated </a:t>
            </a:r>
            <a:r>
              <a:rPr lang="en-US" sz="2800" b="1" dirty="0" smtClean="0">
                <a:solidFill>
                  <a:srgbClr val="FF0000"/>
                </a:solidFill>
              </a:rPr>
              <a:t>by numbering the sectors in an interleaved fashion </a:t>
            </a:r>
            <a:r>
              <a:rPr lang="en-US" sz="2800" b="1" dirty="0" smtClean="0">
                <a:solidFill>
                  <a:srgbClr val="0070C0"/>
                </a:solidFill>
              </a:rPr>
              <a:t>when formatting the disk</a:t>
            </a:r>
          </a:p>
          <a:p>
            <a:pPr marL="514350" lvl="1" indent="-514350" algn="just">
              <a:spcAft>
                <a:spcPts val="600"/>
              </a:spcAft>
              <a:buFont typeface="Wingdings" pitchFamily="2" charset="2"/>
              <a:buChar char="Ø"/>
            </a:pPr>
            <a:r>
              <a:rPr lang="en-US" sz="2800" b="1" dirty="0" smtClean="0">
                <a:solidFill>
                  <a:srgbClr val="0070C0"/>
                </a:solidFill>
              </a:rPr>
              <a:t>According to copying rate, interleaving may be of </a:t>
            </a:r>
            <a:r>
              <a:rPr lang="en-US" sz="2800" b="1" dirty="0" smtClean="0">
                <a:solidFill>
                  <a:srgbClr val="FF0000"/>
                </a:solidFill>
              </a:rPr>
              <a:t>single or double</a:t>
            </a:r>
            <a:endParaRPr lang="en-US" sz="2600" b="1" dirty="0" smtClean="0">
              <a:solidFill>
                <a:srgbClr val="FF0000"/>
              </a:solidFill>
            </a:endParaRPr>
          </a:p>
          <a:p>
            <a:pPr marL="1428750" lvl="3" indent="-514350" algn="just">
              <a:spcAft>
                <a:spcPts val="600"/>
              </a:spcAft>
            </a:pPr>
            <a:r>
              <a:rPr lang="en-US" sz="2600" b="1" dirty="0" smtClean="0">
                <a:solidFill>
                  <a:srgbClr val="0070C0"/>
                </a:solidFill>
              </a:rPr>
              <a:t> </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Effect transition="in" filter="wipe(left)">
                                      <p:cBhvr>
                                        <p:cTn id="1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DISK  FORMATTING</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37</a:t>
            </a:fld>
            <a:endParaRPr kumimoji="0" lang="en-US"/>
          </a:p>
        </p:txBody>
      </p:sp>
      <p:pic>
        <p:nvPicPr>
          <p:cNvPr id="10242" name="Picture 2"/>
          <p:cNvPicPr>
            <a:picLocks noChangeAspect="1" noChangeArrowheads="1"/>
          </p:cNvPicPr>
          <p:nvPr/>
        </p:nvPicPr>
        <p:blipFill>
          <a:blip r:embed="rId3"/>
          <a:srcRect/>
          <a:stretch>
            <a:fillRect/>
          </a:stretch>
        </p:blipFill>
        <p:spPr bwMode="auto">
          <a:xfrm>
            <a:off x="381000" y="1371600"/>
            <a:ext cx="8104533" cy="28956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ERROR HANDLING </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38</a:t>
            </a:fld>
            <a:endParaRPr kumimoji="0" lang="en-US"/>
          </a:p>
        </p:txBody>
      </p:sp>
      <p:sp>
        <p:nvSpPr>
          <p:cNvPr id="6" name="TextBox 5"/>
          <p:cNvSpPr txBox="1"/>
          <p:nvPr/>
        </p:nvSpPr>
        <p:spPr>
          <a:xfrm>
            <a:off x="457200" y="410081"/>
            <a:ext cx="8077200" cy="6093976"/>
          </a:xfrm>
          <a:prstGeom prst="rect">
            <a:avLst/>
          </a:prstGeom>
          <a:noFill/>
        </p:spPr>
        <p:txBody>
          <a:bodyPr wrap="square" rtlCol="0">
            <a:spAutoFit/>
          </a:bodyPr>
          <a:lstStyle/>
          <a:p>
            <a:pPr marL="514350" lvl="1" indent="-514350" algn="just">
              <a:spcAft>
                <a:spcPts val="600"/>
              </a:spcAft>
              <a:buFont typeface="Wingdings" pitchFamily="2" charset="2"/>
              <a:buChar char="Ø"/>
            </a:pPr>
            <a:r>
              <a:rPr lang="en-US" sz="2800" b="1" dirty="0" smtClean="0">
                <a:solidFill>
                  <a:srgbClr val="0070C0"/>
                </a:solidFill>
              </a:rPr>
              <a:t>Most frequently, one or more sectors becomes defective or most disks even come from factory with bad blocks</a:t>
            </a:r>
          </a:p>
          <a:p>
            <a:pPr marL="514350" lvl="1" indent="-514350" algn="just">
              <a:spcAft>
                <a:spcPts val="600"/>
              </a:spcAft>
              <a:buFont typeface="Wingdings" pitchFamily="2" charset="2"/>
              <a:buChar char="Ø"/>
            </a:pPr>
            <a:r>
              <a:rPr lang="en-US" sz="2800" b="1" dirty="0" smtClean="0">
                <a:solidFill>
                  <a:srgbClr val="0070C0"/>
                </a:solidFill>
              </a:rPr>
              <a:t>Depending on the disk and controller in use, these blocks are handled in variety of ways</a:t>
            </a:r>
          </a:p>
          <a:p>
            <a:pPr marL="971550" lvl="2" indent="-514350" algn="just">
              <a:spcAft>
                <a:spcPts val="600"/>
              </a:spcAft>
              <a:buFont typeface="+mj-lt"/>
              <a:buAutoNum type="arabicPeriod"/>
            </a:pPr>
            <a:r>
              <a:rPr lang="en-US" sz="2600" b="1" dirty="0" smtClean="0">
                <a:solidFill>
                  <a:srgbClr val="FF0000"/>
                </a:solidFill>
              </a:rPr>
              <a:t>Bad blocks are handled manually</a:t>
            </a:r>
          </a:p>
          <a:p>
            <a:pPr marL="1428750" lvl="3" indent="-514350" algn="just">
              <a:spcAft>
                <a:spcPts val="600"/>
              </a:spcAft>
              <a:buFont typeface="Arial" pitchFamily="34" charset="0"/>
              <a:buChar char="•"/>
            </a:pPr>
            <a:r>
              <a:rPr lang="en-US" sz="2600" b="1" dirty="0" smtClean="0">
                <a:solidFill>
                  <a:srgbClr val="0070C0"/>
                </a:solidFill>
              </a:rPr>
              <a:t>Run MS-DOS </a:t>
            </a:r>
            <a:r>
              <a:rPr lang="en-US" sz="2600" b="1" dirty="0" err="1" smtClean="0">
                <a:solidFill>
                  <a:srgbClr val="0070C0"/>
                </a:solidFill>
              </a:rPr>
              <a:t>chkdsk</a:t>
            </a:r>
            <a:r>
              <a:rPr lang="en-US" sz="2600" b="1" dirty="0" smtClean="0">
                <a:solidFill>
                  <a:srgbClr val="0070C0"/>
                </a:solidFill>
              </a:rPr>
              <a:t> – find bad block</a:t>
            </a:r>
          </a:p>
          <a:p>
            <a:pPr marL="1428750" lvl="3" indent="-514350" algn="just">
              <a:spcAft>
                <a:spcPts val="600"/>
              </a:spcAft>
              <a:buFont typeface="Arial" pitchFamily="34" charset="0"/>
              <a:buChar char="•"/>
            </a:pPr>
            <a:r>
              <a:rPr lang="en-US" sz="2600" b="1" dirty="0" smtClean="0">
                <a:solidFill>
                  <a:srgbClr val="0070C0"/>
                </a:solidFill>
              </a:rPr>
              <a:t>Format command to create new block</a:t>
            </a:r>
          </a:p>
          <a:p>
            <a:pPr marL="971550" lvl="2" indent="-514350" algn="just">
              <a:spcAft>
                <a:spcPts val="600"/>
              </a:spcAft>
              <a:buFont typeface="+mj-lt"/>
              <a:buAutoNum type="arabicPeriod"/>
            </a:pPr>
            <a:r>
              <a:rPr lang="en-US" sz="2600" b="1" dirty="0" smtClean="0">
                <a:solidFill>
                  <a:srgbClr val="FF0000"/>
                </a:solidFill>
              </a:rPr>
              <a:t>Using bad block recovery</a:t>
            </a:r>
          </a:p>
          <a:p>
            <a:pPr marL="1428750" lvl="3" indent="-514350" algn="just">
              <a:spcAft>
                <a:spcPts val="600"/>
              </a:spcAft>
              <a:buFont typeface="Arial" pitchFamily="34" charset="0"/>
              <a:buChar char="•"/>
            </a:pPr>
            <a:r>
              <a:rPr lang="en-US" sz="2600" b="1" dirty="0" smtClean="0">
                <a:solidFill>
                  <a:srgbClr val="0070C0"/>
                </a:solidFill>
              </a:rPr>
              <a:t>Controller maintains the list of bad blocks on the disk and substituted with spare</a:t>
            </a:r>
          </a:p>
          <a:p>
            <a:pPr marL="1428750" lvl="3" indent="-514350" algn="just">
              <a:spcAft>
                <a:spcPts val="600"/>
              </a:spcAft>
            </a:pPr>
            <a:endParaRPr lang="en-US" sz="2800" b="1" dirty="0" smtClean="0">
              <a:solidFill>
                <a:srgbClr val="0070C0"/>
              </a:solidFill>
            </a:endParaRPr>
          </a:p>
          <a:p>
            <a:pPr marL="1428750" lvl="3" indent="-514350" algn="just">
              <a:spcAft>
                <a:spcPts val="600"/>
              </a:spcAft>
            </a:pPr>
            <a:r>
              <a:rPr lang="en-US" sz="2600" b="1" dirty="0" smtClean="0">
                <a:solidFill>
                  <a:srgbClr val="0070C0"/>
                </a:solidFill>
              </a:rPr>
              <a:t> </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left)">
                                      <p:cBhvr>
                                        <p:cTn id="11" dur="500"/>
                                        <p:tgtEl>
                                          <p:spTgt spid="6">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left)">
                                      <p:cBhvr>
                                        <p:cTn id="15" dur="500"/>
                                        <p:tgtEl>
                                          <p:spTgt spid="6">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wipe(left)">
                                      <p:cBhvr>
                                        <p:cTn id="19" dur="500"/>
                                        <p:tgtEl>
                                          <p:spTgt spid="6">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wipe(left)">
                                      <p:cBhvr>
                                        <p:cTn id="23" dur="500"/>
                                        <p:tgtEl>
                                          <p:spTgt spid="6">
                                            <p:txEl>
                                              <p:pRg st="5" end="5"/>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wipe(left)">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ERROR HANDLING </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39</a:t>
            </a:fld>
            <a:endParaRPr kumimoji="0" lang="en-US"/>
          </a:p>
        </p:txBody>
      </p:sp>
      <p:pic>
        <p:nvPicPr>
          <p:cNvPr id="2050" name="Picture 2"/>
          <p:cNvPicPr>
            <a:picLocks noChangeAspect="1" noChangeArrowheads="1"/>
          </p:cNvPicPr>
          <p:nvPr/>
        </p:nvPicPr>
        <p:blipFill>
          <a:blip r:embed="rId3"/>
          <a:srcRect/>
          <a:stretch>
            <a:fillRect/>
          </a:stretch>
        </p:blipFill>
        <p:spPr bwMode="auto">
          <a:xfrm>
            <a:off x="381000" y="1447800"/>
            <a:ext cx="7610475" cy="36957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152525" y="4034454"/>
            <a:ext cx="7153275" cy="2213946"/>
          </a:xfrm>
          <a:prstGeom prst="rect">
            <a:avLst/>
          </a:prstGeom>
          <a:noFill/>
          <a:ln w="9525">
            <a:noFill/>
            <a:miter lim="800000"/>
            <a:headEnd/>
            <a:tailEnd/>
          </a:ln>
          <a:effectLst/>
        </p:spPr>
      </p:pic>
      <p:sp>
        <p:nvSpPr>
          <p:cNvPr id="2" name="Title 1"/>
          <p:cNvSpPr>
            <a:spLocks noGrp="1"/>
          </p:cNvSpPr>
          <p:nvPr>
            <p:ph type="title"/>
          </p:nvPr>
        </p:nvSpPr>
        <p:spPr/>
        <p:txBody>
          <a:bodyPr>
            <a:noAutofit/>
          </a:bodyPr>
          <a:lstStyle/>
          <a:p>
            <a:r>
              <a:rPr lang="en-US" b="1" dirty="0" smtClean="0"/>
              <a:t>DEVICE  CONTROLLERS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4201150"/>
          </a:xfrm>
          <a:prstGeom prst="rect">
            <a:avLst/>
          </a:prstGeom>
          <a:noFill/>
        </p:spPr>
        <p:txBody>
          <a:bodyPr wrap="square" rtlCol="0">
            <a:spAutoFit/>
          </a:bodyPr>
          <a:lstStyle/>
          <a:p>
            <a:pPr marL="346075" indent="-346075" algn="just">
              <a:spcAft>
                <a:spcPts val="600"/>
              </a:spcAft>
              <a:buFont typeface="Wingdings" pitchFamily="2" charset="2"/>
              <a:buChar char="Ø"/>
            </a:pPr>
            <a:r>
              <a:rPr lang="en-US" sz="2800" b="1" dirty="0" smtClean="0">
                <a:solidFill>
                  <a:srgbClr val="0070C0"/>
                </a:solidFill>
              </a:rPr>
              <a:t>A controller is a collection of electronic component that can operate a bus or a device</a:t>
            </a:r>
          </a:p>
          <a:p>
            <a:pPr marL="346075" indent="-346075" algn="just">
              <a:spcAft>
                <a:spcPts val="600"/>
              </a:spcAft>
              <a:buFont typeface="Wingdings" pitchFamily="2" charset="2"/>
              <a:buChar char="Ø"/>
            </a:pPr>
            <a:r>
              <a:rPr lang="en-US" sz="2800" b="1" dirty="0" smtClean="0">
                <a:solidFill>
                  <a:srgbClr val="0070C0"/>
                </a:solidFill>
              </a:rPr>
              <a:t>A single controller can handle multiple devices but some devices have their own built-in controller</a:t>
            </a:r>
          </a:p>
          <a:p>
            <a:pPr marL="346075" indent="-346075" algn="just">
              <a:spcAft>
                <a:spcPts val="600"/>
              </a:spcAft>
              <a:buFont typeface="Wingdings" pitchFamily="2" charset="2"/>
              <a:buChar char="Ø"/>
            </a:pPr>
            <a:r>
              <a:rPr lang="en-US" sz="2800" b="1" dirty="0" smtClean="0">
                <a:solidFill>
                  <a:srgbClr val="0070C0"/>
                </a:solidFill>
              </a:rPr>
              <a:t>The controller has one or more registers for data and signals; processor communicates with controller by reading and writing bit patterns in these registers</a:t>
            </a:r>
          </a:p>
          <a:p>
            <a:pPr marL="346075" indent="-346075" algn="just">
              <a:spcAft>
                <a:spcPts val="600"/>
              </a:spcAft>
              <a:buFont typeface="Wingdings" pitchFamily="2" charset="2"/>
              <a:buChar char="Ø"/>
            </a:pPr>
            <a:endParaRPr lang="en-US" sz="2800" dirty="0" smtClean="0"/>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 calcmode="lin" valueType="num">
                                      <p:cBhvr>
                                        <p:cTn id="20" dur="500" fill="hold"/>
                                        <p:tgtEl>
                                          <p:spTgt spid="1026"/>
                                        </p:tgtEl>
                                        <p:attrNameLst>
                                          <p:attrName>ppt_w</p:attrName>
                                        </p:attrNameLst>
                                      </p:cBhvr>
                                      <p:tavLst>
                                        <p:tav tm="0">
                                          <p:val>
                                            <p:fltVal val="0"/>
                                          </p:val>
                                        </p:tav>
                                        <p:tav tm="100000">
                                          <p:val>
                                            <p:strVal val="#ppt_w"/>
                                          </p:val>
                                        </p:tav>
                                      </p:tavLst>
                                    </p:anim>
                                    <p:anim calcmode="lin" valueType="num">
                                      <p:cBhvr>
                                        <p:cTn id="21" dur="500" fill="hold"/>
                                        <p:tgtEl>
                                          <p:spTgt spid="1026"/>
                                        </p:tgtEl>
                                        <p:attrNameLst>
                                          <p:attrName>ppt_h</p:attrName>
                                        </p:attrNameLst>
                                      </p:cBhvr>
                                      <p:tavLst>
                                        <p:tav tm="0">
                                          <p:val>
                                            <p:fltVal val="0"/>
                                          </p:val>
                                        </p:tav>
                                        <p:tav tm="100000">
                                          <p:val>
                                            <p:strVal val="#ppt_h"/>
                                          </p:val>
                                        </p:tav>
                                      </p:tavLst>
                                    </p:anim>
                                    <p:animEffect transition="in" filter="fade">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40</a:t>
            </a:fld>
            <a:endParaRPr kumimoji="0" lang="en-US"/>
          </a:p>
        </p:txBody>
      </p:sp>
      <p:sp>
        <p:nvSpPr>
          <p:cNvPr id="6" name="TextBox 5"/>
          <p:cNvSpPr txBox="1"/>
          <p:nvPr/>
        </p:nvSpPr>
        <p:spPr>
          <a:xfrm>
            <a:off x="457200" y="410081"/>
            <a:ext cx="8077200" cy="4832092"/>
          </a:xfrm>
          <a:prstGeom prst="rect">
            <a:avLst/>
          </a:prstGeom>
          <a:noFill/>
        </p:spPr>
        <p:txBody>
          <a:bodyPr wrap="square" rtlCol="0">
            <a:spAutoFit/>
          </a:bodyPr>
          <a:lstStyle/>
          <a:p>
            <a:pPr marL="514350" lvl="1" indent="-514350" algn="just">
              <a:spcAft>
                <a:spcPts val="600"/>
              </a:spcAft>
              <a:buFont typeface="Wingdings" pitchFamily="2" charset="2"/>
              <a:buChar char="Ø"/>
            </a:pPr>
            <a:r>
              <a:rPr lang="en-US" sz="2800" b="1" dirty="0" smtClean="0">
                <a:solidFill>
                  <a:srgbClr val="0070C0"/>
                </a:solidFill>
              </a:rPr>
              <a:t>RAID (Redundant Array of Inexpensive Disks)</a:t>
            </a:r>
          </a:p>
          <a:p>
            <a:pPr marL="971550" lvl="2" indent="-514350" algn="just">
              <a:spcAft>
                <a:spcPts val="600"/>
              </a:spcAft>
              <a:buFont typeface="Arial" pitchFamily="34" charset="0"/>
              <a:buChar char="•"/>
            </a:pPr>
            <a:r>
              <a:rPr lang="en-US" sz="2600" b="1" dirty="0" smtClean="0">
                <a:solidFill>
                  <a:srgbClr val="FF0000"/>
                </a:solidFill>
              </a:rPr>
              <a:t>Issues: Disk Performance, Amount of Storage required and Reliability</a:t>
            </a:r>
          </a:p>
          <a:p>
            <a:pPr marL="971550" lvl="2" indent="-514350" algn="just">
              <a:spcAft>
                <a:spcPts val="600"/>
              </a:spcAft>
              <a:buFont typeface="Arial" pitchFamily="34" charset="0"/>
              <a:buChar char="•"/>
            </a:pPr>
            <a:r>
              <a:rPr lang="en-US" sz="2600" b="1" dirty="0" smtClean="0">
                <a:solidFill>
                  <a:srgbClr val="0070C0"/>
                </a:solidFill>
              </a:rPr>
              <a:t>A technique of organizing multiple disks to address above issues is RAID</a:t>
            </a:r>
          </a:p>
          <a:p>
            <a:pPr marL="971550" lvl="2" indent="-514350" algn="just">
              <a:spcAft>
                <a:spcPts val="600"/>
              </a:spcAft>
              <a:buFont typeface="Arial" pitchFamily="34" charset="0"/>
              <a:buChar char="•"/>
            </a:pPr>
            <a:r>
              <a:rPr lang="en-US" sz="2600" b="1" dirty="0" smtClean="0">
                <a:solidFill>
                  <a:srgbClr val="0070C0"/>
                </a:solidFill>
              </a:rPr>
              <a:t>RAID allows more than one disk to be used for a given operation and allows continued operation and even automatic recovery in the face of disk failure</a:t>
            </a:r>
          </a:p>
          <a:p>
            <a:pPr marL="971550" lvl="2" indent="-514350" algn="just">
              <a:spcAft>
                <a:spcPts val="600"/>
              </a:spcAft>
              <a:buFont typeface="Arial" pitchFamily="34" charset="0"/>
              <a:buChar char="•"/>
            </a:pPr>
            <a:r>
              <a:rPr lang="en-US" sz="2600" b="1" dirty="0" smtClean="0">
                <a:solidFill>
                  <a:srgbClr val="0070C0"/>
                </a:solidFill>
              </a:rPr>
              <a:t>There are six types of organization called RAID levels</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RAID LEVELS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41</a:t>
            </a:fld>
            <a:endParaRPr kumimoji="0" lang="en-US"/>
          </a:p>
        </p:txBody>
      </p:sp>
      <p:pic>
        <p:nvPicPr>
          <p:cNvPr id="1026" name="Picture 2"/>
          <p:cNvPicPr>
            <a:picLocks noChangeAspect="1" noChangeArrowheads="1"/>
          </p:cNvPicPr>
          <p:nvPr/>
        </p:nvPicPr>
        <p:blipFill>
          <a:blip r:embed="rId3"/>
          <a:srcRect/>
          <a:stretch>
            <a:fillRect/>
          </a:stretch>
        </p:blipFill>
        <p:spPr bwMode="auto">
          <a:xfrm>
            <a:off x="4343400" y="4724400"/>
            <a:ext cx="4214949" cy="1676400"/>
          </a:xfrm>
          <a:prstGeom prst="rect">
            <a:avLst/>
          </a:prstGeom>
          <a:noFill/>
          <a:ln w="9525">
            <a:noFill/>
            <a:miter lim="800000"/>
            <a:headEnd/>
            <a:tailEnd/>
          </a:ln>
          <a:effectLst/>
        </p:spPr>
      </p:pic>
      <p:sp>
        <p:nvSpPr>
          <p:cNvPr id="6" name="TextBox 5"/>
          <p:cNvSpPr txBox="1"/>
          <p:nvPr/>
        </p:nvSpPr>
        <p:spPr>
          <a:xfrm>
            <a:off x="457200" y="410081"/>
            <a:ext cx="8077200" cy="5616922"/>
          </a:xfrm>
          <a:prstGeom prst="rect">
            <a:avLst/>
          </a:prstGeom>
          <a:noFill/>
        </p:spPr>
        <p:txBody>
          <a:bodyPr wrap="square" rtlCol="0">
            <a:spAutoFit/>
          </a:bodyPr>
          <a:lstStyle/>
          <a:p>
            <a:pPr marL="514350" lvl="1" indent="-514350" algn="just">
              <a:spcAft>
                <a:spcPts val="600"/>
              </a:spcAft>
              <a:buFont typeface="Wingdings" pitchFamily="2" charset="2"/>
              <a:buChar char="Ø"/>
            </a:pPr>
            <a:r>
              <a:rPr lang="en-US" sz="2800" b="1" dirty="0" smtClean="0">
                <a:solidFill>
                  <a:srgbClr val="FF0000"/>
                </a:solidFill>
              </a:rPr>
              <a:t>RAID Level 0</a:t>
            </a:r>
          </a:p>
          <a:p>
            <a:pPr marL="971550" lvl="2" indent="-514350" algn="just">
              <a:spcAft>
                <a:spcPts val="600"/>
              </a:spcAft>
              <a:buFont typeface="Arial" pitchFamily="34" charset="0"/>
              <a:buChar char="•"/>
            </a:pPr>
            <a:r>
              <a:rPr lang="en-US" sz="2600" b="1" dirty="0" smtClean="0">
                <a:solidFill>
                  <a:srgbClr val="0070C0"/>
                </a:solidFill>
              </a:rPr>
              <a:t>Creates one large virtual disk from a number of smaller disks</a:t>
            </a:r>
          </a:p>
          <a:p>
            <a:pPr marL="971550" lvl="2" indent="-514350" algn="just">
              <a:spcAft>
                <a:spcPts val="600"/>
              </a:spcAft>
              <a:buFont typeface="Arial" pitchFamily="34" charset="0"/>
              <a:buChar char="•"/>
            </a:pPr>
            <a:r>
              <a:rPr lang="en-US" sz="2600" b="1" dirty="0" smtClean="0">
                <a:solidFill>
                  <a:srgbClr val="0070C0"/>
                </a:solidFill>
              </a:rPr>
              <a:t>Storage is grouped into logical units called </a:t>
            </a:r>
            <a:r>
              <a:rPr lang="en-US" sz="2600" b="1" dirty="0" smtClean="0">
                <a:solidFill>
                  <a:srgbClr val="FF0000"/>
                </a:solidFill>
              </a:rPr>
              <a:t>strips</a:t>
            </a:r>
          </a:p>
          <a:p>
            <a:pPr marL="971550" lvl="2" indent="-514350" algn="just">
              <a:spcAft>
                <a:spcPts val="600"/>
              </a:spcAft>
              <a:buFont typeface="Arial" pitchFamily="34" charset="0"/>
              <a:buChar char="•"/>
            </a:pPr>
            <a:r>
              <a:rPr lang="en-US" sz="2600" b="1" dirty="0" smtClean="0">
                <a:solidFill>
                  <a:srgbClr val="0070C0"/>
                </a:solidFill>
              </a:rPr>
              <a:t>Virtual storage is sequence of strips interleaved among the disks in the array</a:t>
            </a:r>
          </a:p>
          <a:p>
            <a:pPr marL="971550" lvl="2" indent="-514350" algn="just">
              <a:spcAft>
                <a:spcPts val="600"/>
              </a:spcAft>
              <a:buFont typeface="Arial" pitchFamily="34" charset="0"/>
              <a:buChar char="•"/>
            </a:pPr>
            <a:r>
              <a:rPr lang="en-US" sz="2600" b="1" dirty="0" smtClean="0">
                <a:solidFill>
                  <a:srgbClr val="FF0000"/>
                </a:solidFill>
              </a:rPr>
              <a:t>Advantage</a:t>
            </a:r>
          </a:p>
          <a:p>
            <a:pPr marL="1428750" lvl="3" indent="-514350" algn="just">
              <a:spcAft>
                <a:spcPts val="600"/>
              </a:spcAft>
              <a:buFont typeface="Arial" pitchFamily="34" charset="0"/>
              <a:buChar char="•"/>
            </a:pPr>
            <a:r>
              <a:rPr lang="en-US" sz="2600" b="1" dirty="0" smtClean="0">
                <a:solidFill>
                  <a:srgbClr val="0070C0"/>
                </a:solidFill>
              </a:rPr>
              <a:t>Can create large disk</a:t>
            </a:r>
          </a:p>
          <a:p>
            <a:pPr marL="1428750" lvl="3" indent="-514350" algn="just">
              <a:spcAft>
                <a:spcPts val="600"/>
              </a:spcAft>
              <a:buFont typeface="Arial" pitchFamily="34" charset="0"/>
              <a:buChar char="•"/>
            </a:pPr>
            <a:r>
              <a:rPr lang="en-US" sz="2600" b="1" dirty="0" smtClean="0">
                <a:solidFill>
                  <a:srgbClr val="0070C0"/>
                </a:solidFill>
              </a:rPr>
              <a:t>Performance benefit can be achieved</a:t>
            </a:r>
          </a:p>
          <a:p>
            <a:pPr marL="971550" lvl="2" indent="-514350" algn="just">
              <a:spcAft>
                <a:spcPts val="600"/>
              </a:spcAft>
              <a:buFont typeface="Arial" pitchFamily="34" charset="0"/>
              <a:buChar char="•"/>
            </a:pPr>
            <a:r>
              <a:rPr lang="en-US" sz="2600" b="1" dirty="0" smtClean="0">
                <a:solidFill>
                  <a:srgbClr val="FF0000"/>
                </a:solidFill>
              </a:rPr>
              <a:t>Disadvantage</a:t>
            </a:r>
          </a:p>
          <a:p>
            <a:pPr marL="1428750" lvl="3" indent="-514350" algn="just">
              <a:spcAft>
                <a:spcPts val="600"/>
              </a:spcAft>
              <a:buFont typeface="Arial" pitchFamily="34" charset="0"/>
              <a:buChar char="•"/>
            </a:pPr>
            <a:r>
              <a:rPr lang="en-US" sz="2600" b="1" dirty="0" smtClean="0">
                <a:solidFill>
                  <a:srgbClr val="0070C0"/>
                </a:solidFill>
              </a:rPr>
              <a:t>Reliability decrease</a:t>
            </a:r>
          </a:p>
          <a:p>
            <a:pPr marL="1428750" lvl="3" indent="-514350" algn="just">
              <a:spcAft>
                <a:spcPts val="600"/>
              </a:spcAft>
              <a:buFont typeface="Arial" pitchFamily="34" charset="0"/>
              <a:buChar char="•"/>
            </a:pPr>
            <a:endParaRPr lang="en-US" sz="2600" b="1" dirty="0" smtClean="0">
              <a:solidFill>
                <a:srgbClr val="0070C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RAID LEVELS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42</a:t>
            </a:fld>
            <a:endParaRPr kumimoji="0" lang="en-US"/>
          </a:p>
        </p:txBody>
      </p:sp>
      <p:sp>
        <p:nvSpPr>
          <p:cNvPr id="6" name="TextBox 5"/>
          <p:cNvSpPr txBox="1"/>
          <p:nvPr/>
        </p:nvSpPr>
        <p:spPr>
          <a:xfrm>
            <a:off x="457200" y="410081"/>
            <a:ext cx="8077200" cy="4585871"/>
          </a:xfrm>
          <a:prstGeom prst="rect">
            <a:avLst/>
          </a:prstGeom>
          <a:noFill/>
        </p:spPr>
        <p:txBody>
          <a:bodyPr wrap="square" rtlCol="0">
            <a:spAutoFit/>
          </a:bodyPr>
          <a:lstStyle/>
          <a:p>
            <a:pPr marL="514350" lvl="1" indent="-514350" algn="just">
              <a:spcAft>
                <a:spcPts val="600"/>
              </a:spcAft>
              <a:buFont typeface="Wingdings" pitchFamily="2" charset="2"/>
              <a:buChar char="Ø"/>
            </a:pPr>
            <a:r>
              <a:rPr lang="en-US" sz="2800" b="1" dirty="0" smtClean="0">
                <a:solidFill>
                  <a:srgbClr val="FF0000"/>
                </a:solidFill>
              </a:rPr>
              <a:t>RAID Level 1</a:t>
            </a:r>
          </a:p>
          <a:p>
            <a:pPr marL="971550" lvl="2" indent="-514350" algn="just">
              <a:spcAft>
                <a:spcPts val="600"/>
              </a:spcAft>
              <a:buFont typeface="Arial" pitchFamily="34" charset="0"/>
              <a:buChar char="•"/>
            </a:pPr>
            <a:r>
              <a:rPr lang="en-US" sz="2600" b="1" dirty="0" smtClean="0">
                <a:solidFill>
                  <a:srgbClr val="0070C0"/>
                </a:solidFill>
              </a:rPr>
              <a:t>Stores duplicate copy of each strip with each copy on a different disk</a:t>
            </a:r>
          </a:p>
          <a:p>
            <a:pPr marL="971550" lvl="2" indent="-514350" algn="just">
              <a:spcAft>
                <a:spcPts val="600"/>
              </a:spcAft>
              <a:buFont typeface="Arial" pitchFamily="34" charset="0"/>
              <a:buChar char="•"/>
            </a:pPr>
            <a:r>
              <a:rPr lang="en-US" sz="2600" b="1" dirty="0" smtClean="0">
                <a:solidFill>
                  <a:srgbClr val="FF0000"/>
                </a:solidFill>
              </a:rPr>
              <a:t>Advantage</a:t>
            </a:r>
          </a:p>
          <a:p>
            <a:pPr marL="1428750" lvl="3" indent="-514350" algn="just">
              <a:spcAft>
                <a:spcPts val="600"/>
              </a:spcAft>
              <a:buFont typeface="Arial" pitchFamily="34" charset="0"/>
              <a:buChar char="•"/>
            </a:pPr>
            <a:r>
              <a:rPr lang="en-US" sz="2600" b="1" dirty="0" smtClean="0">
                <a:solidFill>
                  <a:srgbClr val="0070C0"/>
                </a:solidFill>
              </a:rPr>
              <a:t>Excellent reliability; if drive crashes the copy is used</a:t>
            </a:r>
          </a:p>
          <a:p>
            <a:pPr marL="1428750" lvl="3" indent="-514350" algn="just">
              <a:spcAft>
                <a:spcPts val="600"/>
              </a:spcAft>
              <a:buFont typeface="Arial" pitchFamily="34" charset="0"/>
              <a:buChar char="•"/>
            </a:pPr>
            <a:r>
              <a:rPr lang="en-US" sz="2600" b="1" dirty="0" smtClean="0">
                <a:solidFill>
                  <a:srgbClr val="0070C0"/>
                </a:solidFill>
              </a:rPr>
              <a:t>Read performance can be achieved </a:t>
            </a:r>
          </a:p>
          <a:p>
            <a:pPr marL="971550" lvl="2" indent="-514350" algn="just">
              <a:spcAft>
                <a:spcPts val="600"/>
              </a:spcAft>
              <a:buFont typeface="Arial" pitchFamily="34" charset="0"/>
              <a:buChar char="•"/>
            </a:pPr>
            <a:r>
              <a:rPr lang="en-US" sz="2600" b="1" dirty="0" smtClean="0">
                <a:solidFill>
                  <a:srgbClr val="FF0000"/>
                </a:solidFill>
              </a:rPr>
              <a:t>Disadvantage</a:t>
            </a:r>
          </a:p>
          <a:p>
            <a:pPr marL="1428750" lvl="3" indent="-514350" algn="just">
              <a:spcAft>
                <a:spcPts val="600"/>
              </a:spcAft>
              <a:buFont typeface="Arial" pitchFamily="34" charset="0"/>
              <a:buChar char="•"/>
            </a:pPr>
            <a:r>
              <a:rPr lang="en-US" sz="2600" b="1" dirty="0" smtClean="0">
                <a:solidFill>
                  <a:srgbClr val="0070C0"/>
                </a:solidFill>
              </a:rPr>
              <a:t>Write performance is no better than in single drive</a:t>
            </a:r>
          </a:p>
        </p:txBody>
      </p:sp>
      <p:pic>
        <p:nvPicPr>
          <p:cNvPr id="2050" name="Picture 2"/>
          <p:cNvPicPr>
            <a:picLocks noChangeAspect="1" noChangeArrowheads="1"/>
          </p:cNvPicPr>
          <p:nvPr/>
        </p:nvPicPr>
        <p:blipFill>
          <a:blip r:embed="rId3"/>
          <a:srcRect/>
          <a:stretch>
            <a:fillRect/>
          </a:stretch>
        </p:blipFill>
        <p:spPr bwMode="auto">
          <a:xfrm>
            <a:off x="914400" y="4838700"/>
            <a:ext cx="7217979" cy="15621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RAID LEVELS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43</a:t>
            </a:fld>
            <a:endParaRPr kumimoji="0" lang="en-US"/>
          </a:p>
        </p:txBody>
      </p:sp>
      <p:sp>
        <p:nvSpPr>
          <p:cNvPr id="6" name="TextBox 5"/>
          <p:cNvSpPr txBox="1"/>
          <p:nvPr/>
        </p:nvSpPr>
        <p:spPr>
          <a:xfrm>
            <a:off x="457200" y="410081"/>
            <a:ext cx="8077200" cy="4585871"/>
          </a:xfrm>
          <a:prstGeom prst="rect">
            <a:avLst/>
          </a:prstGeom>
          <a:noFill/>
        </p:spPr>
        <p:txBody>
          <a:bodyPr wrap="square" rtlCol="0">
            <a:spAutoFit/>
          </a:bodyPr>
          <a:lstStyle/>
          <a:p>
            <a:pPr marL="514350" lvl="1" indent="-514350" algn="just">
              <a:spcAft>
                <a:spcPts val="600"/>
              </a:spcAft>
              <a:buFont typeface="Wingdings" pitchFamily="2" charset="2"/>
              <a:buChar char="Ø"/>
            </a:pPr>
            <a:r>
              <a:rPr lang="en-US" sz="2800" b="1" dirty="0" smtClean="0">
                <a:solidFill>
                  <a:srgbClr val="FF0000"/>
                </a:solidFill>
              </a:rPr>
              <a:t>RAID Level 2</a:t>
            </a:r>
          </a:p>
          <a:p>
            <a:pPr marL="971550" lvl="2" indent="-514350" algn="just">
              <a:spcAft>
                <a:spcPts val="600"/>
              </a:spcAft>
              <a:buFont typeface="Arial" pitchFamily="34" charset="0"/>
              <a:buChar char="•"/>
            </a:pPr>
            <a:r>
              <a:rPr lang="en-US" sz="2600" b="1" dirty="0" smtClean="0">
                <a:solidFill>
                  <a:srgbClr val="0070C0"/>
                </a:solidFill>
              </a:rPr>
              <a:t>An error-correcting code is used for corresponding bits on each data disks</a:t>
            </a:r>
          </a:p>
          <a:p>
            <a:pPr marL="971550" lvl="2" indent="-514350" algn="just">
              <a:spcAft>
                <a:spcPts val="600"/>
              </a:spcAft>
              <a:buFont typeface="Arial" pitchFamily="34" charset="0"/>
              <a:buChar char="•"/>
            </a:pPr>
            <a:r>
              <a:rPr lang="en-US" sz="2600" b="1" dirty="0" smtClean="0">
                <a:solidFill>
                  <a:srgbClr val="0070C0"/>
                </a:solidFill>
              </a:rPr>
              <a:t>Error-correcting code scheme stores two or more extra bits and can reconstruct the data if a single bit get damaged</a:t>
            </a:r>
          </a:p>
          <a:p>
            <a:pPr marL="971550" lvl="2" indent="-514350" algn="just">
              <a:spcAft>
                <a:spcPts val="600"/>
              </a:spcAft>
              <a:buFont typeface="Arial" pitchFamily="34" charset="0"/>
              <a:buChar char="•"/>
            </a:pPr>
            <a:r>
              <a:rPr lang="en-US" sz="2600" b="1" dirty="0" smtClean="0">
                <a:solidFill>
                  <a:srgbClr val="FF0000"/>
                </a:solidFill>
              </a:rPr>
              <a:t>Advantage</a:t>
            </a:r>
          </a:p>
          <a:p>
            <a:pPr marL="1428750" lvl="3" indent="-514350" algn="just">
              <a:spcAft>
                <a:spcPts val="600"/>
              </a:spcAft>
              <a:buFont typeface="Arial" pitchFamily="34" charset="0"/>
              <a:buChar char="•"/>
            </a:pPr>
            <a:r>
              <a:rPr lang="en-US" sz="2600" b="1" dirty="0" smtClean="0">
                <a:solidFill>
                  <a:srgbClr val="0070C0"/>
                </a:solidFill>
              </a:rPr>
              <a:t>Total parallelism</a:t>
            </a:r>
          </a:p>
          <a:p>
            <a:pPr marL="971550" lvl="2" indent="-514350" algn="just">
              <a:spcAft>
                <a:spcPts val="600"/>
              </a:spcAft>
              <a:buFont typeface="Arial" pitchFamily="34" charset="0"/>
              <a:buChar char="•"/>
            </a:pPr>
            <a:r>
              <a:rPr lang="en-US" sz="2600" b="1" dirty="0" smtClean="0">
                <a:solidFill>
                  <a:srgbClr val="FF0000"/>
                </a:solidFill>
              </a:rPr>
              <a:t>Disadvantage</a:t>
            </a:r>
          </a:p>
          <a:p>
            <a:pPr marL="1428750" lvl="3" indent="-514350" algn="just">
              <a:spcAft>
                <a:spcPts val="600"/>
              </a:spcAft>
              <a:buFont typeface="Arial" pitchFamily="34" charset="0"/>
              <a:buChar char="•"/>
            </a:pPr>
            <a:r>
              <a:rPr lang="en-US" sz="2600" b="1" dirty="0" smtClean="0">
                <a:solidFill>
                  <a:srgbClr val="0070C0"/>
                </a:solidFill>
              </a:rPr>
              <a:t>Requires substantial number of drives</a:t>
            </a:r>
          </a:p>
        </p:txBody>
      </p:sp>
      <p:pic>
        <p:nvPicPr>
          <p:cNvPr id="3074" name="Picture 2"/>
          <p:cNvPicPr>
            <a:picLocks noChangeAspect="1" noChangeArrowheads="1"/>
          </p:cNvPicPr>
          <p:nvPr/>
        </p:nvPicPr>
        <p:blipFill>
          <a:blip r:embed="rId3"/>
          <a:srcRect/>
          <a:stretch>
            <a:fillRect/>
          </a:stretch>
        </p:blipFill>
        <p:spPr bwMode="auto">
          <a:xfrm>
            <a:off x="838200" y="4876800"/>
            <a:ext cx="7532077" cy="15240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RAID LEVELS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44</a:t>
            </a:fld>
            <a:endParaRPr kumimoji="0" lang="en-US"/>
          </a:p>
        </p:txBody>
      </p:sp>
      <p:sp>
        <p:nvSpPr>
          <p:cNvPr id="6" name="TextBox 5"/>
          <p:cNvSpPr txBox="1"/>
          <p:nvPr/>
        </p:nvSpPr>
        <p:spPr>
          <a:xfrm>
            <a:off x="457200" y="410081"/>
            <a:ext cx="8077200" cy="3631763"/>
          </a:xfrm>
          <a:prstGeom prst="rect">
            <a:avLst/>
          </a:prstGeom>
          <a:noFill/>
        </p:spPr>
        <p:txBody>
          <a:bodyPr wrap="square" rtlCol="0">
            <a:spAutoFit/>
          </a:bodyPr>
          <a:lstStyle/>
          <a:p>
            <a:pPr marL="514350" lvl="1" indent="-514350" algn="just">
              <a:spcAft>
                <a:spcPts val="600"/>
              </a:spcAft>
              <a:buFont typeface="Wingdings" pitchFamily="2" charset="2"/>
              <a:buChar char="Ø"/>
            </a:pPr>
            <a:r>
              <a:rPr lang="en-US" sz="2800" b="1" dirty="0" smtClean="0">
                <a:solidFill>
                  <a:srgbClr val="FF0000"/>
                </a:solidFill>
              </a:rPr>
              <a:t>RAID Level 3</a:t>
            </a:r>
          </a:p>
          <a:p>
            <a:pPr marL="971550" lvl="2" indent="-514350" algn="just">
              <a:spcAft>
                <a:spcPts val="600"/>
              </a:spcAft>
              <a:buFont typeface="Arial" pitchFamily="34" charset="0"/>
              <a:buChar char="•"/>
            </a:pPr>
            <a:r>
              <a:rPr lang="en-US" sz="2600" b="1" dirty="0" smtClean="0">
                <a:solidFill>
                  <a:srgbClr val="0070C0"/>
                </a:solidFill>
              </a:rPr>
              <a:t>Simplified version of level 2</a:t>
            </a:r>
          </a:p>
          <a:p>
            <a:pPr marL="971550" lvl="2" indent="-514350" algn="just">
              <a:spcAft>
                <a:spcPts val="600"/>
              </a:spcAft>
              <a:buFont typeface="Arial" pitchFamily="34" charset="0"/>
              <a:buChar char="•"/>
            </a:pPr>
            <a:r>
              <a:rPr lang="en-US" sz="2600" b="1" dirty="0" smtClean="0">
                <a:solidFill>
                  <a:srgbClr val="0070C0"/>
                </a:solidFill>
              </a:rPr>
              <a:t>A single parity bit is used instead of error-correcting code, hence requires just one extra disk</a:t>
            </a:r>
          </a:p>
          <a:p>
            <a:pPr marL="971550" lvl="2" indent="-514350" algn="just">
              <a:spcAft>
                <a:spcPts val="600"/>
              </a:spcAft>
              <a:buFont typeface="Arial" pitchFamily="34" charset="0"/>
              <a:buChar char="•"/>
            </a:pPr>
            <a:r>
              <a:rPr lang="en-US" sz="2600" b="1" dirty="0" smtClean="0">
                <a:solidFill>
                  <a:srgbClr val="0070C0"/>
                </a:solidFill>
              </a:rPr>
              <a:t>If any disk in array fails, its data can be determined from the data on the remaining disks</a:t>
            </a:r>
          </a:p>
          <a:p>
            <a:pPr marL="971550" lvl="2" indent="-514350" algn="just">
              <a:spcAft>
                <a:spcPts val="600"/>
              </a:spcAft>
              <a:buFont typeface="Arial" pitchFamily="34" charset="0"/>
              <a:buChar char="•"/>
            </a:pPr>
            <a:r>
              <a:rPr lang="en-US" sz="2600" b="1" dirty="0" smtClean="0">
                <a:solidFill>
                  <a:srgbClr val="0070C0"/>
                </a:solidFill>
              </a:rPr>
              <a:t>It is as good as level 2 but is less expensive in the number of extra disks</a:t>
            </a:r>
          </a:p>
        </p:txBody>
      </p:sp>
      <p:pic>
        <p:nvPicPr>
          <p:cNvPr id="4098" name="Picture 2"/>
          <p:cNvPicPr>
            <a:picLocks noChangeAspect="1" noChangeArrowheads="1"/>
          </p:cNvPicPr>
          <p:nvPr/>
        </p:nvPicPr>
        <p:blipFill>
          <a:blip r:embed="rId3"/>
          <a:srcRect/>
          <a:stretch>
            <a:fillRect/>
          </a:stretch>
        </p:blipFill>
        <p:spPr bwMode="auto">
          <a:xfrm>
            <a:off x="838200" y="4267200"/>
            <a:ext cx="7385763" cy="161925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RAID LEVELS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45</a:t>
            </a:fld>
            <a:endParaRPr kumimoji="0" lang="en-US"/>
          </a:p>
        </p:txBody>
      </p:sp>
      <p:sp>
        <p:nvSpPr>
          <p:cNvPr id="6" name="TextBox 5"/>
          <p:cNvSpPr txBox="1"/>
          <p:nvPr/>
        </p:nvSpPr>
        <p:spPr>
          <a:xfrm>
            <a:off x="457200" y="410081"/>
            <a:ext cx="7848600" cy="4924425"/>
          </a:xfrm>
          <a:prstGeom prst="rect">
            <a:avLst/>
          </a:prstGeom>
          <a:noFill/>
        </p:spPr>
        <p:txBody>
          <a:bodyPr wrap="square" rtlCol="0">
            <a:spAutoFit/>
          </a:bodyPr>
          <a:lstStyle/>
          <a:p>
            <a:pPr marL="514350" lvl="1" indent="-514350" algn="just">
              <a:spcAft>
                <a:spcPts val="600"/>
              </a:spcAft>
              <a:buFont typeface="Wingdings" pitchFamily="2" charset="2"/>
              <a:buChar char="Ø"/>
            </a:pPr>
            <a:r>
              <a:rPr lang="en-US" sz="2800" b="1" dirty="0" smtClean="0">
                <a:solidFill>
                  <a:srgbClr val="FF0000"/>
                </a:solidFill>
              </a:rPr>
              <a:t>RAID Level 4</a:t>
            </a:r>
          </a:p>
          <a:p>
            <a:pPr marL="971550" lvl="2" indent="-514350" algn="just">
              <a:spcAft>
                <a:spcPts val="600"/>
              </a:spcAft>
              <a:buFont typeface="Arial" pitchFamily="34" charset="0"/>
              <a:buChar char="•"/>
            </a:pPr>
            <a:r>
              <a:rPr lang="en-US" sz="2400" b="1" dirty="0" smtClean="0">
                <a:solidFill>
                  <a:srgbClr val="0070C0"/>
                </a:solidFill>
              </a:rPr>
              <a:t>It uses block-level striping as in level 0, and in addition keeps a parity block on separate disk for corresponding blocks from other disks</a:t>
            </a:r>
          </a:p>
          <a:p>
            <a:pPr marL="971550" lvl="2" indent="-514350" algn="just">
              <a:spcAft>
                <a:spcPts val="600"/>
              </a:spcAft>
              <a:buFont typeface="Arial" pitchFamily="34" charset="0"/>
              <a:buChar char="•"/>
            </a:pPr>
            <a:r>
              <a:rPr lang="en-US" sz="2400" b="1" dirty="0" smtClean="0">
                <a:solidFill>
                  <a:srgbClr val="0070C0"/>
                </a:solidFill>
              </a:rPr>
              <a:t>If one of the disks fails, the parity block can be used with the corresponding blocks from other disks to restore the blocks of the fail disks</a:t>
            </a:r>
          </a:p>
          <a:p>
            <a:pPr marL="971550" lvl="2" indent="-514350" algn="just">
              <a:spcAft>
                <a:spcPts val="600"/>
              </a:spcAft>
              <a:buFont typeface="Arial" pitchFamily="34" charset="0"/>
              <a:buChar char="•"/>
            </a:pPr>
            <a:r>
              <a:rPr lang="en-US" sz="2400" b="1" dirty="0" smtClean="0">
                <a:solidFill>
                  <a:srgbClr val="0070C0"/>
                </a:solidFill>
              </a:rPr>
              <a:t>To compute parity, simple function XOR is used</a:t>
            </a:r>
            <a:br>
              <a:rPr lang="en-US" sz="2400" b="1" dirty="0" smtClean="0">
                <a:solidFill>
                  <a:srgbClr val="0070C0"/>
                </a:solidFill>
              </a:rPr>
            </a:br>
            <a:r>
              <a:rPr lang="en-US" sz="2400" b="1" dirty="0" smtClean="0">
                <a:solidFill>
                  <a:srgbClr val="0070C0"/>
                </a:solidFill>
              </a:rPr>
              <a:t>For a given set of bits, the XOR of all of those bits returns a 0 if there are an even number of 1’s in the bits, and a 1 if there are an odd number of 1’s</a:t>
            </a:r>
          </a:p>
          <a:p>
            <a:pPr marL="971550" lvl="2" indent="-514350" algn="just">
              <a:spcAft>
                <a:spcPts val="600"/>
              </a:spcAft>
              <a:buFont typeface="Arial" pitchFamily="34" charset="0"/>
              <a:buChar char="•"/>
            </a:pPr>
            <a:r>
              <a:rPr lang="en-US" sz="2400" b="1" dirty="0" smtClean="0">
                <a:solidFill>
                  <a:srgbClr val="FF0000"/>
                </a:solidFill>
              </a:rPr>
              <a:t>Problem: performance bottleneck</a:t>
            </a:r>
          </a:p>
        </p:txBody>
      </p:sp>
      <p:pic>
        <p:nvPicPr>
          <p:cNvPr id="5122" name="Picture 2"/>
          <p:cNvPicPr>
            <a:picLocks noChangeAspect="1" noChangeArrowheads="1"/>
          </p:cNvPicPr>
          <p:nvPr/>
        </p:nvPicPr>
        <p:blipFill>
          <a:blip r:embed="rId3"/>
          <a:srcRect/>
          <a:stretch>
            <a:fillRect/>
          </a:stretch>
        </p:blipFill>
        <p:spPr bwMode="auto">
          <a:xfrm>
            <a:off x="914400" y="5181600"/>
            <a:ext cx="6413563" cy="1376362"/>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RAID LEVELS</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46</a:t>
            </a:fld>
            <a:endParaRPr kumimoji="0" lang="en-US"/>
          </a:p>
        </p:txBody>
      </p:sp>
      <p:sp>
        <p:nvSpPr>
          <p:cNvPr id="6" name="TextBox 5"/>
          <p:cNvSpPr txBox="1"/>
          <p:nvPr/>
        </p:nvSpPr>
        <p:spPr>
          <a:xfrm>
            <a:off x="457200" y="410081"/>
            <a:ext cx="8077200" cy="2754600"/>
          </a:xfrm>
          <a:prstGeom prst="rect">
            <a:avLst/>
          </a:prstGeom>
          <a:noFill/>
        </p:spPr>
        <p:txBody>
          <a:bodyPr wrap="square" rtlCol="0">
            <a:spAutoFit/>
          </a:bodyPr>
          <a:lstStyle/>
          <a:p>
            <a:pPr marL="514350" lvl="1" indent="-514350" algn="just">
              <a:spcAft>
                <a:spcPts val="600"/>
              </a:spcAft>
              <a:buFont typeface="Wingdings" pitchFamily="2" charset="2"/>
              <a:buChar char="Ø"/>
            </a:pPr>
            <a:r>
              <a:rPr lang="en-US" sz="2800" b="1" dirty="0" smtClean="0">
                <a:solidFill>
                  <a:srgbClr val="FF0000"/>
                </a:solidFill>
              </a:rPr>
              <a:t>RAID Level 5</a:t>
            </a:r>
          </a:p>
          <a:p>
            <a:pPr marL="971550" lvl="2" indent="-514350" algn="just">
              <a:spcAft>
                <a:spcPts val="600"/>
              </a:spcAft>
              <a:buFont typeface="Arial" pitchFamily="34" charset="0"/>
              <a:buChar char="•"/>
            </a:pPr>
            <a:r>
              <a:rPr lang="en-US" sz="2600" b="1" dirty="0" smtClean="0">
                <a:solidFill>
                  <a:srgbClr val="0070C0"/>
                </a:solidFill>
              </a:rPr>
              <a:t>Similar to level 4 but parity information is distributed in all disks</a:t>
            </a:r>
          </a:p>
          <a:p>
            <a:pPr marL="971550" lvl="2" indent="-514350" algn="just">
              <a:spcAft>
                <a:spcPts val="600"/>
              </a:spcAft>
              <a:buFont typeface="Arial" pitchFamily="34" charset="0"/>
              <a:buChar char="•"/>
            </a:pPr>
            <a:r>
              <a:rPr lang="en-US" sz="2600" b="1" dirty="0" smtClean="0">
                <a:solidFill>
                  <a:srgbClr val="0070C0"/>
                </a:solidFill>
              </a:rPr>
              <a:t>For each block one of the disk stores parity and other stores data</a:t>
            </a:r>
          </a:p>
          <a:p>
            <a:pPr marL="971550" lvl="2" indent="-514350" algn="just">
              <a:spcAft>
                <a:spcPts val="600"/>
              </a:spcAft>
              <a:buFont typeface="Arial" pitchFamily="34" charset="0"/>
              <a:buChar char="•"/>
            </a:pPr>
            <a:endParaRPr lang="en-US" sz="2600" b="1" dirty="0" smtClean="0">
              <a:solidFill>
                <a:srgbClr val="0070C0"/>
              </a:solidFill>
            </a:endParaRPr>
          </a:p>
        </p:txBody>
      </p:sp>
      <p:pic>
        <p:nvPicPr>
          <p:cNvPr id="6146" name="Picture 2"/>
          <p:cNvPicPr>
            <a:picLocks noChangeAspect="1" noChangeArrowheads="1"/>
          </p:cNvPicPr>
          <p:nvPr/>
        </p:nvPicPr>
        <p:blipFill>
          <a:blip r:embed="rId3"/>
          <a:srcRect/>
          <a:stretch>
            <a:fillRect/>
          </a:stretch>
        </p:blipFill>
        <p:spPr bwMode="auto">
          <a:xfrm>
            <a:off x="1219200" y="4343400"/>
            <a:ext cx="6708258" cy="1914525"/>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STABLE  STORAGE</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47</a:t>
            </a:fld>
            <a:endParaRPr kumimoji="0" lang="en-US"/>
          </a:p>
        </p:txBody>
      </p:sp>
      <p:sp>
        <p:nvSpPr>
          <p:cNvPr id="6" name="TextBox 5"/>
          <p:cNvSpPr txBox="1"/>
          <p:nvPr/>
        </p:nvSpPr>
        <p:spPr>
          <a:xfrm>
            <a:off x="457200" y="410081"/>
            <a:ext cx="8077200" cy="1954381"/>
          </a:xfrm>
          <a:prstGeom prst="rect">
            <a:avLst/>
          </a:prstGeom>
          <a:noFill/>
        </p:spPr>
        <p:txBody>
          <a:bodyPr wrap="square" rtlCol="0">
            <a:spAutoFit/>
          </a:bodyPr>
          <a:lstStyle/>
          <a:p>
            <a:pPr marL="514350" lvl="1" indent="-514350" algn="just">
              <a:spcAft>
                <a:spcPts val="600"/>
              </a:spcAft>
              <a:buFont typeface="Wingdings" pitchFamily="2" charset="2"/>
              <a:buChar char="Ø"/>
            </a:pPr>
            <a:r>
              <a:rPr lang="en-US" sz="2800" b="1" dirty="0" smtClean="0">
                <a:solidFill>
                  <a:srgbClr val="FF0000"/>
                </a:solidFill>
              </a:rPr>
              <a:t>Major functions </a:t>
            </a:r>
          </a:p>
          <a:p>
            <a:pPr marL="971550" lvl="2" indent="-514350" algn="just">
              <a:spcAft>
                <a:spcPts val="600"/>
              </a:spcAft>
              <a:buFont typeface="Arial" pitchFamily="34" charset="0"/>
              <a:buChar char="•"/>
            </a:pPr>
            <a:r>
              <a:rPr lang="en-US" sz="2600" b="1" dirty="0" smtClean="0">
                <a:solidFill>
                  <a:srgbClr val="0070C0"/>
                </a:solidFill>
              </a:rPr>
              <a:t>Stable Writes</a:t>
            </a:r>
          </a:p>
          <a:p>
            <a:pPr marL="971550" lvl="2" indent="-514350" algn="just">
              <a:spcAft>
                <a:spcPts val="600"/>
              </a:spcAft>
              <a:buFont typeface="Arial" pitchFamily="34" charset="0"/>
              <a:buChar char="•"/>
            </a:pPr>
            <a:r>
              <a:rPr lang="en-US" sz="2600" b="1" dirty="0" smtClean="0">
                <a:solidFill>
                  <a:srgbClr val="0070C0"/>
                </a:solidFill>
              </a:rPr>
              <a:t>Stable Read</a:t>
            </a:r>
          </a:p>
          <a:p>
            <a:pPr marL="971550" lvl="2" indent="-514350" algn="just">
              <a:spcAft>
                <a:spcPts val="600"/>
              </a:spcAft>
              <a:buFont typeface="Arial" pitchFamily="34" charset="0"/>
              <a:buChar char="•"/>
            </a:pPr>
            <a:r>
              <a:rPr lang="en-US" sz="2600" b="1" dirty="0" smtClean="0">
                <a:solidFill>
                  <a:srgbClr val="0070C0"/>
                </a:solidFill>
              </a:rPr>
              <a:t>Crash Recovery</a:t>
            </a:r>
          </a:p>
        </p:txBody>
      </p:sp>
      <p:pic>
        <p:nvPicPr>
          <p:cNvPr id="7171" name="Picture 3"/>
          <p:cNvPicPr>
            <a:picLocks noChangeAspect="1" noChangeArrowheads="1"/>
          </p:cNvPicPr>
          <p:nvPr/>
        </p:nvPicPr>
        <p:blipFill>
          <a:blip r:embed="rId3"/>
          <a:srcRect/>
          <a:stretch>
            <a:fillRect/>
          </a:stretch>
        </p:blipFill>
        <p:spPr bwMode="auto">
          <a:xfrm>
            <a:off x="533400" y="2895600"/>
            <a:ext cx="7734132" cy="24384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48</a:t>
            </a:fld>
            <a:endParaRPr kumimoji="0" lang="en-US"/>
          </a:p>
        </p:txBody>
      </p:sp>
      <p:sp>
        <p:nvSpPr>
          <p:cNvPr id="6" name="TextBox 5"/>
          <p:cNvSpPr txBox="1"/>
          <p:nvPr/>
        </p:nvSpPr>
        <p:spPr>
          <a:xfrm>
            <a:off x="457200" y="410081"/>
            <a:ext cx="8077200" cy="2985433"/>
          </a:xfrm>
          <a:prstGeom prst="rect">
            <a:avLst/>
          </a:prstGeom>
          <a:noFill/>
        </p:spPr>
        <p:txBody>
          <a:bodyPr wrap="square" rtlCol="0">
            <a:spAutoFit/>
          </a:bodyPr>
          <a:lstStyle/>
          <a:p>
            <a:pPr marL="0" lvl="1" algn="just">
              <a:spcAft>
                <a:spcPts val="600"/>
              </a:spcAft>
            </a:pPr>
            <a:r>
              <a:rPr lang="en-US" sz="2800" b="1" dirty="0" smtClean="0">
                <a:solidFill>
                  <a:srgbClr val="FF0000"/>
                </a:solidFill>
              </a:rPr>
              <a:t>If 10,000 rpm disk has 300 sectors per track of 512 bytes each and calculate the data rate?</a:t>
            </a:r>
          </a:p>
          <a:p>
            <a:pPr marL="0" lvl="1" algn="just">
              <a:spcAft>
                <a:spcPts val="600"/>
              </a:spcAft>
            </a:pPr>
            <a:endParaRPr lang="en-US" sz="2800" b="1" dirty="0">
              <a:solidFill>
                <a:srgbClr val="FF0000"/>
              </a:solidFill>
            </a:endParaRPr>
          </a:p>
          <a:p>
            <a:pPr marL="0" lvl="1" algn="just">
              <a:spcAft>
                <a:spcPts val="600"/>
              </a:spcAft>
            </a:pPr>
            <a:r>
              <a:rPr lang="en-US" sz="2800" b="1" dirty="0" smtClean="0">
                <a:solidFill>
                  <a:srgbClr val="0070C0"/>
                </a:solidFill>
              </a:rPr>
              <a:t>512*300 = 153600 bytes on a track</a:t>
            </a:r>
          </a:p>
          <a:p>
            <a:pPr marL="0" lvl="1" algn="just">
              <a:spcAft>
                <a:spcPts val="600"/>
              </a:spcAft>
            </a:pPr>
            <a:r>
              <a:rPr lang="en-US" sz="2800" b="1" dirty="0" smtClean="0">
                <a:solidFill>
                  <a:srgbClr val="0070C0"/>
                </a:solidFill>
              </a:rPr>
              <a:t>Data rate = 153600*10000/60 = 25600000 bytes/sec</a:t>
            </a:r>
          </a:p>
          <a:p>
            <a:pPr marL="0" lvl="1" algn="just">
              <a:spcAft>
                <a:spcPts val="600"/>
              </a:spcAft>
            </a:pPr>
            <a:r>
              <a:rPr lang="en-US" sz="2800" b="1" dirty="0">
                <a:solidFill>
                  <a:srgbClr val="0070C0"/>
                </a:solidFill>
              </a:rPr>
              <a:t> </a:t>
            </a:r>
            <a:r>
              <a:rPr lang="en-US" sz="2800" b="1" dirty="0" smtClean="0">
                <a:solidFill>
                  <a:srgbClr val="0070C0"/>
                </a:solidFill>
              </a:rPr>
              <a:t>                                                      = 24.4 MB/sec</a:t>
            </a:r>
            <a:endParaRPr lang="en-US" sz="2600" b="1" dirty="0" smtClean="0">
              <a:solidFill>
                <a:srgbClr val="0070C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
        <p:nvSpPr>
          <p:cNvPr id="5" name="Title 4"/>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141523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49</a:t>
            </a:fld>
            <a:endParaRPr kumimoji="0" lang="en-US"/>
          </a:p>
        </p:txBody>
      </p:sp>
      <p:sp>
        <p:nvSpPr>
          <p:cNvPr id="6" name="TextBox 5"/>
          <p:cNvSpPr txBox="1"/>
          <p:nvPr/>
        </p:nvSpPr>
        <p:spPr>
          <a:xfrm>
            <a:off x="457200" y="410081"/>
            <a:ext cx="8077200" cy="5155257"/>
          </a:xfrm>
          <a:prstGeom prst="rect">
            <a:avLst/>
          </a:prstGeom>
          <a:noFill/>
        </p:spPr>
        <p:txBody>
          <a:bodyPr wrap="square" rtlCol="0">
            <a:spAutoFit/>
          </a:bodyPr>
          <a:lstStyle/>
          <a:p>
            <a:pPr marL="0" lvl="1" algn="just">
              <a:spcAft>
                <a:spcPts val="600"/>
              </a:spcAft>
            </a:pPr>
            <a:r>
              <a:rPr lang="en-US" sz="2800" b="1" dirty="0">
                <a:solidFill>
                  <a:srgbClr val="FF0000"/>
                </a:solidFill>
              </a:rPr>
              <a:t>A disk has 8 sectors per track and spins at 600 rpm. It takes the controller time 10ms from the end of one I/O operation before it can issue a subsequent one. How long does it take to read all 8 sectors using the following interleaving system? </a:t>
            </a:r>
          </a:p>
          <a:p>
            <a:pPr marL="0" lvl="1" algn="just"/>
            <a:r>
              <a:rPr lang="en-US" sz="2400" b="1" dirty="0" smtClean="0">
                <a:solidFill>
                  <a:srgbClr val="FF0000"/>
                </a:solidFill>
              </a:rPr>
              <a:t>a</a:t>
            </a:r>
            <a:r>
              <a:rPr lang="en-US" sz="2400" b="1" dirty="0">
                <a:solidFill>
                  <a:srgbClr val="FF0000"/>
                </a:solidFill>
              </a:rPr>
              <a:t>) No interleaving </a:t>
            </a:r>
          </a:p>
          <a:p>
            <a:pPr marL="0" lvl="1"/>
            <a:r>
              <a:rPr lang="en-US" sz="2400" b="1" dirty="0" smtClean="0">
                <a:solidFill>
                  <a:srgbClr val="FF0000"/>
                </a:solidFill>
              </a:rPr>
              <a:t>b) Single interleaving </a:t>
            </a:r>
            <a:endParaRPr lang="en-US" sz="2400" b="1" dirty="0">
              <a:solidFill>
                <a:srgbClr val="FF0000"/>
              </a:solidFill>
            </a:endParaRPr>
          </a:p>
          <a:p>
            <a:pPr marL="0" lvl="1"/>
            <a:r>
              <a:rPr lang="en-US" sz="2400" b="1" dirty="0" smtClean="0">
                <a:solidFill>
                  <a:srgbClr val="FF0000"/>
                </a:solidFill>
              </a:rPr>
              <a:t>c</a:t>
            </a:r>
            <a:r>
              <a:rPr lang="en-US" sz="2400" b="1" dirty="0">
                <a:solidFill>
                  <a:srgbClr val="FF0000"/>
                </a:solidFill>
              </a:rPr>
              <a:t>) Double interleaving </a:t>
            </a:r>
            <a:endParaRPr lang="en-US" sz="2400" b="1" dirty="0" smtClean="0">
              <a:solidFill>
                <a:srgbClr val="FF0000"/>
              </a:solidFill>
            </a:endParaRPr>
          </a:p>
          <a:p>
            <a:pPr marL="0" lvl="1"/>
            <a:r>
              <a:rPr lang="en-US" sz="2400" b="1" dirty="0">
                <a:solidFill>
                  <a:srgbClr val="0070C0"/>
                </a:solidFill>
              </a:rPr>
              <a:t> </a:t>
            </a:r>
            <a:endParaRPr lang="en-US" sz="2400" b="1" dirty="0" smtClean="0">
              <a:solidFill>
                <a:srgbClr val="0070C0"/>
              </a:solidFill>
            </a:endParaRPr>
          </a:p>
          <a:p>
            <a:pPr marL="0" lvl="1"/>
            <a:r>
              <a:rPr lang="en-US" sz="2400" b="1" dirty="0">
                <a:solidFill>
                  <a:srgbClr val="00B050"/>
                </a:solidFill>
              </a:rPr>
              <a:t>http://www.urch.com/forums/gre-computer-science/6451-schaums-os-7-a.html</a:t>
            </a:r>
          </a:p>
          <a:p>
            <a:endParaRPr lang="en-US" sz="2000" b="1" dirty="0">
              <a:solidFill>
                <a:srgbClr val="0070C0"/>
              </a:solidFill>
            </a:endParaRPr>
          </a:p>
          <a:p>
            <a:endParaRPr lang="en-US" sz="2000" b="1" dirty="0">
              <a:solidFill>
                <a:srgbClr val="0070C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
        <p:nvSpPr>
          <p:cNvPr id="5" name="Title 4"/>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4327319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left)">
                                      <p:cBhvr>
                                        <p:cTn id="17" dur="500"/>
                                        <p:tgtEl>
                                          <p:spTgt spid="6">
                                            <p:txEl>
                                              <p:pRg st="3" end="3"/>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wipe(left)">
                                      <p:cBhvr>
                                        <p:cTn id="21" dur="500"/>
                                        <p:tgtEl>
                                          <p:spTgt spid="6">
                                            <p:txEl>
                                              <p:pRg st="4" end="4"/>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wipe(left)">
                                      <p:cBhvr>
                                        <p:cTn id="2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MEMORY-MAPPED I/O</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609600"/>
            <a:ext cx="8077200" cy="2400657"/>
          </a:xfrm>
          <a:prstGeom prst="rect">
            <a:avLst/>
          </a:prstGeom>
          <a:noFill/>
        </p:spPr>
        <p:txBody>
          <a:bodyPr wrap="square" rtlCol="0">
            <a:spAutoFit/>
          </a:bodyPr>
          <a:lstStyle/>
          <a:p>
            <a:pPr marL="346075" indent="-346075" algn="just">
              <a:spcAft>
                <a:spcPts val="600"/>
              </a:spcAft>
              <a:buFont typeface="Wingdings" pitchFamily="2" charset="2"/>
              <a:buChar char="Ø"/>
            </a:pPr>
            <a:r>
              <a:rPr lang="en-US" sz="2800" b="1" dirty="0" smtClean="0">
                <a:solidFill>
                  <a:srgbClr val="0070C0"/>
                </a:solidFill>
              </a:rPr>
              <a:t>The device control registers are mapped into memory space called memory-mapped I/O</a:t>
            </a:r>
          </a:p>
          <a:p>
            <a:pPr marL="346075" indent="-346075" algn="just">
              <a:spcAft>
                <a:spcPts val="600"/>
              </a:spcAft>
              <a:buFont typeface="Wingdings" pitchFamily="2" charset="2"/>
              <a:buChar char="Ø"/>
            </a:pPr>
            <a:r>
              <a:rPr lang="en-US" sz="2800" b="1" dirty="0" smtClean="0">
                <a:solidFill>
                  <a:srgbClr val="0070C0"/>
                </a:solidFill>
              </a:rPr>
              <a:t>Usually the assigned addresses are at the top of the address space</a:t>
            </a:r>
          </a:p>
          <a:p>
            <a:pPr marL="346075" indent="-346075" algn="just">
              <a:spcAft>
                <a:spcPts val="600"/>
              </a:spcAft>
              <a:buFont typeface="Wingdings" pitchFamily="2" charset="2"/>
              <a:buChar char="Ø"/>
            </a:pPr>
            <a:endParaRPr lang="en-US" sz="2800" dirty="0" smtClean="0"/>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50</a:t>
            </a:fld>
            <a:endParaRPr kumimoji="0" lang="en-US"/>
          </a:p>
        </p:txBody>
      </p:sp>
      <p:sp>
        <p:nvSpPr>
          <p:cNvPr id="6" name="TextBox 5"/>
          <p:cNvSpPr txBox="1"/>
          <p:nvPr/>
        </p:nvSpPr>
        <p:spPr>
          <a:xfrm>
            <a:off x="304800" y="410081"/>
            <a:ext cx="8077200" cy="5447645"/>
          </a:xfrm>
          <a:prstGeom prst="rect">
            <a:avLst/>
          </a:prstGeom>
          <a:noFill/>
        </p:spPr>
        <p:txBody>
          <a:bodyPr wrap="square" rtlCol="0">
            <a:spAutoFit/>
          </a:bodyPr>
          <a:lstStyle/>
          <a:p>
            <a:pPr lvl="0" algn="just"/>
            <a:r>
              <a:rPr lang="en-US" sz="2800" b="1" dirty="0" smtClean="0">
                <a:solidFill>
                  <a:srgbClr val="FF0000"/>
                </a:solidFill>
              </a:rPr>
              <a:t>Suppose that a disk drive has 300 cylinders, numbered from 0 to 299. The drive is currently serving a request at cylinder 143 and the previous request was at cylinder 15. The queue of pending requests, in FIFO order, is 86</a:t>
            </a:r>
            <a:r>
              <a:rPr lang="en-US" sz="2800" b="1" dirty="0">
                <a:solidFill>
                  <a:srgbClr val="FF0000"/>
                </a:solidFill>
              </a:rPr>
              <a:t>, 147, </a:t>
            </a:r>
            <a:r>
              <a:rPr lang="en-US" sz="2800" b="1" dirty="0" smtClean="0">
                <a:solidFill>
                  <a:srgbClr val="FF0000"/>
                </a:solidFill>
              </a:rPr>
              <a:t>291</a:t>
            </a:r>
            <a:r>
              <a:rPr lang="en-US" sz="2800" b="1" dirty="0">
                <a:solidFill>
                  <a:srgbClr val="FF0000"/>
                </a:solidFill>
              </a:rPr>
              <a:t>, </a:t>
            </a:r>
            <a:r>
              <a:rPr lang="en-US" sz="2800" b="1" dirty="0" smtClean="0">
                <a:solidFill>
                  <a:srgbClr val="FF0000"/>
                </a:solidFill>
              </a:rPr>
              <a:t>18, 95, 151, 12</a:t>
            </a:r>
            <a:r>
              <a:rPr lang="en-US" sz="2800" b="1" dirty="0">
                <a:solidFill>
                  <a:srgbClr val="FF0000"/>
                </a:solidFill>
              </a:rPr>
              <a:t>, 175, </a:t>
            </a:r>
            <a:r>
              <a:rPr lang="en-US" sz="2800" b="1" dirty="0" smtClean="0">
                <a:solidFill>
                  <a:srgbClr val="FF0000"/>
                </a:solidFill>
              </a:rPr>
              <a:t>30</a:t>
            </a:r>
            <a:r>
              <a:rPr lang="en-US" sz="2800" b="1" dirty="0">
                <a:solidFill>
                  <a:srgbClr val="FF0000"/>
                </a:solidFill>
              </a:rPr>
              <a:t>. </a:t>
            </a:r>
            <a:r>
              <a:rPr lang="en-US" sz="2800" b="1" dirty="0" smtClean="0">
                <a:solidFill>
                  <a:srgbClr val="FF0000"/>
                </a:solidFill>
              </a:rPr>
              <a:t>Starting from the current head position, what is the total distance(in cylinders) that the disk arm moves to satisfy all the pending requests </a:t>
            </a:r>
            <a:r>
              <a:rPr lang="en-US" sz="2800" b="1" dirty="0">
                <a:solidFill>
                  <a:srgbClr val="FF0000"/>
                </a:solidFill>
              </a:rPr>
              <a:t>for </a:t>
            </a:r>
            <a:r>
              <a:rPr lang="en-US" sz="2800" b="1" dirty="0" smtClean="0">
                <a:solidFill>
                  <a:srgbClr val="FF0000"/>
                </a:solidFill>
              </a:rPr>
              <a:t>each of the </a:t>
            </a:r>
            <a:r>
              <a:rPr lang="en-US" sz="2800" b="1" dirty="0">
                <a:solidFill>
                  <a:srgbClr val="FF0000"/>
                </a:solidFill>
              </a:rPr>
              <a:t>following disk- scheduling algorithms?</a:t>
            </a:r>
          </a:p>
          <a:p>
            <a:pPr marL="571500" indent="-571500" algn="just">
              <a:buAutoNum type="romanLcParenR"/>
            </a:pPr>
            <a:r>
              <a:rPr lang="en-US" sz="2800" b="1" dirty="0" smtClean="0">
                <a:solidFill>
                  <a:srgbClr val="FF0000"/>
                </a:solidFill>
              </a:rPr>
              <a:t>FCFS</a:t>
            </a:r>
            <a:r>
              <a:rPr lang="en-US" sz="2800" b="1" dirty="0">
                <a:solidFill>
                  <a:srgbClr val="FF0000"/>
                </a:solidFill>
              </a:rPr>
              <a:t>	ii) SSTF	  iii) SCAN       iv) C-SCAN </a:t>
            </a:r>
            <a:endParaRPr lang="en-US" sz="2800" b="1" dirty="0" smtClean="0">
              <a:solidFill>
                <a:srgbClr val="FF0000"/>
              </a:solidFill>
            </a:endParaRPr>
          </a:p>
          <a:p>
            <a:pPr algn="just"/>
            <a:r>
              <a:rPr lang="en-US" sz="2800" b="1" dirty="0" smtClean="0">
                <a:solidFill>
                  <a:srgbClr val="FF0000"/>
                </a:solidFill>
              </a:rPr>
              <a:t>v</a:t>
            </a:r>
            <a:r>
              <a:rPr lang="en-US" sz="2800" b="1">
                <a:solidFill>
                  <a:srgbClr val="FF0000"/>
                </a:solidFill>
              </a:rPr>
              <a:t>) </a:t>
            </a:r>
            <a:r>
              <a:rPr lang="en-US" sz="2800" b="1" smtClean="0">
                <a:solidFill>
                  <a:srgbClr val="FF0000"/>
                </a:solidFill>
              </a:rPr>
              <a:t> LOOK     </a:t>
            </a:r>
            <a:r>
              <a:rPr lang="en-US" sz="2800" b="1" dirty="0">
                <a:solidFill>
                  <a:srgbClr val="FF0000"/>
                </a:solidFill>
              </a:rPr>
              <a:t>vi) C-LOOK </a:t>
            </a:r>
          </a:p>
          <a:p>
            <a:endParaRPr lang="en-US" sz="2000" b="1" dirty="0">
              <a:solidFill>
                <a:srgbClr val="0070C0"/>
              </a:solidFill>
            </a:endParaRPr>
          </a:p>
          <a:p>
            <a:endParaRPr lang="en-US" sz="2000" b="1" dirty="0">
              <a:solidFill>
                <a:srgbClr val="0070C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
        <p:nvSpPr>
          <p:cNvPr id="5" name="Title 4"/>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272001432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sz="quarter" idx="13"/>
          </p:nvPr>
        </p:nvSpPr>
        <p:spPr/>
        <p:txBody>
          <a:bodyPr>
            <a:noAutofit/>
          </a:bodyPr>
          <a:lstStyle/>
          <a:p>
            <a:pPr algn="ctr"/>
            <a:r>
              <a:rPr lang="en-US" sz="2400" dirty="0" smtClean="0"/>
              <a:t>CLOCKS &amp; TERMINALS</a:t>
            </a:r>
            <a:endParaRPr lang="en-US" sz="2800"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51</a:t>
            </a:fld>
            <a:endParaRPr kumimoji="0" lang="en-US"/>
          </a:p>
        </p:txBody>
      </p:sp>
      <p:sp>
        <p:nvSpPr>
          <p:cNvPr id="5" name="Footer Placeholder 4"/>
          <p:cNvSpPr>
            <a:spLocks noGrp="1"/>
          </p:cNvSpPr>
          <p:nvPr>
            <p:ph type="ftr" sz="quarter" idx="16"/>
          </p:nvPr>
        </p:nvSpPr>
        <p:spPr/>
        <p:txBody>
          <a:bodyPr/>
          <a:lstStyle/>
          <a:p>
            <a:r>
              <a:rPr kumimoji="0" lang="en-US" smtClean="0"/>
              <a:t>Er. Deeyoranjan Dongol</a:t>
            </a:r>
            <a:endParaRPr kumimoji="0" lang="en-US"/>
          </a:p>
        </p:txBody>
      </p:sp>
    </p:spTree>
    <p:extLst>
      <p:ext uri="{BB962C8B-B14F-4D97-AF65-F5344CB8AC3E}">
        <p14:creationId xmlns:p14="http://schemas.microsoft.com/office/powerpoint/2010/main" val="29787785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52</a:t>
            </a:fld>
            <a:endParaRPr kumimoji="0" lang="en-US"/>
          </a:p>
        </p:txBody>
      </p:sp>
      <p:sp>
        <p:nvSpPr>
          <p:cNvPr id="6" name="TextBox 5"/>
          <p:cNvSpPr txBox="1"/>
          <p:nvPr/>
        </p:nvSpPr>
        <p:spPr>
          <a:xfrm>
            <a:off x="457200" y="410081"/>
            <a:ext cx="8077200" cy="4031873"/>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solidFill>
                  <a:srgbClr val="FF0000"/>
                </a:solidFill>
              </a:rPr>
              <a:t>Two types of clock</a:t>
            </a:r>
          </a:p>
          <a:p>
            <a:pPr marL="971550" lvl="1" indent="-514350" algn="just">
              <a:spcAft>
                <a:spcPts val="600"/>
              </a:spcAft>
              <a:buFont typeface="Arial" pitchFamily="34" charset="0"/>
              <a:buChar char="•"/>
            </a:pPr>
            <a:r>
              <a:rPr lang="en-US" sz="2600" b="1" dirty="0" smtClean="0">
                <a:solidFill>
                  <a:srgbClr val="0070C0"/>
                </a:solidFill>
              </a:rPr>
              <a:t>Simple clock: tied to 110 or 220 volt power line, causes an interrupt at every voltage cycle (50 or 60 Hz)</a:t>
            </a:r>
          </a:p>
          <a:p>
            <a:pPr marL="971550" lvl="1" indent="-514350" algn="just">
              <a:spcAft>
                <a:spcPts val="600"/>
              </a:spcAft>
              <a:buFont typeface="Arial" pitchFamily="34" charset="0"/>
              <a:buChar char="•"/>
            </a:pPr>
            <a:r>
              <a:rPr lang="en-US" sz="2600" b="1" dirty="0" smtClean="0">
                <a:solidFill>
                  <a:srgbClr val="0070C0"/>
                </a:solidFill>
              </a:rPr>
              <a:t>Other type, used in modern computers based on crystal oscillator</a:t>
            </a:r>
          </a:p>
          <a:p>
            <a:pPr marL="1428750" lvl="2" indent="-514350" algn="just">
              <a:spcAft>
                <a:spcPts val="600"/>
              </a:spcAft>
              <a:buFont typeface="Arial" pitchFamily="34" charset="0"/>
              <a:buChar char="•"/>
            </a:pPr>
            <a:r>
              <a:rPr lang="en-US" sz="2600" b="1" dirty="0" smtClean="0">
                <a:solidFill>
                  <a:srgbClr val="0070C0"/>
                </a:solidFill>
              </a:rPr>
              <a:t>High accuracy, in the range of several hundred megahertz</a:t>
            </a:r>
          </a:p>
          <a:p>
            <a:pPr marL="1428750" lvl="2" indent="-514350" algn="just">
              <a:spcAft>
                <a:spcPts val="600"/>
              </a:spcAft>
              <a:buFont typeface="Arial" pitchFamily="34" charset="0"/>
              <a:buChar char="•"/>
            </a:pPr>
            <a:endParaRPr lang="en-US" sz="2600" b="1" dirty="0" smtClean="0">
              <a:solidFill>
                <a:srgbClr val="0070C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
        <p:nvSpPr>
          <p:cNvPr id="5" name="Title 4"/>
          <p:cNvSpPr>
            <a:spLocks noGrp="1"/>
          </p:cNvSpPr>
          <p:nvPr>
            <p:ph type="title"/>
          </p:nvPr>
        </p:nvSpPr>
        <p:spPr/>
        <p:txBody>
          <a:bodyPr>
            <a:normAutofit fontScale="90000"/>
          </a:bodyPr>
          <a:lstStyle/>
          <a:p>
            <a:endParaRPr lang="en-US"/>
          </a:p>
        </p:txBody>
      </p:sp>
      <p:grpSp>
        <p:nvGrpSpPr>
          <p:cNvPr id="9" name="Group 8"/>
          <p:cNvGrpSpPr/>
          <p:nvPr/>
        </p:nvGrpSpPr>
        <p:grpSpPr>
          <a:xfrm>
            <a:off x="1447800" y="3962400"/>
            <a:ext cx="6171780" cy="2099580"/>
            <a:chOff x="1447800" y="3962400"/>
            <a:chExt cx="6171780" cy="2099580"/>
          </a:xfrm>
        </p:grpSpPr>
        <p:pic>
          <p:nvPicPr>
            <p:cNvPr id="7" name="Picture 6"/>
            <p:cNvPicPr>
              <a:picLocks noChangeAspect="1"/>
            </p:cNvPicPr>
            <p:nvPr/>
          </p:nvPicPr>
          <p:blipFill>
            <a:blip r:embed="rId3"/>
            <a:stretch>
              <a:fillRect/>
            </a:stretch>
          </p:blipFill>
          <p:spPr>
            <a:xfrm>
              <a:off x="1447800" y="3962400"/>
              <a:ext cx="6171780" cy="2034743"/>
            </a:xfrm>
            <a:prstGeom prst="rect">
              <a:avLst/>
            </a:prstGeom>
          </p:spPr>
        </p:pic>
        <p:sp>
          <p:nvSpPr>
            <p:cNvPr id="8" name="Rectangle 7"/>
            <p:cNvSpPr/>
            <p:nvPr/>
          </p:nvSpPr>
          <p:spPr>
            <a:xfrm>
              <a:off x="1981200" y="5932305"/>
              <a:ext cx="4206473" cy="129675"/>
            </a:xfrm>
            <a:prstGeom prst="rect">
              <a:avLst/>
            </a:prstGeom>
          </p:spPr>
          <p:txBody>
            <a:bodyPr wrap="none">
              <a:spAutoFit/>
            </a:bodyPr>
            <a:lstStyle/>
            <a:p>
              <a:pPr lvl="2" algn="just">
                <a:spcAft>
                  <a:spcPts val="600"/>
                </a:spcAft>
              </a:pPr>
              <a:r>
                <a:rPr lang="en-US" sz="2600" b="1" dirty="0" smtClean="0">
                  <a:solidFill>
                    <a:srgbClr val="0070C0"/>
                  </a:solidFill>
                </a:rPr>
                <a:t>A programmable clock</a:t>
              </a:r>
              <a:endParaRPr lang="en-US" sz="2600" b="1" dirty="0">
                <a:solidFill>
                  <a:srgbClr val="0070C0"/>
                </a:solidFill>
              </a:endParaRPr>
            </a:p>
          </p:txBody>
        </p:sp>
      </p:grpSp>
    </p:spTree>
    <p:extLst>
      <p:ext uri="{BB962C8B-B14F-4D97-AF65-F5344CB8AC3E}">
        <p14:creationId xmlns:p14="http://schemas.microsoft.com/office/powerpoint/2010/main" val="290635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left)">
                                      <p:cBhvr>
                                        <p:cTn id="11" dur="500"/>
                                        <p:tgtEl>
                                          <p:spTgt spid="6">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left)">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53</a:t>
            </a:fld>
            <a:endParaRPr kumimoji="0" lang="en-US"/>
          </a:p>
        </p:txBody>
      </p:sp>
      <p:sp>
        <p:nvSpPr>
          <p:cNvPr id="6" name="TextBox 5"/>
          <p:cNvSpPr txBox="1"/>
          <p:nvPr/>
        </p:nvSpPr>
        <p:spPr>
          <a:xfrm>
            <a:off x="457200" y="410081"/>
            <a:ext cx="8077200" cy="5632311"/>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solidFill>
                  <a:srgbClr val="FF0000"/>
                </a:solidFill>
              </a:rPr>
              <a:t>Programmable clocks</a:t>
            </a:r>
          </a:p>
          <a:p>
            <a:pPr marL="971550" lvl="1" indent="-514350" algn="just">
              <a:spcAft>
                <a:spcPts val="600"/>
              </a:spcAft>
              <a:buFont typeface="Arial" pitchFamily="34" charset="0"/>
              <a:buChar char="•"/>
            </a:pPr>
            <a:r>
              <a:rPr lang="en-US" sz="2600" b="1" dirty="0" smtClean="0">
                <a:solidFill>
                  <a:srgbClr val="0070C0"/>
                </a:solidFill>
              </a:rPr>
              <a:t>Two modes: </a:t>
            </a:r>
            <a:r>
              <a:rPr lang="en-US" sz="2600" b="1" dirty="0" smtClean="0">
                <a:solidFill>
                  <a:srgbClr val="FF0000"/>
                </a:solidFill>
              </a:rPr>
              <a:t>one-shot</a:t>
            </a:r>
            <a:r>
              <a:rPr lang="en-US" sz="2600" b="1" dirty="0" smtClean="0">
                <a:solidFill>
                  <a:srgbClr val="0070C0"/>
                </a:solidFill>
              </a:rPr>
              <a:t> vs. </a:t>
            </a:r>
            <a:r>
              <a:rPr lang="en-US" sz="2600" b="1" dirty="0" smtClean="0">
                <a:solidFill>
                  <a:srgbClr val="FF0000"/>
                </a:solidFill>
              </a:rPr>
              <a:t>square-wave</a:t>
            </a:r>
          </a:p>
          <a:p>
            <a:pPr marL="971550" lvl="1" indent="-514350" algn="just">
              <a:spcAft>
                <a:spcPts val="600"/>
              </a:spcAft>
              <a:buFont typeface="Arial" pitchFamily="34" charset="0"/>
              <a:buChar char="•"/>
            </a:pPr>
            <a:r>
              <a:rPr lang="en-US" sz="2600" b="1" dirty="0" smtClean="0">
                <a:solidFill>
                  <a:srgbClr val="FF0000"/>
                </a:solidFill>
              </a:rPr>
              <a:t>In</a:t>
            </a:r>
            <a:r>
              <a:rPr lang="en-US" sz="2600" b="1" dirty="0" smtClean="0">
                <a:solidFill>
                  <a:srgbClr val="0070C0"/>
                </a:solidFill>
              </a:rPr>
              <a:t> </a:t>
            </a:r>
            <a:r>
              <a:rPr lang="en-US" sz="2600" b="1" dirty="0" smtClean="0">
                <a:solidFill>
                  <a:srgbClr val="FF0000"/>
                </a:solidFill>
              </a:rPr>
              <a:t>one-shot</a:t>
            </a:r>
            <a:r>
              <a:rPr lang="en-US" sz="2600" b="1" dirty="0" smtClean="0">
                <a:solidFill>
                  <a:srgbClr val="0070C0"/>
                </a:solidFill>
              </a:rPr>
              <a:t> </a:t>
            </a:r>
            <a:r>
              <a:rPr lang="en-US" sz="2600" b="1" dirty="0" smtClean="0">
                <a:solidFill>
                  <a:srgbClr val="FF0000"/>
                </a:solidFill>
              </a:rPr>
              <a:t>mode</a:t>
            </a:r>
            <a:r>
              <a:rPr lang="en-US" sz="2600" b="1" dirty="0" smtClean="0">
                <a:solidFill>
                  <a:srgbClr val="0070C0"/>
                </a:solidFill>
              </a:rPr>
              <a:t>, when </a:t>
            </a:r>
            <a:r>
              <a:rPr lang="en-US" sz="2600" b="1" dirty="0">
                <a:solidFill>
                  <a:srgbClr val="0070C0"/>
                </a:solidFill>
              </a:rPr>
              <a:t>the clock is started, it copies the value of the holding register into </a:t>
            </a:r>
            <a:r>
              <a:rPr lang="en-US" sz="2600" b="1" dirty="0" smtClean="0">
                <a:solidFill>
                  <a:srgbClr val="0070C0"/>
                </a:solidFill>
              </a:rPr>
              <a:t>the counter </a:t>
            </a:r>
            <a:r>
              <a:rPr lang="en-US" sz="2600" b="1" dirty="0">
                <a:solidFill>
                  <a:srgbClr val="0070C0"/>
                </a:solidFill>
              </a:rPr>
              <a:t>and then decrements the counter at each pulse from the crystal. When </a:t>
            </a:r>
            <a:r>
              <a:rPr lang="en-US" sz="2600" b="1" dirty="0" smtClean="0">
                <a:solidFill>
                  <a:srgbClr val="0070C0"/>
                </a:solidFill>
              </a:rPr>
              <a:t>the counter </a:t>
            </a:r>
            <a:r>
              <a:rPr lang="en-US" sz="2600" b="1" dirty="0">
                <a:solidFill>
                  <a:srgbClr val="0070C0"/>
                </a:solidFill>
              </a:rPr>
              <a:t>gets to zero, it causes an interrupt and stops until it is explicitly </a:t>
            </a:r>
            <a:r>
              <a:rPr lang="en-US" sz="2600" b="1" dirty="0" smtClean="0">
                <a:solidFill>
                  <a:srgbClr val="0070C0"/>
                </a:solidFill>
              </a:rPr>
              <a:t>started again </a:t>
            </a:r>
            <a:r>
              <a:rPr lang="en-US" sz="2600" b="1" dirty="0">
                <a:solidFill>
                  <a:srgbClr val="0070C0"/>
                </a:solidFill>
              </a:rPr>
              <a:t>by the </a:t>
            </a:r>
            <a:r>
              <a:rPr lang="en-US" sz="2600" b="1" dirty="0" smtClean="0">
                <a:solidFill>
                  <a:srgbClr val="0070C0"/>
                </a:solidFill>
              </a:rPr>
              <a:t>software</a:t>
            </a:r>
          </a:p>
          <a:p>
            <a:pPr marL="971550" lvl="1" indent="-514350" algn="just">
              <a:spcAft>
                <a:spcPts val="600"/>
              </a:spcAft>
              <a:buFont typeface="Arial" pitchFamily="34" charset="0"/>
              <a:buChar char="•"/>
            </a:pPr>
            <a:r>
              <a:rPr lang="en-US" sz="2600" b="1" dirty="0" smtClean="0">
                <a:solidFill>
                  <a:srgbClr val="FF0000"/>
                </a:solidFill>
              </a:rPr>
              <a:t>In </a:t>
            </a:r>
            <a:r>
              <a:rPr lang="en-US" sz="2600" b="1" dirty="0">
                <a:solidFill>
                  <a:srgbClr val="FF0000"/>
                </a:solidFill>
              </a:rPr>
              <a:t>square-wave mode</a:t>
            </a:r>
            <a:r>
              <a:rPr lang="en-US" sz="2600" b="1" dirty="0">
                <a:solidFill>
                  <a:srgbClr val="0070C0"/>
                </a:solidFill>
              </a:rPr>
              <a:t>, after getting to zero and causing </a:t>
            </a:r>
            <a:r>
              <a:rPr lang="en-US" sz="2600" b="1" dirty="0" smtClean="0">
                <a:solidFill>
                  <a:srgbClr val="0070C0"/>
                </a:solidFill>
              </a:rPr>
              <a:t>the interrupt</a:t>
            </a:r>
            <a:r>
              <a:rPr lang="en-US" sz="2600" b="1" dirty="0">
                <a:solidFill>
                  <a:srgbClr val="0070C0"/>
                </a:solidFill>
              </a:rPr>
              <a:t>, the holding register is automatically copied into the counter, and </a:t>
            </a:r>
            <a:r>
              <a:rPr lang="en-US" sz="2600" b="1" dirty="0" smtClean="0">
                <a:solidFill>
                  <a:srgbClr val="0070C0"/>
                </a:solidFill>
              </a:rPr>
              <a:t>the whole </a:t>
            </a:r>
            <a:r>
              <a:rPr lang="en-US" sz="2600" b="1" dirty="0">
                <a:solidFill>
                  <a:srgbClr val="0070C0"/>
                </a:solidFill>
              </a:rPr>
              <a:t>process is repeated again indefinitely</a:t>
            </a:r>
          </a:p>
          <a:p>
            <a:pPr marL="971550" lvl="1" indent="-514350" algn="just">
              <a:spcAft>
                <a:spcPts val="600"/>
              </a:spcAft>
              <a:buFont typeface="Arial" pitchFamily="34" charset="0"/>
              <a:buChar char="•"/>
            </a:pPr>
            <a:r>
              <a:rPr lang="en-US" sz="2600" b="1" dirty="0" smtClean="0">
                <a:solidFill>
                  <a:srgbClr val="0070C0"/>
                </a:solidFill>
              </a:rPr>
              <a:t>Periodic interrupts are called </a:t>
            </a:r>
            <a:r>
              <a:rPr lang="en-US" sz="2600" b="1" dirty="0" smtClean="0">
                <a:solidFill>
                  <a:srgbClr val="FF0000"/>
                </a:solidFill>
              </a:rPr>
              <a:t>“clock ticks”</a:t>
            </a: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
        <p:nvSpPr>
          <p:cNvPr id="5" name="Title 4"/>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4285047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left)">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left)">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54</a:t>
            </a:fld>
            <a:endParaRPr kumimoji="0" lang="en-US"/>
          </a:p>
        </p:txBody>
      </p:sp>
      <p:sp>
        <p:nvSpPr>
          <p:cNvPr id="6" name="TextBox 5"/>
          <p:cNvSpPr txBox="1"/>
          <p:nvPr/>
        </p:nvSpPr>
        <p:spPr>
          <a:xfrm>
            <a:off x="457200" y="410081"/>
            <a:ext cx="8077200" cy="5632311"/>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solidFill>
                  <a:srgbClr val="FF0000"/>
                </a:solidFill>
              </a:rPr>
              <a:t>Common duties of clock software</a:t>
            </a:r>
          </a:p>
          <a:p>
            <a:pPr marL="971550" lvl="1" indent="-514350" algn="just">
              <a:spcAft>
                <a:spcPts val="600"/>
              </a:spcAft>
              <a:buFont typeface="Arial" pitchFamily="34" charset="0"/>
              <a:buChar char="•"/>
            </a:pPr>
            <a:r>
              <a:rPr lang="en-US" sz="2400" b="1" dirty="0" smtClean="0">
                <a:solidFill>
                  <a:srgbClr val="0070C0"/>
                </a:solidFill>
              </a:rPr>
              <a:t>Maintaining the time of day</a:t>
            </a:r>
          </a:p>
          <a:p>
            <a:pPr marL="971550" lvl="1" indent="-514350" algn="just">
              <a:spcAft>
                <a:spcPts val="600"/>
              </a:spcAft>
              <a:buFont typeface="Arial" pitchFamily="34" charset="0"/>
              <a:buChar char="•"/>
            </a:pPr>
            <a:r>
              <a:rPr lang="en-US" sz="2400" b="1" dirty="0" smtClean="0">
                <a:solidFill>
                  <a:srgbClr val="0070C0"/>
                </a:solidFill>
              </a:rPr>
              <a:t>Preventing processes from running longer than they are allowed to</a:t>
            </a:r>
          </a:p>
          <a:p>
            <a:pPr marL="971550" lvl="1" indent="-514350" algn="just">
              <a:spcAft>
                <a:spcPts val="600"/>
              </a:spcAft>
              <a:buFont typeface="Arial" pitchFamily="34" charset="0"/>
              <a:buChar char="•"/>
            </a:pPr>
            <a:r>
              <a:rPr lang="en-US" sz="2400" b="1" dirty="0" smtClean="0">
                <a:solidFill>
                  <a:srgbClr val="0070C0"/>
                </a:solidFill>
              </a:rPr>
              <a:t>Accounting for CPU usage</a:t>
            </a:r>
          </a:p>
          <a:p>
            <a:pPr marL="971550" lvl="1" indent="-514350" algn="just">
              <a:spcAft>
                <a:spcPts val="600"/>
              </a:spcAft>
              <a:buFont typeface="Arial" pitchFamily="34" charset="0"/>
              <a:buChar char="•"/>
            </a:pPr>
            <a:r>
              <a:rPr lang="en-US" sz="2400" b="1" dirty="0" smtClean="0">
                <a:solidFill>
                  <a:srgbClr val="0070C0"/>
                </a:solidFill>
              </a:rPr>
              <a:t>Handling the alarm system call made by user processes</a:t>
            </a:r>
          </a:p>
          <a:p>
            <a:pPr marL="971550" lvl="1" indent="-514350" algn="just">
              <a:spcAft>
                <a:spcPts val="600"/>
              </a:spcAft>
              <a:buFont typeface="Arial" pitchFamily="34" charset="0"/>
              <a:buChar char="•"/>
            </a:pPr>
            <a:r>
              <a:rPr lang="en-US" sz="2400" b="1" dirty="0" smtClean="0">
                <a:solidFill>
                  <a:srgbClr val="0070C0"/>
                </a:solidFill>
              </a:rPr>
              <a:t>Providing watch-dog timers for parts of the system</a:t>
            </a:r>
            <a:r>
              <a:rPr lang="en-US" sz="2400" b="1" dirty="0">
                <a:solidFill>
                  <a:srgbClr val="0070C0"/>
                </a:solidFill>
              </a:rPr>
              <a:t> </a:t>
            </a:r>
            <a:r>
              <a:rPr lang="en-US" sz="2400" b="1" dirty="0" smtClean="0">
                <a:solidFill>
                  <a:srgbClr val="0070C0"/>
                </a:solidFill>
              </a:rPr>
              <a:t>itself</a:t>
            </a:r>
          </a:p>
          <a:p>
            <a:pPr marL="971550" lvl="1" indent="-514350" algn="just">
              <a:spcAft>
                <a:spcPts val="600"/>
              </a:spcAft>
              <a:buFont typeface="Arial" pitchFamily="34" charset="0"/>
              <a:buChar char="•"/>
            </a:pPr>
            <a:r>
              <a:rPr lang="en-US" sz="2400" b="1" dirty="0" smtClean="0">
                <a:solidFill>
                  <a:srgbClr val="0070C0"/>
                </a:solidFill>
              </a:rPr>
              <a:t>Doing profiling, monitoring and statistics gathering</a:t>
            </a:r>
          </a:p>
          <a:p>
            <a:pPr marL="514350" indent="-514350" algn="just">
              <a:spcAft>
                <a:spcPts val="600"/>
              </a:spcAft>
              <a:buFont typeface="Wingdings" pitchFamily="2" charset="2"/>
              <a:buChar char="Ø"/>
            </a:pPr>
            <a:r>
              <a:rPr lang="en-US" sz="2800" b="1" dirty="0" smtClean="0">
                <a:solidFill>
                  <a:srgbClr val="FF0000"/>
                </a:solidFill>
              </a:rPr>
              <a:t>Soft Timers</a:t>
            </a:r>
            <a:endParaRPr lang="en-US" sz="2800" b="1" dirty="0">
              <a:solidFill>
                <a:srgbClr val="FF0000"/>
              </a:solidFill>
            </a:endParaRPr>
          </a:p>
          <a:p>
            <a:pPr marL="971550" lvl="1" indent="-514350" algn="just">
              <a:spcAft>
                <a:spcPts val="600"/>
              </a:spcAft>
              <a:buFont typeface="Arial" pitchFamily="34" charset="0"/>
              <a:buChar char="•"/>
            </a:pPr>
            <a:r>
              <a:rPr lang="en-US" sz="2400" b="1" dirty="0" smtClean="0">
                <a:solidFill>
                  <a:srgbClr val="0070C0"/>
                </a:solidFill>
              </a:rPr>
              <a:t>Second </a:t>
            </a:r>
            <a:r>
              <a:rPr lang="en-US" sz="2400" b="1" dirty="0">
                <a:solidFill>
                  <a:srgbClr val="0070C0"/>
                </a:solidFill>
              </a:rPr>
              <a:t>programmable clock that can be set to </a:t>
            </a:r>
            <a:r>
              <a:rPr lang="en-US" sz="2400" b="1" dirty="0" smtClean="0">
                <a:solidFill>
                  <a:srgbClr val="0070C0"/>
                </a:solidFill>
              </a:rPr>
              <a:t>cause timer </a:t>
            </a:r>
            <a:r>
              <a:rPr lang="en-US" sz="2400" b="1" dirty="0">
                <a:solidFill>
                  <a:srgbClr val="0070C0"/>
                </a:solidFill>
              </a:rPr>
              <a:t>interrupts at whatever rate a program </a:t>
            </a:r>
            <a:r>
              <a:rPr lang="en-US" sz="2400" b="1" dirty="0" smtClean="0">
                <a:solidFill>
                  <a:srgbClr val="0070C0"/>
                </a:solidFill>
              </a:rPr>
              <a:t>needs</a:t>
            </a:r>
            <a:endParaRPr lang="en-US" sz="2400" b="1" dirty="0">
              <a:solidFill>
                <a:srgbClr val="0070C0"/>
              </a:solidFill>
            </a:endParaRPr>
          </a:p>
        </p:txBody>
      </p:sp>
      <p:sp>
        <p:nvSpPr>
          <p:cNvPr id="3" name="Footer Placeholder 2"/>
          <p:cNvSpPr>
            <a:spLocks noGrp="1"/>
          </p:cNvSpPr>
          <p:nvPr>
            <p:ph type="ftr" sz="quarter" idx="16"/>
          </p:nvPr>
        </p:nvSpPr>
        <p:spPr/>
        <p:txBody>
          <a:bodyPr/>
          <a:lstStyle/>
          <a:p>
            <a:r>
              <a:rPr kumimoji="0" lang="en-US" dirty="0" smtClean="0"/>
              <a:t>Er. Deeyoranjan Dongol</a:t>
            </a:r>
            <a:endParaRPr kumimoji="0" lang="en-US" dirty="0"/>
          </a:p>
        </p:txBody>
      </p:sp>
      <p:sp>
        <p:nvSpPr>
          <p:cNvPr id="5" name="Title 4"/>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971312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left)">
                                      <p:cBhvr>
                                        <p:cTn id="11" dur="500"/>
                                        <p:tgtEl>
                                          <p:spTgt spid="6">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left)">
                                      <p:cBhvr>
                                        <p:cTn id="15" dur="500"/>
                                        <p:tgtEl>
                                          <p:spTgt spid="6">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wipe(left)">
                                      <p:cBhvr>
                                        <p:cTn id="19" dur="500"/>
                                        <p:tgtEl>
                                          <p:spTgt spid="6">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wipe(left)">
                                      <p:cBhvr>
                                        <p:cTn id="23" dur="500"/>
                                        <p:tgtEl>
                                          <p:spTgt spid="6">
                                            <p:txEl>
                                              <p:pRg st="5" end="5"/>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wipe(left)">
                                      <p:cBhvr>
                                        <p:cTn id="27" dur="5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wipe(left)">
                                      <p:cBhvr>
                                        <p:cTn id="32" dur="500"/>
                                        <p:tgtEl>
                                          <p:spTgt spid="6">
                                            <p:txEl>
                                              <p:pRg st="7" end="7"/>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wipe(left)">
                                      <p:cBhvr>
                                        <p:cTn id="36"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55</a:t>
            </a:fld>
            <a:endParaRPr kumimoji="0" lang="en-US"/>
          </a:p>
        </p:txBody>
      </p:sp>
      <p:sp>
        <p:nvSpPr>
          <p:cNvPr id="6" name="TextBox 5"/>
          <p:cNvSpPr txBox="1"/>
          <p:nvPr/>
        </p:nvSpPr>
        <p:spPr>
          <a:xfrm>
            <a:off x="457200" y="410081"/>
            <a:ext cx="8077200" cy="2523768"/>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solidFill>
                  <a:srgbClr val="FF0000"/>
                </a:solidFill>
              </a:rPr>
              <a:t>Terminals</a:t>
            </a:r>
          </a:p>
          <a:p>
            <a:pPr marL="971550" lvl="1" indent="-514350" algn="just">
              <a:spcAft>
                <a:spcPts val="600"/>
              </a:spcAft>
              <a:buFont typeface="Arial" pitchFamily="34" charset="0"/>
              <a:buChar char="•"/>
            </a:pPr>
            <a:r>
              <a:rPr lang="en-US" sz="2400" b="1" dirty="0" smtClean="0">
                <a:solidFill>
                  <a:srgbClr val="0070C0"/>
                </a:solidFill>
              </a:rPr>
              <a:t>A </a:t>
            </a:r>
            <a:r>
              <a:rPr lang="en-US" sz="2400" b="1" dirty="0">
                <a:solidFill>
                  <a:srgbClr val="0070C0"/>
                </a:solidFill>
              </a:rPr>
              <a:t>terminal is a device or a program that allows you to communicate with a computer </a:t>
            </a:r>
            <a:r>
              <a:rPr lang="en-US" sz="2400" b="1" dirty="0" smtClean="0">
                <a:solidFill>
                  <a:srgbClr val="0070C0"/>
                </a:solidFill>
              </a:rPr>
              <a:t>system</a:t>
            </a:r>
          </a:p>
          <a:p>
            <a:pPr marL="971550" lvl="1" indent="-514350" algn="just">
              <a:spcAft>
                <a:spcPts val="600"/>
              </a:spcAft>
              <a:buFont typeface="Arial" pitchFamily="34" charset="0"/>
              <a:buChar char="•"/>
            </a:pPr>
            <a:r>
              <a:rPr lang="en-US" sz="2400" b="1" dirty="0" smtClean="0">
                <a:solidFill>
                  <a:srgbClr val="0070C0"/>
                </a:solidFill>
              </a:rPr>
              <a:t>Can </a:t>
            </a:r>
            <a:r>
              <a:rPr lang="en-US" sz="2400" b="1" dirty="0">
                <a:solidFill>
                  <a:srgbClr val="0070C0"/>
                </a:solidFill>
              </a:rPr>
              <a:t>be a physical device, such as a keyboard and a monitor, or a software application, such as a terminal </a:t>
            </a:r>
            <a:r>
              <a:rPr lang="en-US" sz="2400" b="1" dirty="0" smtClean="0">
                <a:solidFill>
                  <a:srgbClr val="0070C0"/>
                </a:solidFill>
              </a:rPr>
              <a:t>emulator</a:t>
            </a:r>
          </a:p>
        </p:txBody>
      </p:sp>
      <p:sp>
        <p:nvSpPr>
          <p:cNvPr id="3" name="Footer Placeholder 2"/>
          <p:cNvSpPr>
            <a:spLocks noGrp="1"/>
          </p:cNvSpPr>
          <p:nvPr>
            <p:ph type="ftr" sz="quarter" idx="16"/>
          </p:nvPr>
        </p:nvSpPr>
        <p:spPr/>
        <p:txBody>
          <a:bodyPr/>
          <a:lstStyle/>
          <a:p>
            <a:r>
              <a:rPr kumimoji="0" lang="en-US" dirty="0" smtClean="0"/>
              <a:t>Er. Deeyoranjan Dongol</a:t>
            </a:r>
            <a:endParaRPr kumimoji="0" lang="en-US" dirty="0"/>
          </a:p>
        </p:txBody>
      </p:sp>
      <p:sp>
        <p:nvSpPr>
          <p:cNvPr id="5" name="Title 4"/>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142229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left)">
                                      <p:cBhvr>
                                        <p:cTn id="1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MEMORY-MAPPED I/O</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6</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srcRect/>
          <a:stretch>
            <a:fillRect/>
          </a:stretch>
        </p:blipFill>
        <p:spPr bwMode="auto">
          <a:xfrm>
            <a:off x="381000" y="190500"/>
            <a:ext cx="7639050" cy="2857500"/>
          </a:xfrm>
          <a:prstGeom prst="rect">
            <a:avLst/>
          </a:prstGeom>
          <a:noFill/>
          <a:ln w="9525">
            <a:noFill/>
            <a:miter lim="800000"/>
            <a:headEnd/>
            <a:tailEnd/>
          </a:ln>
          <a:effectLst/>
        </p:spPr>
      </p:pic>
      <p:sp>
        <p:nvSpPr>
          <p:cNvPr id="7" name="TextBox 6"/>
          <p:cNvSpPr txBox="1"/>
          <p:nvPr/>
        </p:nvSpPr>
        <p:spPr>
          <a:xfrm>
            <a:off x="533400" y="3200400"/>
            <a:ext cx="8077200" cy="3262432"/>
          </a:xfrm>
          <a:prstGeom prst="rect">
            <a:avLst/>
          </a:prstGeom>
          <a:noFill/>
        </p:spPr>
        <p:txBody>
          <a:bodyPr wrap="square" rtlCol="0">
            <a:spAutoFit/>
          </a:bodyPr>
          <a:lstStyle/>
          <a:p>
            <a:pPr marL="346075" indent="-346075" algn="just">
              <a:spcAft>
                <a:spcPts val="600"/>
              </a:spcAft>
              <a:buFont typeface="Wingdings" pitchFamily="2" charset="2"/>
              <a:buChar char="Ø"/>
            </a:pPr>
            <a:r>
              <a:rPr lang="en-US" sz="2800" b="1" dirty="0" smtClean="0">
                <a:solidFill>
                  <a:srgbClr val="0070C0"/>
                </a:solidFill>
              </a:rPr>
              <a:t>When a CPU wants to read a word either from memory or from I/O port, it puts the address it needs on the bus’s address line and then asserts the read signals on bus’s control line</a:t>
            </a:r>
          </a:p>
          <a:p>
            <a:pPr marL="346075" indent="-346075" algn="just">
              <a:spcAft>
                <a:spcPts val="600"/>
              </a:spcAft>
              <a:buFont typeface="Wingdings" pitchFamily="2" charset="2"/>
              <a:buChar char="Ø"/>
            </a:pPr>
            <a:r>
              <a:rPr lang="en-US" sz="2800" b="1" dirty="0" smtClean="0">
                <a:solidFill>
                  <a:srgbClr val="0070C0"/>
                </a:solidFill>
              </a:rPr>
              <a:t>A second signal is used to tell whether I/O or memory space is needed</a:t>
            </a:r>
          </a:p>
          <a:p>
            <a:pPr marL="346075" indent="-346075" algn="just">
              <a:spcAft>
                <a:spcPts val="600"/>
              </a:spcAft>
              <a:buFont typeface="Wingdings" pitchFamily="2" charset="2"/>
              <a:buChar char="Ø"/>
            </a:pPr>
            <a:endParaRPr lang="en-US" sz="2800" dirty="0" smtClean="0"/>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I/O HANDLING </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7</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410081"/>
            <a:ext cx="8077200" cy="5016758"/>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solidFill>
                  <a:srgbClr val="FF0000"/>
                </a:solidFill>
              </a:rPr>
              <a:t>Programmed I/O (Polling) </a:t>
            </a:r>
          </a:p>
          <a:p>
            <a:pPr marL="971550" lvl="1" indent="-514350" algn="just">
              <a:spcAft>
                <a:spcPts val="600"/>
              </a:spcAft>
              <a:buFont typeface="Arial" pitchFamily="34" charset="0"/>
              <a:buChar char="•"/>
            </a:pPr>
            <a:r>
              <a:rPr lang="en-US" sz="2600" b="1" dirty="0" smtClean="0">
                <a:solidFill>
                  <a:srgbClr val="0070C0"/>
                </a:solidFill>
              </a:rPr>
              <a:t>Processing is interrupted at brief intervals to allow the CPU to check back to I/O to see if the I/O operations has completed</a:t>
            </a:r>
          </a:p>
          <a:p>
            <a:pPr marL="971550" lvl="1" indent="-514350" algn="just">
              <a:spcAft>
                <a:spcPts val="600"/>
              </a:spcAft>
              <a:buFont typeface="Arial" pitchFamily="34" charset="0"/>
              <a:buChar char="•"/>
            </a:pPr>
            <a:r>
              <a:rPr lang="en-US" sz="2600" b="1" dirty="0" smtClean="0">
                <a:solidFill>
                  <a:srgbClr val="0070C0"/>
                </a:solidFill>
              </a:rPr>
              <a:t>Used in embedded system</a:t>
            </a:r>
          </a:p>
          <a:p>
            <a:pPr marL="514350" indent="-514350" algn="just">
              <a:spcAft>
                <a:spcPts val="600"/>
              </a:spcAft>
              <a:buFont typeface="Wingdings" pitchFamily="2" charset="2"/>
              <a:buChar char="Ø"/>
            </a:pPr>
            <a:r>
              <a:rPr lang="en-US" sz="2800" b="1" dirty="0" smtClean="0">
                <a:solidFill>
                  <a:srgbClr val="FF0000"/>
                </a:solidFill>
              </a:rPr>
              <a:t>Interrupt-Driven I/O</a:t>
            </a:r>
          </a:p>
          <a:p>
            <a:pPr marL="971550" lvl="1" indent="-514350" algn="just">
              <a:spcAft>
                <a:spcPts val="600"/>
              </a:spcAft>
              <a:buFont typeface="Arial" pitchFamily="34" charset="0"/>
              <a:buChar char="•"/>
            </a:pPr>
            <a:r>
              <a:rPr lang="en-US" sz="2600" b="1" dirty="0" smtClean="0">
                <a:solidFill>
                  <a:srgbClr val="0070C0"/>
                </a:solidFill>
              </a:rPr>
              <a:t>The hardware mechanism that enables a device to notify the CPU </a:t>
            </a:r>
          </a:p>
          <a:p>
            <a:pPr marL="971550" lvl="1" indent="-514350" algn="just">
              <a:spcAft>
                <a:spcPts val="600"/>
              </a:spcAft>
              <a:buFont typeface="Arial" pitchFamily="34" charset="0"/>
              <a:buChar char="•"/>
            </a:pPr>
            <a:r>
              <a:rPr lang="en-US" sz="2600" b="1" dirty="0" smtClean="0">
                <a:solidFill>
                  <a:srgbClr val="0070C0"/>
                </a:solidFill>
              </a:rPr>
              <a:t>Interrupt forces to stop CPU what it is doing and start doing something else</a:t>
            </a:r>
            <a:endParaRPr lang="en-US" sz="2600" dirty="0" smtClean="0"/>
          </a:p>
          <a:p>
            <a:pPr marL="514350" indent="-514350" algn="just">
              <a:spcAft>
                <a:spcPts val="600"/>
              </a:spcAft>
              <a:buFont typeface="Wingdings" pitchFamily="2" charset="2"/>
              <a:buChar char="Ø"/>
            </a:pPr>
            <a:r>
              <a:rPr lang="en-US" sz="2800" b="1" dirty="0" smtClean="0">
                <a:solidFill>
                  <a:srgbClr val="FF0000"/>
                </a:solidFill>
              </a:rPr>
              <a:t>I/O Using DMA</a:t>
            </a:r>
            <a:endParaRPr lang="en-US" sz="2800" b="1" dirty="0">
              <a:solidFill>
                <a:srgbClr val="FF0000"/>
              </a:solidFill>
            </a:endParaRPr>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I/O HANDLING </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8</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sp>
        <p:nvSpPr>
          <p:cNvPr id="6" name="TextBox 5"/>
          <p:cNvSpPr txBox="1"/>
          <p:nvPr/>
        </p:nvSpPr>
        <p:spPr>
          <a:xfrm>
            <a:off x="457200" y="410081"/>
            <a:ext cx="8077200" cy="3985706"/>
          </a:xfrm>
          <a:prstGeom prst="rect">
            <a:avLst/>
          </a:prstGeom>
          <a:noFill/>
        </p:spPr>
        <p:txBody>
          <a:bodyPr wrap="square" rtlCol="0">
            <a:spAutoFit/>
          </a:bodyPr>
          <a:lstStyle/>
          <a:p>
            <a:pPr marL="514350" indent="-514350" algn="just">
              <a:spcAft>
                <a:spcPts val="600"/>
              </a:spcAft>
              <a:buFont typeface="Wingdings" pitchFamily="2" charset="2"/>
              <a:buChar char="Ø"/>
            </a:pPr>
            <a:r>
              <a:rPr lang="en-US" sz="2800" b="1" dirty="0" smtClean="0">
                <a:solidFill>
                  <a:srgbClr val="FF0000"/>
                </a:solidFill>
              </a:rPr>
              <a:t>Scenario: a cook is cooking something in modern microwave oven equipped kitchen</a:t>
            </a:r>
          </a:p>
          <a:p>
            <a:pPr marL="971550" lvl="1" indent="-514350" algn="just">
              <a:spcAft>
                <a:spcPts val="600"/>
              </a:spcAft>
              <a:buFont typeface="Arial" pitchFamily="34" charset="0"/>
              <a:buChar char="•"/>
            </a:pPr>
            <a:r>
              <a:rPr lang="en-US" sz="2600" b="1" dirty="0" smtClean="0">
                <a:solidFill>
                  <a:srgbClr val="0070C0"/>
                </a:solidFill>
              </a:rPr>
              <a:t>CASE A: The cook may regularly peek through the oven’s glass door and watch as roast cooks under cook and watch; this kind of monitoring is polling</a:t>
            </a:r>
          </a:p>
          <a:p>
            <a:pPr marL="971550" lvl="1" indent="-514350" algn="just">
              <a:spcAft>
                <a:spcPts val="600"/>
              </a:spcAft>
              <a:buFont typeface="Arial" pitchFamily="34" charset="0"/>
              <a:buChar char="•"/>
            </a:pPr>
            <a:r>
              <a:rPr lang="en-US" sz="2600" b="1" dirty="0" smtClean="0">
                <a:solidFill>
                  <a:srgbClr val="0070C0"/>
                </a:solidFill>
              </a:rPr>
              <a:t>CASE B: The cook may set a timer to expire after as appropriate number of minutes; the buzzer sounding after this interval is an interrupt</a:t>
            </a:r>
          </a:p>
          <a:p>
            <a:pPr marL="971550" lvl="1" indent="-514350" algn="just">
              <a:spcAft>
                <a:spcPts val="600"/>
              </a:spcAft>
              <a:buFont typeface="Arial" pitchFamily="34" charset="0"/>
              <a:buChar char="•"/>
            </a:pPr>
            <a:endParaRPr lang="en-US" sz="2600" dirty="0" smtClean="0"/>
          </a:p>
        </p:txBody>
      </p:sp>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t>DIRECT </a:t>
            </a:r>
            <a:r>
              <a:rPr lang="en-US" b="1" smtClean="0"/>
              <a:t>MEMORY ACCESS [</a:t>
            </a:r>
            <a:r>
              <a:rPr lang="en-US" b="1" dirty="0" smtClean="0"/>
              <a:t>DMA]</a:t>
            </a:r>
            <a:endParaRPr lang="en-US" b="1" dirty="0"/>
          </a:p>
        </p:txBody>
      </p:sp>
      <p:sp>
        <p:nvSpPr>
          <p:cNvPr id="4" name="Slide Number Placeholder 3"/>
          <p:cNvSpPr>
            <a:spLocks noGrp="1"/>
          </p:cNvSpPr>
          <p:nvPr>
            <p:ph type="sldNum" sz="quarter" idx="15"/>
          </p:nvPr>
        </p:nvSpPr>
        <p:spPr/>
        <p:txBody>
          <a:bodyPr/>
          <a:lstStyle/>
          <a:p>
            <a:pPr algn="r"/>
            <a:fld id="{256D3EEF-DE4E-429D-8EC4-DDC531AFF587}" type="slidenum">
              <a:rPr kumimoji="0" lang="en-US" sz="1000" smtClean="0"/>
              <a:pPr algn="r"/>
              <a:t>9</a:t>
            </a:fld>
            <a:endParaRPr kumimoji="0" lang="en-US"/>
          </a:p>
        </p:txBody>
      </p:sp>
      <p:sp>
        <p:nvSpPr>
          <p:cNvPr id="5" name="TextBox 4"/>
          <p:cNvSpPr txBox="1"/>
          <p:nvPr/>
        </p:nvSpPr>
        <p:spPr>
          <a:xfrm>
            <a:off x="304800" y="228600"/>
            <a:ext cx="8153400" cy="461665"/>
          </a:xfrm>
          <a:prstGeom prst="rect">
            <a:avLst/>
          </a:prstGeom>
          <a:noFill/>
        </p:spPr>
        <p:txBody>
          <a:bodyPr wrap="square" rtlCol="0">
            <a:spAutoFit/>
          </a:bodyPr>
          <a:lstStyle/>
          <a:p>
            <a:pPr>
              <a:buFont typeface="Arial" pitchFamily="34" charset="0"/>
              <a:buChar char="•"/>
            </a:pPr>
            <a:endParaRPr lang="en-US" sz="24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a:srcRect/>
          <a:stretch>
            <a:fillRect/>
          </a:stretch>
        </p:blipFill>
        <p:spPr bwMode="auto">
          <a:xfrm>
            <a:off x="685800" y="838200"/>
            <a:ext cx="7409928" cy="4191000"/>
          </a:xfrm>
          <a:prstGeom prst="rect">
            <a:avLst/>
          </a:prstGeom>
          <a:noFill/>
          <a:ln w="9525">
            <a:noFill/>
            <a:miter lim="800000"/>
            <a:headEnd/>
            <a:tailEnd/>
          </a:ln>
          <a:effectLst/>
        </p:spPr>
      </p:pic>
      <p:sp>
        <p:nvSpPr>
          <p:cNvPr id="3" name="Footer Placeholder 2"/>
          <p:cNvSpPr>
            <a:spLocks noGrp="1"/>
          </p:cNvSpPr>
          <p:nvPr>
            <p:ph type="ftr" sz="quarter" idx="16"/>
          </p:nvPr>
        </p:nvSpPr>
        <p:spPr/>
        <p:txBody>
          <a:bodyPr/>
          <a:lstStyle/>
          <a:p>
            <a:r>
              <a:rPr kumimoji="0" lang="en-US" smtClean="0"/>
              <a:t>Er. Deeyoranjan Dongol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1_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C87CFE-642B-4AB0-BDFB-C5D4996E96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Pitchbook</Template>
  <TotalTime>0</TotalTime>
  <Words>3145</Words>
  <Application>Microsoft Office PowerPoint</Application>
  <PresentationFormat>On-screen Show (4:3)</PresentationFormat>
  <Paragraphs>454</Paragraphs>
  <Slides>55</Slides>
  <Notes>53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55</vt:i4>
      </vt:variant>
    </vt:vector>
  </HeadingPairs>
  <TitlesOfParts>
    <vt:vector size="61" baseType="lpstr">
      <vt:lpstr>Arial</vt:lpstr>
      <vt:lpstr>Calibri</vt:lpstr>
      <vt:lpstr>Times New Roman</vt:lpstr>
      <vt:lpstr>Wingdings</vt:lpstr>
      <vt:lpstr>Pitchbook</vt:lpstr>
      <vt:lpstr>1_Pitchbook</vt:lpstr>
      <vt:lpstr>Input output</vt:lpstr>
      <vt:lpstr>I/O MANAGEMENT</vt:lpstr>
      <vt:lpstr>I/O  DEVICES</vt:lpstr>
      <vt:lpstr>DEVICE  CONTROLLERS</vt:lpstr>
      <vt:lpstr>MEMORY-MAPPED I/O</vt:lpstr>
      <vt:lpstr>MEMORY-MAPPED I/O</vt:lpstr>
      <vt:lpstr>I/O HANDLING </vt:lpstr>
      <vt:lpstr>I/O HANDLING </vt:lpstr>
      <vt:lpstr>DIRECT MEMORY ACCESS [DMA]</vt:lpstr>
      <vt:lpstr>DIRECT MEMORY ACCESS[DMA] WORKS</vt:lpstr>
      <vt:lpstr>I/O  SOFTWARE  ISSUES  (GOALS OF I/O SOFTWARE)</vt:lpstr>
      <vt:lpstr>I/O  SOFTWARE LAYERS</vt:lpstr>
      <vt:lpstr>I/O  SOFTWARE  LAYERRS</vt:lpstr>
      <vt:lpstr>I/O  SOFTWARE  LAYERRS</vt:lpstr>
      <vt:lpstr>I/O  SOFTWARE  LAYERRS</vt:lpstr>
      <vt:lpstr>I/O  SOFTWARE  LAYERRS</vt:lpstr>
      <vt:lpstr>PowerPoint Presentation</vt:lpstr>
      <vt:lpstr>PowerPoint Presentation</vt:lpstr>
      <vt:lpstr>PowerPoint Presentation</vt:lpstr>
      <vt:lpstr>PowerPoint Presentation</vt:lpstr>
      <vt:lpstr>PowerPoint Presentation</vt:lpstr>
      <vt:lpstr>DISK   SCHEDULING</vt:lpstr>
      <vt:lpstr>DISK   SCHEDULING</vt:lpstr>
      <vt:lpstr>DISK   SCHEDULING</vt:lpstr>
      <vt:lpstr>DISK   SCHEDULING</vt:lpstr>
      <vt:lpstr>DISK   SCHEDULING</vt:lpstr>
      <vt:lpstr>DISK   SCHEDULING</vt:lpstr>
      <vt:lpstr>DISK   SCHEDULING</vt:lpstr>
      <vt:lpstr>DISK   SCHEDULING</vt:lpstr>
      <vt:lpstr>DISK   SCHEDULING</vt:lpstr>
      <vt:lpstr>DISK   SCHEDULING</vt:lpstr>
      <vt:lpstr>DISK   SCHEDULING</vt:lpstr>
      <vt:lpstr>DISK   SCHEDULING</vt:lpstr>
      <vt:lpstr>DISK  FORMATTING</vt:lpstr>
      <vt:lpstr>DISK  FORMATTING</vt:lpstr>
      <vt:lpstr>DISK  FORMATTING</vt:lpstr>
      <vt:lpstr>DISK  FORMATTING</vt:lpstr>
      <vt:lpstr>ERROR HANDLING </vt:lpstr>
      <vt:lpstr>ERROR HANDLING </vt:lpstr>
      <vt:lpstr>PowerPoint Presentation</vt:lpstr>
      <vt:lpstr>RAID LEVELS</vt:lpstr>
      <vt:lpstr>RAID LEVELS</vt:lpstr>
      <vt:lpstr>RAID LEVELS</vt:lpstr>
      <vt:lpstr>RAID LEVELS</vt:lpstr>
      <vt:lpstr>RAID LEVELS</vt:lpstr>
      <vt:lpstr>RAID LEVELS</vt:lpstr>
      <vt:lpstr>STABLE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2012-07-23T09:30:26Z</dcterms:created>
  <dcterms:modified xsi:type="dcterms:W3CDTF">2023-12-11T12:30:03Z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TC101769289990</vt:lpwstr>
  </property>
</Properties>
</file>