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2"/>
    <p:sldMasterId id="2147483653" r:id="rId3"/>
  </p:sldMasterIdLst>
  <p:notesMasterIdLst>
    <p:notesMasterId r:id="rId60"/>
  </p:notesMasterIdLst>
  <p:handoutMasterIdLst>
    <p:handoutMasterId r:id="rId61"/>
  </p:handoutMasterIdLst>
  <p:sldIdLst>
    <p:sldId id="464" r:id="rId4"/>
    <p:sldId id="290" r:id="rId5"/>
    <p:sldId id="404" r:id="rId6"/>
    <p:sldId id="406" r:id="rId7"/>
    <p:sldId id="405" r:id="rId8"/>
    <p:sldId id="408" r:id="rId9"/>
    <p:sldId id="407" r:id="rId10"/>
    <p:sldId id="384" r:id="rId11"/>
    <p:sldId id="409" r:id="rId12"/>
    <p:sldId id="294" r:id="rId13"/>
    <p:sldId id="410" r:id="rId14"/>
    <p:sldId id="451" r:id="rId15"/>
    <p:sldId id="411" r:id="rId16"/>
    <p:sldId id="412" r:id="rId17"/>
    <p:sldId id="448" r:id="rId18"/>
    <p:sldId id="413" r:id="rId19"/>
    <p:sldId id="414" r:id="rId20"/>
    <p:sldId id="441" r:id="rId21"/>
    <p:sldId id="419" r:id="rId22"/>
    <p:sldId id="422" r:id="rId23"/>
    <p:sldId id="417" r:id="rId24"/>
    <p:sldId id="415" r:id="rId25"/>
    <p:sldId id="460" r:id="rId26"/>
    <p:sldId id="423" r:id="rId27"/>
    <p:sldId id="424" r:id="rId28"/>
    <p:sldId id="426" r:id="rId29"/>
    <p:sldId id="430" r:id="rId30"/>
    <p:sldId id="425" r:id="rId31"/>
    <p:sldId id="427" r:id="rId32"/>
    <p:sldId id="453" r:id="rId33"/>
    <p:sldId id="454" r:id="rId34"/>
    <p:sldId id="455" r:id="rId35"/>
    <p:sldId id="428" r:id="rId36"/>
    <p:sldId id="429" r:id="rId37"/>
    <p:sldId id="431" r:id="rId38"/>
    <p:sldId id="433" r:id="rId39"/>
    <p:sldId id="459" r:id="rId40"/>
    <p:sldId id="434" r:id="rId41"/>
    <p:sldId id="432" r:id="rId42"/>
    <p:sldId id="456" r:id="rId43"/>
    <p:sldId id="458" r:id="rId44"/>
    <p:sldId id="457" r:id="rId45"/>
    <p:sldId id="443" r:id="rId46"/>
    <p:sldId id="435" r:id="rId47"/>
    <p:sldId id="436" r:id="rId48"/>
    <p:sldId id="442" r:id="rId49"/>
    <p:sldId id="437" r:id="rId50"/>
    <p:sldId id="438" r:id="rId51"/>
    <p:sldId id="463" r:id="rId52"/>
    <p:sldId id="445" r:id="rId53"/>
    <p:sldId id="444" r:id="rId54"/>
    <p:sldId id="446" r:id="rId55"/>
    <p:sldId id="461" r:id="rId56"/>
    <p:sldId id="462" r:id="rId57"/>
    <p:sldId id="449" r:id="rId58"/>
    <p:sldId id="450" r:id="rId59"/>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modifyVerifier cryptProviderType="rsaAES" cryptAlgorithmClass="hash" cryptAlgorithmType="typeAny" cryptAlgorithmSid="14" spinCount="100000" saltData="DnfIf1qAT+Pfnq5C2gX/Fw==" hashData="sWtpi9nfo2RvEdMpNTzDn3TbJaTHJT3E3UF1KFn7lHagRca8DSGf5Mk+0bobR3l7EmRzZeGGdOc3ncK5kwddI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8455" autoAdjust="0"/>
  </p:normalViewPr>
  <p:slideViewPr>
    <p:cSldViewPr>
      <p:cViewPr varScale="1">
        <p:scale>
          <a:sx n="74" d="100"/>
          <a:sy n="74" d="100"/>
        </p:scale>
        <p:origin x="161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12/7/2023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extLst>
      <p:ext uri="{BB962C8B-B14F-4D97-AF65-F5344CB8AC3E}">
        <p14:creationId xmlns:p14="http://schemas.microsoft.com/office/powerpoint/2010/main" val="306590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12/7/2023</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extLst>
      <p:ext uri="{BB962C8B-B14F-4D97-AF65-F5344CB8AC3E}">
        <p14:creationId xmlns:p14="http://schemas.microsoft.com/office/powerpoint/2010/main" val="799527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182254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t>When the processes and holes are kept on a list sorted by address, several algorithms can be used to allocate memory for a newly created process (or an existing process being swapped in from disk). We assume that the memory manager knows how much memory to allocate.</a:t>
            </a:r>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10</a:t>
            </a:fld>
            <a:endParaRPr lang="en-US"/>
          </a:p>
        </p:txBody>
      </p:sp>
    </p:spTree>
    <p:extLst>
      <p:ext uri="{BB962C8B-B14F-4D97-AF65-F5344CB8AC3E}">
        <p14:creationId xmlns:p14="http://schemas.microsoft.com/office/powerpoint/2010/main" val="108349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11</a:t>
            </a:fld>
            <a:endParaRPr lang="en-US"/>
          </a:p>
        </p:txBody>
      </p:sp>
    </p:spTree>
    <p:extLst>
      <p:ext uri="{BB962C8B-B14F-4D97-AF65-F5344CB8AC3E}">
        <p14:creationId xmlns:p14="http://schemas.microsoft.com/office/powerpoint/2010/main" val="641474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12</a:t>
            </a:fld>
            <a:endParaRPr lang="en-US"/>
          </a:p>
        </p:txBody>
      </p:sp>
    </p:spTree>
    <p:extLst>
      <p:ext uri="{BB962C8B-B14F-4D97-AF65-F5344CB8AC3E}">
        <p14:creationId xmlns:p14="http://schemas.microsoft.com/office/powerpoint/2010/main" val="3967473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a 16-MB program </a:t>
            </a:r>
            <a:r>
              <a:rPr lang="en-US" sz="1200" kern="1200" baseline="0" dirty="0" smtClean="0">
                <a:solidFill>
                  <a:schemeClr val="tx1"/>
                </a:solidFill>
                <a:latin typeface="+mn-lt"/>
                <a:ea typeface="+mn-ea"/>
                <a:cs typeface="+mn-cs"/>
              </a:rPr>
              <a:t>can run on a </a:t>
            </a:r>
            <a:r>
              <a:rPr lang="en-US" sz="1200" b="1" kern="1200" baseline="0" dirty="0" smtClean="0">
                <a:solidFill>
                  <a:schemeClr val="tx1"/>
                </a:solidFill>
                <a:latin typeface="+mn-lt"/>
                <a:ea typeface="+mn-ea"/>
                <a:cs typeface="+mn-cs"/>
              </a:rPr>
              <a:t>4-MB machine </a:t>
            </a:r>
            <a:r>
              <a:rPr lang="en-US" sz="1200" kern="1200" baseline="0" dirty="0" smtClean="0">
                <a:solidFill>
                  <a:schemeClr val="tx1"/>
                </a:solidFill>
                <a:latin typeface="+mn-lt"/>
                <a:ea typeface="+mn-ea"/>
                <a:cs typeface="+mn-cs"/>
              </a:rPr>
              <a:t>by carefully </a:t>
            </a:r>
            <a:r>
              <a:rPr lang="en-US" sz="1200" b="1" kern="1200" baseline="0" dirty="0" smtClean="0">
                <a:solidFill>
                  <a:schemeClr val="tx1"/>
                </a:solidFill>
                <a:latin typeface="+mn-lt"/>
                <a:ea typeface="+mn-ea"/>
                <a:cs typeface="+mn-cs"/>
              </a:rPr>
              <a:t>choosing which 4 MB </a:t>
            </a:r>
            <a:r>
              <a:rPr lang="en-US" sz="1200" kern="1200" baseline="0" dirty="0" smtClean="0">
                <a:solidFill>
                  <a:schemeClr val="tx1"/>
                </a:solidFill>
                <a:latin typeface="+mn-lt"/>
                <a:ea typeface="+mn-ea"/>
                <a:cs typeface="+mn-cs"/>
              </a:rPr>
              <a:t>to keep in </a:t>
            </a:r>
            <a:r>
              <a:rPr lang="en-US" sz="1200" b="1" kern="1200" baseline="0" dirty="0" smtClean="0">
                <a:solidFill>
                  <a:schemeClr val="tx1"/>
                </a:solidFill>
                <a:latin typeface="+mn-lt"/>
                <a:ea typeface="+mn-ea"/>
                <a:cs typeface="+mn-cs"/>
              </a:rPr>
              <a:t>memory</a:t>
            </a:r>
            <a:r>
              <a:rPr lang="en-US" sz="1200" kern="1200" baseline="0" dirty="0" smtClean="0">
                <a:solidFill>
                  <a:schemeClr val="tx1"/>
                </a:solidFill>
                <a:latin typeface="+mn-lt"/>
                <a:ea typeface="+mn-ea"/>
                <a:cs typeface="+mn-cs"/>
              </a:rPr>
              <a:t> at each instant, with pieces of the </a:t>
            </a:r>
            <a:r>
              <a:rPr lang="en-US" sz="1200" b="1" kern="1200" baseline="0" dirty="0" smtClean="0">
                <a:solidFill>
                  <a:schemeClr val="tx1"/>
                </a:solidFill>
                <a:latin typeface="+mn-lt"/>
                <a:ea typeface="+mn-ea"/>
                <a:cs typeface="+mn-cs"/>
              </a:rPr>
              <a:t>program being swapped between disk and memory </a:t>
            </a:r>
            <a:r>
              <a:rPr lang="en-US" sz="1200" kern="1200" baseline="0" dirty="0" smtClean="0">
                <a:solidFill>
                  <a:schemeClr val="tx1"/>
                </a:solidFill>
                <a:latin typeface="+mn-lt"/>
                <a:ea typeface="+mn-ea"/>
                <a:cs typeface="+mn-cs"/>
              </a:rPr>
              <a:t>as needed</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13</a:t>
            </a:fld>
            <a:endParaRPr lang="en-US"/>
          </a:p>
        </p:txBody>
      </p:sp>
    </p:spTree>
    <p:extLst>
      <p:ext uri="{BB962C8B-B14F-4D97-AF65-F5344CB8AC3E}">
        <p14:creationId xmlns:p14="http://schemas.microsoft.com/office/powerpoint/2010/main" val="3999673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Program-generated addresses are called </a:t>
            </a:r>
            <a:r>
              <a:rPr lang="en-US" sz="1200" b="1" kern="1200" baseline="0" dirty="0" smtClean="0">
                <a:solidFill>
                  <a:schemeClr val="tx1"/>
                </a:solidFill>
                <a:latin typeface="+mn-lt"/>
                <a:ea typeface="+mn-ea"/>
                <a:cs typeface="+mn-cs"/>
              </a:rPr>
              <a:t>virtual addresses and form the virtual address space. </a:t>
            </a:r>
          </a:p>
          <a:p>
            <a:r>
              <a:rPr lang="en-US" sz="1200" kern="1200" baseline="0" dirty="0" smtClean="0">
                <a:solidFill>
                  <a:schemeClr val="tx1"/>
                </a:solidFill>
                <a:latin typeface="+mn-lt"/>
                <a:ea typeface="+mn-ea"/>
                <a:cs typeface="+mn-cs"/>
              </a:rPr>
              <a:t>When virtual memory is used, the virtual addresses do not go directly to the memory bus. </a:t>
            </a:r>
          </a:p>
          <a:p>
            <a:r>
              <a:rPr lang="en-US" sz="1200" kern="1200" baseline="0" dirty="0" smtClean="0">
                <a:solidFill>
                  <a:schemeClr val="tx1"/>
                </a:solidFill>
                <a:latin typeface="+mn-lt"/>
                <a:ea typeface="+mn-ea"/>
                <a:cs typeface="+mn-cs"/>
              </a:rPr>
              <a:t>Instead, they go to an </a:t>
            </a:r>
            <a:r>
              <a:rPr lang="en-US" sz="1200" b="1" kern="1200" baseline="0" dirty="0" smtClean="0">
                <a:solidFill>
                  <a:schemeClr val="tx1"/>
                </a:solidFill>
                <a:latin typeface="+mn-lt"/>
                <a:ea typeface="+mn-ea"/>
                <a:cs typeface="+mn-cs"/>
              </a:rPr>
              <a:t>MMU (Memory Management Unit) that maps the virtual addresses onto the physical memory</a:t>
            </a:r>
          </a:p>
          <a:p>
            <a:r>
              <a:rPr lang="en-US" sz="1200" kern="1200" baseline="0" dirty="0" smtClean="0">
                <a:solidFill>
                  <a:schemeClr val="tx1"/>
                </a:solidFill>
                <a:latin typeface="+mn-lt"/>
                <a:ea typeface="+mn-ea"/>
                <a:cs typeface="+mn-cs"/>
              </a:rPr>
              <a:t>addresses</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14</a:t>
            </a:fld>
            <a:endParaRPr lang="en-US"/>
          </a:p>
        </p:txBody>
      </p:sp>
    </p:spTree>
    <p:extLst>
      <p:ext uri="{BB962C8B-B14F-4D97-AF65-F5344CB8AC3E}">
        <p14:creationId xmlns:p14="http://schemas.microsoft.com/office/powerpoint/2010/main" val="77626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15</a:t>
            </a:fld>
            <a:endParaRPr lang="en-US"/>
          </a:p>
        </p:txBody>
      </p:sp>
    </p:spTree>
    <p:extLst>
      <p:ext uri="{BB962C8B-B14F-4D97-AF65-F5344CB8AC3E}">
        <p14:creationId xmlns:p14="http://schemas.microsoft.com/office/powerpoint/2010/main" val="1208713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program tries to access address 0, for example, using the instruction</a:t>
            </a:r>
          </a:p>
          <a:p>
            <a:r>
              <a:rPr lang="en-US" sz="1200" b="1" kern="1200" baseline="0" dirty="0" smtClean="0">
                <a:solidFill>
                  <a:schemeClr val="tx1"/>
                </a:solidFill>
                <a:latin typeface="+mn-lt"/>
                <a:ea typeface="+mn-ea"/>
                <a:cs typeface="+mn-cs"/>
              </a:rPr>
              <a:t>MOV REG,0  </a:t>
            </a:r>
            <a:r>
              <a:rPr lang="en-US" sz="1200" kern="1200" baseline="0" dirty="0" smtClean="0">
                <a:solidFill>
                  <a:schemeClr val="tx1"/>
                </a:solidFill>
                <a:latin typeface="+mn-lt"/>
                <a:ea typeface="+mn-ea"/>
                <a:cs typeface="+mn-cs"/>
              </a:rPr>
              <a:t>virtual address 0 is sent to the MMU. The MMU sees that this virtual address falls in</a:t>
            </a:r>
          </a:p>
          <a:p>
            <a:r>
              <a:rPr lang="en-US" sz="1200" kern="1200" baseline="0" dirty="0" smtClean="0">
                <a:solidFill>
                  <a:schemeClr val="tx1"/>
                </a:solidFill>
                <a:latin typeface="+mn-lt"/>
                <a:ea typeface="+mn-ea"/>
                <a:cs typeface="+mn-cs"/>
              </a:rPr>
              <a:t>page 0 (0 to 4095), which according to its mapping is page frame 2 (8192 to 12287). It</a:t>
            </a:r>
          </a:p>
          <a:p>
            <a:r>
              <a:rPr lang="en-US" sz="1200" kern="1200" baseline="0" dirty="0" smtClean="0">
                <a:solidFill>
                  <a:schemeClr val="tx1"/>
                </a:solidFill>
                <a:latin typeface="+mn-lt"/>
                <a:ea typeface="+mn-ea"/>
                <a:cs typeface="+mn-cs"/>
              </a:rPr>
              <a:t>thus transforms the address to 8192 and outputs address 8192 onto the bus. The</a:t>
            </a:r>
          </a:p>
          <a:p>
            <a:r>
              <a:rPr lang="en-US" sz="1200" kern="1200" baseline="0" dirty="0" smtClean="0">
                <a:solidFill>
                  <a:schemeClr val="tx1"/>
                </a:solidFill>
                <a:latin typeface="+mn-lt"/>
                <a:ea typeface="+mn-ea"/>
                <a:cs typeface="+mn-cs"/>
              </a:rPr>
              <a:t>memory knows nothing at all about the MMU and just sees a request for reading or</a:t>
            </a:r>
          </a:p>
          <a:p>
            <a:r>
              <a:rPr lang="en-US" sz="1200" kern="1200" baseline="0" dirty="0" smtClean="0">
                <a:solidFill>
                  <a:schemeClr val="tx1"/>
                </a:solidFill>
                <a:latin typeface="+mn-lt"/>
                <a:ea typeface="+mn-ea"/>
                <a:cs typeface="+mn-cs"/>
              </a:rPr>
              <a:t>writing address 8192, which it honors. Thus, the MMU has effectively mapped all</a:t>
            </a:r>
          </a:p>
          <a:p>
            <a:r>
              <a:rPr lang="en-US" sz="1200" kern="1200" baseline="0" dirty="0" smtClean="0">
                <a:solidFill>
                  <a:schemeClr val="tx1"/>
                </a:solidFill>
                <a:latin typeface="+mn-lt"/>
                <a:ea typeface="+mn-ea"/>
                <a:cs typeface="+mn-cs"/>
              </a:rPr>
              <a:t>virtual addresses between 0 and 4095 onto physical addresses 8192 to 12287.</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virtual address 20500 is 20 bytes from the start of virtual page 5 (virtual addresses 20480 to 24575)</a:t>
            </a:r>
          </a:p>
          <a:p>
            <a:r>
              <a:rPr lang="en-US" sz="1200" b="1" kern="1200" baseline="0" dirty="0" smtClean="0">
                <a:solidFill>
                  <a:schemeClr val="tx1"/>
                </a:solidFill>
                <a:latin typeface="+mn-lt"/>
                <a:ea typeface="+mn-ea"/>
                <a:cs typeface="+mn-cs"/>
              </a:rPr>
              <a:t>and maps onto physical address 12288 + 20 = 12308.</a:t>
            </a:r>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16</a:t>
            </a:fld>
            <a:endParaRPr lang="en-US"/>
          </a:p>
        </p:txBody>
      </p:sp>
    </p:spTree>
    <p:extLst>
      <p:ext uri="{BB962C8B-B14F-4D97-AF65-F5344CB8AC3E}">
        <p14:creationId xmlns:p14="http://schemas.microsoft.com/office/powerpoint/2010/main" val="1427571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Virtual address 8196</a:t>
            </a:r>
          </a:p>
          <a:p>
            <a:r>
              <a:rPr lang="en-US" dirty="0" smtClean="0"/>
              <a:t>4 bit</a:t>
            </a:r>
            <a:r>
              <a:rPr lang="en-US" baseline="0" dirty="0" smtClean="0"/>
              <a:t> = page number</a:t>
            </a:r>
          </a:p>
          <a:p>
            <a:r>
              <a:rPr lang="en-US" baseline="0" dirty="0" smtClean="0"/>
              <a:t>12 bit = offset</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17</a:t>
            </a:fld>
            <a:endParaRPr lang="en-US"/>
          </a:p>
        </p:txBody>
      </p:sp>
    </p:spTree>
    <p:extLst>
      <p:ext uri="{BB962C8B-B14F-4D97-AF65-F5344CB8AC3E}">
        <p14:creationId xmlns:p14="http://schemas.microsoft.com/office/powerpoint/2010/main" val="933982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Logical</a:t>
            </a:r>
            <a:r>
              <a:rPr lang="en-US" b="0" baseline="0" dirty="0" smtClean="0"/>
              <a:t> address 0 is in page 0 and offset 0 which is mapped to physical memory 	      20 [ 5x4 + 0 ]</a:t>
            </a:r>
          </a:p>
          <a:p>
            <a:r>
              <a:rPr lang="en-US" b="0" baseline="0" dirty="0" smtClean="0"/>
              <a:t>Logical address 14 is in page 3 and offset 2 which is mapped to physical memory      10[2x4  + 2 ]</a:t>
            </a:r>
            <a:endParaRPr lang="en-US" b="0"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18</a:t>
            </a:fld>
            <a:endParaRPr lang="en-US"/>
          </a:p>
        </p:txBody>
      </p:sp>
    </p:spTree>
    <p:extLst>
      <p:ext uri="{BB962C8B-B14F-4D97-AF65-F5344CB8AC3E}">
        <p14:creationId xmlns:p14="http://schemas.microsoft.com/office/powerpoint/2010/main" val="2210419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dirty="0" smtClean="0"/>
          </a:p>
        </p:txBody>
      </p:sp>
      <p:sp>
        <p:nvSpPr>
          <p:cNvPr id="4" name="Slide Number Placeholder 3"/>
          <p:cNvSpPr>
            <a:spLocks noGrp="1"/>
          </p:cNvSpPr>
          <p:nvPr>
            <p:ph type="sldNum" sz="quarter" idx="10"/>
          </p:nvPr>
        </p:nvSpPr>
        <p:spPr/>
        <p:txBody>
          <a:bodyPr/>
          <a:lstStyle/>
          <a:p>
            <a:fld id="{B3A019F3-8596-4028-9847-CBD3A185B07A}" type="slidenum">
              <a:rPr lang="en-US" smtClean="0"/>
              <a:pPr/>
              <a:t>19</a:t>
            </a:fld>
            <a:endParaRPr lang="en-US"/>
          </a:p>
        </p:txBody>
      </p:sp>
    </p:spTree>
    <p:extLst>
      <p:ext uri="{BB962C8B-B14F-4D97-AF65-F5344CB8AC3E}">
        <p14:creationId xmlns:p14="http://schemas.microsoft.com/office/powerpoint/2010/main" val="124703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simplest possible memory management scheme is to </a:t>
            </a:r>
            <a:r>
              <a:rPr lang="en-US" sz="1200" b="1" kern="1200" baseline="0" dirty="0" smtClean="0">
                <a:solidFill>
                  <a:schemeClr val="tx1"/>
                </a:solidFill>
                <a:latin typeface="+mn-lt"/>
                <a:ea typeface="+mn-ea"/>
                <a:cs typeface="+mn-cs"/>
              </a:rPr>
              <a:t>run just one program at a</a:t>
            </a:r>
          </a:p>
          <a:p>
            <a:r>
              <a:rPr lang="en-US" sz="1200" b="1" kern="1200" baseline="0" dirty="0" smtClean="0">
                <a:solidFill>
                  <a:schemeClr val="tx1"/>
                </a:solidFill>
                <a:latin typeface="+mn-lt"/>
                <a:ea typeface="+mn-ea"/>
                <a:cs typeface="+mn-cs"/>
              </a:rPr>
              <a:t>time, sharing the memory between that program and the operating system</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The operating system may be at the bottom of memory in RAM (Random Access Memory), as shown in Fig. 4-1(a), or it</a:t>
            </a:r>
          </a:p>
          <a:p>
            <a:r>
              <a:rPr lang="en-US" sz="1200" kern="1200" baseline="0" dirty="0" smtClean="0">
                <a:solidFill>
                  <a:schemeClr val="tx1"/>
                </a:solidFill>
                <a:latin typeface="+mn-lt"/>
                <a:ea typeface="+mn-ea"/>
                <a:cs typeface="+mn-cs"/>
              </a:rPr>
              <a:t>may be in ROM (Read-Only Memory) at the top of memory, as shown in Fig. 4-1(b),</a:t>
            </a:r>
          </a:p>
          <a:p>
            <a:r>
              <a:rPr lang="en-US" sz="1200" kern="1200" baseline="0" dirty="0" smtClean="0">
                <a:solidFill>
                  <a:schemeClr val="tx1"/>
                </a:solidFill>
                <a:latin typeface="+mn-lt"/>
                <a:ea typeface="+mn-ea"/>
                <a:cs typeface="+mn-cs"/>
              </a:rPr>
              <a:t>or the device drivers may be at the top of memory in a ROM and the rest of the system</a:t>
            </a:r>
          </a:p>
          <a:p>
            <a:r>
              <a:rPr lang="en-US" sz="1200" kern="1200" baseline="0" dirty="0" smtClean="0">
                <a:solidFill>
                  <a:schemeClr val="tx1"/>
                </a:solidFill>
                <a:latin typeface="+mn-lt"/>
                <a:ea typeface="+mn-ea"/>
                <a:cs typeface="+mn-cs"/>
              </a:rPr>
              <a:t>in RAM down below, as shown in Fig. 4-1(c).</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a:t>
            </a:fld>
            <a:endParaRPr lang="en-US"/>
          </a:p>
        </p:txBody>
      </p:sp>
    </p:spTree>
    <p:extLst>
      <p:ext uri="{BB962C8B-B14F-4D97-AF65-F5344CB8AC3E}">
        <p14:creationId xmlns:p14="http://schemas.microsoft.com/office/powerpoint/2010/main" val="2034533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page number is not in the TLB (known as a </a:t>
            </a:r>
            <a:r>
              <a:rPr lang="en-US" sz="1200" kern="1200" baseline="0" dirty="0" err="1" smtClean="0">
                <a:solidFill>
                  <a:schemeClr val="tx1"/>
                </a:solidFill>
                <a:latin typeface="+mn-lt"/>
                <a:ea typeface="+mn-ea"/>
                <a:cs typeface="+mn-cs"/>
              </a:rPr>
              <a:t>a</a:t>
            </a:r>
            <a:r>
              <a:rPr lang="en-US" sz="1200" kern="1200" baseline="0" dirty="0" smtClean="0">
                <a:solidFill>
                  <a:schemeClr val="tx1"/>
                </a:solidFill>
                <a:latin typeface="+mn-lt"/>
                <a:ea typeface="+mn-ea"/>
                <a:cs typeface="+mn-cs"/>
              </a:rPr>
              <a:t> memory reference to the page table must be made. When the frame number is obtained,</a:t>
            </a:r>
          </a:p>
          <a:p>
            <a:r>
              <a:rPr lang="en-US" sz="1200" kern="1200" baseline="0" dirty="0" smtClean="0">
                <a:solidFill>
                  <a:schemeClr val="tx1"/>
                </a:solidFill>
                <a:latin typeface="+mn-lt"/>
                <a:ea typeface="+mn-ea"/>
                <a:cs typeface="+mn-cs"/>
              </a:rPr>
              <a:t>we can use it to access memory (Figure 8.11). In addition, we add the page number and frame number to the TLB, so that they will be found quickly on the</a:t>
            </a:r>
          </a:p>
          <a:p>
            <a:r>
              <a:rPr lang="en-US" sz="1200" kern="1200" baseline="0" dirty="0" smtClean="0">
                <a:solidFill>
                  <a:schemeClr val="tx1"/>
                </a:solidFill>
                <a:latin typeface="+mn-lt"/>
                <a:ea typeface="+mn-ea"/>
                <a:cs typeface="+mn-cs"/>
              </a:rPr>
              <a:t>next reference. If the TLB is already full of entries, the operating system must select one for replacement. Replacement policies range from least recently</a:t>
            </a:r>
          </a:p>
          <a:p>
            <a:r>
              <a:rPr lang="en-US" sz="1200" kern="1200" baseline="0" dirty="0" smtClean="0">
                <a:solidFill>
                  <a:schemeClr val="tx1"/>
                </a:solidFill>
                <a:latin typeface="+mn-lt"/>
                <a:ea typeface="+mn-ea"/>
                <a:cs typeface="+mn-cs"/>
              </a:rPr>
              <a:t>used (LRU) to random.</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20</a:t>
            </a:fld>
            <a:endParaRPr lang="en-US"/>
          </a:p>
        </p:txBody>
      </p:sp>
    </p:spTree>
    <p:extLst>
      <p:ext uri="{BB962C8B-B14F-4D97-AF65-F5344CB8AC3E}">
        <p14:creationId xmlns:p14="http://schemas.microsoft.com/office/powerpoint/2010/main" val="2821016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21</a:t>
            </a:fld>
            <a:endParaRPr lang="en-US"/>
          </a:p>
        </p:txBody>
      </p:sp>
    </p:spTree>
    <p:extLst>
      <p:ext uri="{BB962C8B-B14F-4D97-AF65-F5344CB8AC3E}">
        <p14:creationId xmlns:p14="http://schemas.microsoft.com/office/powerpoint/2010/main" val="1448670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22</a:t>
            </a:fld>
            <a:endParaRPr lang="en-US"/>
          </a:p>
        </p:txBody>
      </p:sp>
    </p:spTree>
    <p:extLst>
      <p:ext uri="{BB962C8B-B14F-4D97-AF65-F5344CB8AC3E}">
        <p14:creationId xmlns:p14="http://schemas.microsoft.com/office/powerpoint/2010/main" val="1184849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23</a:t>
            </a:fld>
            <a:endParaRPr lang="en-US"/>
          </a:p>
        </p:txBody>
      </p:sp>
    </p:spTree>
    <p:extLst>
      <p:ext uri="{BB962C8B-B14F-4D97-AF65-F5344CB8AC3E}">
        <p14:creationId xmlns:p14="http://schemas.microsoft.com/office/powerpoint/2010/main" val="3259045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inverted page table has one entry for each real page (or frame) of memory. </a:t>
            </a:r>
          </a:p>
          <a:p>
            <a:r>
              <a:rPr lang="en-US" sz="1200" kern="1200" baseline="0" dirty="0" smtClean="0">
                <a:solidFill>
                  <a:schemeClr val="tx1"/>
                </a:solidFill>
                <a:latin typeface="+mn-lt"/>
                <a:ea typeface="+mn-ea"/>
                <a:cs typeface="+mn-cs"/>
              </a:rPr>
              <a:t>Each entry consists of the virtual address of the page stored in that real memory location, with information about the process that owns the page. </a:t>
            </a:r>
          </a:p>
          <a:p>
            <a:r>
              <a:rPr lang="en-US" sz="1200" kern="1200" baseline="0" dirty="0" smtClean="0">
                <a:solidFill>
                  <a:schemeClr val="tx1"/>
                </a:solidFill>
                <a:latin typeface="+mn-lt"/>
                <a:ea typeface="+mn-ea"/>
                <a:cs typeface="+mn-cs"/>
              </a:rPr>
              <a:t>Thus, only one page table is in the system, and it has only one entry for each page of physical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inverted page-table entry is a pair &lt;process-id, page-number&gt; where the process-id assumes the role of the address-space identifier. When a memory reference occurs, part of the virtual address, consisting of &lt;process-id, </a:t>
            </a:r>
            <a:r>
              <a:rPr lang="en-US" sz="1200" kern="1200" baseline="0" dirty="0" err="1" smtClean="0">
                <a:solidFill>
                  <a:schemeClr val="tx1"/>
                </a:solidFill>
                <a:latin typeface="+mn-lt"/>
                <a:ea typeface="+mn-ea"/>
                <a:cs typeface="+mn-cs"/>
              </a:rPr>
              <a:t>pagenumber</a:t>
            </a:r>
            <a:r>
              <a:rPr lang="en-US" sz="1200" kern="1200" baseline="0" dirty="0" smtClean="0">
                <a:solidFill>
                  <a:schemeClr val="tx1"/>
                </a:solidFill>
                <a:latin typeface="+mn-lt"/>
                <a:ea typeface="+mn-ea"/>
                <a:cs typeface="+mn-cs"/>
              </a:rPr>
              <a:t>&gt;, is presented to the memory subsystem. The inverted page table is then searched for a match. If a match is found-say, at entry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-then the physical address </a:t>
            </a:r>
            <a:r>
              <a:rPr lang="en-US" sz="1200" i="1" kern="1200" baseline="0" dirty="0" smtClean="0">
                <a:solidFill>
                  <a:schemeClr val="tx1"/>
                </a:solidFill>
                <a:latin typeface="+mn-lt"/>
                <a:ea typeface="+mn-ea"/>
                <a:cs typeface="+mn-cs"/>
              </a:rPr>
              <a:t>&lt;</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offset&gt; is generated. If no match is found, then an illegal</a:t>
            </a:r>
          </a:p>
          <a:p>
            <a:r>
              <a:rPr lang="en-US" sz="1200" kern="1200" baseline="0" dirty="0" smtClean="0">
                <a:solidFill>
                  <a:schemeClr val="tx1"/>
                </a:solidFill>
                <a:latin typeface="+mn-lt"/>
                <a:ea typeface="+mn-ea"/>
                <a:cs typeface="+mn-cs"/>
              </a:rPr>
              <a:t>address access has been attempted.</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24</a:t>
            </a:fld>
            <a:endParaRPr lang="en-US"/>
          </a:p>
        </p:txBody>
      </p:sp>
    </p:spTree>
    <p:extLst>
      <p:ext uri="{BB962C8B-B14F-4D97-AF65-F5344CB8AC3E}">
        <p14:creationId xmlns:p14="http://schemas.microsoft.com/office/powerpoint/2010/main" val="3869466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25</a:t>
            </a:fld>
            <a:endParaRPr lang="en-US"/>
          </a:p>
        </p:txBody>
      </p:sp>
    </p:spTree>
    <p:extLst>
      <p:ext uri="{BB962C8B-B14F-4D97-AF65-F5344CB8AC3E}">
        <p14:creationId xmlns:p14="http://schemas.microsoft.com/office/powerpoint/2010/main" val="1754255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26</a:t>
            </a:fld>
            <a:endParaRPr lang="en-US"/>
          </a:p>
        </p:txBody>
      </p:sp>
    </p:spTree>
    <p:extLst>
      <p:ext uri="{BB962C8B-B14F-4D97-AF65-F5344CB8AC3E}">
        <p14:creationId xmlns:p14="http://schemas.microsoft.com/office/powerpoint/2010/main" val="1179844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27</a:t>
            </a:fld>
            <a:endParaRPr lang="en-US"/>
          </a:p>
        </p:txBody>
      </p:sp>
    </p:spTree>
    <p:extLst>
      <p:ext uri="{BB962C8B-B14F-4D97-AF65-F5344CB8AC3E}">
        <p14:creationId xmlns:p14="http://schemas.microsoft.com/office/powerpoint/2010/main" val="32510392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28</a:t>
            </a:fld>
            <a:endParaRPr lang="en-US"/>
          </a:p>
        </p:txBody>
      </p:sp>
    </p:spTree>
    <p:extLst>
      <p:ext uri="{BB962C8B-B14F-4D97-AF65-F5344CB8AC3E}">
        <p14:creationId xmlns:p14="http://schemas.microsoft.com/office/powerpoint/2010/main" val="2614015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29</a:t>
            </a:fld>
            <a:endParaRPr lang="en-US"/>
          </a:p>
        </p:txBody>
      </p:sp>
    </p:spTree>
    <p:extLst>
      <p:ext uri="{BB962C8B-B14F-4D97-AF65-F5344CB8AC3E}">
        <p14:creationId xmlns:p14="http://schemas.microsoft.com/office/powerpoint/2010/main" val="2292962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queue for a large partition is empty but the queue for a small partition is full, as is the case</a:t>
            </a:r>
          </a:p>
          <a:p>
            <a:r>
              <a:rPr lang="en-US" sz="1200" kern="1200" baseline="0" dirty="0" smtClean="0">
                <a:solidFill>
                  <a:schemeClr val="tx1"/>
                </a:solidFill>
                <a:latin typeface="+mn-lt"/>
                <a:ea typeface="+mn-ea"/>
                <a:cs typeface="+mn-cs"/>
              </a:rPr>
              <a:t>for partitions 1 and 3. Here small jobs have to wait to get into memory, even though plenty of memory</a:t>
            </a:r>
          </a:p>
          <a:p>
            <a:r>
              <a:rPr lang="en-US" sz="1200" kern="1200" baseline="0" dirty="0" smtClean="0">
                <a:solidFill>
                  <a:schemeClr val="tx1"/>
                </a:solidFill>
                <a:latin typeface="+mn-lt"/>
                <a:ea typeface="+mn-ea"/>
                <a:cs typeface="+mn-cs"/>
              </a:rPr>
              <a:t>is free</a:t>
            </a:r>
          </a:p>
          <a:p>
            <a:r>
              <a:rPr lang="en-US" sz="1200" kern="1200" baseline="0" dirty="0" smtClean="0">
                <a:solidFill>
                  <a:schemeClr val="tx1"/>
                </a:solidFill>
                <a:latin typeface="+mn-lt"/>
                <a:ea typeface="+mn-ea"/>
                <a:cs typeface="+mn-cs"/>
              </a:rPr>
              <a:t>An alternative organization is to maintain a single queue as in Fig. 4-2(b). Whenever a partition</a:t>
            </a:r>
          </a:p>
          <a:p>
            <a:r>
              <a:rPr lang="en-US" sz="1200" kern="1200" baseline="0" dirty="0" smtClean="0">
                <a:solidFill>
                  <a:schemeClr val="tx1"/>
                </a:solidFill>
                <a:latin typeface="+mn-lt"/>
                <a:ea typeface="+mn-ea"/>
                <a:cs typeface="+mn-cs"/>
              </a:rPr>
              <a:t>becomes free, the job closest to the front of the queue that fits in it could be loaded into the empty</a:t>
            </a:r>
          </a:p>
          <a:p>
            <a:r>
              <a:rPr lang="en-US" sz="1200" kern="1200" baseline="0" dirty="0" smtClean="0">
                <a:solidFill>
                  <a:schemeClr val="tx1"/>
                </a:solidFill>
                <a:latin typeface="+mn-lt"/>
                <a:ea typeface="+mn-ea"/>
                <a:cs typeface="+mn-cs"/>
              </a:rPr>
              <a:t>partition and run</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a:t>
            </a:fld>
            <a:endParaRPr lang="en-US"/>
          </a:p>
        </p:txBody>
      </p:sp>
    </p:spTree>
    <p:extLst>
      <p:ext uri="{BB962C8B-B14F-4D97-AF65-F5344CB8AC3E}">
        <p14:creationId xmlns:p14="http://schemas.microsoft.com/office/powerpoint/2010/main" val="407764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30</a:t>
            </a:fld>
            <a:endParaRPr lang="en-US"/>
          </a:p>
        </p:txBody>
      </p:sp>
    </p:spTree>
    <p:extLst>
      <p:ext uri="{BB962C8B-B14F-4D97-AF65-F5344CB8AC3E}">
        <p14:creationId xmlns:p14="http://schemas.microsoft.com/office/powerpoint/2010/main" val="239201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31</a:t>
            </a:fld>
            <a:endParaRPr lang="en-US"/>
          </a:p>
        </p:txBody>
      </p:sp>
    </p:spTree>
    <p:extLst>
      <p:ext uri="{BB962C8B-B14F-4D97-AF65-F5344CB8AC3E}">
        <p14:creationId xmlns:p14="http://schemas.microsoft.com/office/powerpoint/2010/main" val="2738067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32</a:t>
            </a:fld>
            <a:endParaRPr lang="en-US"/>
          </a:p>
        </p:txBody>
      </p:sp>
    </p:spTree>
    <p:extLst>
      <p:ext uri="{BB962C8B-B14F-4D97-AF65-F5344CB8AC3E}">
        <p14:creationId xmlns:p14="http://schemas.microsoft.com/office/powerpoint/2010/main" val="43851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33</a:t>
            </a:fld>
            <a:endParaRPr lang="en-US"/>
          </a:p>
        </p:txBody>
      </p:sp>
    </p:spTree>
    <p:extLst>
      <p:ext uri="{BB962C8B-B14F-4D97-AF65-F5344CB8AC3E}">
        <p14:creationId xmlns:p14="http://schemas.microsoft.com/office/powerpoint/2010/main" val="1147705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34</a:t>
            </a:fld>
            <a:endParaRPr lang="en-US"/>
          </a:p>
        </p:txBody>
      </p:sp>
    </p:spTree>
    <p:extLst>
      <p:ext uri="{BB962C8B-B14F-4D97-AF65-F5344CB8AC3E}">
        <p14:creationId xmlns:p14="http://schemas.microsoft.com/office/powerpoint/2010/main" val="459329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35</a:t>
            </a:fld>
            <a:endParaRPr lang="en-US"/>
          </a:p>
        </p:txBody>
      </p:sp>
    </p:spTree>
    <p:extLst>
      <p:ext uri="{BB962C8B-B14F-4D97-AF65-F5344CB8AC3E}">
        <p14:creationId xmlns:p14="http://schemas.microsoft.com/office/powerpoint/2010/main" val="1731174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36</a:t>
            </a:fld>
            <a:endParaRPr lang="en-US"/>
          </a:p>
        </p:txBody>
      </p:sp>
    </p:spTree>
    <p:extLst>
      <p:ext uri="{BB962C8B-B14F-4D97-AF65-F5344CB8AC3E}">
        <p14:creationId xmlns:p14="http://schemas.microsoft.com/office/powerpoint/2010/main" val="1661000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37</a:t>
            </a:fld>
            <a:endParaRPr lang="en-US"/>
          </a:p>
        </p:txBody>
      </p:sp>
    </p:spTree>
    <p:extLst>
      <p:ext uri="{BB962C8B-B14F-4D97-AF65-F5344CB8AC3E}">
        <p14:creationId xmlns:p14="http://schemas.microsoft.com/office/powerpoint/2010/main" val="2418698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Keeps all page frame in a circular lists</a:t>
            </a:r>
          </a:p>
          <a:p>
            <a:r>
              <a:rPr lang="en-US" sz="1200" kern="1200" baseline="0" dirty="0" smtClean="0">
                <a:solidFill>
                  <a:schemeClr val="tx1"/>
                </a:solidFill>
                <a:latin typeface="+mn-lt"/>
                <a:ea typeface="+mn-ea"/>
                <a:cs typeface="+mn-cs"/>
              </a:rPr>
              <a:t>When a page fault occurs, the page being pointed to by the hand is inspected. </a:t>
            </a:r>
          </a:p>
          <a:p>
            <a:r>
              <a:rPr lang="en-US" sz="1200" kern="1200" baseline="0" dirty="0" smtClean="0">
                <a:solidFill>
                  <a:schemeClr val="tx1"/>
                </a:solidFill>
                <a:latin typeface="+mn-lt"/>
                <a:ea typeface="+mn-ea"/>
                <a:cs typeface="+mn-cs"/>
              </a:rPr>
              <a:t>If its </a:t>
            </a:r>
            <a:r>
              <a:rPr lang="en-US" sz="1200" i="1" kern="1200" baseline="0" dirty="0" smtClean="0">
                <a:solidFill>
                  <a:schemeClr val="tx1"/>
                </a:solidFill>
                <a:latin typeface="+mn-lt"/>
                <a:ea typeface="+mn-ea"/>
                <a:cs typeface="+mn-cs"/>
              </a:rPr>
              <a:t>R </a:t>
            </a:r>
            <a:r>
              <a:rPr lang="en-US" sz="1200" kern="1200" baseline="0" dirty="0" smtClean="0">
                <a:solidFill>
                  <a:schemeClr val="tx1"/>
                </a:solidFill>
                <a:latin typeface="+mn-lt"/>
                <a:ea typeface="+mn-ea"/>
                <a:cs typeface="+mn-cs"/>
              </a:rPr>
              <a:t>bit is 0, the page is evicted, the new page is inserted into the clock in its place, and the hand is advanced one position.</a:t>
            </a:r>
          </a:p>
          <a:p>
            <a:r>
              <a:rPr lang="en-US" sz="1200" kern="1200" baseline="0" dirty="0" smtClean="0">
                <a:solidFill>
                  <a:schemeClr val="tx1"/>
                </a:solidFill>
                <a:latin typeface="+mn-lt"/>
                <a:ea typeface="+mn-ea"/>
                <a:cs typeface="+mn-cs"/>
              </a:rPr>
              <a:t> If </a:t>
            </a:r>
            <a:r>
              <a:rPr lang="en-US" sz="1200" i="1" kern="1200" baseline="0" dirty="0" smtClean="0">
                <a:solidFill>
                  <a:schemeClr val="tx1"/>
                </a:solidFill>
                <a:latin typeface="+mn-lt"/>
                <a:ea typeface="+mn-ea"/>
                <a:cs typeface="+mn-cs"/>
              </a:rPr>
              <a:t>R is 1, it is cleared and the hand is advanced to the </a:t>
            </a:r>
            <a:r>
              <a:rPr lang="en-US" sz="1200" kern="1200" baseline="0" dirty="0" smtClean="0">
                <a:solidFill>
                  <a:schemeClr val="tx1"/>
                </a:solidFill>
                <a:latin typeface="+mn-lt"/>
                <a:ea typeface="+mn-ea"/>
                <a:cs typeface="+mn-cs"/>
              </a:rPr>
              <a:t>next page. This process is repeated until a page is found with </a:t>
            </a:r>
            <a:r>
              <a:rPr lang="en-US" sz="1200" i="1" kern="1200" baseline="0" dirty="0" smtClean="0">
                <a:solidFill>
                  <a:schemeClr val="tx1"/>
                </a:solidFill>
                <a:latin typeface="+mn-lt"/>
                <a:ea typeface="+mn-ea"/>
                <a:cs typeface="+mn-cs"/>
              </a:rPr>
              <a:t>R = 0.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38</a:t>
            </a:fld>
            <a:endParaRPr lang="en-US"/>
          </a:p>
        </p:txBody>
      </p:sp>
    </p:spTree>
    <p:extLst>
      <p:ext uri="{BB962C8B-B14F-4D97-AF65-F5344CB8AC3E}">
        <p14:creationId xmlns:p14="http://schemas.microsoft.com/office/powerpoint/2010/main" val="3829103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39</a:t>
            </a:fld>
            <a:endParaRPr lang="en-US"/>
          </a:p>
        </p:txBody>
      </p:sp>
    </p:spTree>
    <p:extLst>
      <p:ext uri="{BB962C8B-B14F-4D97-AF65-F5344CB8AC3E}">
        <p14:creationId xmlns:p14="http://schemas.microsoft.com/office/powerpoint/2010/main" val="113859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dirty="0" smtClean="0"/>
              <a:t>suppose that the first instruction is a call to a procedure at absolute address 100 within the binary file produced by the linker. If this program is loaded in partition 1 (at address 100K), that instruction will jump to absolute address 100, which is inside the operating system. What is needed is a call to 100K + 100. If the program is loaded into partition 2, it must be carried out as a call to 200K + 100, and so on.</a:t>
            </a:r>
          </a:p>
          <a:p>
            <a:pPr algn="just"/>
            <a:r>
              <a:rPr lang="en-US" dirty="0" smtClean="0"/>
              <a:t>This problem is known as the relocation problem.</a:t>
            </a:r>
            <a:endParaRPr lang="en-US" b="1" dirty="0" smtClean="0">
              <a:solidFill>
                <a:srgbClr val="0070C0"/>
              </a:solidFill>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alternative solution to both the relocation and protection problems is to equip the machine with two special hardware registers, called the </a:t>
            </a:r>
            <a:r>
              <a:rPr lang="en-US" b="1" dirty="0" smtClean="0"/>
              <a:t>base and limit registers. </a:t>
            </a:r>
            <a:r>
              <a:rPr lang="en-US" dirty="0" smtClean="0"/>
              <a:t>When a process is scheduled, the base register is loaded with the address of the start of its partition, and the limit register is loaded with the length of the partition. </a:t>
            </a:r>
            <a:r>
              <a:rPr lang="en-US" b="1" dirty="0" smtClean="0"/>
              <a:t>Every memory address generated automatically has the base register contents added to it before being sent to memory</a:t>
            </a:r>
            <a:r>
              <a:rPr lang="en-US" dirty="0" smtClean="0"/>
              <a:t>. Thus if the base register contains the value 100K, a CALL 100 instruction is effectively turned into a CALL 100K+100 instruction, without the instruction itself being modified. Addresses are also checked against the limit register to make sure that they do not attempt to address memory outside the current partition. The hardware protects the base and limit registers to prevent user programs from modifying them.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a:t>
            </a:fld>
            <a:endParaRPr lang="en-US"/>
          </a:p>
        </p:txBody>
      </p:sp>
    </p:spTree>
    <p:extLst>
      <p:ext uri="{BB962C8B-B14F-4D97-AF65-F5344CB8AC3E}">
        <p14:creationId xmlns:p14="http://schemas.microsoft.com/office/powerpoint/2010/main" val="4649818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40</a:t>
            </a:fld>
            <a:endParaRPr lang="en-US"/>
          </a:p>
        </p:txBody>
      </p:sp>
    </p:spTree>
    <p:extLst>
      <p:ext uri="{BB962C8B-B14F-4D97-AF65-F5344CB8AC3E}">
        <p14:creationId xmlns:p14="http://schemas.microsoft.com/office/powerpoint/2010/main" val="1103288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u="none" strike="noStrike" kern="1200" baseline="0" dirty="0" smtClean="0">
                <a:solidFill>
                  <a:schemeClr val="tx1"/>
                </a:solidFill>
                <a:latin typeface="+mn-lt"/>
                <a:ea typeface="+mn-ea"/>
                <a:cs typeface="+mn-cs"/>
              </a:rPr>
              <a:t>The data structure needed is a circular list of page frames, as in the clock algorithm,</a:t>
            </a:r>
          </a:p>
          <a:p>
            <a:r>
              <a:rPr lang="en-US" sz="1200" b="0" i="0" u="none" strike="noStrike" kern="1200" baseline="0" dirty="0" smtClean="0">
                <a:solidFill>
                  <a:schemeClr val="tx1"/>
                </a:solidFill>
                <a:latin typeface="+mn-lt"/>
                <a:ea typeface="+mn-ea"/>
                <a:cs typeface="+mn-cs"/>
              </a:rPr>
              <a:t>and as shown in Fig. 4-22(a). Initially, this list is empty. When the first page is loaded,</a:t>
            </a:r>
          </a:p>
          <a:p>
            <a:r>
              <a:rPr lang="en-US" sz="1200" b="0" i="0" u="none" strike="noStrike" kern="1200" baseline="0" dirty="0" smtClean="0">
                <a:solidFill>
                  <a:schemeClr val="tx1"/>
                </a:solidFill>
                <a:latin typeface="+mn-lt"/>
                <a:ea typeface="+mn-ea"/>
                <a:cs typeface="+mn-cs"/>
              </a:rPr>
              <a:t>it is added to the list. As more pages are added, they go into the list to form a ring.</a:t>
            </a:r>
          </a:p>
          <a:p>
            <a:r>
              <a:rPr lang="en-US" sz="1200" b="0" i="0" u="none" strike="noStrike" kern="1200" baseline="0" dirty="0" smtClean="0">
                <a:solidFill>
                  <a:schemeClr val="tx1"/>
                </a:solidFill>
                <a:latin typeface="+mn-lt"/>
                <a:ea typeface="+mn-ea"/>
                <a:cs typeface="+mn-cs"/>
              </a:rPr>
              <a:t>Each entry contains the </a:t>
            </a:r>
            <a:r>
              <a:rPr lang="en-US" sz="1200" b="0" i="1" u="none" strike="noStrike" kern="1200" baseline="0" dirty="0" smtClean="0">
                <a:solidFill>
                  <a:schemeClr val="tx1"/>
                </a:solidFill>
                <a:latin typeface="+mn-lt"/>
                <a:ea typeface="+mn-ea"/>
                <a:cs typeface="+mn-cs"/>
              </a:rPr>
              <a:t>Time of last use </a:t>
            </a:r>
            <a:r>
              <a:rPr lang="en-US" sz="1200" b="0" i="0" u="none" strike="noStrike" kern="1200" baseline="0" dirty="0" smtClean="0">
                <a:solidFill>
                  <a:schemeClr val="tx1"/>
                </a:solidFill>
                <a:latin typeface="+mn-lt"/>
                <a:ea typeface="+mn-ea"/>
                <a:cs typeface="+mn-cs"/>
              </a:rPr>
              <a:t>field from the basic working set algorithm, as</a:t>
            </a:r>
          </a:p>
          <a:p>
            <a:r>
              <a:rPr lang="en-US" sz="1200" b="0" i="0" u="none" strike="noStrike" kern="1200" baseline="0" dirty="0" smtClean="0">
                <a:solidFill>
                  <a:schemeClr val="tx1"/>
                </a:solidFill>
                <a:latin typeface="+mn-lt"/>
                <a:ea typeface="+mn-ea"/>
                <a:cs typeface="+mn-cs"/>
              </a:rPr>
              <a:t>well as the </a:t>
            </a:r>
            <a:r>
              <a:rPr lang="en-US" sz="1200" b="0" i="1" u="none" strike="noStrike" kern="1200" baseline="0" dirty="0" smtClean="0">
                <a:solidFill>
                  <a:schemeClr val="tx1"/>
                </a:solidFill>
                <a:latin typeface="+mn-lt"/>
                <a:ea typeface="+mn-ea"/>
                <a:cs typeface="+mn-cs"/>
              </a:rPr>
              <a:t>R </a:t>
            </a:r>
            <a:r>
              <a:rPr lang="en-US" sz="1200" b="0" i="0" u="none" strike="noStrike" kern="1200" baseline="0" dirty="0" smtClean="0">
                <a:solidFill>
                  <a:schemeClr val="tx1"/>
                </a:solidFill>
                <a:latin typeface="+mn-lt"/>
                <a:ea typeface="+mn-ea"/>
                <a:cs typeface="+mn-cs"/>
              </a:rPr>
              <a:t>bit (shown) and the </a:t>
            </a:r>
            <a:r>
              <a:rPr lang="en-US" sz="1200" b="0" i="1" u="none" strike="noStrike" kern="1200" baseline="0" dirty="0" smtClean="0">
                <a:solidFill>
                  <a:schemeClr val="tx1"/>
                </a:solidFill>
                <a:latin typeface="+mn-lt"/>
                <a:ea typeface="+mn-ea"/>
                <a:cs typeface="+mn-cs"/>
              </a:rPr>
              <a:t>M </a:t>
            </a:r>
            <a:r>
              <a:rPr lang="en-US" sz="1200" b="0" i="0" u="none" strike="noStrike" kern="1200" baseline="0" dirty="0" smtClean="0">
                <a:solidFill>
                  <a:schemeClr val="tx1"/>
                </a:solidFill>
                <a:latin typeface="+mn-lt"/>
                <a:ea typeface="+mn-ea"/>
                <a:cs typeface="+mn-cs"/>
              </a:rPr>
              <a:t>bit (not shown).</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As with the clock algorithm, at each page fault the page pointed to by the hand is</a:t>
            </a:r>
          </a:p>
          <a:p>
            <a:r>
              <a:rPr lang="en-US" sz="1200" b="0" i="0" u="none" strike="noStrike" kern="1200" baseline="0" dirty="0" smtClean="0">
                <a:solidFill>
                  <a:schemeClr val="tx1"/>
                </a:solidFill>
                <a:latin typeface="+mn-lt"/>
                <a:ea typeface="+mn-ea"/>
                <a:cs typeface="+mn-cs"/>
              </a:rPr>
              <a:t>examined first. If the </a:t>
            </a:r>
            <a:r>
              <a:rPr lang="en-US" sz="1200" b="0" i="1" u="none" strike="noStrike" kern="1200" baseline="0" dirty="0" smtClean="0">
                <a:solidFill>
                  <a:schemeClr val="tx1"/>
                </a:solidFill>
                <a:latin typeface="+mn-lt"/>
                <a:ea typeface="+mn-ea"/>
                <a:cs typeface="+mn-cs"/>
              </a:rPr>
              <a:t>R </a:t>
            </a:r>
            <a:r>
              <a:rPr lang="en-US" sz="1200" b="0" i="0" u="none" strike="noStrike" kern="1200" baseline="0" dirty="0" smtClean="0">
                <a:solidFill>
                  <a:schemeClr val="tx1"/>
                </a:solidFill>
                <a:latin typeface="+mn-lt"/>
                <a:ea typeface="+mn-ea"/>
                <a:cs typeface="+mn-cs"/>
              </a:rPr>
              <a:t>bit is set to 1, the page has been used during the current tick so</a:t>
            </a:r>
          </a:p>
          <a:p>
            <a:r>
              <a:rPr lang="en-US" sz="1200" b="0" i="0" u="none" strike="noStrike" kern="1200" baseline="0" dirty="0" smtClean="0">
                <a:solidFill>
                  <a:schemeClr val="tx1"/>
                </a:solidFill>
                <a:latin typeface="+mn-lt"/>
                <a:ea typeface="+mn-ea"/>
                <a:cs typeface="+mn-cs"/>
              </a:rPr>
              <a:t>it is not an ideal candidate to remove. The </a:t>
            </a:r>
            <a:r>
              <a:rPr lang="en-US" sz="1200" b="0" i="1" u="none" strike="noStrike" kern="1200" baseline="0" dirty="0" smtClean="0">
                <a:solidFill>
                  <a:schemeClr val="tx1"/>
                </a:solidFill>
                <a:latin typeface="+mn-lt"/>
                <a:ea typeface="+mn-ea"/>
                <a:cs typeface="+mn-cs"/>
              </a:rPr>
              <a:t>R </a:t>
            </a:r>
            <a:r>
              <a:rPr lang="en-US" sz="1200" b="0" i="0" u="none" strike="noStrike" kern="1200" baseline="0" dirty="0" smtClean="0">
                <a:solidFill>
                  <a:schemeClr val="tx1"/>
                </a:solidFill>
                <a:latin typeface="+mn-lt"/>
                <a:ea typeface="+mn-ea"/>
                <a:cs typeface="+mn-cs"/>
              </a:rPr>
              <a:t>bit is then set to 0, the hand advanced to</a:t>
            </a:r>
          </a:p>
          <a:p>
            <a:r>
              <a:rPr lang="en-US" sz="1200" b="0" i="0" u="none" strike="noStrike" kern="1200" baseline="0" dirty="0" smtClean="0">
                <a:solidFill>
                  <a:schemeClr val="tx1"/>
                </a:solidFill>
                <a:latin typeface="+mn-lt"/>
                <a:ea typeface="+mn-ea"/>
                <a:cs typeface="+mn-cs"/>
              </a:rPr>
              <a:t>the next page, and the algorithm repeated for that page. The state after this sequence</a:t>
            </a:r>
          </a:p>
          <a:p>
            <a:r>
              <a:rPr lang="en-US" sz="1200" b="0" i="0" u="none" strike="noStrike" kern="1200" baseline="0" dirty="0" smtClean="0">
                <a:solidFill>
                  <a:schemeClr val="tx1"/>
                </a:solidFill>
                <a:latin typeface="+mn-lt"/>
                <a:ea typeface="+mn-ea"/>
                <a:cs typeface="+mn-cs"/>
              </a:rPr>
              <a:t>of events is shown in Fig. 4-22(b).</a:t>
            </a:r>
          </a:p>
          <a:p>
            <a:r>
              <a:rPr lang="en-US" sz="1200" b="0" i="0" u="none" strike="noStrike" kern="1200" baseline="0" dirty="0" smtClean="0">
                <a:solidFill>
                  <a:schemeClr val="tx1"/>
                </a:solidFill>
                <a:latin typeface="+mn-lt"/>
                <a:ea typeface="+mn-ea"/>
                <a:cs typeface="+mn-cs"/>
              </a:rPr>
              <a:t>Now consider what happens if the page pointed to has </a:t>
            </a:r>
            <a:r>
              <a:rPr lang="en-US" sz="1200" b="0" i="1" u="none" strike="noStrike" kern="1200" baseline="0" dirty="0" smtClean="0">
                <a:solidFill>
                  <a:schemeClr val="tx1"/>
                </a:solidFill>
                <a:latin typeface="+mn-lt"/>
                <a:ea typeface="+mn-ea"/>
                <a:cs typeface="+mn-cs"/>
              </a:rPr>
              <a:t>R </a:t>
            </a:r>
            <a:r>
              <a:rPr lang="en-US" sz="1200" b="0" i="0" u="none" strike="noStrike" kern="1200" baseline="0" dirty="0" smtClean="0">
                <a:solidFill>
                  <a:schemeClr val="tx1"/>
                </a:solidFill>
                <a:latin typeface="+mn-lt"/>
                <a:ea typeface="+mn-ea"/>
                <a:cs typeface="+mn-cs"/>
              </a:rPr>
              <a:t>= 0, as shown in Fig. 4-22(c).</a:t>
            </a:r>
          </a:p>
          <a:p>
            <a:r>
              <a:rPr lang="en-US" sz="1200" b="0" i="0" u="none" strike="noStrike" kern="1200" baseline="0" dirty="0" smtClean="0">
                <a:solidFill>
                  <a:schemeClr val="tx1"/>
                </a:solidFill>
                <a:latin typeface="+mn-lt"/>
                <a:ea typeface="+mn-ea"/>
                <a:cs typeface="+mn-cs"/>
              </a:rPr>
              <a:t>If the age is greater than t and the page is clean, it is not in the working set and a valid</a:t>
            </a:r>
          </a:p>
          <a:p>
            <a:r>
              <a:rPr lang="en-US" sz="1200" b="0" i="0" u="none" strike="noStrike" kern="1200" baseline="0" dirty="0" smtClean="0">
                <a:solidFill>
                  <a:schemeClr val="tx1"/>
                </a:solidFill>
                <a:latin typeface="+mn-lt"/>
                <a:ea typeface="+mn-ea"/>
                <a:cs typeface="+mn-cs"/>
              </a:rPr>
              <a:t>copy exists on the disk. The page frame is simply claimed and the new page put there,</a:t>
            </a:r>
          </a:p>
          <a:p>
            <a:r>
              <a:rPr lang="en-US" sz="1200" b="0" i="0" u="none" strike="noStrike" kern="1200" baseline="0" dirty="0" smtClean="0">
                <a:solidFill>
                  <a:schemeClr val="tx1"/>
                </a:solidFill>
                <a:latin typeface="+mn-lt"/>
                <a:ea typeface="+mn-ea"/>
                <a:cs typeface="+mn-cs"/>
              </a:rPr>
              <a:t>as shown in Fig. 4-22(d). On the other hand, if the page is dirty, it cannot be claimed</a:t>
            </a:r>
          </a:p>
          <a:p>
            <a:r>
              <a:rPr lang="en-US" sz="1200" b="0" i="0" u="none" strike="noStrike" kern="1200" baseline="0" dirty="0" smtClean="0">
                <a:solidFill>
                  <a:schemeClr val="tx1"/>
                </a:solidFill>
                <a:latin typeface="+mn-lt"/>
                <a:ea typeface="+mn-ea"/>
                <a:cs typeface="+mn-cs"/>
              </a:rPr>
              <a:t>immediately since no valid copy is present on disk. To avoid a process switch, the</a:t>
            </a:r>
          </a:p>
          <a:p>
            <a:r>
              <a:rPr lang="en-US" sz="1200" b="0" i="0" u="none" strike="noStrike" kern="1200" baseline="0" dirty="0" smtClean="0">
                <a:solidFill>
                  <a:schemeClr val="tx1"/>
                </a:solidFill>
                <a:latin typeface="+mn-lt"/>
                <a:ea typeface="+mn-ea"/>
                <a:cs typeface="+mn-cs"/>
              </a:rPr>
              <a:t>write to disk is scheduled, but the hand is advanced and the algorithm continues with</a:t>
            </a:r>
          </a:p>
          <a:p>
            <a:r>
              <a:rPr lang="en-US" sz="1200" b="0" i="0" u="none" strike="noStrike" kern="1200" baseline="0" dirty="0" smtClean="0">
                <a:solidFill>
                  <a:schemeClr val="tx1"/>
                </a:solidFill>
                <a:latin typeface="+mn-lt"/>
                <a:ea typeface="+mn-ea"/>
                <a:cs typeface="+mn-cs"/>
              </a:rPr>
              <a:t>the next page. After all, there might be an old, clean page further down the line that</a:t>
            </a:r>
          </a:p>
          <a:p>
            <a:r>
              <a:rPr lang="en-US" sz="1200" b="0" i="0" u="none" strike="noStrike" kern="1200" baseline="0" dirty="0" smtClean="0">
                <a:solidFill>
                  <a:schemeClr val="tx1"/>
                </a:solidFill>
                <a:latin typeface="+mn-lt"/>
                <a:ea typeface="+mn-ea"/>
                <a:cs typeface="+mn-cs"/>
              </a:rPr>
              <a:t>can be used immediately.</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41</a:t>
            </a:fld>
            <a:endParaRPr lang="en-US"/>
          </a:p>
        </p:txBody>
      </p:sp>
    </p:spTree>
    <p:extLst>
      <p:ext uri="{BB962C8B-B14F-4D97-AF65-F5344CB8AC3E}">
        <p14:creationId xmlns:p14="http://schemas.microsoft.com/office/powerpoint/2010/main" val="4027508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If the entire working set is in memory, the process will run</a:t>
            </a:r>
          </a:p>
          <a:p>
            <a:r>
              <a:rPr lang="en-US" sz="1200" b="0" i="0" u="none" strike="noStrike" kern="1200" baseline="0" dirty="0" smtClean="0">
                <a:solidFill>
                  <a:schemeClr val="tx1"/>
                </a:solidFill>
                <a:latin typeface="+mn-lt"/>
                <a:ea typeface="+mn-ea"/>
                <a:cs typeface="+mn-cs"/>
              </a:rPr>
              <a:t>without causing many faults until it moves into another execution phase (e.g., the next</a:t>
            </a:r>
          </a:p>
          <a:p>
            <a:r>
              <a:rPr lang="en-US" sz="1200" b="0" i="0" u="none" strike="noStrike" kern="1200" baseline="0" dirty="0" smtClean="0">
                <a:solidFill>
                  <a:schemeClr val="tx1"/>
                </a:solidFill>
                <a:latin typeface="+mn-lt"/>
                <a:ea typeface="+mn-ea"/>
                <a:cs typeface="+mn-cs"/>
              </a:rPr>
              <a:t>pass of the compiler). If the available memory is too small to hold the entire working</a:t>
            </a:r>
          </a:p>
          <a:p>
            <a:r>
              <a:rPr lang="en-US" sz="1200" b="0" i="0" u="none" strike="noStrike" kern="1200" baseline="0" dirty="0" smtClean="0">
                <a:solidFill>
                  <a:schemeClr val="tx1"/>
                </a:solidFill>
                <a:latin typeface="+mn-lt"/>
                <a:ea typeface="+mn-ea"/>
                <a:cs typeface="+mn-cs"/>
              </a:rPr>
              <a:t>set, the process will cause many page faults and run slowly since executing an</a:t>
            </a:r>
          </a:p>
          <a:p>
            <a:r>
              <a:rPr lang="en-US" sz="1200" b="0" i="0" u="none" strike="noStrike" kern="1200" baseline="0" dirty="0" smtClean="0">
                <a:solidFill>
                  <a:schemeClr val="tx1"/>
                </a:solidFill>
                <a:latin typeface="+mn-lt"/>
                <a:ea typeface="+mn-ea"/>
                <a:cs typeface="+mn-cs"/>
              </a:rPr>
              <a:t>instruction takes a few nanoseconds and reading in a page from the disk typically</a:t>
            </a:r>
          </a:p>
          <a:p>
            <a:r>
              <a:rPr lang="en-US" sz="1200" b="0" i="0" u="none" strike="noStrike" kern="1200" baseline="0" dirty="0" smtClean="0">
                <a:solidFill>
                  <a:schemeClr val="tx1"/>
                </a:solidFill>
                <a:latin typeface="+mn-lt"/>
                <a:ea typeface="+mn-ea"/>
                <a:cs typeface="+mn-cs"/>
              </a:rPr>
              <a:t>takes 10 milliseconds. At a rate of one or two instructions per 10 milliseconds, it will</a:t>
            </a:r>
          </a:p>
          <a:p>
            <a:r>
              <a:rPr lang="en-US" sz="1200" b="0" i="0" u="none" strike="noStrike" kern="1200" baseline="0" dirty="0" smtClean="0">
                <a:solidFill>
                  <a:schemeClr val="tx1"/>
                </a:solidFill>
                <a:latin typeface="+mn-lt"/>
                <a:ea typeface="+mn-ea"/>
                <a:cs typeface="+mn-cs"/>
              </a:rPr>
              <a:t>take ages to finish. A program causing page faults every few instructions is said to be</a:t>
            </a:r>
          </a:p>
          <a:p>
            <a:r>
              <a:rPr lang="en-US" sz="1200" b="1" i="0" u="none" strike="noStrike" kern="1200" baseline="0" dirty="0" smtClean="0">
                <a:solidFill>
                  <a:schemeClr val="tx1"/>
                </a:solidFill>
                <a:latin typeface="+mn-lt"/>
                <a:ea typeface="+mn-ea"/>
                <a:cs typeface="+mn-cs"/>
              </a:rPr>
              <a:t>thrashing</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42</a:t>
            </a:fld>
            <a:endParaRPr lang="en-US"/>
          </a:p>
        </p:txBody>
      </p:sp>
    </p:spTree>
    <p:extLst>
      <p:ext uri="{BB962C8B-B14F-4D97-AF65-F5344CB8AC3E}">
        <p14:creationId xmlns:p14="http://schemas.microsoft.com/office/powerpoint/2010/main" val="18937566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43</a:t>
            </a:fld>
            <a:endParaRPr lang="en-US"/>
          </a:p>
        </p:txBody>
      </p:sp>
    </p:spTree>
    <p:extLst>
      <p:ext uri="{BB962C8B-B14F-4D97-AF65-F5344CB8AC3E}">
        <p14:creationId xmlns:p14="http://schemas.microsoft.com/office/powerpoint/2010/main" val="20923561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44</a:t>
            </a:fld>
            <a:endParaRPr lang="en-US"/>
          </a:p>
        </p:txBody>
      </p:sp>
    </p:spTree>
    <p:extLst>
      <p:ext uri="{BB962C8B-B14F-4D97-AF65-F5344CB8AC3E}">
        <p14:creationId xmlns:p14="http://schemas.microsoft.com/office/powerpoint/2010/main" val="23118699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45</a:t>
            </a:fld>
            <a:endParaRPr lang="en-US"/>
          </a:p>
        </p:txBody>
      </p:sp>
    </p:spTree>
    <p:extLst>
      <p:ext uri="{BB962C8B-B14F-4D97-AF65-F5344CB8AC3E}">
        <p14:creationId xmlns:p14="http://schemas.microsoft.com/office/powerpoint/2010/main" val="38346359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46</a:t>
            </a:fld>
            <a:endParaRPr lang="en-US"/>
          </a:p>
        </p:txBody>
      </p:sp>
    </p:spTree>
    <p:extLst>
      <p:ext uri="{BB962C8B-B14F-4D97-AF65-F5344CB8AC3E}">
        <p14:creationId xmlns:p14="http://schemas.microsoft.com/office/powerpoint/2010/main" val="31854573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entry in the segment table has a </a:t>
            </a:r>
            <a:r>
              <a:rPr lang="en-US" sz="1200" i="1" kern="1200" baseline="0" dirty="0" smtClean="0">
                <a:solidFill>
                  <a:schemeClr val="tx1"/>
                </a:solidFill>
                <a:latin typeface="+mn-lt"/>
                <a:ea typeface="+mn-ea"/>
                <a:cs typeface="+mn-cs"/>
              </a:rPr>
              <a:t>segment base and a segment limit. The segment base contains the starting  </a:t>
            </a:r>
            <a:r>
              <a:rPr lang="en-US" sz="1200" kern="1200" baseline="0" dirty="0" smtClean="0">
                <a:solidFill>
                  <a:schemeClr val="tx1"/>
                </a:solidFill>
                <a:latin typeface="+mn-lt"/>
                <a:ea typeface="+mn-ea"/>
                <a:cs typeface="+mn-cs"/>
              </a:rPr>
              <a:t>physical address where the segment resides in memory, and the segment limit specifies the length of the segment.</a:t>
            </a:r>
          </a:p>
          <a:p>
            <a:r>
              <a:rPr lang="en-US" sz="1200" kern="1200" baseline="0" dirty="0" smtClean="0">
                <a:solidFill>
                  <a:schemeClr val="tx1"/>
                </a:solidFill>
                <a:latin typeface="+mn-lt"/>
                <a:ea typeface="+mn-ea"/>
                <a:cs typeface="+mn-cs"/>
              </a:rPr>
              <a:t>A logical address consists of two parts: a segment number, s, and an offset into that segment, </a:t>
            </a:r>
            <a:r>
              <a:rPr lang="en-US" sz="1200" i="1" kern="1200" baseline="0" dirty="0" smtClean="0">
                <a:solidFill>
                  <a:schemeClr val="tx1"/>
                </a:solidFill>
                <a:latin typeface="+mn-lt"/>
                <a:ea typeface="+mn-ea"/>
                <a:cs typeface="+mn-cs"/>
              </a:rPr>
              <a:t>d.</a:t>
            </a:r>
          </a:p>
          <a:p>
            <a:r>
              <a:rPr lang="en-US" sz="1200" kern="1200" baseline="0" dirty="0" smtClean="0">
                <a:solidFill>
                  <a:schemeClr val="tx1"/>
                </a:solidFill>
                <a:latin typeface="+mn-lt"/>
                <a:ea typeface="+mn-ea"/>
                <a:cs typeface="+mn-cs"/>
              </a:rPr>
              <a:t>The segment number is used as an index to the segment table. The offset </a:t>
            </a:r>
            <a:r>
              <a:rPr lang="en-US" sz="1200" i="1" kern="1200" baseline="0" dirty="0" smtClean="0">
                <a:solidFill>
                  <a:schemeClr val="tx1"/>
                </a:solidFill>
                <a:latin typeface="+mn-lt"/>
                <a:ea typeface="+mn-ea"/>
                <a:cs typeface="+mn-cs"/>
              </a:rPr>
              <a:t>d of</a:t>
            </a:r>
          </a:p>
          <a:p>
            <a:r>
              <a:rPr lang="en-US" sz="1200" kern="1200" baseline="0" dirty="0" smtClean="0">
                <a:solidFill>
                  <a:schemeClr val="tx1"/>
                </a:solidFill>
                <a:latin typeface="+mn-lt"/>
                <a:ea typeface="+mn-ea"/>
                <a:cs typeface="+mn-cs"/>
              </a:rPr>
              <a:t>the logical address must be between 0 and the segment limit. If it is not, we trap</a:t>
            </a:r>
          </a:p>
          <a:p>
            <a:r>
              <a:rPr lang="en-US" sz="1200" kern="1200" baseline="0" dirty="0" smtClean="0">
                <a:solidFill>
                  <a:schemeClr val="tx1"/>
                </a:solidFill>
                <a:latin typeface="+mn-lt"/>
                <a:ea typeface="+mn-ea"/>
                <a:cs typeface="+mn-cs"/>
              </a:rPr>
              <a:t>to the operating system (logical addressing attempt beyond end of segment). When an offset is legal, it is added to the segment base to produce the address in physical memory of the desired byte. The segment table is thus essentially an array of base-limit register pairs.</a:t>
            </a:r>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47</a:t>
            </a:fld>
            <a:endParaRPr lang="en-US"/>
          </a:p>
        </p:txBody>
      </p:sp>
    </p:spTree>
    <p:extLst>
      <p:ext uri="{BB962C8B-B14F-4D97-AF65-F5344CB8AC3E}">
        <p14:creationId xmlns:p14="http://schemas.microsoft.com/office/powerpoint/2010/main" val="5414765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consider the situation shown in Figure 8.20. We have five segments numbered from 0 through 4. The segments are stored in physical</a:t>
            </a:r>
          </a:p>
          <a:p>
            <a:r>
              <a:rPr lang="en-US" sz="1200" kern="1200" baseline="0" dirty="0" smtClean="0">
                <a:solidFill>
                  <a:schemeClr val="tx1"/>
                </a:solidFill>
                <a:latin typeface="+mn-lt"/>
                <a:ea typeface="+mn-ea"/>
                <a:cs typeface="+mn-cs"/>
              </a:rPr>
              <a:t>memory as shown. The segment table has a separate entry for each segment, giving the beginning address of the segment in physical memory (or base) and the length of that segment (or limit). For example, segment 2 is 400 bytes long and begins at location 4300. Thus, a reference to byte 53 of segment 2 is mapped onto location 4300 +53= 4353. A reference to segment 3, byte 852, is mapped to 3200 (the base of segment 3) + 852 = 4052. A reference to byte 1222 of segment 0 would result in a trap to the operating system, as this segment is only 1000 bytes long.</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48</a:t>
            </a:fld>
            <a:endParaRPr lang="en-US"/>
          </a:p>
        </p:txBody>
      </p:sp>
    </p:spTree>
    <p:extLst>
      <p:ext uri="{BB962C8B-B14F-4D97-AF65-F5344CB8AC3E}">
        <p14:creationId xmlns:p14="http://schemas.microsoft.com/office/powerpoint/2010/main" val="39401934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gn="l">
              <a:buFont typeface="+mj-lt"/>
              <a:buAutoNum type="alphaLcParenR"/>
            </a:pPr>
            <a:r>
              <a:rPr lang="en-US" dirty="0" smtClean="0"/>
              <a:t>0,</a:t>
            </a:r>
            <a:r>
              <a:rPr lang="en-US" baseline="0" dirty="0" smtClean="0"/>
              <a:t> 430 =&gt; 219+430 = 649</a:t>
            </a:r>
          </a:p>
          <a:p>
            <a:pPr marL="228600" indent="-228600" algn="l">
              <a:buFont typeface="+mj-lt"/>
              <a:buAutoNum type="alphaLcParenR"/>
            </a:pPr>
            <a:r>
              <a:rPr lang="en-US" baseline="0" dirty="0" smtClean="0"/>
              <a:t>1, 10 =&gt; 2300+10 = 2310</a:t>
            </a:r>
          </a:p>
          <a:p>
            <a:pPr marL="228600" indent="-228600" algn="l">
              <a:buFont typeface="+mj-lt"/>
              <a:buAutoNum type="alphaLcParenR"/>
            </a:pPr>
            <a:r>
              <a:rPr lang="en-US" baseline="0" dirty="0" smtClean="0"/>
              <a:t>2,500 =&gt; illegal reference, tra</a:t>
            </a:r>
            <a:r>
              <a:rPr lang="en-US" sz="1200" b="0" dirty="0" smtClean="0">
                <a:solidFill>
                  <a:srgbClr val="0070C0"/>
                </a:solidFill>
              </a:rPr>
              <a:t>p to Operating System</a:t>
            </a:r>
          </a:p>
          <a:p>
            <a:pPr marL="228600" indent="-228600" algn="l">
              <a:buFont typeface="+mj-lt"/>
              <a:buAutoNum type="alphaLcParenR"/>
            </a:pPr>
            <a:r>
              <a:rPr lang="en-US" sz="1200" b="0" dirty="0" smtClean="0">
                <a:solidFill>
                  <a:srgbClr val="0070C0"/>
                </a:solidFill>
              </a:rPr>
              <a:t>3, 400 =&gt; 1327+400 = 1727</a:t>
            </a:r>
          </a:p>
          <a:p>
            <a:pPr marL="228600" indent="-228600" algn="l">
              <a:buFont typeface="+mj-lt"/>
              <a:buAutoNum type="alphaLcParenR"/>
            </a:pPr>
            <a:r>
              <a:rPr lang="en-US" sz="1200" b="0" dirty="0" smtClean="0">
                <a:solidFill>
                  <a:srgbClr val="0070C0"/>
                </a:solidFill>
              </a:rPr>
              <a:t>4, 112 =&gt; </a:t>
            </a:r>
            <a:r>
              <a:rPr lang="en-US" baseline="0" dirty="0" smtClean="0"/>
              <a:t>illegal reference, tra</a:t>
            </a:r>
            <a:r>
              <a:rPr lang="en-US" sz="1200" b="0" dirty="0" smtClean="0">
                <a:solidFill>
                  <a:srgbClr val="0070C0"/>
                </a:solidFill>
              </a:rPr>
              <a:t>p to Operating System</a:t>
            </a:r>
          </a:p>
          <a:p>
            <a:pPr algn="just"/>
            <a:endParaRPr lang="en-US" sz="1200" b="0" dirty="0" smtClean="0">
              <a:solidFill>
                <a:srgbClr val="0070C0"/>
              </a:solidFill>
            </a:endParaRPr>
          </a:p>
        </p:txBody>
      </p:sp>
      <p:sp>
        <p:nvSpPr>
          <p:cNvPr id="4" name="Slide Number Placeholder 3"/>
          <p:cNvSpPr>
            <a:spLocks noGrp="1"/>
          </p:cNvSpPr>
          <p:nvPr>
            <p:ph type="sldNum" sz="quarter" idx="10"/>
          </p:nvPr>
        </p:nvSpPr>
        <p:spPr/>
        <p:txBody>
          <a:bodyPr/>
          <a:lstStyle/>
          <a:p>
            <a:fld id="{B3A019F3-8596-4028-9847-CBD3A185B07A}" type="slidenum">
              <a:rPr lang="en-US" smtClean="0"/>
              <a:pPr/>
              <a:t>49</a:t>
            </a:fld>
            <a:endParaRPr lang="en-US"/>
          </a:p>
        </p:txBody>
      </p:sp>
    </p:spTree>
    <p:extLst>
      <p:ext uri="{BB962C8B-B14F-4D97-AF65-F5344CB8AC3E}">
        <p14:creationId xmlns:p14="http://schemas.microsoft.com/office/powerpoint/2010/main" val="102267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 process is brought into main memory, it is allocated exactly as much memory as it requires and no more.</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a:t>
            </a:fld>
            <a:endParaRPr lang="en-US"/>
          </a:p>
        </p:txBody>
      </p:sp>
    </p:spTree>
    <p:extLst>
      <p:ext uri="{BB962C8B-B14F-4D97-AF65-F5344CB8AC3E}">
        <p14:creationId xmlns:p14="http://schemas.microsoft.com/office/powerpoint/2010/main" val="40760069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50</a:t>
            </a:fld>
            <a:endParaRPr lang="en-US"/>
          </a:p>
        </p:txBody>
      </p:sp>
    </p:spTree>
    <p:extLst>
      <p:ext uri="{BB962C8B-B14F-4D97-AF65-F5344CB8AC3E}">
        <p14:creationId xmlns:p14="http://schemas.microsoft.com/office/powerpoint/2010/main" val="1840490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Logical</a:t>
            </a:r>
            <a:r>
              <a:rPr lang="en-US" baseline="0" dirty="0" smtClean="0"/>
              <a:t> address divided into two partitions- first partition(LDT) and second partition (GDT)</a:t>
            </a:r>
          </a:p>
          <a:p>
            <a:r>
              <a:rPr lang="en-US" baseline="0" dirty="0" smtClean="0"/>
              <a:t>Each entry in LDT &amp; GDT consists of segment descriptor ( base and limit)</a:t>
            </a:r>
          </a:p>
          <a:p>
            <a:r>
              <a:rPr lang="en-US" dirty="0" smtClean="0"/>
              <a:t>Segment register points</a:t>
            </a:r>
            <a:r>
              <a:rPr lang="en-US" baseline="0" dirty="0" smtClean="0"/>
              <a:t> to appropriate entry in LDT or GDT</a:t>
            </a:r>
          </a:p>
          <a:p>
            <a:endParaRPr lang="en-US" baseline="0" dirty="0" smtClean="0"/>
          </a:p>
          <a:p>
            <a:r>
              <a:rPr lang="en-US" baseline="0" dirty="0" smtClean="0"/>
              <a:t>Two level paging scheme</a:t>
            </a:r>
            <a:endParaRPr lang="en-US" dirty="0" smtClean="0"/>
          </a:p>
          <a:p>
            <a:r>
              <a:rPr lang="en-US" b="1" dirty="0" smtClean="0"/>
              <a:t>Page 333</a:t>
            </a:r>
            <a:endParaRPr lang="en-US" b="1"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51</a:t>
            </a:fld>
            <a:endParaRPr lang="en-US"/>
          </a:p>
        </p:txBody>
      </p:sp>
    </p:spTree>
    <p:extLst>
      <p:ext uri="{BB962C8B-B14F-4D97-AF65-F5344CB8AC3E}">
        <p14:creationId xmlns:p14="http://schemas.microsoft.com/office/powerpoint/2010/main" val="2751161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52</a:t>
            </a:fld>
            <a:endParaRPr lang="en-US"/>
          </a:p>
        </p:txBody>
      </p:sp>
    </p:spTree>
    <p:extLst>
      <p:ext uri="{BB962C8B-B14F-4D97-AF65-F5344CB8AC3E}">
        <p14:creationId xmlns:p14="http://schemas.microsoft.com/office/powerpoint/2010/main" val="11146789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53</a:t>
            </a:fld>
            <a:endParaRPr lang="en-US"/>
          </a:p>
        </p:txBody>
      </p:sp>
    </p:spTree>
    <p:extLst>
      <p:ext uri="{BB962C8B-B14F-4D97-AF65-F5344CB8AC3E}">
        <p14:creationId xmlns:p14="http://schemas.microsoft.com/office/powerpoint/2010/main" val="6232018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54</a:t>
            </a:fld>
            <a:endParaRPr lang="en-US"/>
          </a:p>
        </p:txBody>
      </p:sp>
    </p:spTree>
    <p:extLst>
      <p:ext uri="{BB962C8B-B14F-4D97-AF65-F5344CB8AC3E}">
        <p14:creationId xmlns:p14="http://schemas.microsoft.com/office/powerpoint/2010/main" val="39840107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55</a:t>
            </a:fld>
            <a:endParaRPr lang="en-US"/>
          </a:p>
        </p:txBody>
      </p:sp>
    </p:spTree>
    <p:extLst>
      <p:ext uri="{BB962C8B-B14F-4D97-AF65-F5344CB8AC3E}">
        <p14:creationId xmlns:p14="http://schemas.microsoft.com/office/powerpoint/2010/main" val="33194551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baseline="0" dirty="0" smtClean="0">
                <a:latin typeface="TimesNewRomanPSMT"/>
              </a:rPr>
              <a:t>In a buddy system, memory blocks are available of size 2</a:t>
            </a:r>
            <a:r>
              <a:rPr lang="en-US" sz="700" baseline="0" dirty="0" smtClean="0">
                <a:latin typeface="TimesNewRomanPSMT"/>
              </a:rPr>
              <a:t>K </a:t>
            </a:r>
            <a:r>
              <a:rPr lang="en-US" sz="1200" baseline="0" dirty="0" smtClean="0">
                <a:latin typeface="TimesNewRomanPSMT"/>
              </a:rPr>
              <a:t>words, L≤K≤ U, where</a:t>
            </a:r>
          </a:p>
          <a:p>
            <a:pPr algn="l"/>
            <a:r>
              <a:rPr lang="en-US" sz="1200" baseline="0" dirty="0" smtClean="0">
                <a:latin typeface="TimesNewRomanPSMT"/>
              </a:rPr>
              <a:t>2</a:t>
            </a:r>
            <a:r>
              <a:rPr lang="en-US" sz="700" baseline="30000" dirty="0" smtClean="0">
                <a:latin typeface="TimesNewRomanPSMT"/>
              </a:rPr>
              <a:t>L</a:t>
            </a:r>
            <a:r>
              <a:rPr lang="en-US" sz="700" baseline="0" dirty="0" smtClean="0">
                <a:latin typeface="TimesNewRomanPSMT"/>
              </a:rPr>
              <a:t> </a:t>
            </a:r>
            <a:r>
              <a:rPr lang="en-US" sz="1200" baseline="0" dirty="0" smtClean="0">
                <a:latin typeface="TimesNewRomanPSMT"/>
              </a:rPr>
              <a:t>= smallest size block that is allocated</a:t>
            </a:r>
          </a:p>
          <a:p>
            <a:pPr algn="l"/>
            <a:r>
              <a:rPr lang="en-US" sz="1200" baseline="0" dirty="0" smtClean="0">
                <a:latin typeface="TimesNewRomanPSMT"/>
              </a:rPr>
              <a:t>2</a:t>
            </a:r>
            <a:r>
              <a:rPr lang="en-US" sz="1200" baseline="30000" dirty="0" smtClean="0">
                <a:latin typeface="TimesNewRomanPSMT"/>
              </a:rPr>
              <a:t>U</a:t>
            </a:r>
            <a:r>
              <a:rPr lang="en-US" sz="1200" baseline="0" dirty="0" smtClean="0">
                <a:latin typeface="TimesNewRomanPSMT"/>
              </a:rPr>
              <a:t>=largest size block that is allocated; generally 2</a:t>
            </a:r>
            <a:r>
              <a:rPr lang="en-US" sz="1200" baseline="30000" dirty="0" smtClean="0">
                <a:latin typeface="TimesNewRomanPSMT"/>
              </a:rPr>
              <a:t>U</a:t>
            </a:r>
            <a:r>
              <a:rPr lang="en-US" sz="1200" baseline="0" dirty="0" smtClean="0">
                <a:latin typeface="TimesNewRomanPSMT"/>
              </a:rPr>
              <a:t> is the size of the entire memory available for</a:t>
            </a:r>
          </a:p>
          <a:p>
            <a:pPr algn="l"/>
            <a:r>
              <a:rPr lang="en-US" sz="1200" baseline="0" dirty="0" smtClean="0">
                <a:latin typeface="TimesNewRomanPSMT"/>
              </a:rPr>
              <a:t>allocation</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56</a:t>
            </a:fld>
            <a:endParaRPr lang="en-US"/>
          </a:p>
        </p:txBody>
      </p:sp>
    </p:spTree>
    <p:extLst>
      <p:ext uri="{BB962C8B-B14F-4D97-AF65-F5344CB8AC3E}">
        <p14:creationId xmlns:p14="http://schemas.microsoft.com/office/powerpoint/2010/main" val="194685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smtClean="0">
                <a:solidFill>
                  <a:schemeClr val="tx1"/>
                </a:solidFill>
                <a:latin typeface="+mn-lt"/>
                <a:ea typeface="+mn-ea"/>
                <a:cs typeface="+mn-cs"/>
              </a:rPr>
              <a:t>Initially only process A is in memory. Then processes B and C are created or swapped in from disk. </a:t>
            </a:r>
          </a:p>
          <a:p>
            <a:r>
              <a:rPr lang="en-US" sz="1200" i="0" kern="1200" baseline="0" dirty="0" smtClean="0">
                <a:solidFill>
                  <a:schemeClr val="tx1"/>
                </a:solidFill>
                <a:latin typeface="+mn-lt"/>
                <a:ea typeface="+mn-ea"/>
                <a:cs typeface="+mn-cs"/>
              </a:rPr>
              <a:t>In Fig. 4- 5(d) A is swapped out to disk.</a:t>
            </a:r>
          </a:p>
          <a:p>
            <a:r>
              <a:rPr lang="en-US" sz="1200" i="0" kern="1200" baseline="0" dirty="0" smtClean="0">
                <a:solidFill>
                  <a:schemeClr val="tx1"/>
                </a:solidFill>
                <a:latin typeface="+mn-lt"/>
                <a:ea typeface="+mn-ea"/>
                <a:cs typeface="+mn-cs"/>
              </a:rPr>
              <a:t>Then D comes in and B goes out. </a:t>
            </a:r>
          </a:p>
          <a:p>
            <a:r>
              <a:rPr lang="en-US" sz="1200" i="0" kern="1200" baseline="0" dirty="0" smtClean="0">
                <a:solidFill>
                  <a:schemeClr val="tx1"/>
                </a:solidFill>
                <a:latin typeface="+mn-lt"/>
                <a:ea typeface="+mn-ea"/>
                <a:cs typeface="+mn-cs"/>
              </a:rPr>
              <a:t>Finally A comes in  again. Since A is now at a different location, addresses contained in it must be relocated, either by software when it is swapped in or (more likely) by hardware during program execution.</a:t>
            </a:r>
            <a:endParaRPr lang="en-US" i="0" dirty="0" smtClean="0"/>
          </a:p>
          <a:p>
            <a:endParaRPr lang="en-US" i="0"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6</a:t>
            </a:fld>
            <a:endParaRPr lang="en-US"/>
          </a:p>
        </p:txBody>
      </p:sp>
    </p:spTree>
    <p:extLst>
      <p:ext uri="{BB962C8B-B14F-4D97-AF65-F5344CB8AC3E}">
        <p14:creationId xmlns:p14="http://schemas.microsoft.com/office/powerpoint/2010/main" val="1388605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7</a:t>
            </a:fld>
            <a:endParaRPr lang="en-US"/>
          </a:p>
        </p:txBody>
      </p:sp>
    </p:spTree>
    <p:extLst>
      <p:ext uri="{BB962C8B-B14F-4D97-AF65-F5344CB8AC3E}">
        <p14:creationId xmlns:p14="http://schemas.microsoft.com/office/powerpoint/2010/main" val="1625453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way of keeping track of memory is to maintain a linked list of allocated and</a:t>
            </a:r>
          </a:p>
          <a:p>
            <a:r>
              <a:rPr lang="en-US" sz="1200" kern="1200" baseline="0" dirty="0" smtClean="0">
                <a:solidFill>
                  <a:schemeClr val="tx1"/>
                </a:solidFill>
                <a:latin typeface="+mn-lt"/>
                <a:ea typeface="+mn-ea"/>
                <a:cs typeface="+mn-cs"/>
              </a:rPr>
              <a:t>free memory segments, where a segment is either a process or a hole between two</a:t>
            </a:r>
          </a:p>
          <a:p>
            <a:r>
              <a:rPr lang="en-US" sz="1200" kern="1200" baseline="0" dirty="0" smtClean="0">
                <a:solidFill>
                  <a:schemeClr val="tx1"/>
                </a:solidFill>
                <a:latin typeface="+mn-lt"/>
                <a:ea typeface="+mn-ea"/>
                <a:cs typeface="+mn-cs"/>
              </a:rPr>
              <a:t>processes. The memory of Fig. 4-7(a) is represented in Fig. 4-7(c) as a linked list of</a:t>
            </a:r>
          </a:p>
          <a:p>
            <a:r>
              <a:rPr lang="en-US" sz="1200" kern="1200" baseline="0" dirty="0" smtClean="0">
                <a:solidFill>
                  <a:schemeClr val="tx1"/>
                </a:solidFill>
                <a:latin typeface="+mn-lt"/>
                <a:ea typeface="+mn-ea"/>
                <a:cs typeface="+mn-cs"/>
              </a:rPr>
              <a:t>segments. Each entry in the list specifies a hole (H) or process (P), the address at</a:t>
            </a:r>
          </a:p>
          <a:p>
            <a:r>
              <a:rPr lang="en-US" sz="1200" kern="1200" baseline="0" dirty="0" smtClean="0">
                <a:solidFill>
                  <a:schemeClr val="tx1"/>
                </a:solidFill>
                <a:latin typeface="+mn-lt"/>
                <a:ea typeface="+mn-ea"/>
                <a:cs typeface="+mn-cs"/>
              </a:rPr>
              <a:t>which it starts, the length, and a pointer to the next entry.</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 the process table slot for the terminating process will normally point to the list entry for the process itself, it may be more convenient to have the list as a double-linked list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8</a:t>
            </a:fld>
            <a:endParaRPr lang="en-US"/>
          </a:p>
        </p:txBody>
      </p:sp>
    </p:spTree>
    <p:extLst>
      <p:ext uri="{BB962C8B-B14F-4D97-AF65-F5344CB8AC3E}">
        <p14:creationId xmlns:p14="http://schemas.microsoft.com/office/powerpoint/2010/main" val="3857410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9</a:t>
            </a:fld>
            <a:endParaRPr lang="en-US"/>
          </a:p>
        </p:txBody>
      </p:sp>
    </p:spTree>
    <p:extLst>
      <p:ext uri="{BB962C8B-B14F-4D97-AF65-F5344CB8AC3E}">
        <p14:creationId xmlns:p14="http://schemas.microsoft.com/office/powerpoint/2010/main" val="313598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en-US" sz="1000" smtClean="0"/>
              <a:pPr algn="r"/>
              <a:t>‹#›</a:t>
            </a:fld>
            <a:endParaRPr kumimoji="0" lang="en-US" dirty="0"/>
          </a:p>
        </p:txBody>
      </p:sp>
      <p:sp>
        <p:nvSpPr>
          <p:cNvPr id="16" name="Rectangle 16"/>
          <p:cNvSpPr>
            <a:spLocks noGrp="1"/>
          </p:cNvSpPr>
          <p:nvPr>
            <p:ph type="ftr" sz="quarter" idx="12"/>
          </p:nvPr>
        </p:nvSpPr>
        <p:spPr/>
        <p:txBody>
          <a:bodyPr/>
          <a:lstStyle>
            <a:extLst/>
          </a:lstStyle>
          <a:p>
            <a:r>
              <a:rPr kumimoji="0" lang="en-US" smtClean="0"/>
              <a:t>Er. Deeyoranjan Dongol</a:t>
            </a:r>
            <a:endParaRPr kumimoji="0"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89EE937C-2887-463F-98D7-692F30622DD6}" type="datetime1">
              <a:rPr kumimoji="0" lang="en-US" smtClean="0"/>
              <a:t>12/7/2023</a:t>
            </a:fld>
            <a:endParaRPr kumimoji="0"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81000" y="3048000"/>
            <a:ext cx="8077200" cy="5334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7ADDEE15-4980-4C63-A316-7CF635177A6C}" type="datetime1">
              <a:rPr kumimoji="0" lang="en-US" smtClean="0"/>
              <a:t>12/7/2023</a:t>
            </a:fld>
            <a:endParaRPr kumimoji="0" lang="en-US"/>
          </a:p>
        </p:txBody>
      </p:sp>
      <p:sp>
        <p:nvSpPr>
          <p:cNvPr id="8" name="Rectangle 8"/>
          <p:cNvSpPr>
            <a:spLocks noGrp="1"/>
          </p:cNvSpPr>
          <p:nvPr>
            <p:ph type="sldNum" sz="quarter" idx="15"/>
          </p:nvPr>
        </p:nvSpPr>
        <p:spPr/>
        <p:txBody>
          <a:bodyPr/>
          <a:lstStyle>
            <a:extLst/>
          </a:lstStyle>
          <a:p>
            <a:pPr algn="r"/>
            <a:fld id="{256D3EEF-DE4E-429D-8EC4-DDC531AFF587}" type="slidenum">
              <a:rPr kumimoji="0" lang="en-US" sz="1000" smtClean="0"/>
              <a:pPr algn="r"/>
              <a:t>‹#›</a:t>
            </a:fld>
            <a:endParaRPr kumimoji="0" lang="en-US"/>
          </a:p>
        </p:txBody>
      </p:sp>
      <p:sp>
        <p:nvSpPr>
          <p:cNvPr id="9" name="Rectangle 9"/>
          <p:cNvSpPr>
            <a:spLocks noGrp="1"/>
          </p:cNvSpPr>
          <p:nvPr>
            <p:ph type="ftr" sz="quarter" idx="16"/>
          </p:nvPr>
        </p:nvSpPr>
        <p:spPr/>
        <p:txBody>
          <a:bodyPr/>
          <a:lstStyle>
            <a:extLst/>
          </a:lstStyle>
          <a:p>
            <a:r>
              <a:rPr kumimoji="0" lang="en-US" smtClean="0"/>
              <a:t>Er. Deeyoranjan Dongol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fld id="{256D3EEF-DE4E-429D-8EC4-DDC531AFF587}" type="slidenum">
              <a:rPr lang="en-US" smtClean="0">
                <a:solidFill>
                  <a:prstClr val="black"/>
                </a:solidFill>
              </a:rPr>
              <a:pPr/>
              <a:t>‹#›</a:t>
            </a:fld>
            <a:endParaRPr lang="en-US" dirty="0">
              <a:solidFill>
                <a:prstClr val="black"/>
              </a:solidFill>
            </a:endParaRPr>
          </a:p>
        </p:txBody>
      </p:sp>
      <p:sp>
        <p:nvSpPr>
          <p:cNvPr id="16" name="Rectangle 16"/>
          <p:cNvSpPr>
            <a:spLocks noGrp="1"/>
          </p:cNvSpPr>
          <p:nvPr>
            <p:ph type="ftr" sz="quarter" idx="12"/>
          </p:nvPr>
        </p:nvSpPr>
        <p:spPr/>
        <p:txBody>
          <a:bodyPr/>
          <a:lstStyle>
            <a:lvl1pPr>
              <a:defRPr sz="1200" b="1"/>
            </a:lvl1pPr>
            <a:extLst/>
          </a:lstStyle>
          <a:p>
            <a:r>
              <a:rPr lang="en-US" smtClean="0"/>
              <a:t>Er. Deeyoranjan Dongol</a:t>
            </a:r>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8E219458-2932-425E-8DE2-521AEF6D084D}" type="datetime1">
              <a:rPr lang="en-US" smtClean="0"/>
              <a:pPr/>
              <a:t>12/7/2023</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Tree>
    <p:extLst>
      <p:ext uri="{BB962C8B-B14F-4D97-AF65-F5344CB8AC3E}">
        <p14:creationId xmlns:p14="http://schemas.microsoft.com/office/powerpoint/2010/main" val="6619953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81000" y="3048000"/>
            <a:ext cx="8077200" cy="5334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DF4B57D1-E1D0-478D-A986-42298A8AD409}" type="datetime1">
              <a:rPr lang="en-US" smtClean="0">
                <a:solidFill>
                  <a:prstClr val="black">
                    <a:tint val="65000"/>
                  </a:prstClr>
                </a:solidFill>
              </a:rPr>
              <a:pPr algn="r"/>
              <a:t>12/7/2023</a:t>
            </a:fld>
            <a:endParaRPr lang="en-US">
              <a:solidFill>
                <a:prstClr val="black">
                  <a:tint val="65000"/>
                </a:prstClr>
              </a:solidFill>
            </a:endParaRPr>
          </a:p>
        </p:txBody>
      </p:sp>
      <p:sp>
        <p:nvSpPr>
          <p:cNvPr id="8" name="Rectangle 8"/>
          <p:cNvSpPr>
            <a:spLocks noGrp="1"/>
          </p:cNvSpPr>
          <p:nvPr>
            <p:ph type="sldNum" sz="quarter" idx="15"/>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6"/>
          </p:nvPr>
        </p:nvSpPr>
        <p:spPr/>
        <p:txBody>
          <a:bodyPr/>
          <a:lstStyle>
            <a:lvl1pPr>
              <a:defRPr sz="1200" b="1"/>
            </a:lvl1pPr>
            <a:extLst/>
          </a:lstStyle>
          <a:p>
            <a:r>
              <a:rPr lang="en-US" smtClean="0"/>
              <a:t>Er. Deeyoranjan Dongol</a:t>
            </a:r>
            <a:endParaRPr lang="en-US"/>
          </a:p>
        </p:txBody>
      </p:sp>
    </p:spTree>
    <p:extLst>
      <p:ext uri="{BB962C8B-B14F-4D97-AF65-F5344CB8AC3E}">
        <p14:creationId xmlns:p14="http://schemas.microsoft.com/office/powerpoint/2010/main" val="4636704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B38485FC-69D3-4293-989D-F379D4029DBB}" type="datetime1">
              <a:rPr kumimoji="0" lang="en-US" smtClean="0"/>
              <a:t>12/7/2023</a:t>
            </a:fld>
            <a:endParaRPr kumimoji="0"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pPr algn="r"/>
            <a:fld id="{256D3EEF-DE4E-429D-8EC4-DDC531AFF587}" type="slidenum">
              <a:rPr kumimoji="0" lang="en-US" sz="1000" smtClean="0"/>
              <a:pPr algn="r"/>
              <a:t>‹#›</a:t>
            </a:fld>
            <a:endParaRPr kumimoji="0"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200" b="1">
                <a:solidFill>
                  <a:sysClr val="windowText" lastClr="000000"/>
                </a:solidFill>
              </a:defRPr>
            </a:lvl1pPr>
            <a:extLst/>
          </a:lstStyle>
          <a:p>
            <a:r>
              <a:rPr lang="en-US" smtClean="0"/>
              <a:t>Er. Deeyoranjan Dongol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Lst>
  <p:timing>
    <p:tnLst>
      <p:par>
        <p:cTn id="1" dur="indefinite" restart="never" nodeType="tmRoot"/>
      </p:par>
    </p:tnLst>
  </p:timing>
  <p:hf hd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A08CABF7-934C-4D06-8161-57BA66E43032}" type="datetime1">
              <a:rPr lang="en-US" smtClean="0">
                <a:solidFill>
                  <a:prstClr val="black">
                    <a:tint val="65000"/>
                  </a:prstClr>
                </a:solidFill>
              </a:rPr>
              <a:pPr algn="r"/>
              <a:t>12/7/2023</a:t>
            </a:fld>
            <a:endParaRPr lang="en-US" dirty="0">
              <a:solidFill>
                <a:prstClr val="black">
                  <a:tint val="65000"/>
                </a:prst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200" b="1">
                <a:solidFill>
                  <a:sysClr val="windowText" lastClr="000000"/>
                </a:solidFill>
              </a:defRPr>
            </a:lvl1pPr>
            <a:extLst/>
          </a:lstStyle>
          <a:p>
            <a:r>
              <a:rPr lang="en-US" smtClean="0"/>
              <a:t>Er. Deeyoranjan Dongol</a:t>
            </a:r>
            <a:endParaRPr lang="en-US" dirty="0"/>
          </a:p>
        </p:txBody>
      </p:sp>
    </p:spTree>
    <p:extLst>
      <p:ext uri="{BB962C8B-B14F-4D97-AF65-F5344CB8AC3E}">
        <p14:creationId xmlns:p14="http://schemas.microsoft.com/office/powerpoint/2010/main" val="2529652680"/>
      </p:ext>
    </p:extLst>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hf hd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85800" y="4114800"/>
            <a:ext cx="7620000" cy="533400"/>
          </a:xfrm>
        </p:spPr>
        <p:txBody>
          <a:bodyPr>
            <a:normAutofit/>
          </a:bodyPr>
          <a:lstStyle>
            <a:extLst/>
          </a:lstStyle>
          <a:p>
            <a:pPr algn="ctr"/>
            <a:r>
              <a:rPr lang="en-US" b="1" dirty="0"/>
              <a:t>Memory management</a:t>
            </a:r>
          </a:p>
        </p:txBody>
      </p:sp>
      <p:sp>
        <p:nvSpPr>
          <p:cNvPr id="3" name="Rectangle 3"/>
          <p:cNvSpPr>
            <a:spLocks noGrp="1"/>
          </p:cNvSpPr>
          <p:nvPr>
            <p:ph type="subTitle" idx="1"/>
          </p:nvPr>
        </p:nvSpPr>
        <p:spPr>
          <a:xfrm>
            <a:off x="990600" y="4706112"/>
            <a:ext cx="6781800" cy="475488"/>
          </a:xfrm>
        </p:spPr>
        <p:txBody>
          <a:bodyPr>
            <a:noAutofit/>
          </a:bodyPr>
          <a:lstStyle>
            <a:extLst/>
          </a:lstStyle>
          <a:p>
            <a:pPr algn="ctr"/>
            <a:r>
              <a:rPr lang="en-US" sz="2000" dirty="0" smtClean="0"/>
              <a:t>Er. Deeyoranjan Dongol</a:t>
            </a:r>
          </a:p>
        </p:txBody>
      </p:sp>
      <p:pic>
        <p:nvPicPr>
          <p:cNvPr id="5" name="Picture 4" descr="oslogo.jpg"/>
          <p:cNvPicPr>
            <a:picLocks noChangeAspect="1"/>
          </p:cNvPicPr>
          <p:nvPr/>
        </p:nvPicPr>
        <p:blipFill>
          <a:blip r:embed="rId3"/>
          <a:stretch>
            <a:fillRect/>
          </a:stretch>
        </p:blipFill>
        <p:spPr>
          <a:xfrm>
            <a:off x="0" y="0"/>
            <a:ext cx="9144000" cy="4038600"/>
          </a:xfrm>
          <a:prstGeom prst="rect">
            <a:avLst/>
          </a:prstGeom>
        </p:spPr>
      </p:pic>
    </p:spTree>
    <p:extLst>
      <p:ext uri="{BB962C8B-B14F-4D97-AF65-F5344CB8AC3E}">
        <p14:creationId xmlns:p14="http://schemas.microsoft.com/office/powerpoint/2010/main" val="1716270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pPr algn="ctr"/>
            <a:r>
              <a:rPr lang="en-US" b="1" dirty="0" smtClean="0"/>
              <a:t>ALGORITHM TO ALLOCATE MEMORY TO  NEWLY CREATED PROCESS </a:t>
            </a:r>
            <a:endParaRPr lang="en-US" b="1" dirty="0"/>
          </a:p>
        </p:txBody>
      </p:sp>
      <p:sp>
        <p:nvSpPr>
          <p:cNvPr id="10" name="Rectangle 9"/>
          <p:cNvSpPr/>
          <p:nvPr/>
        </p:nvSpPr>
        <p:spPr>
          <a:xfrm>
            <a:off x="609600" y="533400"/>
            <a:ext cx="7772400" cy="5724644"/>
          </a:xfrm>
          <a:prstGeom prst="rect">
            <a:avLst/>
          </a:prstGeom>
        </p:spPr>
        <p:txBody>
          <a:bodyPr wrap="square">
            <a:spAutoFit/>
          </a:bodyPr>
          <a:lstStyle/>
          <a:p>
            <a:pPr>
              <a:buFont typeface="Wingdings" pitchFamily="2" charset="2"/>
              <a:buChar char="Ø"/>
            </a:pPr>
            <a:r>
              <a:rPr lang="en-US" sz="2600" b="1" dirty="0" smtClean="0">
                <a:solidFill>
                  <a:srgbClr val="FF0000"/>
                </a:solidFill>
              </a:rPr>
              <a:t>First Fit: </a:t>
            </a:r>
          </a:p>
          <a:p>
            <a:pPr marL="693738" lvl="1" indent="-236538" algn="just">
              <a:buFont typeface="Arial" pitchFamily="34" charset="0"/>
              <a:buChar char="•"/>
            </a:pPr>
            <a:r>
              <a:rPr lang="en-US" sz="2400" b="1" dirty="0" smtClean="0">
                <a:solidFill>
                  <a:srgbClr val="0070C0"/>
                </a:solidFill>
              </a:rPr>
              <a:t>The process manager scans along the list of segments until it finds a hole that is big enough</a:t>
            </a:r>
          </a:p>
          <a:p>
            <a:pPr marL="693738" lvl="1" indent="-236538" algn="just">
              <a:buFont typeface="Arial" pitchFamily="34" charset="0"/>
              <a:buChar char="•"/>
            </a:pPr>
            <a:r>
              <a:rPr lang="en-US" sz="2400" b="1" dirty="0" smtClean="0">
                <a:solidFill>
                  <a:srgbClr val="0070C0"/>
                </a:solidFill>
              </a:rPr>
              <a:t>The hole is then broken up into two pieces, one for the process and one for the unused memory, except in the statistically unlikely case of an exact fit</a:t>
            </a:r>
          </a:p>
          <a:p>
            <a:pPr marL="693738" lvl="1" indent="-236538" algn="just"/>
            <a:endParaRPr lang="en-US" sz="2400" dirty="0" smtClean="0"/>
          </a:p>
          <a:p>
            <a:pPr algn="just">
              <a:buFont typeface="Wingdings" pitchFamily="2" charset="2"/>
              <a:buChar char="Ø"/>
            </a:pPr>
            <a:r>
              <a:rPr lang="en-US" sz="2600" b="1" dirty="0" smtClean="0">
                <a:solidFill>
                  <a:srgbClr val="FF0000"/>
                </a:solidFill>
              </a:rPr>
              <a:t>Next Fit: </a:t>
            </a:r>
          </a:p>
          <a:p>
            <a:pPr marL="693738" lvl="1" indent="-236538" algn="just">
              <a:buFont typeface="Arial" pitchFamily="34" charset="0"/>
              <a:buChar char="•"/>
            </a:pPr>
            <a:r>
              <a:rPr lang="en-US" sz="2400" b="1" dirty="0" smtClean="0">
                <a:solidFill>
                  <a:srgbClr val="0070C0"/>
                </a:solidFill>
              </a:rPr>
              <a:t>It works the same way as first fit, except that it keeps track of where it is whenever it finds a suitable hole</a:t>
            </a:r>
          </a:p>
          <a:p>
            <a:pPr marL="693738" lvl="1" indent="-236538" algn="just">
              <a:buFont typeface="Arial" pitchFamily="34" charset="0"/>
              <a:buChar char="•"/>
            </a:pPr>
            <a:r>
              <a:rPr lang="en-US" sz="2400" b="1" dirty="0" smtClean="0">
                <a:solidFill>
                  <a:srgbClr val="0070C0"/>
                </a:solidFill>
              </a:rPr>
              <a:t>The next time it is called to find a hole, it starts searching the list from the place where it left off last time, instead of always at the beginning, as first fit does</a:t>
            </a:r>
            <a:endParaRPr lang="en-US" sz="4400" b="1" dirty="0" smtClean="0">
              <a:solidFill>
                <a:srgbClr val="0070C0"/>
              </a:solidFill>
            </a:endParaRPr>
          </a:p>
          <a:p>
            <a:pPr marL="693738" lvl="1" indent="-236538">
              <a:buFont typeface="Wingdings" pitchFamily="2" charset="2"/>
              <a:buChar char="Ø"/>
            </a:pPr>
            <a:endParaRPr lang="en-US" sz="2600" dirty="0" smtClean="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10</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left)">
                                      <p:cBhvr>
                                        <p:cTn id="11" dur="500"/>
                                        <p:tgtEl>
                                          <p:spTgt spid="1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xEl>
                                              <p:pRg st="5" end="5"/>
                                            </p:txEl>
                                          </p:spTgt>
                                        </p:tgtEl>
                                        <p:attrNameLst>
                                          <p:attrName>style.visibility</p:attrName>
                                        </p:attrNameLst>
                                      </p:cBhvr>
                                      <p:to>
                                        <p:strVal val="visible"/>
                                      </p:to>
                                    </p:set>
                                    <p:animEffect transition="in" filter="wipe(left)">
                                      <p:cBhvr>
                                        <p:cTn id="16" dur="500"/>
                                        <p:tgtEl>
                                          <p:spTgt spid="10">
                                            <p:txEl>
                                              <p:pRg st="5" end="5"/>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xEl>
                                              <p:pRg st="6" end="6"/>
                                            </p:txEl>
                                          </p:spTgt>
                                        </p:tgtEl>
                                        <p:attrNameLst>
                                          <p:attrName>style.visibility</p:attrName>
                                        </p:attrNameLst>
                                      </p:cBhvr>
                                      <p:to>
                                        <p:strVal val="visible"/>
                                      </p:to>
                                    </p:set>
                                    <p:animEffect transition="in" filter="wipe(left)">
                                      <p:cBhvr>
                                        <p:cTn id="20"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pPr algn="ctr"/>
            <a:r>
              <a:rPr lang="en-US" b="1" dirty="0" smtClean="0"/>
              <a:t>ALGORITHM TO ALLOCATE MEMORY TO  NEWLY CREATED PROCESS </a:t>
            </a:r>
            <a:endParaRPr lang="en-US" b="1" dirty="0"/>
          </a:p>
        </p:txBody>
      </p:sp>
      <p:sp>
        <p:nvSpPr>
          <p:cNvPr id="10" name="Rectangle 9"/>
          <p:cNvSpPr/>
          <p:nvPr/>
        </p:nvSpPr>
        <p:spPr>
          <a:xfrm>
            <a:off x="609600" y="533400"/>
            <a:ext cx="7772400" cy="3539430"/>
          </a:xfrm>
          <a:prstGeom prst="rect">
            <a:avLst/>
          </a:prstGeom>
        </p:spPr>
        <p:txBody>
          <a:bodyPr wrap="square">
            <a:spAutoFit/>
          </a:bodyPr>
          <a:lstStyle/>
          <a:p>
            <a:pPr algn="just">
              <a:buFont typeface="Wingdings" pitchFamily="2" charset="2"/>
              <a:buChar char="Ø"/>
            </a:pPr>
            <a:r>
              <a:rPr lang="en-US" sz="2600" b="1" dirty="0" smtClean="0">
                <a:solidFill>
                  <a:srgbClr val="FF0000"/>
                </a:solidFill>
              </a:rPr>
              <a:t>Best Fit: </a:t>
            </a:r>
          </a:p>
          <a:p>
            <a:pPr marL="693738" lvl="1" indent="-300038" algn="just">
              <a:buFont typeface="Arial" pitchFamily="34" charset="0"/>
              <a:buChar char="•"/>
            </a:pPr>
            <a:r>
              <a:rPr lang="en-US" sz="2400" b="1" dirty="0" smtClean="0">
                <a:solidFill>
                  <a:srgbClr val="0070C0"/>
                </a:solidFill>
              </a:rPr>
              <a:t>It searches the entire list and takes the smallest hole that is adequate</a:t>
            </a:r>
          </a:p>
          <a:p>
            <a:pPr marL="693738" lvl="1" indent="-300038" algn="just">
              <a:buFont typeface="Arial" pitchFamily="34" charset="0"/>
              <a:buChar char="•"/>
            </a:pPr>
            <a:r>
              <a:rPr lang="en-US" sz="2400" b="1" dirty="0" smtClean="0">
                <a:solidFill>
                  <a:srgbClr val="0070C0"/>
                </a:solidFill>
              </a:rPr>
              <a:t>It tries to find a hole that is close to the actual size needed</a:t>
            </a:r>
            <a:endParaRPr lang="en-US" sz="4400" b="1" dirty="0" smtClean="0">
              <a:solidFill>
                <a:srgbClr val="0070C0"/>
              </a:solidFill>
            </a:endParaRPr>
          </a:p>
          <a:p>
            <a:pPr algn="just">
              <a:buFont typeface="Wingdings" pitchFamily="2" charset="2"/>
              <a:buChar char="Ø"/>
            </a:pPr>
            <a:r>
              <a:rPr lang="en-US" sz="2600" b="1" dirty="0" smtClean="0">
                <a:solidFill>
                  <a:srgbClr val="FF0000"/>
                </a:solidFill>
              </a:rPr>
              <a:t>Worst Fit: </a:t>
            </a:r>
          </a:p>
          <a:p>
            <a:pPr marL="693738" lvl="1" indent="-236538" algn="just">
              <a:buFont typeface="Arial" pitchFamily="34" charset="0"/>
              <a:buChar char="•"/>
            </a:pPr>
            <a:r>
              <a:rPr lang="en-US" sz="2400" b="1" dirty="0" smtClean="0">
                <a:solidFill>
                  <a:srgbClr val="0070C0"/>
                </a:solidFill>
              </a:rPr>
              <a:t>Always take the largest available hole so that the hole broken off will be big enough to </a:t>
            </a:r>
            <a:r>
              <a:rPr lang="en-US" sz="2400" b="1" smtClean="0">
                <a:solidFill>
                  <a:srgbClr val="0070C0"/>
                </a:solidFill>
              </a:rPr>
              <a:t>be useful</a:t>
            </a:r>
            <a:endParaRPr lang="en-US" sz="2400" b="1" dirty="0" smtClean="0">
              <a:solidFill>
                <a:srgbClr val="0070C0"/>
              </a:solidFill>
            </a:endParaRPr>
          </a:p>
          <a:p>
            <a:pPr marL="693738" lvl="1" indent="-236538" algn="just"/>
            <a:endParaRPr lang="en-US" sz="2800" b="1" dirty="0" smtClean="0">
              <a:solidFill>
                <a:srgbClr val="0070C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11</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left)">
                                      <p:cBhvr>
                                        <p:cTn id="11" dur="500"/>
                                        <p:tgtEl>
                                          <p:spTgt spid="1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wipe(left)">
                                      <p:cBhvr>
                                        <p:cTn id="16"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EXAMPLE</a:t>
            </a:r>
            <a:endParaRPr lang="en-US" b="1" dirty="0"/>
          </a:p>
        </p:txBody>
      </p:sp>
      <p:sp>
        <p:nvSpPr>
          <p:cNvPr id="10" name="Rectangle 9"/>
          <p:cNvSpPr/>
          <p:nvPr/>
        </p:nvSpPr>
        <p:spPr>
          <a:xfrm>
            <a:off x="228600" y="304800"/>
            <a:ext cx="8077200" cy="1938992"/>
          </a:xfrm>
          <a:prstGeom prst="rect">
            <a:avLst/>
          </a:prstGeom>
        </p:spPr>
        <p:txBody>
          <a:bodyPr wrap="square">
            <a:spAutoFit/>
          </a:bodyPr>
          <a:lstStyle/>
          <a:p>
            <a:pPr marL="0" lvl="1" algn="just"/>
            <a:r>
              <a:rPr lang="en-US" sz="2400" b="1" dirty="0" smtClean="0">
                <a:solidFill>
                  <a:srgbClr val="FF0000"/>
                </a:solidFill>
              </a:rPr>
              <a:t>Given five memory partitions of 100KB, 500KB, 200KB, 300KB and 600KB (in order). How would each of the first-fit, best-fit and worst-fit algorithms place processes of 212KB,417KB,112KB and 426KB(in order)? Which algorithm makes the most efficient use of memory?</a:t>
            </a: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12</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
        <p:nvSpPr>
          <p:cNvPr id="7" name="Rectangle 6"/>
          <p:cNvSpPr/>
          <p:nvPr/>
        </p:nvSpPr>
        <p:spPr>
          <a:xfrm>
            <a:off x="681250" y="2407384"/>
            <a:ext cx="7319750"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lvl="1" algn="just"/>
            <a:r>
              <a:rPr lang="en-US" sz="2000" b="1" dirty="0">
                <a:solidFill>
                  <a:srgbClr val="FF0000"/>
                </a:solidFill>
              </a:rPr>
              <a:t>First-fit: </a:t>
            </a:r>
          </a:p>
          <a:p>
            <a:pPr marL="0" lvl="1" algn="just"/>
            <a:r>
              <a:rPr lang="en-US" sz="2000" b="1" dirty="0">
                <a:solidFill>
                  <a:srgbClr val="0070C0"/>
                </a:solidFill>
              </a:rPr>
              <a:t>212K is put in 500K partition</a:t>
            </a:r>
          </a:p>
          <a:p>
            <a:pPr marL="0" lvl="1" algn="just"/>
            <a:r>
              <a:rPr lang="en-US" sz="2000" b="1" dirty="0">
                <a:solidFill>
                  <a:srgbClr val="0070C0"/>
                </a:solidFill>
              </a:rPr>
              <a:t>417K is put in 600K partition </a:t>
            </a:r>
          </a:p>
          <a:p>
            <a:pPr marL="0" lvl="1" algn="just"/>
            <a:r>
              <a:rPr lang="en-US" sz="2000" b="1" dirty="0">
                <a:solidFill>
                  <a:srgbClr val="0070C0"/>
                </a:solidFill>
              </a:rPr>
              <a:t>112K is put in 288K partition (new partition 288K = 500K - 212K) 426K must wait </a:t>
            </a:r>
          </a:p>
        </p:txBody>
      </p:sp>
      <p:sp>
        <p:nvSpPr>
          <p:cNvPr id="8" name="Rectangle 7"/>
          <p:cNvSpPr/>
          <p:nvPr/>
        </p:nvSpPr>
        <p:spPr>
          <a:xfrm>
            <a:off x="350293" y="4441924"/>
            <a:ext cx="3459707"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lvl="1" algn="just"/>
            <a:r>
              <a:rPr lang="en-US" sz="2000" b="1" dirty="0">
                <a:solidFill>
                  <a:srgbClr val="FF0000"/>
                </a:solidFill>
              </a:rPr>
              <a:t>Best-fit: </a:t>
            </a:r>
          </a:p>
          <a:p>
            <a:pPr marL="0" lvl="1" algn="just"/>
            <a:r>
              <a:rPr lang="en-US" sz="2000" b="1" dirty="0">
                <a:solidFill>
                  <a:srgbClr val="0070C0"/>
                </a:solidFill>
              </a:rPr>
              <a:t>212K is put in 300K partition </a:t>
            </a:r>
          </a:p>
          <a:p>
            <a:pPr marL="0" lvl="1" algn="just"/>
            <a:r>
              <a:rPr lang="en-US" sz="2000" b="1" dirty="0">
                <a:solidFill>
                  <a:srgbClr val="0070C0"/>
                </a:solidFill>
              </a:rPr>
              <a:t>417K is put in 500K partition </a:t>
            </a:r>
          </a:p>
          <a:p>
            <a:pPr marL="0" lvl="1" algn="just"/>
            <a:r>
              <a:rPr lang="en-US" sz="2000" b="1" dirty="0">
                <a:solidFill>
                  <a:srgbClr val="0070C0"/>
                </a:solidFill>
              </a:rPr>
              <a:t>112K is put in 200K partition </a:t>
            </a:r>
          </a:p>
          <a:p>
            <a:pPr marL="0" lvl="1" algn="just"/>
            <a:r>
              <a:rPr lang="en-US" sz="2000" b="1" dirty="0">
                <a:solidFill>
                  <a:srgbClr val="0070C0"/>
                </a:solidFill>
              </a:rPr>
              <a:t>426K is put in 600K partition </a:t>
            </a:r>
          </a:p>
        </p:txBody>
      </p:sp>
      <p:sp>
        <p:nvSpPr>
          <p:cNvPr id="11" name="Rectangle 10"/>
          <p:cNvSpPr/>
          <p:nvPr/>
        </p:nvSpPr>
        <p:spPr>
          <a:xfrm>
            <a:off x="4518547" y="4461131"/>
            <a:ext cx="3581400"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lvl="1" algn="just"/>
            <a:r>
              <a:rPr lang="en-US" sz="2000" b="1" dirty="0">
                <a:solidFill>
                  <a:srgbClr val="FF0000"/>
                </a:solidFill>
              </a:rPr>
              <a:t>Worst-fit:</a:t>
            </a:r>
          </a:p>
          <a:p>
            <a:pPr marL="0" lvl="1" algn="just"/>
            <a:r>
              <a:rPr lang="en-US" sz="2000" b="1" dirty="0">
                <a:solidFill>
                  <a:srgbClr val="0070C0"/>
                </a:solidFill>
              </a:rPr>
              <a:t>212K is put in 600K partition </a:t>
            </a:r>
          </a:p>
          <a:p>
            <a:pPr marL="0" lvl="1" algn="just"/>
            <a:r>
              <a:rPr lang="en-US" sz="2000" b="1" dirty="0">
                <a:solidFill>
                  <a:srgbClr val="0070C0"/>
                </a:solidFill>
              </a:rPr>
              <a:t>417K is put in 500K partition </a:t>
            </a:r>
          </a:p>
          <a:p>
            <a:pPr marL="0" lvl="1" algn="just"/>
            <a:r>
              <a:rPr lang="en-US" sz="2000" b="1" dirty="0">
                <a:solidFill>
                  <a:srgbClr val="0070C0"/>
                </a:solidFill>
              </a:rPr>
              <a:t>112K is put in 388K partition </a:t>
            </a:r>
          </a:p>
          <a:p>
            <a:pPr marL="0" lvl="1" algn="just"/>
            <a:r>
              <a:rPr lang="en-US" sz="2000" b="1" dirty="0">
                <a:solidFill>
                  <a:srgbClr val="0070C0"/>
                </a:solidFill>
              </a:rPr>
              <a:t>426K must wait </a:t>
            </a:r>
          </a:p>
        </p:txBody>
      </p:sp>
    </p:spTree>
    <p:extLst>
      <p:ext uri="{BB962C8B-B14F-4D97-AF65-F5344CB8AC3E}">
        <p14:creationId xmlns:p14="http://schemas.microsoft.com/office/powerpoint/2010/main" val="143017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VIRTUAL  MEMORY</a:t>
            </a:r>
            <a:endParaRPr lang="en-US" b="1" dirty="0"/>
          </a:p>
        </p:txBody>
      </p:sp>
      <p:sp>
        <p:nvSpPr>
          <p:cNvPr id="10" name="Rectangle 9"/>
          <p:cNvSpPr/>
          <p:nvPr/>
        </p:nvSpPr>
        <p:spPr>
          <a:xfrm>
            <a:off x="609600" y="533400"/>
            <a:ext cx="7772400" cy="6463308"/>
          </a:xfrm>
          <a:prstGeom prst="rect">
            <a:avLst/>
          </a:prstGeom>
        </p:spPr>
        <p:txBody>
          <a:bodyPr wrap="square">
            <a:spAutoFit/>
          </a:bodyPr>
          <a:lstStyle/>
          <a:p>
            <a:pPr algn="just">
              <a:buFont typeface="Wingdings" pitchFamily="2" charset="2"/>
              <a:buChar char="Ø"/>
            </a:pPr>
            <a:r>
              <a:rPr lang="en-US" sz="2600" b="1" dirty="0" smtClean="0">
                <a:solidFill>
                  <a:srgbClr val="FF0000"/>
                </a:solidFill>
              </a:rPr>
              <a:t> </a:t>
            </a:r>
            <a:r>
              <a:rPr lang="en-US" sz="2800" b="1" dirty="0" smtClean="0">
                <a:solidFill>
                  <a:srgbClr val="FF0000"/>
                </a:solidFill>
              </a:rPr>
              <a:t>Overlays</a:t>
            </a:r>
            <a:endParaRPr lang="en-US" sz="2600" b="1" dirty="0" smtClean="0">
              <a:solidFill>
                <a:srgbClr val="FF0000"/>
              </a:solidFill>
            </a:endParaRPr>
          </a:p>
          <a:p>
            <a:pPr marL="693738" lvl="1" indent="-236538" algn="just">
              <a:buFont typeface="Arial" pitchFamily="34" charset="0"/>
              <a:buChar char="•"/>
            </a:pPr>
            <a:r>
              <a:rPr lang="en-US" sz="2600" b="1" dirty="0" smtClean="0">
                <a:solidFill>
                  <a:srgbClr val="0070C0"/>
                </a:solidFill>
              </a:rPr>
              <a:t>Programs did not fit in the available memory</a:t>
            </a:r>
          </a:p>
          <a:p>
            <a:pPr marL="693738" lvl="1" indent="-236538" algn="just">
              <a:buFont typeface="Arial" pitchFamily="34" charset="0"/>
              <a:buChar char="•"/>
            </a:pPr>
            <a:r>
              <a:rPr lang="en-US" sz="2600" b="1" dirty="0" smtClean="0">
                <a:solidFill>
                  <a:srgbClr val="0070C0"/>
                </a:solidFill>
              </a:rPr>
              <a:t>Splitting the program into pieces called overlays</a:t>
            </a:r>
          </a:p>
          <a:p>
            <a:pPr marL="693738" lvl="1" indent="-236538" algn="just">
              <a:buFont typeface="Arial" pitchFamily="34" charset="0"/>
              <a:buChar char="•"/>
            </a:pPr>
            <a:r>
              <a:rPr lang="en-US" sz="2600" b="1" dirty="0" smtClean="0">
                <a:solidFill>
                  <a:srgbClr val="0070C0"/>
                </a:solidFill>
              </a:rPr>
              <a:t>Overlay 0 runs first. When it is done, it would call another overlay</a:t>
            </a:r>
          </a:p>
          <a:p>
            <a:pPr marL="0" lvl="1" algn="just"/>
            <a:endParaRPr lang="en-US" sz="2400" dirty="0" smtClean="0"/>
          </a:p>
          <a:p>
            <a:pPr marL="0" lvl="1" algn="just">
              <a:buFont typeface="Wingdings" pitchFamily="2" charset="2"/>
              <a:buChar char="Ø"/>
            </a:pPr>
            <a:r>
              <a:rPr lang="en-US" sz="2400" b="1" dirty="0" smtClean="0">
                <a:solidFill>
                  <a:srgbClr val="FF0000"/>
                </a:solidFill>
              </a:rPr>
              <a:t>  </a:t>
            </a:r>
            <a:r>
              <a:rPr lang="en-US" sz="2800" b="1" dirty="0" smtClean="0">
                <a:solidFill>
                  <a:srgbClr val="FF0000"/>
                </a:solidFill>
              </a:rPr>
              <a:t>Virtual Memory</a:t>
            </a:r>
            <a:endParaRPr lang="en-US" sz="2600" b="1" dirty="0" smtClean="0">
              <a:solidFill>
                <a:srgbClr val="FF0000"/>
              </a:solidFill>
            </a:endParaRPr>
          </a:p>
          <a:p>
            <a:pPr marL="630238" lvl="1" indent="-109538" algn="just">
              <a:buFont typeface="Wingdings" pitchFamily="2" charset="2"/>
              <a:buChar char="Ø"/>
            </a:pPr>
            <a:r>
              <a:rPr lang="en-US" sz="2400" b="1" dirty="0" smtClean="0">
                <a:solidFill>
                  <a:srgbClr val="0070C0"/>
                </a:solidFill>
              </a:rPr>
              <a:t> </a:t>
            </a:r>
            <a:r>
              <a:rPr lang="en-US" sz="2600" b="1" dirty="0" smtClean="0">
                <a:solidFill>
                  <a:srgbClr val="0070C0"/>
                </a:solidFill>
              </a:rPr>
              <a:t>Basic idea</a:t>
            </a:r>
          </a:p>
          <a:p>
            <a:pPr marL="1150938" lvl="2" indent="-173038" algn="just">
              <a:buFont typeface="Arial" pitchFamily="34" charset="0"/>
              <a:buChar char="•"/>
            </a:pPr>
            <a:r>
              <a:rPr lang="en-US" sz="2600" b="1" dirty="0" smtClean="0">
                <a:solidFill>
                  <a:srgbClr val="0070C0"/>
                </a:solidFill>
              </a:rPr>
              <a:t>Memory required by a program may exceed the available physical memory</a:t>
            </a:r>
          </a:p>
          <a:p>
            <a:pPr marL="1150938" lvl="2" indent="-173038" algn="just">
              <a:buFont typeface="Arial" pitchFamily="34" charset="0"/>
              <a:buChar char="•"/>
            </a:pPr>
            <a:r>
              <a:rPr lang="en-US" sz="2600" b="1" dirty="0" smtClean="0">
                <a:solidFill>
                  <a:srgbClr val="0070C0"/>
                </a:solidFill>
              </a:rPr>
              <a:t>OS keeps parts of program currently in use in main memory and rest in disk</a:t>
            </a:r>
          </a:p>
          <a:p>
            <a:pPr marL="1150938" lvl="2" indent="-173038" algn="just"/>
            <a:r>
              <a:rPr lang="en-US" sz="2600" b="1" dirty="0" smtClean="0">
                <a:solidFill>
                  <a:srgbClr val="0070C0"/>
                </a:solidFill>
              </a:rPr>
              <a:t> </a:t>
            </a:r>
          </a:p>
          <a:p>
            <a:pPr marL="630238" lvl="1" indent="-109538" algn="just"/>
            <a:endParaRPr lang="en-US" sz="2600" dirty="0" smtClean="0"/>
          </a:p>
          <a:p>
            <a:pPr marL="0" lvl="1" algn="just">
              <a:buFont typeface="Wingdings" pitchFamily="2" charset="2"/>
              <a:buChar char="Ø"/>
            </a:pPr>
            <a:endParaRPr lang="en-US" sz="2400" dirty="0" smtClean="0"/>
          </a:p>
          <a:p>
            <a:pPr marL="0" lvl="1" algn="just"/>
            <a:endParaRPr lang="en-US" sz="2400" dirty="0" smtClean="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13</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left)">
                                      <p:cBhvr>
                                        <p:cTn id="11" dur="500"/>
                                        <p:tgtEl>
                                          <p:spTgt spid="10">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wipe(left)">
                                      <p:cBhvr>
                                        <p:cTn id="15" dur="500"/>
                                        <p:tgtEl>
                                          <p:spTgt spid="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xEl>
                                              <p:pRg st="6" end="6"/>
                                            </p:txEl>
                                          </p:spTgt>
                                        </p:tgtEl>
                                        <p:attrNameLst>
                                          <p:attrName>style.visibility</p:attrName>
                                        </p:attrNameLst>
                                      </p:cBhvr>
                                      <p:to>
                                        <p:strVal val="visible"/>
                                      </p:to>
                                    </p:set>
                                    <p:animEffect transition="in" filter="wipe(left)">
                                      <p:cBhvr>
                                        <p:cTn id="20" dur="500"/>
                                        <p:tgtEl>
                                          <p:spTgt spid="10">
                                            <p:txEl>
                                              <p:pRg st="6" end="6"/>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animEffect transition="in" filter="wipe(left)">
                                      <p:cBhvr>
                                        <p:cTn id="24" dur="500"/>
                                        <p:tgtEl>
                                          <p:spTgt spid="10">
                                            <p:txEl>
                                              <p:pRg st="7" end="7"/>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
                                            <p:txEl>
                                              <p:pRg st="8" end="8"/>
                                            </p:txEl>
                                          </p:spTgt>
                                        </p:tgtEl>
                                        <p:attrNameLst>
                                          <p:attrName>style.visibility</p:attrName>
                                        </p:attrNameLst>
                                      </p:cBhvr>
                                      <p:to>
                                        <p:strVal val="visible"/>
                                      </p:to>
                                    </p:set>
                                    <p:animEffect transition="in" filter="wipe(left)">
                                      <p:cBhvr>
                                        <p:cTn id="28"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VIRTUAL  MEMORY</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600" b="1" dirty="0" smtClean="0">
                <a:solidFill>
                  <a:srgbClr val="FF0000"/>
                </a:solidFill>
              </a:rPr>
              <a:t> </a:t>
            </a:r>
            <a:r>
              <a:rPr lang="en-US" sz="2800" b="1" dirty="0" smtClean="0">
                <a:solidFill>
                  <a:srgbClr val="FF0000"/>
                </a:solidFill>
              </a:rPr>
              <a:t>Logical Vs Physical Address</a:t>
            </a:r>
            <a:endParaRPr lang="en-US" sz="24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14</a:t>
            </a:fld>
            <a:endParaRPr kumimoji="0" lang="en-US"/>
          </a:p>
        </p:txBody>
      </p:sp>
      <p:pic>
        <p:nvPicPr>
          <p:cNvPr id="1026" name="Picture 2"/>
          <p:cNvPicPr>
            <a:picLocks noChangeAspect="1" noChangeArrowheads="1"/>
          </p:cNvPicPr>
          <p:nvPr/>
        </p:nvPicPr>
        <p:blipFill>
          <a:blip r:embed="rId3"/>
          <a:srcRect/>
          <a:stretch>
            <a:fillRect/>
          </a:stretch>
        </p:blipFill>
        <p:spPr bwMode="auto">
          <a:xfrm>
            <a:off x="762000" y="1143000"/>
            <a:ext cx="6362700" cy="344805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15</a:t>
            </a:fld>
            <a:endParaRPr kumimoji="0" lang="en-US"/>
          </a:p>
        </p:txBody>
      </p:sp>
      <p:pic>
        <p:nvPicPr>
          <p:cNvPr id="2" name="Picture 2"/>
          <p:cNvPicPr>
            <a:picLocks noChangeAspect="1" noChangeArrowheads="1"/>
          </p:cNvPicPr>
          <p:nvPr/>
        </p:nvPicPr>
        <p:blipFill>
          <a:blip r:embed="rId3"/>
          <a:srcRect/>
          <a:stretch>
            <a:fillRect/>
          </a:stretch>
        </p:blipFill>
        <p:spPr bwMode="auto">
          <a:xfrm>
            <a:off x="685800" y="762000"/>
            <a:ext cx="7545580" cy="41910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VIRTUAL  MEMORY</a:t>
            </a:r>
            <a:endParaRPr lang="en-US" b="1" dirty="0"/>
          </a:p>
        </p:txBody>
      </p:sp>
      <p:sp>
        <p:nvSpPr>
          <p:cNvPr id="10" name="Rectangle 9"/>
          <p:cNvSpPr/>
          <p:nvPr/>
        </p:nvSpPr>
        <p:spPr>
          <a:xfrm>
            <a:off x="609600" y="533400"/>
            <a:ext cx="7772400" cy="1261884"/>
          </a:xfrm>
          <a:prstGeom prst="rect">
            <a:avLst/>
          </a:prstGeom>
        </p:spPr>
        <p:txBody>
          <a:bodyPr wrap="square">
            <a:spAutoFit/>
          </a:bodyPr>
          <a:lstStyle/>
          <a:p>
            <a:pPr algn="just">
              <a:buFont typeface="Wingdings" pitchFamily="2" charset="2"/>
              <a:buChar char="Ø"/>
            </a:pPr>
            <a:r>
              <a:rPr lang="en-US" sz="2600" b="1" dirty="0" smtClean="0">
                <a:solidFill>
                  <a:srgbClr val="FF0000"/>
                </a:solidFill>
              </a:rPr>
              <a:t> </a:t>
            </a:r>
            <a:r>
              <a:rPr lang="en-US" sz="2800" b="1" dirty="0" smtClean="0">
                <a:solidFill>
                  <a:srgbClr val="FF0000"/>
                </a:solidFill>
              </a:rPr>
              <a:t>Page Table</a:t>
            </a:r>
            <a:endParaRPr lang="en-US" sz="2600" b="1" dirty="0" smtClean="0">
              <a:solidFill>
                <a:srgbClr val="FF0000"/>
              </a:solidFill>
            </a:endParaRPr>
          </a:p>
          <a:p>
            <a:pPr marL="0" lvl="1" algn="just">
              <a:buFont typeface="Wingdings" pitchFamily="2" charset="2"/>
              <a:buChar char="Ø"/>
            </a:pPr>
            <a:endParaRPr lang="en-US" sz="2400" dirty="0" smtClean="0"/>
          </a:p>
          <a:p>
            <a:pPr marL="0" lvl="1" algn="just"/>
            <a:endParaRPr lang="en-US" sz="2400" dirty="0" smtClean="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16</a:t>
            </a:fld>
            <a:endParaRPr kumimoji="0" lang="en-US"/>
          </a:p>
        </p:txBody>
      </p:sp>
      <p:pic>
        <p:nvPicPr>
          <p:cNvPr id="6" name="Picture 6" descr="D:\b\b4\IBM\03-09.jpg"/>
          <p:cNvPicPr>
            <a:picLocks noChangeAspect="1" noChangeArrowheads="1"/>
          </p:cNvPicPr>
          <p:nvPr/>
        </p:nvPicPr>
        <p:blipFill>
          <a:blip r:embed="rId3"/>
          <a:srcRect/>
          <a:stretch>
            <a:fillRect/>
          </a:stretch>
        </p:blipFill>
        <p:spPr>
          <a:xfrm>
            <a:off x="457200" y="1697037"/>
            <a:ext cx="5903913" cy="4322763"/>
          </a:xfrm>
          <a:prstGeom prst="rect">
            <a:avLst/>
          </a:prstGeom>
          <a:noFill/>
        </p:spPr>
      </p:pic>
      <p:sp>
        <p:nvSpPr>
          <p:cNvPr id="7" name="Rectangle 6"/>
          <p:cNvSpPr/>
          <p:nvPr/>
        </p:nvSpPr>
        <p:spPr>
          <a:xfrm>
            <a:off x="990600" y="5943600"/>
            <a:ext cx="7391400" cy="400110"/>
          </a:xfrm>
          <a:prstGeom prst="rect">
            <a:avLst/>
          </a:prstGeom>
        </p:spPr>
        <p:txBody>
          <a:bodyPr wrap="square">
            <a:spAutoFit/>
          </a:bodyPr>
          <a:lstStyle/>
          <a:p>
            <a:pPr marL="609600" indent="-609600">
              <a:spcBef>
                <a:spcPct val="20000"/>
              </a:spcBef>
            </a:pPr>
            <a:r>
              <a:rPr lang="en-US" sz="2000" b="1" dirty="0" smtClean="0">
                <a:solidFill>
                  <a:srgbClr val="FF0000"/>
                </a:solidFill>
              </a:rPr>
              <a:t>16 bit addresses, 4 KB pages, 16 virtual pages and 8 page frames</a:t>
            </a:r>
            <a:endParaRPr lang="en-US" sz="2000" b="1" dirty="0">
              <a:solidFill>
                <a:srgbClr val="FF0000"/>
              </a:solidFill>
            </a:endParaRPr>
          </a:p>
        </p:txBody>
      </p:sp>
      <p:sp>
        <p:nvSpPr>
          <p:cNvPr id="8" name="Rectangle 7"/>
          <p:cNvSpPr/>
          <p:nvPr/>
        </p:nvSpPr>
        <p:spPr>
          <a:xfrm>
            <a:off x="4724400" y="838200"/>
            <a:ext cx="3657600" cy="2554545"/>
          </a:xfrm>
          <a:prstGeom prst="rect">
            <a:avLst/>
          </a:prstGeom>
        </p:spPr>
        <p:txBody>
          <a:bodyPr wrap="square">
            <a:spAutoFit/>
          </a:bodyPr>
          <a:lstStyle/>
          <a:p>
            <a:pPr algn="just"/>
            <a:r>
              <a:rPr lang="en-US" sz="2000" b="1" kern="0" dirty="0" smtClean="0">
                <a:solidFill>
                  <a:srgbClr val="0070C0"/>
                </a:solidFill>
              </a:rPr>
              <a:t>Relation between virtual addresses and physical memory addresses given by page table. Every page begins on a multiple of 4096, ends 4095 addresses higher, so 4K–8K really means 4096–8191 and 8K to 12K means 8192–12287</a:t>
            </a:r>
            <a:endParaRPr lang="en-US" sz="2000" b="1" dirty="0">
              <a:solidFill>
                <a:srgbClr val="0070C0"/>
              </a:solidFill>
            </a:endParaRPr>
          </a:p>
        </p:txBody>
      </p:sp>
      <p:sp>
        <p:nvSpPr>
          <p:cNvPr id="11" name="Rectangle 10"/>
          <p:cNvSpPr/>
          <p:nvPr/>
        </p:nvSpPr>
        <p:spPr>
          <a:xfrm>
            <a:off x="4343400" y="0"/>
            <a:ext cx="3200400" cy="707886"/>
          </a:xfrm>
          <a:prstGeom prst="rect">
            <a:avLst/>
          </a:prstGeom>
        </p:spPr>
        <p:txBody>
          <a:bodyPr wrap="square">
            <a:spAutoFit/>
          </a:bodyPr>
          <a:lstStyle/>
          <a:p>
            <a:r>
              <a:rPr lang="en-US" sz="2000" b="1" dirty="0" smtClean="0">
                <a:solidFill>
                  <a:srgbClr val="FF0000"/>
                </a:solidFill>
              </a:rPr>
              <a:t>A program has instruction</a:t>
            </a:r>
          </a:p>
          <a:p>
            <a:r>
              <a:rPr lang="en-US" sz="2000" b="1" dirty="0" smtClean="0">
                <a:solidFill>
                  <a:srgbClr val="FF0000"/>
                </a:solidFill>
              </a:rPr>
              <a:t>	</a:t>
            </a:r>
            <a:r>
              <a:rPr lang="en-US" sz="2000" b="1" dirty="0" smtClean="0">
                <a:solidFill>
                  <a:srgbClr val="0070C0"/>
                </a:solidFill>
              </a:rPr>
              <a:t>MOV REG,0</a:t>
            </a:r>
            <a:endParaRPr lang="en-US" sz="2000" b="1" dirty="0">
              <a:solidFill>
                <a:srgbClr val="0070C0"/>
              </a:solidFill>
            </a:endParaRPr>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VIRTUAL  MEMORY</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600" b="1" dirty="0" smtClean="0">
                <a:solidFill>
                  <a:srgbClr val="FF0000"/>
                </a:solidFill>
              </a:rPr>
              <a:t> </a:t>
            </a:r>
            <a:r>
              <a:rPr lang="en-US" sz="2800" b="1" dirty="0" smtClean="0">
                <a:solidFill>
                  <a:srgbClr val="FF0000"/>
                </a:solidFill>
              </a:rPr>
              <a:t>Operation of MMU</a:t>
            </a:r>
            <a:endParaRPr lang="en-US" sz="24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17</a:t>
            </a:fld>
            <a:endParaRPr kumimoji="0" lang="en-US"/>
          </a:p>
        </p:txBody>
      </p:sp>
      <p:pic>
        <p:nvPicPr>
          <p:cNvPr id="11" name="Picture 2"/>
          <p:cNvPicPr>
            <a:picLocks noChangeAspect="1" noChangeArrowheads="1"/>
          </p:cNvPicPr>
          <p:nvPr/>
        </p:nvPicPr>
        <p:blipFill>
          <a:blip r:embed="rId3"/>
          <a:srcRect/>
          <a:stretch>
            <a:fillRect/>
          </a:stretch>
        </p:blipFill>
        <p:spPr>
          <a:xfrm>
            <a:off x="990600" y="1066800"/>
            <a:ext cx="6237552" cy="5105400"/>
          </a:xfrm>
          <a:prstGeom prst="rect">
            <a:avLst/>
          </a:prstGeom>
          <a:noFill/>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2057400" y="304800"/>
            <a:ext cx="6096000" cy="6161314"/>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endParaRPr lang="en-US"/>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18</a:t>
            </a:fld>
            <a:endParaRPr kumimoji="0" lang="en-US"/>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VIRTUAL  MEMORY</a:t>
            </a:r>
            <a:endParaRPr lang="en-US" b="1" dirty="0"/>
          </a:p>
        </p:txBody>
      </p:sp>
      <p:sp>
        <p:nvSpPr>
          <p:cNvPr id="10" name="Rectangle 9"/>
          <p:cNvSpPr/>
          <p:nvPr/>
        </p:nvSpPr>
        <p:spPr>
          <a:xfrm>
            <a:off x="609600" y="533400"/>
            <a:ext cx="7772400" cy="4924425"/>
          </a:xfrm>
          <a:prstGeom prst="rect">
            <a:avLst/>
          </a:prstGeom>
        </p:spPr>
        <p:txBody>
          <a:bodyPr wrap="square">
            <a:spAutoFit/>
          </a:bodyPr>
          <a:lstStyle/>
          <a:p>
            <a:pPr algn="just">
              <a:buFont typeface="Wingdings" pitchFamily="2" charset="2"/>
              <a:buChar char="Ø"/>
            </a:pPr>
            <a:r>
              <a:rPr lang="en-US" sz="2800" b="1" dirty="0" smtClean="0">
                <a:solidFill>
                  <a:srgbClr val="FF0000"/>
                </a:solidFill>
              </a:rPr>
              <a:t> Implementation Issues in Paging</a:t>
            </a:r>
          </a:p>
          <a:p>
            <a:pPr marL="977900" lvl="1" indent="-584200" algn="just">
              <a:buFont typeface="Wingdings" pitchFamily="2" charset="2"/>
              <a:buChar char="Ø"/>
            </a:pPr>
            <a:r>
              <a:rPr lang="en-US" sz="2600" b="1" dirty="0" smtClean="0">
                <a:solidFill>
                  <a:srgbClr val="0070C0"/>
                </a:solidFill>
              </a:rPr>
              <a:t>The mapping from virtual address to physical address must be fast</a:t>
            </a:r>
          </a:p>
          <a:p>
            <a:pPr marL="1308100" lvl="2" indent="-457200" algn="just">
              <a:buFont typeface="Arial" pitchFamily="34" charset="0"/>
              <a:buChar char="•"/>
            </a:pPr>
            <a:r>
              <a:rPr lang="en-US" sz="2600" b="1" dirty="0" smtClean="0">
                <a:solidFill>
                  <a:srgbClr val="FF0000"/>
                </a:solidFill>
              </a:rPr>
              <a:t>1, 2 or sometimes more page table reference per instruction</a:t>
            </a:r>
          </a:p>
          <a:p>
            <a:pPr marL="850900" lvl="1" indent="-393700" algn="just">
              <a:buFont typeface="Wingdings" pitchFamily="2" charset="2"/>
              <a:buChar char="Ø"/>
            </a:pPr>
            <a:r>
              <a:rPr lang="en-US" sz="2600" b="1" dirty="0" smtClean="0">
                <a:solidFill>
                  <a:srgbClr val="0070C0"/>
                </a:solidFill>
              </a:rPr>
              <a:t>If virtual address space is large page table will be large</a:t>
            </a:r>
          </a:p>
          <a:p>
            <a:pPr marL="1308100" lvl="2" indent="-393700" algn="just">
              <a:buFont typeface="Arial" pitchFamily="34" charset="0"/>
              <a:buChar char="•"/>
            </a:pPr>
            <a:r>
              <a:rPr lang="en-US" sz="2600" b="1" dirty="0" smtClean="0">
                <a:solidFill>
                  <a:srgbClr val="FF0000"/>
                </a:solidFill>
              </a:rPr>
              <a:t>32 bit addresses and 64 bits becoming common</a:t>
            </a:r>
          </a:p>
          <a:p>
            <a:pPr marL="1308100" lvl="2" indent="-393700" algn="just">
              <a:buFont typeface="Arial" pitchFamily="34" charset="0"/>
              <a:buChar char="•"/>
            </a:pPr>
            <a:r>
              <a:rPr lang="en-US" sz="2600" b="1" dirty="0" smtClean="0">
                <a:solidFill>
                  <a:srgbClr val="FF0000"/>
                </a:solidFill>
              </a:rPr>
              <a:t>With 4 KB page size, 32 bit address space 2</a:t>
            </a:r>
            <a:r>
              <a:rPr lang="en-US" sz="2600" b="1" baseline="30000" dirty="0" smtClean="0">
                <a:solidFill>
                  <a:srgbClr val="FF0000"/>
                </a:solidFill>
              </a:rPr>
              <a:t>20</a:t>
            </a:r>
            <a:r>
              <a:rPr lang="en-US" sz="2600" b="1" dirty="0" smtClean="0">
                <a:solidFill>
                  <a:srgbClr val="FF0000"/>
                </a:solidFill>
              </a:rPr>
              <a:t> pages which requires 2</a:t>
            </a:r>
            <a:r>
              <a:rPr lang="en-US" sz="2600" b="1" baseline="30000" dirty="0" smtClean="0">
                <a:solidFill>
                  <a:srgbClr val="FF0000"/>
                </a:solidFill>
              </a:rPr>
              <a:t>20</a:t>
            </a:r>
            <a:r>
              <a:rPr lang="en-US" sz="2600" b="1" dirty="0" smtClean="0">
                <a:solidFill>
                  <a:srgbClr val="FF0000"/>
                </a:solidFill>
              </a:rPr>
              <a:t> page table entries. Each process needs its own page table</a:t>
            </a: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19</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left)">
                                      <p:cBhvr>
                                        <p:cTn id="11" dur="500"/>
                                        <p:tgtEl>
                                          <p:spTgt spid="1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wipe(left)">
                                      <p:cBhvr>
                                        <p:cTn id="16" dur="500"/>
                                        <p:tgtEl>
                                          <p:spTgt spid="10">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wipe(left)">
                                      <p:cBhvr>
                                        <p:cTn id="20" dur="500"/>
                                        <p:tgtEl>
                                          <p:spTgt spid="10">
                                            <p:txEl>
                                              <p:pRg st="4" end="4"/>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wipe(left)">
                                      <p:cBhvr>
                                        <p:cTn id="24"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MEMORY MANAGEMENT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2646878"/>
          </a:xfrm>
          <a:prstGeom prst="rect">
            <a:avLst/>
          </a:prstGeom>
          <a:noFill/>
        </p:spPr>
        <p:txBody>
          <a:bodyPr wrap="square" rtlCol="0">
            <a:spAutoFit/>
          </a:bodyPr>
          <a:lstStyle/>
          <a:p>
            <a:pPr marL="346075" indent="-346075" algn="just">
              <a:buFont typeface="Wingdings" pitchFamily="2" charset="2"/>
              <a:buChar char="Ø"/>
            </a:pPr>
            <a:r>
              <a:rPr lang="en-US" sz="2600" b="1" dirty="0" smtClean="0">
                <a:solidFill>
                  <a:srgbClr val="0070C0"/>
                </a:solidFill>
              </a:rPr>
              <a:t> </a:t>
            </a:r>
            <a:r>
              <a:rPr lang="en-US" sz="2800" b="1" dirty="0" smtClean="0">
                <a:solidFill>
                  <a:srgbClr val="0070C0"/>
                </a:solidFill>
              </a:rPr>
              <a:t>Act of providing ways to allocate portions of memory to programs at their request, and freeing it for reuse when no longer needed</a:t>
            </a:r>
          </a:p>
          <a:p>
            <a:pPr marL="346075" indent="-346075" algn="just">
              <a:buFont typeface="Wingdings" pitchFamily="2" charset="2"/>
              <a:buChar char="Ø"/>
            </a:pPr>
            <a:r>
              <a:rPr lang="en-US" sz="2800" b="1" dirty="0" smtClean="0">
                <a:solidFill>
                  <a:srgbClr val="FF0000"/>
                </a:solidFill>
              </a:rPr>
              <a:t> Uniprogramming</a:t>
            </a:r>
          </a:p>
          <a:p>
            <a:pPr marL="284163" indent="-284163" algn="just">
              <a:buFont typeface="Wingdings" pitchFamily="2" charset="2"/>
              <a:buChar char="Ø"/>
            </a:pPr>
            <a:endParaRPr lang="en-US" sz="2800" dirty="0" smtClean="0"/>
          </a:p>
          <a:p>
            <a:pPr marL="284163" indent="-284163" algn="just">
              <a:buFont typeface="Wingdings" pitchFamily="2" charset="2"/>
              <a:buChar char="Ø"/>
            </a:pPr>
            <a:endParaRPr lang="en-US" sz="2600" dirty="0" smtClean="0"/>
          </a:p>
        </p:txBody>
      </p:sp>
      <p:pic>
        <p:nvPicPr>
          <p:cNvPr id="1026" name="Picture 2"/>
          <p:cNvPicPr>
            <a:picLocks noChangeAspect="1" noChangeArrowheads="1"/>
          </p:cNvPicPr>
          <p:nvPr/>
        </p:nvPicPr>
        <p:blipFill>
          <a:blip r:embed="rId3"/>
          <a:srcRect/>
          <a:stretch>
            <a:fillRect/>
          </a:stretch>
        </p:blipFill>
        <p:spPr bwMode="auto">
          <a:xfrm>
            <a:off x="228600" y="2667000"/>
            <a:ext cx="8229600" cy="36576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Scale>
                                      <p:cBhvr>
                                        <p:cTn id="12" dur="1000" decel="50000" fill="hold">
                                          <p:stCondLst>
                                            <p:cond delay="0"/>
                                          </p:stCondLst>
                                        </p:cTn>
                                        <p:tgtEl>
                                          <p:spTgt spid="10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026"/>
                                        </p:tgtEl>
                                        <p:attrNameLst>
                                          <p:attrName>ppt_x</p:attrName>
                                          <p:attrName>ppt_y</p:attrName>
                                        </p:attrNameLst>
                                      </p:cBhvr>
                                    </p:animMotion>
                                    <p:animEffect transition="in" filter="fade">
                                      <p:cBhvr>
                                        <p:cTn id="14"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VIRTUAL  MEMORY</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600" b="1" dirty="0" smtClean="0">
                <a:solidFill>
                  <a:srgbClr val="FF0000"/>
                </a:solidFill>
              </a:rPr>
              <a:t> </a:t>
            </a:r>
            <a:r>
              <a:rPr lang="en-US" sz="2800" b="1" dirty="0" smtClean="0">
                <a:solidFill>
                  <a:srgbClr val="FF0000"/>
                </a:solidFill>
              </a:rPr>
              <a:t>TLBs (Translation </a:t>
            </a:r>
            <a:r>
              <a:rPr lang="en-US" sz="2800" b="1" dirty="0" err="1" smtClean="0">
                <a:solidFill>
                  <a:srgbClr val="FF0000"/>
                </a:solidFill>
              </a:rPr>
              <a:t>Lookaside</a:t>
            </a:r>
            <a:r>
              <a:rPr lang="en-US" sz="2800" b="1" dirty="0" smtClean="0">
                <a:solidFill>
                  <a:srgbClr val="FF0000"/>
                </a:solidFill>
              </a:rPr>
              <a:t> Buffers)</a:t>
            </a:r>
            <a:endParaRPr lang="en-US" sz="24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20</a:t>
            </a:fld>
            <a:endParaRPr kumimoji="0" lang="en-US"/>
          </a:p>
        </p:txBody>
      </p:sp>
      <p:pic>
        <p:nvPicPr>
          <p:cNvPr id="1026" name="Picture 2"/>
          <p:cNvPicPr>
            <a:picLocks noChangeAspect="1" noChangeArrowheads="1"/>
          </p:cNvPicPr>
          <p:nvPr/>
        </p:nvPicPr>
        <p:blipFill>
          <a:blip r:embed="rId3"/>
          <a:srcRect/>
          <a:stretch>
            <a:fillRect/>
          </a:stretch>
        </p:blipFill>
        <p:spPr bwMode="auto">
          <a:xfrm>
            <a:off x="1752600" y="1219200"/>
            <a:ext cx="5410200" cy="4321941"/>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VIRTUAL  MEMORY</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600" b="1" dirty="0" smtClean="0">
                <a:solidFill>
                  <a:srgbClr val="FF0000"/>
                </a:solidFill>
              </a:rPr>
              <a:t> </a:t>
            </a:r>
            <a:r>
              <a:rPr lang="en-US" sz="2800" b="1" dirty="0" smtClean="0">
                <a:solidFill>
                  <a:srgbClr val="FF0000"/>
                </a:solidFill>
              </a:rPr>
              <a:t>TLBs (Translation </a:t>
            </a:r>
            <a:r>
              <a:rPr lang="en-US" sz="2800" b="1" dirty="0" err="1" smtClean="0">
                <a:solidFill>
                  <a:srgbClr val="FF0000"/>
                </a:solidFill>
              </a:rPr>
              <a:t>Lookaside</a:t>
            </a:r>
            <a:r>
              <a:rPr lang="en-US" sz="2800" b="1" dirty="0" smtClean="0">
                <a:solidFill>
                  <a:srgbClr val="FF0000"/>
                </a:solidFill>
              </a:rPr>
              <a:t> Buffers)</a:t>
            </a:r>
            <a:endParaRPr lang="en-US" sz="24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21</a:t>
            </a:fld>
            <a:endParaRPr kumimoji="0" lang="en-US"/>
          </a:p>
        </p:txBody>
      </p:sp>
      <p:sp>
        <p:nvSpPr>
          <p:cNvPr id="8" name="Rectangle 7"/>
          <p:cNvSpPr/>
          <p:nvPr/>
        </p:nvSpPr>
        <p:spPr>
          <a:xfrm>
            <a:off x="533400" y="1295400"/>
            <a:ext cx="7543800" cy="4770537"/>
          </a:xfrm>
          <a:prstGeom prst="rect">
            <a:avLst/>
          </a:prstGeom>
        </p:spPr>
        <p:txBody>
          <a:bodyPr wrap="square">
            <a:spAutoFit/>
          </a:bodyPr>
          <a:lstStyle/>
          <a:p>
            <a:pPr marL="630238" lvl="1" indent="-236538" algn="just">
              <a:spcBef>
                <a:spcPct val="0"/>
              </a:spcBef>
              <a:buFont typeface="Arial" pitchFamily="34" charset="0"/>
              <a:buChar char="•"/>
            </a:pPr>
            <a:r>
              <a:rPr lang="en-US" sz="2600" b="1" dirty="0" smtClean="0">
                <a:solidFill>
                  <a:srgbClr val="0070C0"/>
                </a:solidFill>
                <a:latin typeface="+mj-lt"/>
              </a:rPr>
              <a:t>Small hardware device inside MMU for mapping virtual addresses to physical address.</a:t>
            </a:r>
          </a:p>
          <a:p>
            <a:pPr marL="630238" lvl="1" indent="-236538" algn="just">
              <a:spcBef>
                <a:spcPct val="0"/>
              </a:spcBef>
              <a:buFont typeface="Arial" pitchFamily="34" charset="0"/>
              <a:buChar char="•"/>
            </a:pPr>
            <a:r>
              <a:rPr lang="en-US" sz="2600" b="1" dirty="0" smtClean="0">
                <a:solidFill>
                  <a:srgbClr val="0070C0"/>
                </a:solidFill>
                <a:latin typeface="+mj-lt"/>
              </a:rPr>
              <a:t>Number of entries in TLB is normally not more than 64.</a:t>
            </a:r>
          </a:p>
          <a:p>
            <a:pPr marL="630238" lvl="1" indent="-236538" algn="just">
              <a:spcBef>
                <a:spcPct val="0"/>
              </a:spcBef>
              <a:buFont typeface="Arial" pitchFamily="34" charset="0"/>
              <a:buChar char="•"/>
            </a:pPr>
            <a:r>
              <a:rPr lang="en-US" sz="2600" b="1" dirty="0" smtClean="0">
                <a:solidFill>
                  <a:srgbClr val="0070C0"/>
                </a:solidFill>
                <a:latin typeface="+mj-lt"/>
              </a:rPr>
              <a:t>When MMU gets virtual address, first of all it looks TLB for physical address. If found, no memory reference is needed for page table access. Otherwise MMU does the ordinary page table lookup. It then evicts one of the TLB entry and replace it with the page that is just looked up</a:t>
            </a:r>
            <a:r>
              <a:rPr lang="en-US" sz="2600" dirty="0" smtClean="0">
                <a:latin typeface="+mj-lt"/>
              </a:rPr>
              <a:t>.  </a:t>
            </a:r>
          </a:p>
          <a:p>
            <a:endParaRPr lang="en-US" dirty="0"/>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VIRTUAL  MEMORY</a:t>
            </a:r>
            <a:endParaRPr lang="en-US" b="1" dirty="0"/>
          </a:p>
        </p:txBody>
      </p:sp>
      <p:sp>
        <p:nvSpPr>
          <p:cNvPr id="10" name="Rectangle 9"/>
          <p:cNvSpPr/>
          <p:nvPr/>
        </p:nvSpPr>
        <p:spPr>
          <a:xfrm>
            <a:off x="609600" y="533400"/>
            <a:ext cx="7772400" cy="4124206"/>
          </a:xfrm>
          <a:prstGeom prst="rect">
            <a:avLst/>
          </a:prstGeom>
        </p:spPr>
        <p:txBody>
          <a:bodyPr wrap="square">
            <a:spAutoFit/>
          </a:bodyPr>
          <a:lstStyle/>
          <a:p>
            <a:pPr algn="just">
              <a:buFont typeface="Wingdings" pitchFamily="2" charset="2"/>
              <a:buChar char="Ø"/>
            </a:pPr>
            <a:r>
              <a:rPr lang="en-US" sz="2600" b="1" dirty="0" smtClean="0">
                <a:solidFill>
                  <a:srgbClr val="FF0000"/>
                </a:solidFill>
              </a:rPr>
              <a:t> </a:t>
            </a:r>
            <a:r>
              <a:rPr lang="en-US" sz="2800" b="1" dirty="0" smtClean="0">
                <a:solidFill>
                  <a:srgbClr val="FF0000"/>
                </a:solidFill>
              </a:rPr>
              <a:t>Multilevel Page Tables</a:t>
            </a:r>
          </a:p>
          <a:p>
            <a:pPr marL="568325" lvl="1" indent="-222250" algn="just">
              <a:buFont typeface="Arial" pitchFamily="34" charset="0"/>
              <a:buChar char="•"/>
            </a:pPr>
            <a:r>
              <a:rPr lang="en-US" sz="2600" b="1" dirty="0" smtClean="0">
                <a:solidFill>
                  <a:srgbClr val="0070C0"/>
                </a:solidFill>
              </a:rPr>
              <a:t>Avoid keeping the page table in memory due to large size</a:t>
            </a:r>
          </a:p>
          <a:p>
            <a:pPr marL="568325" lvl="1" indent="-222250" algn="just">
              <a:buFont typeface="Arial" pitchFamily="34" charset="0"/>
              <a:buChar char="•"/>
            </a:pPr>
            <a:r>
              <a:rPr lang="en-US" sz="2600" b="1" dirty="0" smtClean="0">
                <a:solidFill>
                  <a:srgbClr val="0070C0"/>
                </a:solidFill>
              </a:rPr>
              <a:t>Hierarchy of page tables </a:t>
            </a:r>
          </a:p>
          <a:p>
            <a:pPr marL="1025525" lvl="2" indent="-222250" algn="just">
              <a:buFont typeface="Arial" pitchFamily="34" charset="0"/>
              <a:buChar char="•"/>
            </a:pPr>
            <a:r>
              <a:rPr lang="en-US" sz="2600" b="1" dirty="0" smtClean="0">
                <a:solidFill>
                  <a:srgbClr val="0070C0"/>
                </a:solidFill>
              </a:rPr>
              <a:t> Entry 0 points to pages for program text</a:t>
            </a:r>
          </a:p>
          <a:p>
            <a:pPr marL="1025525" lvl="2" indent="-222250" algn="just">
              <a:buFont typeface="Arial" pitchFamily="34" charset="0"/>
              <a:buChar char="•"/>
            </a:pPr>
            <a:r>
              <a:rPr lang="en-US" sz="2600" b="1" dirty="0" smtClean="0">
                <a:solidFill>
                  <a:srgbClr val="0070C0"/>
                </a:solidFill>
              </a:rPr>
              <a:t> Entry 1 points to pages for data</a:t>
            </a:r>
          </a:p>
          <a:p>
            <a:pPr marL="1025525" lvl="2" indent="-222250" algn="just">
              <a:buFont typeface="Arial" pitchFamily="34" charset="0"/>
              <a:buChar char="•"/>
            </a:pPr>
            <a:r>
              <a:rPr lang="en-US" sz="2600" b="1" dirty="0" smtClean="0">
                <a:solidFill>
                  <a:srgbClr val="0070C0"/>
                </a:solidFill>
              </a:rPr>
              <a:t> Entry 1023 points to pages for stack</a:t>
            </a:r>
          </a:p>
          <a:p>
            <a:pPr marL="630238" lvl="2" indent="-222250" algn="just">
              <a:buFont typeface="Arial" pitchFamily="34" charset="0"/>
              <a:buChar char="•"/>
            </a:pPr>
            <a:r>
              <a:rPr lang="en-US" sz="2600" b="1" dirty="0" smtClean="0">
                <a:solidFill>
                  <a:srgbClr val="0070C0"/>
                </a:solidFill>
              </a:rPr>
              <a:t>Only 4 page tables need to be kept into memory</a:t>
            </a:r>
          </a:p>
          <a:p>
            <a:pPr marL="630238" lvl="2" indent="-222250" algn="just">
              <a:buFont typeface="Arial" pitchFamily="34" charset="0"/>
              <a:buChar char="•"/>
            </a:pPr>
            <a:r>
              <a:rPr lang="en-US" sz="2600" b="1" dirty="0" smtClean="0">
                <a:solidFill>
                  <a:srgbClr val="0070C0"/>
                </a:solidFill>
              </a:rPr>
              <a:t>For virtual address  </a:t>
            </a:r>
            <a:r>
              <a:rPr lang="en-US" sz="2600" b="1" dirty="0" smtClean="0">
                <a:solidFill>
                  <a:srgbClr val="FF0000"/>
                </a:solidFill>
              </a:rPr>
              <a:t>4206596</a:t>
            </a:r>
            <a:r>
              <a:rPr lang="en-US" sz="2600" b="1" dirty="0" smtClean="0">
                <a:solidFill>
                  <a:srgbClr val="0070C0"/>
                </a:solidFill>
              </a:rPr>
              <a:t>, how physical address is calculate?</a:t>
            </a: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22</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VIRTUAL  MEMORY</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600" b="1" dirty="0" smtClean="0">
                <a:solidFill>
                  <a:srgbClr val="FF0000"/>
                </a:solidFill>
              </a:rPr>
              <a:t> </a:t>
            </a:r>
            <a:r>
              <a:rPr lang="en-US" sz="2800" b="1" dirty="0" smtClean="0">
                <a:solidFill>
                  <a:srgbClr val="FF0000"/>
                </a:solidFill>
              </a:rPr>
              <a:t>Multilevel Page Tables</a:t>
            </a:r>
            <a:endParaRPr lang="en-US" sz="24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23</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grpSp>
        <p:nvGrpSpPr>
          <p:cNvPr id="3" name="Group 2"/>
          <p:cNvGrpSpPr/>
          <p:nvPr/>
        </p:nvGrpSpPr>
        <p:grpSpPr>
          <a:xfrm>
            <a:off x="457200" y="1447800"/>
            <a:ext cx="6326961" cy="3186752"/>
            <a:chOff x="457200" y="1447800"/>
            <a:chExt cx="6326961" cy="3186752"/>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640600"/>
              <a:ext cx="4574361" cy="199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7800"/>
              <a:ext cx="3581400" cy="288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8858061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VIRTUAL  MEMORY</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800" b="1" dirty="0" smtClean="0">
                <a:solidFill>
                  <a:srgbClr val="FF0000"/>
                </a:solidFill>
              </a:rPr>
              <a:t> Inverted Page Table</a:t>
            </a:r>
            <a:endParaRPr lang="en-US" sz="24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24</a:t>
            </a:fld>
            <a:endParaRPr kumimoji="0" lang="en-US"/>
          </a:p>
        </p:txBody>
      </p:sp>
      <p:pic>
        <p:nvPicPr>
          <p:cNvPr id="2050" name="Picture 2"/>
          <p:cNvPicPr>
            <a:picLocks noChangeAspect="1" noChangeArrowheads="1"/>
          </p:cNvPicPr>
          <p:nvPr/>
        </p:nvPicPr>
        <p:blipFill>
          <a:blip r:embed="rId3"/>
          <a:srcRect/>
          <a:stretch>
            <a:fillRect/>
          </a:stretch>
        </p:blipFill>
        <p:spPr bwMode="auto">
          <a:xfrm>
            <a:off x="1524000" y="1371599"/>
            <a:ext cx="5486400" cy="4198665"/>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609600" y="533400"/>
            <a:ext cx="7772400" cy="2523768"/>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Optimal Page Replacement Algorithm</a:t>
            </a:r>
            <a:endParaRPr lang="en-US" sz="2600" b="1" dirty="0" smtClean="0">
              <a:solidFill>
                <a:srgbClr val="0070C0"/>
              </a:solidFill>
            </a:endParaRPr>
          </a:p>
          <a:p>
            <a:pPr marL="803275" lvl="1" indent="-234950" algn="just">
              <a:buFont typeface="Arial" pitchFamily="34" charset="0"/>
              <a:buChar char="•"/>
            </a:pPr>
            <a:r>
              <a:rPr lang="en-US" sz="2600" b="1" dirty="0" smtClean="0">
                <a:solidFill>
                  <a:srgbClr val="FF0000"/>
                </a:solidFill>
              </a:rPr>
              <a:t>Replace the page that won’t be used for longest period in future</a:t>
            </a:r>
          </a:p>
          <a:p>
            <a:pPr marL="803275" lvl="1" indent="-234950" algn="just">
              <a:buFont typeface="Arial" pitchFamily="34" charset="0"/>
              <a:buChar char="•"/>
            </a:pPr>
            <a:r>
              <a:rPr lang="en-US" sz="2600" b="1" dirty="0" smtClean="0">
                <a:solidFill>
                  <a:srgbClr val="FF0000"/>
                </a:solidFill>
              </a:rPr>
              <a:t>Difficult to implement and requires future knowledge of reference string</a:t>
            </a:r>
          </a:p>
          <a:p>
            <a:pPr marL="803275" lvl="1" indent="-234950" algn="just">
              <a:buFont typeface="Arial" pitchFamily="34" charset="0"/>
              <a:buChar char="•"/>
            </a:pPr>
            <a:r>
              <a:rPr lang="en-US" sz="2600" b="1" dirty="0" smtClean="0">
                <a:solidFill>
                  <a:srgbClr val="FF0000"/>
                </a:solidFill>
              </a:rPr>
              <a:t>Useful mainly for comparison studies</a:t>
            </a: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25</a:t>
            </a:fld>
            <a:endParaRPr kumimoji="0" lang="en-US"/>
          </a:p>
        </p:txBody>
      </p:sp>
      <p:pic>
        <p:nvPicPr>
          <p:cNvPr id="1029" name="Picture 5"/>
          <p:cNvPicPr>
            <a:picLocks noChangeAspect="1" noChangeArrowheads="1"/>
          </p:cNvPicPr>
          <p:nvPr/>
        </p:nvPicPr>
        <p:blipFill>
          <a:blip r:embed="rId3"/>
          <a:srcRect/>
          <a:stretch>
            <a:fillRect/>
          </a:stretch>
        </p:blipFill>
        <p:spPr bwMode="auto">
          <a:xfrm>
            <a:off x="1447800" y="3276600"/>
            <a:ext cx="6315075" cy="3095625"/>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26</a:t>
            </a:fld>
            <a:endParaRPr kumimoji="0" lang="en-US"/>
          </a:p>
        </p:txBody>
      </p:sp>
      <p:pic>
        <p:nvPicPr>
          <p:cNvPr id="1027" name="Picture 3"/>
          <p:cNvPicPr>
            <a:picLocks noChangeAspect="1" noChangeArrowheads="1"/>
          </p:cNvPicPr>
          <p:nvPr/>
        </p:nvPicPr>
        <p:blipFill>
          <a:blip r:embed="rId3"/>
          <a:srcRect/>
          <a:stretch>
            <a:fillRect/>
          </a:stretch>
        </p:blipFill>
        <p:spPr bwMode="auto">
          <a:xfrm>
            <a:off x="762000" y="1828800"/>
            <a:ext cx="7404577" cy="27432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609600" y="533400"/>
            <a:ext cx="7772400" cy="6017032"/>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 Not Recently Used (NRU)</a:t>
            </a:r>
            <a:endParaRPr lang="en-US" sz="2600" b="1" dirty="0" smtClean="0">
              <a:solidFill>
                <a:srgbClr val="0070C0"/>
              </a:solidFill>
            </a:endParaRPr>
          </a:p>
          <a:p>
            <a:pPr marL="803275" lvl="1" indent="-234950" algn="just">
              <a:spcAft>
                <a:spcPts val="600"/>
              </a:spcAft>
              <a:buFont typeface="Arial" pitchFamily="34" charset="0"/>
              <a:buChar char="•"/>
            </a:pPr>
            <a:r>
              <a:rPr lang="en-US" sz="2600" b="1" dirty="0" smtClean="0">
                <a:solidFill>
                  <a:srgbClr val="FF0000"/>
                </a:solidFill>
              </a:rPr>
              <a:t>Two status bits associated with each page</a:t>
            </a:r>
          </a:p>
          <a:p>
            <a:pPr marL="1260475" lvl="2" indent="-234950" algn="just">
              <a:spcAft>
                <a:spcPts val="600"/>
              </a:spcAft>
              <a:buFont typeface="Arial" pitchFamily="34" charset="0"/>
              <a:buChar char="•"/>
            </a:pPr>
            <a:r>
              <a:rPr lang="en-US" sz="2600" b="1" dirty="0" smtClean="0">
                <a:solidFill>
                  <a:srgbClr val="FF0000"/>
                </a:solidFill>
              </a:rPr>
              <a:t>R is set when page is referenced</a:t>
            </a:r>
          </a:p>
          <a:p>
            <a:pPr marL="1260475" lvl="2" indent="-234950" algn="just">
              <a:spcAft>
                <a:spcPts val="600"/>
              </a:spcAft>
              <a:buFont typeface="Arial" pitchFamily="34" charset="0"/>
              <a:buChar char="•"/>
            </a:pPr>
            <a:r>
              <a:rPr lang="en-US" sz="2600" b="1" dirty="0" smtClean="0">
                <a:solidFill>
                  <a:srgbClr val="FF0000"/>
                </a:solidFill>
              </a:rPr>
              <a:t>M is set when page is modified</a:t>
            </a:r>
          </a:p>
          <a:p>
            <a:pPr marL="850900" lvl="2" indent="-234950" algn="just">
              <a:spcAft>
                <a:spcPts val="600"/>
              </a:spcAft>
              <a:buFont typeface="Arial" pitchFamily="34" charset="0"/>
              <a:buChar char="•"/>
            </a:pPr>
            <a:r>
              <a:rPr lang="en-US" sz="2600" b="1" dirty="0" smtClean="0">
                <a:solidFill>
                  <a:srgbClr val="FF0000"/>
                </a:solidFill>
              </a:rPr>
              <a:t>When page fault occurs, divides all pages into four categories</a:t>
            </a:r>
          </a:p>
          <a:p>
            <a:pPr marL="1308100" lvl="3" indent="-234950" algn="just">
              <a:spcAft>
                <a:spcPts val="600"/>
              </a:spcAft>
              <a:buFont typeface="Arial" pitchFamily="34" charset="0"/>
              <a:buChar char="•"/>
            </a:pPr>
            <a:r>
              <a:rPr lang="en-US" sz="2600" b="1" dirty="0" smtClean="0">
                <a:solidFill>
                  <a:srgbClr val="FF0000"/>
                </a:solidFill>
              </a:rPr>
              <a:t>Class 0: not referenced, not modified</a:t>
            </a:r>
          </a:p>
          <a:p>
            <a:pPr marL="1308100" lvl="3" indent="-234950" algn="just">
              <a:spcAft>
                <a:spcPts val="600"/>
              </a:spcAft>
              <a:buFont typeface="Arial" pitchFamily="34" charset="0"/>
              <a:buChar char="•"/>
            </a:pPr>
            <a:r>
              <a:rPr lang="en-US" sz="2600" b="1" dirty="0" smtClean="0">
                <a:solidFill>
                  <a:srgbClr val="FF0000"/>
                </a:solidFill>
              </a:rPr>
              <a:t>Class 1: not referenced, modified</a:t>
            </a:r>
          </a:p>
          <a:p>
            <a:pPr marL="1308100" lvl="3" indent="-234950" algn="just">
              <a:spcAft>
                <a:spcPts val="600"/>
              </a:spcAft>
              <a:buFont typeface="Arial" pitchFamily="34" charset="0"/>
              <a:buChar char="•"/>
            </a:pPr>
            <a:r>
              <a:rPr lang="en-US" sz="2600" b="1" dirty="0" smtClean="0">
                <a:solidFill>
                  <a:srgbClr val="FF0000"/>
                </a:solidFill>
              </a:rPr>
              <a:t>Class 2: referenced, not modified</a:t>
            </a:r>
          </a:p>
          <a:p>
            <a:pPr marL="1308100" lvl="3" indent="-234950" algn="just">
              <a:spcAft>
                <a:spcPts val="600"/>
              </a:spcAft>
              <a:buFont typeface="Arial" pitchFamily="34" charset="0"/>
              <a:buChar char="•"/>
            </a:pPr>
            <a:r>
              <a:rPr lang="en-US" sz="2600" b="1" dirty="0" smtClean="0">
                <a:solidFill>
                  <a:srgbClr val="FF0000"/>
                </a:solidFill>
              </a:rPr>
              <a:t>Class 3: referenced, modified</a:t>
            </a:r>
          </a:p>
          <a:p>
            <a:pPr marL="850900" lvl="3" indent="-330200" algn="just">
              <a:spcAft>
                <a:spcPts val="600"/>
              </a:spcAft>
              <a:buFont typeface="Arial" pitchFamily="34" charset="0"/>
              <a:buChar char="•"/>
            </a:pPr>
            <a:r>
              <a:rPr lang="en-US" sz="2600" b="1" dirty="0" smtClean="0">
                <a:solidFill>
                  <a:srgbClr val="FF0000"/>
                </a:solidFill>
              </a:rPr>
              <a:t>Removes a page at random with lowest numbered nonempty class</a:t>
            </a:r>
          </a:p>
          <a:p>
            <a:pPr marL="803275" lvl="1" indent="-234950" algn="just"/>
            <a:endParaRPr lang="en-US" sz="26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27</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609600" y="533400"/>
            <a:ext cx="7772400" cy="2123658"/>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First-In-First-Out (FIFO)</a:t>
            </a:r>
            <a:endParaRPr lang="en-US" sz="2600" b="1" dirty="0" smtClean="0">
              <a:solidFill>
                <a:srgbClr val="0070C0"/>
              </a:solidFill>
            </a:endParaRPr>
          </a:p>
          <a:p>
            <a:pPr marL="803275" lvl="1" indent="-234950" algn="just">
              <a:buFont typeface="Arial" pitchFamily="34" charset="0"/>
              <a:buChar char="•"/>
            </a:pPr>
            <a:r>
              <a:rPr lang="en-US" sz="2600" b="1" dirty="0" smtClean="0">
                <a:solidFill>
                  <a:srgbClr val="FF0000"/>
                </a:solidFill>
              </a:rPr>
              <a:t>Replace the oldest page or the page that arrived first</a:t>
            </a:r>
          </a:p>
          <a:p>
            <a:pPr marL="803275" lvl="1" indent="-234950" algn="just">
              <a:buFont typeface="Arial" pitchFamily="34" charset="0"/>
              <a:buChar char="•"/>
            </a:pPr>
            <a:r>
              <a:rPr lang="en-US" sz="2600" b="1" dirty="0" smtClean="0">
                <a:solidFill>
                  <a:srgbClr val="FF0000"/>
                </a:solidFill>
              </a:rPr>
              <a:t>Easy to implement</a:t>
            </a:r>
          </a:p>
          <a:p>
            <a:pPr marL="803275" lvl="1" indent="-234950" algn="just">
              <a:buFont typeface="Arial" pitchFamily="34" charset="0"/>
              <a:buChar char="•"/>
            </a:pPr>
            <a:endParaRPr lang="en-US" sz="26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28</a:t>
            </a:fld>
            <a:endParaRPr kumimoji="0" lang="en-US"/>
          </a:p>
        </p:txBody>
      </p:sp>
      <p:pic>
        <p:nvPicPr>
          <p:cNvPr id="2050" name="Picture 2"/>
          <p:cNvPicPr>
            <a:picLocks noChangeAspect="1" noChangeArrowheads="1"/>
          </p:cNvPicPr>
          <p:nvPr/>
        </p:nvPicPr>
        <p:blipFill>
          <a:blip r:embed="rId3"/>
          <a:srcRect/>
          <a:stretch>
            <a:fillRect/>
          </a:stretch>
        </p:blipFill>
        <p:spPr bwMode="auto">
          <a:xfrm>
            <a:off x="990600" y="2590800"/>
            <a:ext cx="6524969" cy="31242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29</a:t>
            </a:fld>
            <a:endParaRPr kumimoji="0" lang="en-US"/>
          </a:p>
        </p:txBody>
      </p:sp>
      <p:pic>
        <p:nvPicPr>
          <p:cNvPr id="5122" name="Picture 2"/>
          <p:cNvPicPr>
            <a:picLocks noChangeAspect="1" noChangeArrowheads="1"/>
          </p:cNvPicPr>
          <p:nvPr/>
        </p:nvPicPr>
        <p:blipFill>
          <a:blip r:embed="rId3"/>
          <a:srcRect/>
          <a:stretch>
            <a:fillRect/>
          </a:stretch>
        </p:blipFill>
        <p:spPr bwMode="auto">
          <a:xfrm>
            <a:off x="457199" y="1295400"/>
            <a:ext cx="7938977" cy="26670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MEMORY MANAGEMENT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6524863"/>
          </a:xfrm>
          <a:prstGeom prst="rect">
            <a:avLst/>
          </a:prstGeom>
          <a:noFill/>
        </p:spPr>
        <p:txBody>
          <a:bodyPr wrap="square" rtlCol="0">
            <a:spAutoFit/>
          </a:bodyPr>
          <a:lstStyle/>
          <a:p>
            <a:pPr marL="284163" indent="-284163" algn="just">
              <a:buFont typeface="Wingdings" pitchFamily="2" charset="2"/>
              <a:buChar char="Ø"/>
            </a:pPr>
            <a:r>
              <a:rPr lang="en-US" sz="2800" b="1" dirty="0" smtClean="0">
                <a:solidFill>
                  <a:srgbClr val="FF0000"/>
                </a:solidFill>
              </a:rPr>
              <a:t> Multiprogramming with Fixed Partition</a:t>
            </a:r>
          </a:p>
          <a:p>
            <a:pPr marL="284163" indent="-284163" algn="just">
              <a:buFont typeface="Wingdings" pitchFamily="2" charset="2"/>
              <a:buChar char="Ø"/>
            </a:pPr>
            <a:endParaRPr lang="en-US" sz="2800" b="1" dirty="0" smtClean="0">
              <a:solidFill>
                <a:srgbClr val="0070C0"/>
              </a:solidFill>
            </a:endParaRPr>
          </a:p>
          <a:p>
            <a:pPr marL="284163" indent="-284163" algn="just">
              <a:buFont typeface="Wingdings" pitchFamily="2" charset="2"/>
              <a:buChar char="Ø"/>
            </a:pPr>
            <a:endParaRPr lang="en-US" sz="2800" b="1" dirty="0" smtClean="0">
              <a:solidFill>
                <a:srgbClr val="0070C0"/>
              </a:solidFill>
            </a:endParaRPr>
          </a:p>
          <a:p>
            <a:pPr marL="284163" indent="-284163" algn="just">
              <a:buFont typeface="Wingdings" pitchFamily="2" charset="2"/>
              <a:buChar char="Ø"/>
            </a:pPr>
            <a:endParaRPr lang="en-US" sz="2800" b="1" dirty="0" smtClean="0">
              <a:solidFill>
                <a:srgbClr val="0070C0"/>
              </a:solidFill>
            </a:endParaRPr>
          </a:p>
          <a:p>
            <a:pPr marL="284163" indent="-284163" algn="just">
              <a:buFont typeface="Wingdings" pitchFamily="2" charset="2"/>
              <a:buChar char="Ø"/>
            </a:pPr>
            <a:endParaRPr lang="en-US" sz="2800" b="1" dirty="0" smtClean="0">
              <a:solidFill>
                <a:srgbClr val="0070C0"/>
              </a:solidFill>
            </a:endParaRPr>
          </a:p>
          <a:p>
            <a:pPr marL="284163" indent="-284163" algn="just">
              <a:buFont typeface="Wingdings" pitchFamily="2" charset="2"/>
              <a:buChar char="Ø"/>
            </a:pPr>
            <a:endParaRPr lang="en-US" sz="2800" b="1" dirty="0" smtClean="0">
              <a:solidFill>
                <a:srgbClr val="0070C0"/>
              </a:solidFill>
            </a:endParaRPr>
          </a:p>
          <a:p>
            <a:pPr marL="284163" indent="-284163" algn="just">
              <a:buFont typeface="Wingdings" pitchFamily="2" charset="2"/>
              <a:buChar char="Ø"/>
            </a:pPr>
            <a:endParaRPr lang="en-US" sz="2800" b="1" dirty="0" smtClean="0">
              <a:solidFill>
                <a:srgbClr val="0070C0"/>
              </a:solidFill>
            </a:endParaRPr>
          </a:p>
          <a:p>
            <a:pPr marL="284163" indent="-284163" algn="just">
              <a:buFont typeface="Wingdings" pitchFamily="2" charset="2"/>
              <a:buChar char="Ø"/>
            </a:pPr>
            <a:endParaRPr lang="en-US" sz="2800" b="1" dirty="0" smtClean="0">
              <a:solidFill>
                <a:srgbClr val="0070C0"/>
              </a:solidFill>
            </a:endParaRPr>
          </a:p>
          <a:p>
            <a:pPr marL="284163" indent="-284163" algn="just">
              <a:buFont typeface="Wingdings" pitchFamily="2" charset="2"/>
              <a:buChar char="Ø"/>
            </a:pPr>
            <a:endParaRPr lang="en-US" sz="2800" b="1" dirty="0" smtClean="0">
              <a:solidFill>
                <a:srgbClr val="0070C0"/>
              </a:solidFill>
            </a:endParaRPr>
          </a:p>
          <a:p>
            <a:pPr marL="284163" indent="-284163" algn="just">
              <a:buFont typeface="Wingdings" pitchFamily="2" charset="2"/>
              <a:buChar char="Ø"/>
            </a:pPr>
            <a:endParaRPr lang="en-US" sz="2800" b="1" dirty="0" smtClean="0">
              <a:solidFill>
                <a:srgbClr val="0070C0"/>
              </a:solidFill>
            </a:endParaRPr>
          </a:p>
          <a:p>
            <a:pPr marL="284163" indent="-284163" algn="just">
              <a:buFont typeface="Wingdings" pitchFamily="2" charset="2"/>
              <a:buChar char="Ø"/>
            </a:pPr>
            <a:endParaRPr lang="en-US" sz="2800" b="1" dirty="0" smtClean="0">
              <a:solidFill>
                <a:srgbClr val="0070C0"/>
              </a:solidFill>
            </a:endParaRPr>
          </a:p>
          <a:p>
            <a:pPr marL="284163" indent="-284163" algn="just">
              <a:buFont typeface="Wingdings" pitchFamily="2" charset="2"/>
              <a:buChar char="Ø"/>
            </a:pPr>
            <a:endParaRPr lang="en-US" sz="2800" b="1" dirty="0" smtClean="0">
              <a:solidFill>
                <a:srgbClr val="0070C0"/>
              </a:solidFill>
            </a:endParaRPr>
          </a:p>
          <a:p>
            <a:pPr marL="284163" indent="-284163" algn="just"/>
            <a:endParaRPr lang="en-US" sz="2800" b="1" dirty="0" smtClean="0">
              <a:solidFill>
                <a:srgbClr val="0070C0"/>
              </a:solidFill>
            </a:endParaRPr>
          </a:p>
          <a:p>
            <a:pPr marL="284163" indent="-284163" algn="just">
              <a:buFont typeface="Wingdings" pitchFamily="2" charset="2"/>
              <a:buChar char="Ø"/>
            </a:pPr>
            <a:endParaRPr lang="en-US" sz="2800" dirty="0" smtClean="0"/>
          </a:p>
          <a:p>
            <a:pPr marL="284163" indent="-284163" algn="just">
              <a:buFont typeface="Wingdings" pitchFamily="2" charset="2"/>
              <a:buChar char="Ø"/>
            </a:pPr>
            <a:endParaRPr lang="en-US" sz="2600" dirty="0" smtClean="0"/>
          </a:p>
        </p:txBody>
      </p:sp>
      <p:pic>
        <p:nvPicPr>
          <p:cNvPr id="2050" name="Picture 2"/>
          <p:cNvPicPr>
            <a:picLocks noChangeAspect="1" noChangeArrowheads="1"/>
          </p:cNvPicPr>
          <p:nvPr/>
        </p:nvPicPr>
        <p:blipFill>
          <a:blip r:embed="rId3"/>
          <a:srcRect/>
          <a:stretch>
            <a:fillRect/>
          </a:stretch>
        </p:blipFill>
        <p:spPr bwMode="auto">
          <a:xfrm>
            <a:off x="304800" y="1066801"/>
            <a:ext cx="8058150" cy="44958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609600" y="533400"/>
            <a:ext cx="7772400" cy="1323439"/>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Least Frequently Used (LFU)</a:t>
            </a:r>
            <a:endParaRPr lang="en-US" sz="2600" b="1" dirty="0" smtClean="0">
              <a:solidFill>
                <a:srgbClr val="0070C0"/>
              </a:solidFill>
            </a:endParaRPr>
          </a:p>
          <a:p>
            <a:pPr marL="803275" lvl="1" indent="-234950" algn="just">
              <a:buFont typeface="Arial" pitchFamily="34" charset="0"/>
              <a:buChar char="•"/>
            </a:pPr>
            <a:r>
              <a:rPr lang="en-US" sz="2600" b="1" dirty="0" smtClean="0">
                <a:solidFill>
                  <a:srgbClr val="FF0000"/>
                </a:solidFill>
              </a:rPr>
              <a:t>Replace the page that has the least frequency</a:t>
            </a:r>
          </a:p>
          <a:p>
            <a:pPr marL="803275" lvl="1" indent="-234950" algn="just">
              <a:buFont typeface="Arial" pitchFamily="34" charset="0"/>
              <a:buChar char="•"/>
            </a:pPr>
            <a:r>
              <a:rPr lang="en-US" sz="2600" b="1" dirty="0" smtClean="0">
                <a:solidFill>
                  <a:srgbClr val="FF0000"/>
                </a:solidFill>
              </a:rPr>
              <a:t>If the frequency is same perform FIFO</a:t>
            </a: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30</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graphicFrame>
        <p:nvGraphicFramePr>
          <p:cNvPr id="5" name="Table 4"/>
          <p:cNvGraphicFramePr>
            <a:graphicFrameLocks noGrp="1"/>
          </p:cNvGraphicFramePr>
          <p:nvPr>
            <p:extLst>
              <p:ext uri="{D42A27DB-BD31-4B8C-83A1-F6EECF244321}">
                <p14:modId xmlns:p14="http://schemas.microsoft.com/office/powerpoint/2010/main" val="812268084"/>
              </p:ext>
            </p:extLst>
          </p:nvPr>
        </p:nvGraphicFramePr>
        <p:xfrm>
          <a:off x="914400" y="2743200"/>
          <a:ext cx="6553200" cy="1447800"/>
        </p:xfrm>
        <a:graphic>
          <a:graphicData uri="http://schemas.openxmlformats.org/drawingml/2006/table">
            <a:tbl>
              <a:tblPr firstRow="1" bandRow="1">
                <a:solidFill>
                  <a:srgbClr val="00FFFF"/>
                </a:solidFill>
                <a:tableStyleId>{5940675A-B579-460E-94D1-54222C63F5DA}</a:tableStyleId>
              </a:tblPr>
              <a:tblGrid>
                <a:gridCol w="436880"/>
                <a:gridCol w="436880"/>
                <a:gridCol w="436880"/>
                <a:gridCol w="436880"/>
                <a:gridCol w="436880"/>
                <a:gridCol w="436880"/>
                <a:gridCol w="436880"/>
                <a:gridCol w="436880"/>
                <a:gridCol w="436880"/>
                <a:gridCol w="436880"/>
                <a:gridCol w="436880"/>
                <a:gridCol w="436880"/>
                <a:gridCol w="436880"/>
                <a:gridCol w="436880"/>
                <a:gridCol w="436880"/>
              </a:tblGrid>
              <a:tr h="482600">
                <a:tc>
                  <a:txBody>
                    <a:bodyPr/>
                    <a:lstStyle/>
                    <a:p>
                      <a:r>
                        <a:rPr lang="en-US" b="1" dirty="0" smtClean="0">
                          <a:solidFill>
                            <a:srgbClr val="FF0000"/>
                          </a:solidFill>
                        </a:rPr>
                        <a:t>7</a:t>
                      </a:r>
                      <a:endParaRPr lang="en-US" b="1" dirty="0">
                        <a:solidFill>
                          <a:srgbClr val="FF0000"/>
                        </a:solidFill>
                      </a:endParaRPr>
                    </a:p>
                  </a:txBody>
                  <a:tcPr anchor="ctr"/>
                </a:tc>
                <a:tc>
                  <a:txBody>
                    <a:bodyPr/>
                    <a:lstStyle/>
                    <a:p>
                      <a:r>
                        <a:rPr lang="en-US" b="1" dirty="0" smtClean="0">
                          <a:solidFill>
                            <a:schemeClr val="tx1"/>
                          </a:solidFill>
                        </a:rPr>
                        <a:t>7</a:t>
                      </a:r>
                      <a:endParaRPr lang="en-US" b="1" dirty="0">
                        <a:solidFill>
                          <a:schemeClr val="tx1"/>
                        </a:solidFill>
                      </a:endParaRPr>
                    </a:p>
                  </a:txBody>
                  <a:tcPr anchor="ctr"/>
                </a:tc>
                <a:tc>
                  <a:txBody>
                    <a:bodyPr/>
                    <a:lstStyle/>
                    <a:p>
                      <a:r>
                        <a:rPr lang="en-US" b="1" dirty="0" smtClean="0">
                          <a:solidFill>
                            <a:schemeClr val="tx1"/>
                          </a:solidFill>
                        </a:rPr>
                        <a:t>7</a:t>
                      </a:r>
                      <a:endParaRPr lang="en-US" b="1" dirty="0">
                        <a:solidFill>
                          <a:schemeClr val="tx1"/>
                        </a:solidFill>
                      </a:endParaRPr>
                    </a:p>
                  </a:txBody>
                  <a:tcPr anchor="ctr"/>
                </a:tc>
                <a:tc>
                  <a:txBody>
                    <a:bodyPr/>
                    <a:lstStyle/>
                    <a:p>
                      <a:r>
                        <a:rPr lang="en-US" b="1" dirty="0" smtClean="0">
                          <a:solidFill>
                            <a:srgbClr val="FF0000"/>
                          </a:solidFill>
                        </a:rPr>
                        <a:t>2</a:t>
                      </a:r>
                      <a:endParaRPr lang="en-US" b="1" dirty="0">
                        <a:solidFill>
                          <a:srgbClr val="FF0000"/>
                        </a:solidFill>
                      </a:endParaRPr>
                    </a:p>
                  </a:txBody>
                  <a:tcPr anchor="ctr"/>
                </a:tc>
                <a:tc>
                  <a:txBody>
                    <a:bodyPr/>
                    <a:lstStyle/>
                    <a:p>
                      <a:r>
                        <a:rPr lang="en-US" b="1" dirty="0" smtClean="0">
                          <a:solidFill>
                            <a:schemeClr val="tx1"/>
                          </a:solidFill>
                        </a:rPr>
                        <a:t>2</a:t>
                      </a:r>
                      <a:endParaRPr lang="en-US" b="1" dirty="0">
                        <a:solidFill>
                          <a:schemeClr val="tx1"/>
                        </a:solidFill>
                      </a:endParaRPr>
                    </a:p>
                  </a:txBody>
                  <a:tcPr anchor="ctr"/>
                </a:tc>
                <a:tc>
                  <a:txBody>
                    <a:bodyPr/>
                    <a:lstStyle/>
                    <a:p>
                      <a:r>
                        <a:rPr lang="en-US" b="1" dirty="0" smtClean="0">
                          <a:solidFill>
                            <a:schemeClr val="tx1"/>
                          </a:solidFill>
                        </a:rPr>
                        <a:t>2</a:t>
                      </a:r>
                      <a:endParaRPr lang="en-US" b="1" dirty="0">
                        <a:solidFill>
                          <a:schemeClr val="tx1"/>
                        </a:solidFill>
                      </a:endParaRPr>
                    </a:p>
                  </a:txBody>
                  <a:tcPr anchor="ctr"/>
                </a:tc>
                <a:tc>
                  <a:txBody>
                    <a:bodyPr/>
                    <a:lstStyle/>
                    <a:p>
                      <a:r>
                        <a:rPr lang="en-US" b="1" dirty="0" smtClean="0">
                          <a:solidFill>
                            <a:schemeClr val="tx1"/>
                          </a:solidFill>
                        </a:rPr>
                        <a:t>2</a:t>
                      </a:r>
                      <a:endParaRPr lang="en-US" b="1" dirty="0">
                        <a:solidFill>
                          <a:schemeClr val="tx1"/>
                        </a:solidFill>
                      </a:endParaRPr>
                    </a:p>
                  </a:txBody>
                  <a:tcPr anchor="ctr"/>
                </a:tc>
                <a:tc>
                  <a:txBody>
                    <a:bodyPr/>
                    <a:lstStyle/>
                    <a:p>
                      <a:r>
                        <a:rPr lang="en-US" b="1" dirty="0" smtClean="0">
                          <a:solidFill>
                            <a:srgbClr val="FF0000"/>
                          </a:solidFill>
                        </a:rPr>
                        <a:t>4</a:t>
                      </a:r>
                      <a:endParaRPr lang="en-US" b="1" dirty="0">
                        <a:solidFill>
                          <a:srgbClr val="FF0000"/>
                        </a:solidFill>
                      </a:endParaRPr>
                    </a:p>
                  </a:txBody>
                  <a:tcPr anchor="ctr"/>
                </a:tc>
                <a:tc>
                  <a:txBody>
                    <a:bodyPr/>
                    <a:lstStyle/>
                    <a:p>
                      <a:r>
                        <a:rPr lang="en-US" b="1" dirty="0" smtClean="0">
                          <a:solidFill>
                            <a:schemeClr val="tx1"/>
                          </a:solidFill>
                        </a:rPr>
                        <a:t>4</a:t>
                      </a:r>
                      <a:endParaRPr lang="en-US" b="1" dirty="0">
                        <a:solidFill>
                          <a:schemeClr val="tx1"/>
                        </a:solidFill>
                      </a:endParaRPr>
                    </a:p>
                  </a:txBody>
                  <a:tcPr anchor="ctr"/>
                </a:tc>
                <a:tc>
                  <a:txBody>
                    <a:bodyPr/>
                    <a:lstStyle/>
                    <a:p>
                      <a:r>
                        <a:rPr lang="en-US" b="1" dirty="0" smtClean="0">
                          <a:solidFill>
                            <a:srgbClr val="FF0000"/>
                          </a:solidFill>
                        </a:rPr>
                        <a:t>3</a:t>
                      </a:r>
                      <a:endParaRPr lang="en-US" b="1" dirty="0">
                        <a:solidFill>
                          <a:srgbClr val="FF0000"/>
                        </a:solidFill>
                      </a:endParaRPr>
                    </a:p>
                  </a:txBody>
                  <a:tcPr anchor="ctr"/>
                </a:tc>
                <a:tc>
                  <a:txBody>
                    <a:bodyPr/>
                    <a:lstStyle/>
                    <a:p>
                      <a:r>
                        <a:rPr lang="en-US" b="1" dirty="0" smtClean="0">
                          <a:solidFill>
                            <a:schemeClr val="tx1"/>
                          </a:solidFill>
                        </a:rPr>
                        <a:t>3</a:t>
                      </a:r>
                      <a:endParaRPr lang="en-US" b="1" dirty="0">
                        <a:solidFill>
                          <a:schemeClr val="tx1"/>
                        </a:solidFill>
                      </a:endParaRPr>
                    </a:p>
                  </a:txBody>
                  <a:tcPr anchor="ctr"/>
                </a:tc>
                <a:tc>
                  <a:txBody>
                    <a:bodyPr/>
                    <a:lstStyle/>
                    <a:p>
                      <a:r>
                        <a:rPr lang="en-US" b="1" dirty="0" smtClean="0">
                          <a:solidFill>
                            <a:schemeClr val="tx1"/>
                          </a:solidFill>
                        </a:rPr>
                        <a:t>3</a:t>
                      </a:r>
                      <a:endParaRPr lang="en-US" b="1" dirty="0">
                        <a:solidFill>
                          <a:schemeClr val="tx1"/>
                        </a:solidFill>
                      </a:endParaRPr>
                    </a:p>
                  </a:txBody>
                  <a:tcPr anchor="ctr"/>
                </a:tc>
                <a:tc>
                  <a:txBody>
                    <a:bodyPr/>
                    <a:lstStyle/>
                    <a:p>
                      <a:r>
                        <a:rPr lang="en-US" b="1" dirty="0" smtClean="0">
                          <a:solidFill>
                            <a:schemeClr val="tx1"/>
                          </a:solidFill>
                        </a:rPr>
                        <a:t>3</a:t>
                      </a:r>
                      <a:endParaRPr lang="en-US" b="1"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3</a:t>
                      </a:r>
                    </a:p>
                  </a:txBody>
                  <a:tcPr anchor="ctr"/>
                </a:tc>
                <a:tc>
                  <a:txBody>
                    <a:bodyPr/>
                    <a:lstStyle/>
                    <a:p>
                      <a:r>
                        <a:rPr lang="en-US" b="1" dirty="0" smtClean="0">
                          <a:solidFill>
                            <a:schemeClr val="tx1"/>
                          </a:solidFill>
                        </a:rPr>
                        <a:t>3</a:t>
                      </a:r>
                      <a:endParaRPr lang="en-US" b="1" dirty="0">
                        <a:solidFill>
                          <a:schemeClr val="tx1"/>
                        </a:solidFill>
                      </a:endParaRPr>
                    </a:p>
                  </a:txBody>
                  <a:tcPr anchor="ctr"/>
                </a:tc>
              </a:tr>
              <a:tr h="482600">
                <a:tc>
                  <a:txBody>
                    <a:bodyPr/>
                    <a:lstStyle/>
                    <a:p>
                      <a:endParaRPr lang="en-US" b="1" dirty="0">
                        <a:solidFill>
                          <a:schemeClr val="tx1"/>
                        </a:solidFill>
                      </a:endParaRPr>
                    </a:p>
                  </a:txBody>
                  <a:tcPr anchor="ctr"/>
                </a:tc>
                <a:tc>
                  <a:txBody>
                    <a:bodyPr/>
                    <a:lstStyle/>
                    <a:p>
                      <a:r>
                        <a:rPr lang="en-US" b="1" dirty="0" smtClean="0">
                          <a:solidFill>
                            <a:srgbClr val="FF0000"/>
                          </a:solidFill>
                        </a:rPr>
                        <a:t>0</a:t>
                      </a:r>
                      <a:endParaRPr lang="en-US" b="1" dirty="0">
                        <a:solidFill>
                          <a:srgbClr val="FF0000"/>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r>
              <a:tr h="482600">
                <a:tc>
                  <a:txBody>
                    <a:bodyPr/>
                    <a:lstStyle/>
                    <a:p>
                      <a:endParaRPr lang="en-US" b="1" dirty="0">
                        <a:solidFill>
                          <a:schemeClr val="tx1"/>
                        </a:solidFill>
                      </a:endParaRPr>
                    </a:p>
                  </a:txBody>
                  <a:tcPr anchor="ctr"/>
                </a:tc>
                <a:tc>
                  <a:txBody>
                    <a:bodyPr/>
                    <a:lstStyle/>
                    <a:p>
                      <a:endParaRPr lang="en-US" b="1" dirty="0">
                        <a:solidFill>
                          <a:schemeClr val="tx1"/>
                        </a:solidFill>
                      </a:endParaRPr>
                    </a:p>
                  </a:txBody>
                  <a:tcPr anchor="ctr"/>
                </a:tc>
                <a:tc>
                  <a:txBody>
                    <a:bodyPr/>
                    <a:lstStyle/>
                    <a:p>
                      <a:r>
                        <a:rPr lang="en-US" b="1" dirty="0" smtClean="0">
                          <a:solidFill>
                            <a:srgbClr val="FF0000"/>
                          </a:solidFill>
                        </a:rPr>
                        <a:t>1</a:t>
                      </a:r>
                      <a:endParaRPr lang="en-US" b="1" dirty="0">
                        <a:solidFill>
                          <a:srgbClr val="FF0000"/>
                        </a:solidFill>
                      </a:endParaRPr>
                    </a:p>
                  </a:txBody>
                  <a:tcPr anchor="ctr"/>
                </a:tc>
                <a:tc>
                  <a:txBody>
                    <a:bodyPr/>
                    <a:lstStyle/>
                    <a:p>
                      <a:r>
                        <a:rPr lang="en-US" b="1" dirty="0" smtClean="0">
                          <a:solidFill>
                            <a:schemeClr val="tx1"/>
                          </a:solidFill>
                        </a:rPr>
                        <a:t>1</a:t>
                      </a:r>
                      <a:endParaRPr lang="en-US" b="1" dirty="0">
                        <a:solidFill>
                          <a:schemeClr val="tx1"/>
                        </a:solidFill>
                      </a:endParaRPr>
                    </a:p>
                  </a:txBody>
                  <a:tcPr anchor="ctr"/>
                </a:tc>
                <a:tc>
                  <a:txBody>
                    <a:bodyPr/>
                    <a:lstStyle/>
                    <a:p>
                      <a:r>
                        <a:rPr lang="en-US" b="1" dirty="0" smtClean="0">
                          <a:solidFill>
                            <a:schemeClr val="tx1"/>
                          </a:solidFill>
                        </a:rPr>
                        <a:t>1</a:t>
                      </a:r>
                      <a:endParaRPr lang="en-US" b="1" dirty="0">
                        <a:solidFill>
                          <a:schemeClr val="tx1"/>
                        </a:solidFill>
                      </a:endParaRPr>
                    </a:p>
                  </a:txBody>
                  <a:tcPr anchor="ctr"/>
                </a:tc>
                <a:tc>
                  <a:txBody>
                    <a:bodyPr/>
                    <a:lstStyle/>
                    <a:p>
                      <a:r>
                        <a:rPr lang="en-US" b="1" dirty="0" smtClean="0">
                          <a:solidFill>
                            <a:srgbClr val="FF0000"/>
                          </a:solidFill>
                        </a:rPr>
                        <a:t>3</a:t>
                      </a:r>
                      <a:endParaRPr lang="en-US" b="1" dirty="0">
                        <a:solidFill>
                          <a:srgbClr val="FF0000"/>
                        </a:solidFill>
                      </a:endParaRPr>
                    </a:p>
                  </a:txBody>
                  <a:tcPr anchor="ctr"/>
                </a:tc>
                <a:tc>
                  <a:txBody>
                    <a:bodyPr/>
                    <a:lstStyle/>
                    <a:p>
                      <a:r>
                        <a:rPr lang="en-US" b="1" dirty="0" smtClean="0">
                          <a:solidFill>
                            <a:schemeClr val="tx1"/>
                          </a:solidFill>
                        </a:rPr>
                        <a:t>3</a:t>
                      </a:r>
                      <a:endParaRPr lang="en-US" b="1" dirty="0">
                        <a:solidFill>
                          <a:schemeClr val="tx1"/>
                        </a:solidFill>
                      </a:endParaRPr>
                    </a:p>
                  </a:txBody>
                  <a:tcPr anchor="ctr"/>
                </a:tc>
                <a:tc>
                  <a:txBody>
                    <a:bodyPr/>
                    <a:lstStyle/>
                    <a:p>
                      <a:r>
                        <a:rPr lang="en-US" b="1" dirty="0" smtClean="0">
                          <a:solidFill>
                            <a:schemeClr val="tx1"/>
                          </a:solidFill>
                        </a:rPr>
                        <a:t>3</a:t>
                      </a:r>
                      <a:endParaRPr lang="en-US" b="1" dirty="0">
                        <a:solidFill>
                          <a:schemeClr val="tx1"/>
                        </a:solidFill>
                      </a:endParaRPr>
                    </a:p>
                  </a:txBody>
                  <a:tcPr anchor="ctr"/>
                </a:tc>
                <a:tc>
                  <a:txBody>
                    <a:bodyPr/>
                    <a:lstStyle/>
                    <a:p>
                      <a:r>
                        <a:rPr lang="en-US" b="1" dirty="0" smtClean="0">
                          <a:solidFill>
                            <a:srgbClr val="FF0000"/>
                          </a:solidFill>
                        </a:rPr>
                        <a:t>2</a:t>
                      </a:r>
                      <a:endParaRPr lang="en-US" b="1" dirty="0">
                        <a:solidFill>
                          <a:srgbClr val="FF0000"/>
                        </a:solidFill>
                      </a:endParaRPr>
                    </a:p>
                  </a:txBody>
                  <a:tcPr anchor="ctr"/>
                </a:tc>
                <a:tc>
                  <a:txBody>
                    <a:bodyPr/>
                    <a:lstStyle/>
                    <a:p>
                      <a:r>
                        <a:rPr lang="en-US" b="1" dirty="0" smtClean="0">
                          <a:solidFill>
                            <a:schemeClr val="tx1"/>
                          </a:solidFill>
                        </a:rPr>
                        <a:t>2</a:t>
                      </a:r>
                      <a:endParaRPr lang="en-US" b="1" dirty="0">
                        <a:solidFill>
                          <a:schemeClr val="tx1"/>
                        </a:solidFill>
                      </a:endParaRPr>
                    </a:p>
                  </a:txBody>
                  <a:tcPr anchor="ctr"/>
                </a:tc>
                <a:tc>
                  <a:txBody>
                    <a:bodyPr/>
                    <a:lstStyle/>
                    <a:p>
                      <a:r>
                        <a:rPr lang="en-US" b="1" dirty="0" smtClean="0">
                          <a:solidFill>
                            <a:schemeClr val="tx1"/>
                          </a:solidFill>
                        </a:rPr>
                        <a:t>2</a:t>
                      </a:r>
                      <a:endParaRPr lang="en-US" b="1" dirty="0">
                        <a:solidFill>
                          <a:schemeClr val="tx1"/>
                        </a:solidFill>
                      </a:endParaRPr>
                    </a:p>
                  </a:txBody>
                  <a:tcPr anchor="ctr"/>
                </a:tc>
                <a:tc>
                  <a:txBody>
                    <a:bodyPr/>
                    <a:lstStyle/>
                    <a:p>
                      <a:r>
                        <a:rPr lang="en-US" b="1" dirty="0" smtClean="0">
                          <a:solidFill>
                            <a:schemeClr val="tx1"/>
                          </a:solidFill>
                        </a:rPr>
                        <a:t>2</a:t>
                      </a:r>
                      <a:endParaRPr lang="en-US" b="1" dirty="0">
                        <a:solidFill>
                          <a:schemeClr val="tx1"/>
                        </a:solidFill>
                      </a:endParaRPr>
                    </a:p>
                  </a:txBody>
                  <a:tcPr anchor="ctr"/>
                </a:tc>
                <a:tc>
                  <a:txBody>
                    <a:bodyPr/>
                    <a:lstStyle/>
                    <a:p>
                      <a:r>
                        <a:rPr lang="en-US" b="1" dirty="0" smtClean="0">
                          <a:solidFill>
                            <a:schemeClr val="tx1"/>
                          </a:solidFill>
                        </a:rPr>
                        <a:t>2</a:t>
                      </a:r>
                      <a:endParaRPr lang="en-US" b="1" dirty="0">
                        <a:solidFill>
                          <a:schemeClr val="tx1"/>
                        </a:solidFill>
                      </a:endParaRPr>
                    </a:p>
                  </a:txBody>
                  <a:tcPr anchor="ctr"/>
                </a:tc>
                <a:tc>
                  <a:txBody>
                    <a:bodyPr/>
                    <a:lstStyle/>
                    <a:p>
                      <a:r>
                        <a:rPr lang="en-US" b="1" dirty="0" smtClean="0">
                          <a:solidFill>
                            <a:srgbClr val="FF0000"/>
                          </a:solidFill>
                        </a:rPr>
                        <a:t>1</a:t>
                      </a:r>
                      <a:endParaRPr lang="en-US" b="1" dirty="0">
                        <a:solidFill>
                          <a:srgbClr val="FF0000"/>
                        </a:solidFill>
                      </a:endParaRPr>
                    </a:p>
                  </a:txBody>
                  <a:tcPr anchor="ctr"/>
                </a:tc>
                <a:tc>
                  <a:txBody>
                    <a:bodyPr/>
                    <a:lstStyle/>
                    <a:p>
                      <a:r>
                        <a:rPr lang="en-US" b="1" dirty="0" smtClean="0">
                          <a:solidFill>
                            <a:srgbClr val="FF0000"/>
                          </a:solidFill>
                        </a:rPr>
                        <a:t>2</a:t>
                      </a:r>
                      <a:endParaRPr lang="en-US" b="1" dirty="0">
                        <a:solidFill>
                          <a:srgbClr val="FF0000"/>
                        </a:solidFill>
                      </a:endParaRPr>
                    </a:p>
                  </a:txBody>
                  <a:tcPr anchor="ct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82521356"/>
              </p:ext>
            </p:extLst>
          </p:nvPr>
        </p:nvGraphicFramePr>
        <p:xfrm>
          <a:off x="914400" y="2286000"/>
          <a:ext cx="6553200" cy="482600"/>
        </p:xfrm>
        <a:graphic>
          <a:graphicData uri="http://schemas.openxmlformats.org/drawingml/2006/table">
            <a:tbl>
              <a:tblPr firstRow="1" bandRow="1">
                <a:tableStyleId>{2D5ABB26-0587-4C30-8999-92F81FD0307C}</a:tableStyleId>
              </a:tblPr>
              <a:tblGrid>
                <a:gridCol w="436880"/>
                <a:gridCol w="436880"/>
                <a:gridCol w="436880"/>
                <a:gridCol w="436880"/>
                <a:gridCol w="436880"/>
                <a:gridCol w="436880"/>
                <a:gridCol w="436880"/>
                <a:gridCol w="436880"/>
                <a:gridCol w="436880"/>
                <a:gridCol w="436880"/>
                <a:gridCol w="436880"/>
                <a:gridCol w="436880"/>
                <a:gridCol w="436880"/>
                <a:gridCol w="436880"/>
                <a:gridCol w="436880"/>
              </a:tblGrid>
              <a:tr h="482600">
                <a:tc>
                  <a:txBody>
                    <a:bodyPr/>
                    <a:lstStyle/>
                    <a:p>
                      <a:r>
                        <a:rPr lang="en-US" b="1" dirty="0" smtClean="0">
                          <a:solidFill>
                            <a:schemeClr val="tx1"/>
                          </a:solidFill>
                        </a:rPr>
                        <a:t>7</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1</a:t>
                      </a:r>
                      <a:endParaRPr lang="en-US" b="1" dirty="0">
                        <a:solidFill>
                          <a:schemeClr val="tx1"/>
                        </a:solidFill>
                      </a:endParaRPr>
                    </a:p>
                  </a:txBody>
                  <a:tcPr anchor="ctr"/>
                </a:tc>
                <a:tc>
                  <a:txBody>
                    <a:bodyPr/>
                    <a:lstStyle/>
                    <a:p>
                      <a:r>
                        <a:rPr lang="en-US" b="1" dirty="0" smtClean="0">
                          <a:solidFill>
                            <a:schemeClr val="tx1"/>
                          </a:solidFill>
                        </a:rPr>
                        <a:t>2</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3</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4</a:t>
                      </a:r>
                      <a:endParaRPr lang="en-US" b="1" dirty="0">
                        <a:solidFill>
                          <a:schemeClr val="tx1"/>
                        </a:solidFill>
                      </a:endParaRPr>
                    </a:p>
                  </a:txBody>
                  <a:tcPr anchor="ctr"/>
                </a:tc>
                <a:tc>
                  <a:txBody>
                    <a:bodyPr/>
                    <a:lstStyle/>
                    <a:p>
                      <a:r>
                        <a:rPr lang="en-US" b="1" dirty="0" smtClean="0">
                          <a:solidFill>
                            <a:schemeClr val="tx1"/>
                          </a:solidFill>
                        </a:rPr>
                        <a:t>2</a:t>
                      </a:r>
                      <a:endParaRPr lang="en-US" b="1" dirty="0">
                        <a:solidFill>
                          <a:schemeClr val="tx1"/>
                        </a:solidFill>
                      </a:endParaRPr>
                    </a:p>
                  </a:txBody>
                  <a:tcPr anchor="ctr"/>
                </a:tc>
                <a:tc>
                  <a:txBody>
                    <a:bodyPr/>
                    <a:lstStyle/>
                    <a:p>
                      <a:r>
                        <a:rPr lang="en-US" b="1" dirty="0" smtClean="0">
                          <a:solidFill>
                            <a:schemeClr val="tx1"/>
                          </a:solidFill>
                        </a:rPr>
                        <a:t>3</a:t>
                      </a:r>
                      <a:endParaRPr lang="en-US" b="1" dirty="0">
                        <a:solidFill>
                          <a:schemeClr val="tx1"/>
                        </a:solidFill>
                      </a:endParaRPr>
                    </a:p>
                  </a:txBody>
                  <a:tcPr anchor="ctr"/>
                </a:tc>
                <a:tc>
                  <a:txBody>
                    <a:bodyPr/>
                    <a:lstStyle/>
                    <a:p>
                      <a:r>
                        <a:rPr lang="en-US" b="1" dirty="0" smtClean="0">
                          <a:solidFill>
                            <a:schemeClr val="tx1"/>
                          </a:solidFill>
                        </a:rPr>
                        <a:t>0</a:t>
                      </a:r>
                      <a:endParaRPr lang="en-US" b="1" dirty="0">
                        <a:solidFill>
                          <a:schemeClr val="tx1"/>
                        </a:solidFill>
                      </a:endParaRPr>
                    </a:p>
                  </a:txBody>
                  <a:tcPr anchor="ctr"/>
                </a:tc>
                <a:tc>
                  <a:txBody>
                    <a:bodyPr/>
                    <a:lstStyle/>
                    <a:p>
                      <a:r>
                        <a:rPr lang="en-US" b="1" dirty="0" smtClean="0">
                          <a:solidFill>
                            <a:schemeClr val="tx1"/>
                          </a:solidFill>
                        </a:rPr>
                        <a:t>3</a:t>
                      </a:r>
                      <a:endParaRPr lang="en-US" b="1" dirty="0">
                        <a:solidFill>
                          <a:schemeClr val="tx1"/>
                        </a:solidFill>
                      </a:endParaRPr>
                    </a:p>
                  </a:txBody>
                  <a:tcPr anchor="ctr"/>
                </a:tc>
                <a:tc>
                  <a:txBody>
                    <a:bodyPr/>
                    <a:lstStyle/>
                    <a:p>
                      <a:r>
                        <a:rPr lang="en-US" b="1" dirty="0" smtClean="0">
                          <a:solidFill>
                            <a:schemeClr val="tx1"/>
                          </a:solidFill>
                        </a:rPr>
                        <a:t>2</a:t>
                      </a:r>
                      <a:endParaRPr lang="en-US" b="1" dirty="0">
                        <a:solidFill>
                          <a:schemeClr val="tx1"/>
                        </a:solidFill>
                      </a:endParaRPr>
                    </a:p>
                  </a:txBody>
                  <a:tcPr anchor="ctr"/>
                </a:tc>
                <a:tc>
                  <a:txBody>
                    <a:bodyPr/>
                    <a:lstStyle/>
                    <a:p>
                      <a:r>
                        <a:rPr lang="en-US" b="1" dirty="0" smtClean="0">
                          <a:solidFill>
                            <a:schemeClr val="tx1"/>
                          </a:solidFill>
                        </a:rPr>
                        <a:t>1</a:t>
                      </a:r>
                      <a:endParaRPr lang="en-US" b="1" dirty="0">
                        <a:solidFill>
                          <a:schemeClr val="tx1"/>
                        </a:solidFill>
                      </a:endParaRPr>
                    </a:p>
                  </a:txBody>
                  <a:tcPr anchor="ctr"/>
                </a:tc>
                <a:tc>
                  <a:txBody>
                    <a:bodyPr/>
                    <a:lstStyle/>
                    <a:p>
                      <a:r>
                        <a:rPr lang="en-US" b="1" dirty="0" smtClean="0">
                          <a:solidFill>
                            <a:schemeClr val="tx1"/>
                          </a:solidFill>
                        </a:rPr>
                        <a:t>2</a:t>
                      </a:r>
                      <a:endParaRPr lang="en-US" b="1" dirty="0">
                        <a:solidFill>
                          <a:schemeClr val="tx1"/>
                        </a:solidFill>
                      </a:endParaRPr>
                    </a:p>
                  </a:txBody>
                  <a:tcPr anchor="ctr"/>
                </a:tc>
              </a:tr>
            </a:tbl>
          </a:graphicData>
        </a:graphic>
      </p:graphicFrame>
      <p:sp>
        <p:nvSpPr>
          <p:cNvPr id="12" name="Rectangle 11"/>
          <p:cNvSpPr/>
          <p:nvPr/>
        </p:nvSpPr>
        <p:spPr>
          <a:xfrm>
            <a:off x="533400" y="4724400"/>
            <a:ext cx="7772400" cy="1384995"/>
          </a:xfrm>
          <a:prstGeom prst="rect">
            <a:avLst/>
          </a:prstGeom>
        </p:spPr>
        <p:txBody>
          <a:bodyPr wrap="square">
            <a:spAutoFit/>
          </a:bodyPr>
          <a:lstStyle/>
          <a:p>
            <a:pPr algn="just"/>
            <a:r>
              <a:rPr lang="en-US" sz="2800" b="1" dirty="0" smtClean="0">
                <a:solidFill>
                  <a:srgbClr val="FF0000"/>
                </a:solidFill>
              </a:rPr>
              <a:t>Frequencies</a:t>
            </a:r>
          </a:p>
          <a:p>
            <a:pPr algn="just"/>
            <a:r>
              <a:rPr lang="en-US" sz="2800" b="1" dirty="0" smtClean="0"/>
              <a:t>7</a:t>
            </a:r>
            <a:r>
              <a:rPr lang="en-US" sz="2800" b="1" dirty="0" smtClean="0">
                <a:solidFill>
                  <a:srgbClr val="0070C0"/>
                </a:solidFill>
              </a:rPr>
              <a:t> = 0		</a:t>
            </a:r>
            <a:r>
              <a:rPr lang="en-US" sz="2800" b="1" dirty="0" smtClean="0"/>
              <a:t>0</a:t>
            </a:r>
            <a:r>
              <a:rPr lang="en-US" sz="2800" b="1" dirty="0" smtClean="0">
                <a:solidFill>
                  <a:srgbClr val="0070C0"/>
                </a:solidFill>
              </a:rPr>
              <a:t> = 4 		</a:t>
            </a:r>
            <a:r>
              <a:rPr lang="en-US" sz="2800" b="1" dirty="0" smtClean="0"/>
              <a:t>1</a:t>
            </a:r>
            <a:r>
              <a:rPr lang="en-US" sz="2800" b="1" dirty="0" smtClean="0">
                <a:solidFill>
                  <a:srgbClr val="0070C0"/>
                </a:solidFill>
              </a:rPr>
              <a:t> = 0	 	</a:t>
            </a:r>
            <a:r>
              <a:rPr lang="en-US" sz="2800" b="1" dirty="0" smtClean="0"/>
              <a:t>2</a:t>
            </a:r>
            <a:r>
              <a:rPr lang="en-US" sz="2800" b="1" dirty="0" smtClean="0">
                <a:solidFill>
                  <a:srgbClr val="0070C0"/>
                </a:solidFill>
              </a:rPr>
              <a:t> = 1</a:t>
            </a:r>
          </a:p>
          <a:p>
            <a:pPr algn="just"/>
            <a:r>
              <a:rPr lang="en-US" sz="2800" b="1" dirty="0"/>
              <a:t>3</a:t>
            </a:r>
            <a:r>
              <a:rPr lang="en-US" sz="2800" b="1" dirty="0" smtClean="0">
                <a:solidFill>
                  <a:srgbClr val="0070C0"/>
                </a:solidFill>
              </a:rPr>
              <a:t> = 2		</a:t>
            </a:r>
            <a:r>
              <a:rPr lang="en-US" sz="2800" b="1" dirty="0" smtClean="0"/>
              <a:t>4</a:t>
            </a:r>
            <a:r>
              <a:rPr lang="en-US" sz="2800" b="1" dirty="0" smtClean="0">
                <a:solidFill>
                  <a:srgbClr val="0070C0"/>
                </a:solidFill>
              </a:rPr>
              <a:t> = 0	</a:t>
            </a:r>
            <a:endParaRPr lang="en-US" sz="2600" b="1" dirty="0" smtClean="0">
              <a:solidFill>
                <a:srgbClr val="FF0000"/>
              </a:solidFill>
            </a:endParaRPr>
          </a:p>
        </p:txBody>
      </p:sp>
      <p:sp>
        <p:nvSpPr>
          <p:cNvPr id="13" name="Rectangle 12"/>
          <p:cNvSpPr/>
          <p:nvPr/>
        </p:nvSpPr>
        <p:spPr>
          <a:xfrm>
            <a:off x="2057400" y="4267200"/>
            <a:ext cx="4038600" cy="523220"/>
          </a:xfrm>
          <a:prstGeom prst="rect">
            <a:avLst/>
          </a:prstGeom>
        </p:spPr>
        <p:txBody>
          <a:bodyPr wrap="square">
            <a:spAutoFit/>
          </a:bodyPr>
          <a:lstStyle/>
          <a:p>
            <a:pPr algn="ctr"/>
            <a:r>
              <a:rPr lang="en-US" sz="2800" b="1" dirty="0" smtClean="0">
                <a:solidFill>
                  <a:srgbClr val="FF0000"/>
                </a:solidFill>
              </a:rPr>
              <a:t>10 Page Faults</a:t>
            </a:r>
            <a:endParaRPr lang="en-US" sz="2600" b="1" dirty="0" smtClean="0">
              <a:solidFill>
                <a:srgbClr val="FF0000"/>
              </a:solidFill>
            </a:endParaRPr>
          </a:p>
        </p:txBody>
      </p:sp>
    </p:spTree>
    <p:extLst>
      <p:ext uri="{BB962C8B-B14F-4D97-AF65-F5344CB8AC3E}">
        <p14:creationId xmlns:p14="http://schemas.microsoft.com/office/powerpoint/2010/main" val="156539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457200" y="152400"/>
            <a:ext cx="7772400" cy="523220"/>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Least Frequently Used (LFU)</a:t>
            </a:r>
            <a:endParaRPr lang="en-US" sz="2600" b="1" dirty="0" smtClean="0">
              <a:solidFill>
                <a:srgbClr val="0070C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31</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
        <p:nvSpPr>
          <p:cNvPr id="13" name="Rectangle 12"/>
          <p:cNvSpPr/>
          <p:nvPr/>
        </p:nvSpPr>
        <p:spPr>
          <a:xfrm>
            <a:off x="457200" y="609600"/>
            <a:ext cx="7467600" cy="5755422"/>
          </a:xfrm>
          <a:prstGeom prst="rect">
            <a:avLst/>
          </a:prstGeom>
        </p:spPr>
        <p:txBody>
          <a:bodyPr wrap="square">
            <a:spAutoFit/>
          </a:bodyPr>
          <a:lstStyle/>
          <a:p>
            <a:r>
              <a:rPr lang="en-US" sz="1600" b="1" dirty="0">
                <a:solidFill>
                  <a:srgbClr val="FF0000"/>
                </a:solidFill>
              </a:rPr>
              <a:t>Initial Frequencies</a:t>
            </a:r>
          </a:p>
          <a:p>
            <a:r>
              <a:rPr lang="en-US" sz="1600" b="1" dirty="0">
                <a:solidFill>
                  <a:srgbClr val="0070C0"/>
                </a:solidFill>
              </a:rPr>
              <a:t>7 = 0	0 = 0	1 = 0	2 = 0	3 = 0	4 = 0</a:t>
            </a:r>
          </a:p>
          <a:p>
            <a:endParaRPr lang="en-US" sz="1600" b="1" dirty="0"/>
          </a:p>
          <a:p>
            <a:r>
              <a:rPr lang="en-US" sz="1600" b="1" dirty="0">
                <a:solidFill>
                  <a:srgbClr val="FF0000"/>
                </a:solidFill>
              </a:rPr>
              <a:t>Reference String 7</a:t>
            </a:r>
          </a:p>
          <a:p>
            <a:pPr>
              <a:defRPr/>
            </a:pPr>
            <a:r>
              <a:rPr lang="en-US" sz="1600" b="1" dirty="0">
                <a:solidFill>
                  <a:srgbClr val="0070C0"/>
                </a:solidFill>
              </a:rPr>
              <a:t>7 = 1	0 = 0	1 = 0	2 = 0	3 = 0	4 = 0</a:t>
            </a:r>
          </a:p>
          <a:p>
            <a:endParaRPr lang="en-US" sz="1600" b="1" dirty="0"/>
          </a:p>
          <a:p>
            <a:r>
              <a:rPr lang="en-US" sz="1600" b="1" dirty="0">
                <a:solidFill>
                  <a:srgbClr val="FF0000"/>
                </a:solidFill>
              </a:rPr>
              <a:t>Reference String 0</a:t>
            </a:r>
          </a:p>
          <a:p>
            <a:pPr>
              <a:defRPr/>
            </a:pPr>
            <a:r>
              <a:rPr lang="en-US" sz="1600" b="1" dirty="0">
                <a:solidFill>
                  <a:srgbClr val="0070C0"/>
                </a:solidFill>
              </a:rPr>
              <a:t>7 = 1	0 = 1	1 = 0	2 = 0	3 = 0	4 = 0</a:t>
            </a:r>
          </a:p>
          <a:p>
            <a:endParaRPr lang="en-US" sz="1600" b="1" dirty="0"/>
          </a:p>
          <a:p>
            <a:r>
              <a:rPr lang="en-US" sz="1600" b="1" dirty="0">
                <a:solidFill>
                  <a:srgbClr val="FF0000"/>
                </a:solidFill>
              </a:rPr>
              <a:t>Reference String 1</a:t>
            </a:r>
          </a:p>
          <a:p>
            <a:pPr>
              <a:defRPr/>
            </a:pPr>
            <a:r>
              <a:rPr lang="en-US" sz="1600" b="1" dirty="0">
                <a:solidFill>
                  <a:srgbClr val="0070C0"/>
                </a:solidFill>
              </a:rPr>
              <a:t>7 = 1	0 = 1	1 = 1	2 = 0	3 = 0	4 = 0</a:t>
            </a:r>
          </a:p>
          <a:p>
            <a:endParaRPr lang="en-US" sz="1600" b="1" dirty="0"/>
          </a:p>
          <a:p>
            <a:r>
              <a:rPr lang="en-US" sz="1600" b="1" dirty="0">
                <a:solidFill>
                  <a:srgbClr val="FF0000"/>
                </a:solidFill>
              </a:rPr>
              <a:t>Reference String 2 (Page Miss)</a:t>
            </a:r>
          </a:p>
          <a:p>
            <a:pPr>
              <a:defRPr/>
            </a:pPr>
            <a:r>
              <a:rPr lang="en-US" sz="1600" b="1" dirty="0">
                <a:solidFill>
                  <a:srgbClr val="0070C0"/>
                </a:solidFill>
              </a:rPr>
              <a:t>7 = 0	0 = 1	1 = 1	2 = 1	3 = 0	4 = 0</a:t>
            </a:r>
          </a:p>
          <a:p>
            <a:endParaRPr lang="en-US" sz="1600" b="1" dirty="0">
              <a:solidFill>
                <a:srgbClr val="FF0000"/>
              </a:solidFill>
            </a:endParaRPr>
          </a:p>
          <a:p>
            <a:r>
              <a:rPr lang="en-US" sz="1600" b="1" dirty="0">
                <a:solidFill>
                  <a:srgbClr val="FF0000"/>
                </a:solidFill>
              </a:rPr>
              <a:t>Reference String 0 (Page Hit)</a:t>
            </a:r>
          </a:p>
          <a:p>
            <a:pPr>
              <a:defRPr/>
            </a:pPr>
            <a:r>
              <a:rPr lang="en-US" sz="1600" b="1" dirty="0">
                <a:solidFill>
                  <a:srgbClr val="0070C0"/>
                </a:solidFill>
              </a:rPr>
              <a:t>7 = 0	0 = 2	1 = 1	2 = 1	3 = 0	4 = 0</a:t>
            </a:r>
          </a:p>
          <a:p>
            <a:endParaRPr lang="en-US" sz="1600" b="1" dirty="0"/>
          </a:p>
          <a:p>
            <a:r>
              <a:rPr lang="en-US" sz="1600" b="1" dirty="0">
                <a:solidFill>
                  <a:srgbClr val="FF0000"/>
                </a:solidFill>
              </a:rPr>
              <a:t>Reference String 3 (Page Miss)</a:t>
            </a:r>
          </a:p>
          <a:p>
            <a:pPr>
              <a:defRPr/>
            </a:pPr>
            <a:r>
              <a:rPr lang="en-US" sz="1600" b="1" dirty="0">
                <a:solidFill>
                  <a:srgbClr val="0070C0"/>
                </a:solidFill>
              </a:rPr>
              <a:t>7 = 0	0 = 2	1 = 0	2 = 1	3 = 1	4 = 0</a:t>
            </a:r>
          </a:p>
          <a:p>
            <a:endParaRPr lang="en-US" sz="1600" b="1" dirty="0">
              <a:solidFill>
                <a:srgbClr val="FF0000"/>
              </a:solidFill>
            </a:endParaRPr>
          </a:p>
          <a:p>
            <a:r>
              <a:rPr lang="en-US" sz="1600" b="1" dirty="0">
                <a:solidFill>
                  <a:srgbClr val="FF0000"/>
                </a:solidFill>
              </a:rPr>
              <a:t>Reference String 0 (Page Hit)</a:t>
            </a:r>
          </a:p>
          <a:p>
            <a:pPr>
              <a:defRPr/>
            </a:pPr>
            <a:r>
              <a:rPr lang="en-US" sz="1600" b="1" dirty="0">
                <a:solidFill>
                  <a:srgbClr val="0070C0"/>
                </a:solidFill>
              </a:rPr>
              <a:t>7 = 0	0 = 3	1 = 0	2 = 1	3 = 1	4 = </a:t>
            </a:r>
            <a:r>
              <a:rPr lang="en-US" sz="1600" b="1" dirty="0" smtClean="0">
                <a:solidFill>
                  <a:srgbClr val="0070C0"/>
                </a:solidFill>
              </a:rPr>
              <a:t>0</a:t>
            </a:r>
            <a:endParaRPr lang="en-US" sz="1600" b="1"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61461107"/>
              </p:ext>
            </p:extLst>
          </p:nvPr>
        </p:nvGraphicFramePr>
        <p:xfrm>
          <a:off x="5791200" y="1295400"/>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rgbClr val="FF0000"/>
                          </a:solidFill>
                        </a:rPr>
                        <a:t>7</a:t>
                      </a:r>
                      <a:endParaRPr lang="en-US" sz="1600" b="1" dirty="0">
                        <a:solidFill>
                          <a:srgbClr val="FF0000"/>
                        </a:solidFill>
                      </a:endParaRPr>
                    </a:p>
                  </a:txBody>
                  <a:tcPr anchor="ctr"/>
                </a:tc>
              </a:tr>
              <a:tr h="274320">
                <a:tc>
                  <a:txBody>
                    <a:bodyPr/>
                    <a:lstStyle/>
                    <a:p>
                      <a:endParaRPr lang="en-US" sz="1600" b="1" dirty="0">
                        <a:solidFill>
                          <a:schemeClr val="tx1"/>
                        </a:solidFill>
                      </a:endParaRPr>
                    </a:p>
                  </a:txBody>
                  <a:tcPr anchor="ctr"/>
                </a:tc>
              </a:tr>
              <a:tr h="274320">
                <a:tc>
                  <a:txBody>
                    <a:bodyPr/>
                    <a:lstStyle/>
                    <a:p>
                      <a:endParaRPr lang="en-US" sz="1600" b="1" dirty="0">
                        <a:solidFill>
                          <a:schemeClr val="tx1"/>
                        </a:solidFill>
                      </a:endParaRPr>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2770616"/>
              </p:ext>
            </p:extLst>
          </p:nvPr>
        </p:nvGraphicFramePr>
        <p:xfrm>
          <a:off x="6324600" y="1295400"/>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chemeClr val="tx1"/>
                          </a:solidFill>
                        </a:rPr>
                        <a:t>7</a:t>
                      </a:r>
                      <a:endParaRPr lang="en-US" sz="1600" b="1" dirty="0">
                        <a:solidFill>
                          <a:schemeClr val="tx1"/>
                        </a:solidFill>
                      </a:endParaRPr>
                    </a:p>
                  </a:txBody>
                  <a:tcPr anchor="ctr"/>
                </a:tc>
              </a:tr>
              <a:tr h="274320">
                <a:tc>
                  <a:txBody>
                    <a:bodyPr/>
                    <a:lstStyle/>
                    <a:p>
                      <a:r>
                        <a:rPr lang="en-US" sz="1600" b="1" dirty="0" smtClean="0">
                          <a:solidFill>
                            <a:srgbClr val="FF0000"/>
                          </a:solidFill>
                        </a:rPr>
                        <a:t>0</a:t>
                      </a:r>
                      <a:endParaRPr lang="en-US" sz="1600" b="1" dirty="0">
                        <a:solidFill>
                          <a:srgbClr val="FF0000"/>
                        </a:solidFill>
                      </a:endParaRPr>
                    </a:p>
                  </a:txBody>
                  <a:tcPr anchor="ctr"/>
                </a:tc>
              </a:tr>
              <a:tr h="274320">
                <a:tc>
                  <a:txBody>
                    <a:bodyPr/>
                    <a:lstStyle/>
                    <a:p>
                      <a:endParaRPr lang="en-US" sz="1600" b="1" dirty="0">
                        <a:solidFill>
                          <a:srgbClr val="FF0000"/>
                        </a:solidFill>
                      </a:endParaRPr>
                    </a:p>
                  </a:txBody>
                  <a:tcPr anchor="ct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9934976"/>
              </p:ext>
            </p:extLst>
          </p:nvPr>
        </p:nvGraphicFramePr>
        <p:xfrm>
          <a:off x="6858000" y="1295400"/>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chemeClr val="tx1"/>
                          </a:solidFill>
                        </a:rPr>
                        <a:t>7</a:t>
                      </a:r>
                      <a:endParaRPr lang="en-US" sz="1600" b="1" dirty="0">
                        <a:solidFill>
                          <a:schemeClr val="tx1"/>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rgbClr val="FF0000"/>
                          </a:solidFill>
                        </a:rPr>
                        <a:t>1</a:t>
                      </a:r>
                      <a:endParaRPr lang="en-US" sz="1600" b="1" dirty="0">
                        <a:solidFill>
                          <a:srgbClr val="FF0000"/>
                        </a:solidFill>
                      </a:endParaRPr>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75256424"/>
              </p:ext>
            </p:extLst>
          </p:nvPr>
        </p:nvGraphicFramePr>
        <p:xfrm>
          <a:off x="5791200" y="3429000"/>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rgbClr val="FF0000"/>
                          </a:solidFill>
                        </a:rPr>
                        <a:t>2</a:t>
                      </a:r>
                      <a:endParaRPr lang="en-US" sz="1600" b="1" dirty="0">
                        <a:solidFill>
                          <a:srgbClr val="FF0000"/>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chemeClr val="tx1"/>
                          </a:solidFill>
                        </a:rPr>
                        <a:t>1</a:t>
                      </a:r>
                      <a:endParaRPr lang="en-US" sz="1600" b="1" dirty="0">
                        <a:solidFill>
                          <a:schemeClr val="tx1"/>
                        </a:solidFill>
                      </a:endParaRPr>
                    </a:p>
                  </a:txBody>
                  <a:tcPr anchor="ct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150420075"/>
              </p:ext>
            </p:extLst>
          </p:nvPr>
        </p:nvGraphicFramePr>
        <p:xfrm>
          <a:off x="6248400" y="3442648"/>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chemeClr val="tx1"/>
                          </a:solidFill>
                        </a:rPr>
                        <a:t>2</a:t>
                      </a:r>
                      <a:endParaRPr lang="en-US" sz="1600" b="1" dirty="0">
                        <a:solidFill>
                          <a:schemeClr val="tx1"/>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chemeClr val="tx1"/>
                          </a:solidFill>
                        </a:rPr>
                        <a:t>1</a:t>
                      </a:r>
                      <a:endParaRPr lang="en-US" sz="1600" b="1" dirty="0">
                        <a:solidFill>
                          <a:schemeClr val="tx1"/>
                        </a:solidFill>
                      </a:endParaRPr>
                    </a:p>
                  </a:txBody>
                  <a:tcPr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226561527"/>
              </p:ext>
            </p:extLst>
          </p:nvPr>
        </p:nvGraphicFramePr>
        <p:xfrm>
          <a:off x="6781800" y="3430592"/>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chemeClr val="tx1"/>
                          </a:solidFill>
                        </a:rPr>
                        <a:t>2</a:t>
                      </a:r>
                      <a:endParaRPr lang="en-US" sz="1600" b="1" dirty="0">
                        <a:solidFill>
                          <a:schemeClr val="tx1"/>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rgbClr val="FF0000"/>
                          </a:solidFill>
                        </a:rPr>
                        <a:t>3</a:t>
                      </a:r>
                      <a:endParaRPr lang="en-US" sz="1600" b="1" dirty="0">
                        <a:solidFill>
                          <a:srgbClr val="FF0000"/>
                        </a:solidFill>
                      </a:endParaRPr>
                    </a:p>
                  </a:txBody>
                  <a:tcPr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544108812"/>
              </p:ext>
            </p:extLst>
          </p:nvPr>
        </p:nvGraphicFramePr>
        <p:xfrm>
          <a:off x="7239000" y="3444240"/>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chemeClr val="tx1"/>
                          </a:solidFill>
                        </a:rPr>
                        <a:t>2</a:t>
                      </a:r>
                      <a:endParaRPr lang="en-US" sz="1600" b="1" dirty="0">
                        <a:solidFill>
                          <a:schemeClr val="tx1"/>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chemeClr val="tx1"/>
                          </a:solidFill>
                        </a:rPr>
                        <a:t>3</a:t>
                      </a:r>
                      <a:endParaRPr lang="en-US" sz="1600" b="1" dirty="0">
                        <a:solidFill>
                          <a:schemeClr val="tx1"/>
                        </a:solidFill>
                      </a:endParaRPr>
                    </a:p>
                  </a:txBody>
                  <a:tcPr anchor="ctr"/>
                </a:tc>
              </a:tr>
            </a:tbl>
          </a:graphicData>
        </a:graphic>
      </p:graphicFrame>
    </p:spTree>
    <p:extLst>
      <p:ext uri="{BB962C8B-B14F-4D97-AF65-F5344CB8AC3E}">
        <p14:creationId xmlns:p14="http://schemas.microsoft.com/office/powerpoint/2010/main" val="323786465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wipe(left)">
                                      <p:cBhvr>
                                        <p:cTn id="7" dur="500"/>
                                        <p:tgtEl>
                                          <p:spTgt spid="1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wipe(left)">
                                      <p:cBhvr>
                                        <p:cTn id="17" dur="500"/>
                                        <p:tgtEl>
                                          <p:spTgt spid="1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6" end="6"/>
                                            </p:txEl>
                                          </p:spTgt>
                                        </p:tgtEl>
                                        <p:attrNameLst>
                                          <p:attrName>style.visibility</p:attrName>
                                        </p:attrNameLst>
                                      </p:cBhvr>
                                      <p:to>
                                        <p:strVal val="visible"/>
                                      </p:to>
                                    </p:set>
                                    <p:animEffect transition="in" filter="wipe(left)">
                                      <p:cBhvr>
                                        <p:cTn id="22" dur="500"/>
                                        <p:tgtEl>
                                          <p:spTgt spid="1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xEl>
                                              <p:pRg st="7" end="7"/>
                                            </p:txEl>
                                          </p:spTgt>
                                        </p:tgtEl>
                                        <p:attrNameLst>
                                          <p:attrName>style.visibility</p:attrName>
                                        </p:attrNameLst>
                                      </p:cBhvr>
                                      <p:to>
                                        <p:strVal val="visible"/>
                                      </p:to>
                                    </p:set>
                                    <p:animEffect transition="in" filter="wipe(left)">
                                      <p:cBhvr>
                                        <p:cTn id="32" dur="500"/>
                                        <p:tgtEl>
                                          <p:spTgt spid="1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xEl>
                                              <p:pRg st="9" end="9"/>
                                            </p:txEl>
                                          </p:spTgt>
                                        </p:tgtEl>
                                        <p:attrNameLst>
                                          <p:attrName>style.visibility</p:attrName>
                                        </p:attrNameLst>
                                      </p:cBhvr>
                                      <p:to>
                                        <p:strVal val="visible"/>
                                      </p:to>
                                    </p:set>
                                    <p:animEffect transition="in" filter="wipe(left)">
                                      <p:cBhvr>
                                        <p:cTn id="37" dur="500"/>
                                        <p:tgtEl>
                                          <p:spTgt spid="1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xEl>
                                              <p:pRg st="10" end="10"/>
                                            </p:txEl>
                                          </p:spTgt>
                                        </p:tgtEl>
                                        <p:attrNameLst>
                                          <p:attrName>style.visibility</p:attrName>
                                        </p:attrNameLst>
                                      </p:cBhvr>
                                      <p:to>
                                        <p:strVal val="visible"/>
                                      </p:to>
                                    </p:set>
                                    <p:animEffect transition="in" filter="wipe(left)">
                                      <p:cBhvr>
                                        <p:cTn id="47" dur="500"/>
                                        <p:tgtEl>
                                          <p:spTgt spid="1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
                                            <p:txEl>
                                              <p:pRg st="12" end="12"/>
                                            </p:txEl>
                                          </p:spTgt>
                                        </p:tgtEl>
                                        <p:attrNameLst>
                                          <p:attrName>style.visibility</p:attrName>
                                        </p:attrNameLst>
                                      </p:cBhvr>
                                      <p:to>
                                        <p:strVal val="visible"/>
                                      </p:to>
                                    </p:set>
                                    <p:animEffect transition="in" filter="wipe(left)">
                                      <p:cBhvr>
                                        <p:cTn id="52" dur="500"/>
                                        <p:tgtEl>
                                          <p:spTgt spid="1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up)">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
                                            <p:txEl>
                                              <p:pRg st="13" end="13"/>
                                            </p:txEl>
                                          </p:spTgt>
                                        </p:tgtEl>
                                        <p:attrNameLst>
                                          <p:attrName>style.visibility</p:attrName>
                                        </p:attrNameLst>
                                      </p:cBhvr>
                                      <p:to>
                                        <p:strVal val="visible"/>
                                      </p:to>
                                    </p:set>
                                    <p:animEffect transition="in" filter="wipe(left)">
                                      <p:cBhvr>
                                        <p:cTn id="62" dur="500"/>
                                        <p:tgtEl>
                                          <p:spTgt spid="1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3">
                                            <p:txEl>
                                              <p:pRg st="15" end="15"/>
                                            </p:txEl>
                                          </p:spTgt>
                                        </p:tgtEl>
                                        <p:attrNameLst>
                                          <p:attrName>style.visibility</p:attrName>
                                        </p:attrNameLst>
                                      </p:cBhvr>
                                      <p:to>
                                        <p:strVal val="visible"/>
                                      </p:to>
                                    </p:set>
                                    <p:animEffect transition="in" filter="wipe(left)">
                                      <p:cBhvr>
                                        <p:cTn id="67" dur="500"/>
                                        <p:tgtEl>
                                          <p:spTgt spid="13">
                                            <p:txEl>
                                              <p:pRg st="15"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up)">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3">
                                            <p:txEl>
                                              <p:pRg st="16" end="16"/>
                                            </p:txEl>
                                          </p:spTgt>
                                        </p:tgtEl>
                                        <p:attrNameLst>
                                          <p:attrName>style.visibility</p:attrName>
                                        </p:attrNameLst>
                                      </p:cBhvr>
                                      <p:to>
                                        <p:strVal val="visible"/>
                                      </p:to>
                                    </p:set>
                                    <p:animEffect transition="in" filter="wipe(left)">
                                      <p:cBhvr>
                                        <p:cTn id="77" dur="500"/>
                                        <p:tgtEl>
                                          <p:spTgt spid="1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3">
                                            <p:txEl>
                                              <p:pRg st="18" end="18"/>
                                            </p:txEl>
                                          </p:spTgt>
                                        </p:tgtEl>
                                        <p:attrNameLst>
                                          <p:attrName>style.visibility</p:attrName>
                                        </p:attrNameLst>
                                      </p:cBhvr>
                                      <p:to>
                                        <p:strVal val="visible"/>
                                      </p:to>
                                    </p:set>
                                    <p:animEffect transition="in" filter="wipe(left)">
                                      <p:cBhvr>
                                        <p:cTn id="82" dur="500"/>
                                        <p:tgtEl>
                                          <p:spTgt spid="13">
                                            <p:txEl>
                                              <p:pRg st="18" end="1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up)">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3">
                                            <p:txEl>
                                              <p:pRg st="19" end="19"/>
                                            </p:txEl>
                                          </p:spTgt>
                                        </p:tgtEl>
                                        <p:attrNameLst>
                                          <p:attrName>style.visibility</p:attrName>
                                        </p:attrNameLst>
                                      </p:cBhvr>
                                      <p:to>
                                        <p:strVal val="visible"/>
                                      </p:to>
                                    </p:set>
                                    <p:animEffect transition="in" filter="wipe(left)">
                                      <p:cBhvr>
                                        <p:cTn id="92" dur="500"/>
                                        <p:tgtEl>
                                          <p:spTgt spid="13">
                                            <p:txEl>
                                              <p:pRg st="19" end="1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3">
                                            <p:txEl>
                                              <p:pRg st="21" end="21"/>
                                            </p:txEl>
                                          </p:spTgt>
                                        </p:tgtEl>
                                        <p:attrNameLst>
                                          <p:attrName>style.visibility</p:attrName>
                                        </p:attrNameLst>
                                      </p:cBhvr>
                                      <p:to>
                                        <p:strVal val="visible"/>
                                      </p:to>
                                    </p:set>
                                    <p:animEffect transition="in" filter="wipe(left)">
                                      <p:cBhvr>
                                        <p:cTn id="97" dur="500"/>
                                        <p:tgtEl>
                                          <p:spTgt spid="13">
                                            <p:txEl>
                                              <p:pRg st="21" end="2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wipe(up)">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3">
                                            <p:txEl>
                                              <p:pRg st="22" end="22"/>
                                            </p:txEl>
                                          </p:spTgt>
                                        </p:tgtEl>
                                        <p:attrNameLst>
                                          <p:attrName>style.visibility</p:attrName>
                                        </p:attrNameLst>
                                      </p:cBhvr>
                                      <p:to>
                                        <p:strVal val="visible"/>
                                      </p:to>
                                    </p:set>
                                    <p:animEffect transition="in" filter="wipe(left)">
                                      <p:cBhvr>
                                        <p:cTn id="107" dur="500"/>
                                        <p:tgtEl>
                                          <p:spTgt spid="1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457200" y="152400"/>
            <a:ext cx="7772400" cy="523220"/>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Least Frequently Used (LFU)</a:t>
            </a:r>
            <a:endParaRPr lang="en-US" sz="2600" b="1" dirty="0" smtClean="0">
              <a:solidFill>
                <a:srgbClr val="0070C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32</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
        <p:nvSpPr>
          <p:cNvPr id="13" name="Rectangle 12"/>
          <p:cNvSpPr/>
          <p:nvPr/>
        </p:nvSpPr>
        <p:spPr>
          <a:xfrm>
            <a:off x="457200" y="609600"/>
            <a:ext cx="7467600" cy="5755422"/>
          </a:xfrm>
          <a:prstGeom prst="rect">
            <a:avLst/>
          </a:prstGeom>
        </p:spPr>
        <p:txBody>
          <a:bodyPr wrap="square">
            <a:spAutoFit/>
          </a:bodyPr>
          <a:lstStyle/>
          <a:p>
            <a:r>
              <a:rPr lang="en-US" sz="1600" b="1" dirty="0">
                <a:solidFill>
                  <a:srgbClr val="FF0000"/>
                </a:solidFill>
              </a:rPr>
              <a:t>Reference String 4 (Page Miss)</a:t>
            </a:r>
          </a:p>
          <a:p>
            <a:pPr>
              <a:defRPr/>
            </a:pPr>
            <a:r>
              <a:rPr lang="en-US" sz="1600" b="1" dirty="0">
                <a:solidFill>
                  <a:srgbClr val="0070C0"/>
                </a:solidFill>
              </a:rPr>
              <a:t>7 = 0	0 = 3	1 = 0	2 = 0	3 = 1	4 = 1</a:t>
            </a:r>
          </a:p>
          <a:p>
            <a:pPr>
              <a:defRPr/>
            </a:pPr>
            <a:endParaRPr lang="en-US" sz="1600" b="1" dirty="0"/>
          </a:p>
          <a:p>
            <a:r>
              <a:rPr lang="en-US" sz="1600" b="1" dirty="0">
                <a:solidFill>
                  <a:srgbClr val="FF0000"/>
                </a:solidFill>
              </a:rPr>
              <a:t>Reference String 2 (Page Miss)</a:t>
            </a:r>
          </a:p>
          <a:p>
            <a:pPr>
              <a:defRPr/>
            </a:pPr>
            <a:r>
              <a:rPr lang="en-US" sz="1600" b="1" dirty="0">
                <a:solidFill>
                  <a:srgbClr val="0070C0"/>
                </a:solidFill>
              </a:rPr>
              <a:t>7 = 0	0 = 3	1 = 0	2 = 1	3 = 0	4 = 1</a:t>
            </a:r>
          </a:p>
          <a:p>
            <a:pPr>
              <a:defRPr/>
            </a:pPr>
            <a:endParaRPr lang="en-US" sz="1600" b="1" dirty="0"/>
          </a:p>
          <a:p>
            <a:r>
              <a:rPr lang="en-US" sz="1600" b="1" dirty="0">
                <a:solidFill>
                  <a:srgbClr val="FF0000"/>
                </a:solidFill>
              </a:rPr>
              <a:t>Reference String 3 (Page Miss)</a:t>
            </a:r>
          </a:p>
          <a:p>
            <a:pPr>
              <a:defRPr/>
            </a:pPr>
            <a:r>
              <a:rPr lang="en-US" sz="1600" b="1" dirty="0">
                <a:solidFill>
                  <a:srgbClr val="0070C0"/>
                </a:solidFill>
              </a:rPr>
              <a:t>7 = 0	0 = 3	1 = 0	2 = 1	3 = 1	4 = 0</a:t>
            </a:r>
          </a:p>
          <a:p>
            <a:pPr>
              <a:defRPr/>
            </a:pPr>
            <a:endParaRPr lang="en-US" sz="1600" b="1" dirty="0"/>
          </a:p>
          <a:p>
            <a:r>
              <a:rPr lang="en-US" sz="1600" b="1" dirty="0">
                <a:solidFill>
                  <a:srgbClr val="FF0000"/>
                </a:solidFill>
              </a:rPr>
              <a:t>Reference String 0 (Page Hit)</a:t>
            </a:r>
          </a:p>
          <a:p>
            <a:pPr>
              <a:defRPr/>
            </a:pPr>
            <a:r>
              <a:rPr lang="en-US" sz="1600" b="1" dirty="0">
                <a:solidFill>
                  <a:srgbClr val="0070C0"/>
                </a:solidFill>
              </a:rPr>
              <a:t>7 = 0	0 = 4	1 = 0	2 = 1	3 = 1	4 = 0</a:t>
            </a:r>
          </a:p>
          <a:p>
            <a:pPr>
              <a:defRPr/>
            </a:pPr>
            <a:endParaRPr lang="en-US" sz="1600" b="1" dirty="0"/>
          </a:p>
          <a:p>
            <a:r>
              <a:rPr lang="en-US" sz="1600" b="1" dirty="0">
                <a:solidFill>
                  <a:srgbClr val="FF0000"/>
                </a:solidFill>
              </a:rPr>
              <a:t>Reference String 3 (Page Hit)</a:t>
            </a:r>
          </a:p>
          <a:p>
            <a:pPr>
              <a:defRPr/>
            </a:pPr>
            <a:r>
              <a:rPr lang="en-US" sz="1600" b="1" dirty="0">
                <a:solidFill>
                  <a:srgbClr val="0070C0"/>
                </a:solidFill>
              </a:rPr>
              <a:t>7 = 0	0 = 4	1 = 0	2 = 1	3 = 2	4 = 0</a:t>
            </a:r>
          </a:p>
          <a:p>
            <a:pPr>
              <a:defRPr/>
            </a:pPr>
            <a:endParaRPr lang="en-US" sz="1600" b="1" dirty="0"/>
          </a:p>
          <a:p>
            <a:r>
              <a:rPr lang="en-US" sz="1600" b="1" dirty="0">
                <a:solidFill>
                  <a:srgbClr val="FF0000"/>
                </a:solidFill>
              </a:rPr>
              <a:t>Reference String 2 (Page Hit)</a:t>
            </a:r>
          </a:p>
          <a:p>
            <a:pPr>
              <a:defRPr/>
            </a:pPr>
            <a:r>
              <a:rPr lang="en-US" sz="1600" b="1" dirty="0">
                <a:solidFill>
                  <a:srgbClr val="0070C0"/>
                </a:solidFill>
              </a:rPr>
              <a:t>7 = 0	0 = 4	1 = 0	2 = 2	3 = 2	4 = 0</a:t>
            </a:r>
          </a:p>
          <a:p>
            <a:pPr>
              <a:defRPr/>
            </a:pPr>
            <a:endParaRPr lang="en-US" sz="1600" b="1" dirty="0"/>
          </a:p>
          <a:p>
            <a:r>
              <a:rPr lang="en-US" sz="1600" b="1" dirty="0">
                <a:solidFill>
                  <a:srgbClr val="FF0000"/>
                </a:solidFill>
              </a:rPr>
              <a:t>Reference String 1 (Page Miss)</a:t>
            </a:r>
          </a:p>
          <a:p>
            <a:pPr>
              <a:defRPr/>
            </a:pPr>
            <a:r>
              <a:rPr lang="en-US" sz="1600" b="1" dirty="0">
                <a:solidFill>
                  <a:srgbClr val="0070C0"/>
                </a:solidFill>
              </a:rPr>
              <a:t>7 = 0	0 = 4	1 = 1	2 </a:t>
            </a:r>
            <a:r>
              <a:rPr lang="en-US" sz="1600" b="1">
                <a:solidFill>
                  <a:srgbClr val="0070C0"/>
                </a:solidFill>
              </a:rPr>
              <a:t>= </a:t>
            </a:r>
            <a:r>
              <a:rPr lang="en-US" sz="1600" b="1" smtClean="0">
                <a:solidFill>
                  <a:srgbClr val="0070C0"/>
                </a:solidFill>
              </a:rPr>
              <a:t>1</a:t>
            </a:r>
            <a:r>
              <a:rPr lang="en-US" sz="1600" b="1" dirty="0">
                <a:solidFill>
                  <a:srgbClr val="0070C0"/>
                </a:solidFill>
              </a:rPr>
              <a:t>	3 = 2	4 = 0</a:t>
            </a:r>
          </a:p>
          <a:p>
            <a:endParaRPr lang="en-US" sz="1600" b="1" dirty="0"/>
          </a:p>
          <a:p>
            <a:r>
              <a:rPr lang="en-US" sz="1600" b="1" dirty="0">
                <a:solidFill>
                  <a:srgbClr val="FF0000"/>
                </a:solidFill>
              </a:rPr>
              <a:t>Reference String 2 (Page Hit)</a:t>
            </a:r>
          </a:p>
          <a:p>
            <a:pPr>
              <a:defRPr/>
            </a:pPr>
            <a:r>
              <a:rPr lang="en-US" sz="1600" b="1" dirty="0">
                <a:solidFill>
                  <a:srgbClr val="0070C0"/>
                </a:solidFill>
              </a:rPr>
              <a:t>7 = 0	0 = 4	1 = 0	2 = 1	3 = 2	4 = 0</a:t>
            </a:r>
          </a:p>
        </p:txBody>
      </p:sp>
      <p:graphicFrame>
        <p:nvGraphicFramePr>
          <p:cNvPr id="7" name="Table 6"/>
          <p:cNvGraphicFramePr>
            <a:graphicFrameLocks noGrp="1"/>
          </p:cNvGraphicFramePr>
          <p:nvPr>
            <p:extLst>
              <p:ext uri="{D42A27DB-BD31-4B8C-83A1-F6EECF244321}">
                <p14:modId xmlns:p14="http://schemas.microsoft.com/office/powerpoint/2010/main" val="1107806174"/>
              </p:ext>
            </p:extLst>
          </p:nvPr>
        </p:nvGraphicFramePr>
        <p:xfrm>
          <a:off x="6096000" y="1524000"/>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rgbClr val="FF0000"/>
                          </a:solidFill>
                        </a:rPr>
                        <a:t>4</a:t>
                      </a:r>
                      <a:endParaRPr lang="en-US" sz="1600" b="1" dirty="0">
                        <a:solidFill>
                          <a:srgbClr val="FF0000"/>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chemeClr val="tx1"/>
                          </a:solidFill>
                        </a:rPr>
                        <a:t>3</a:t>
                      </a:r>
                      <a:endParaRPr lang="en-US" sz="1600" b="1" dirty="0">
                        <a:solidFill>
                          <a:schemeClr val="tx1"/>
                        </a:solidFill>
                      </a:endParaRPr>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00026437"/>
              </p:ext>
            </p:extLst>
          </p:nvPr>
        </p:nvGraphicFramePr>
        <p:xfrm>
          <a:off x="6553200" y="1537648"/>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chemeClr val="tx1"/>
                          </a:solidFill>
                        </a:rPr>
                        <a:t>4</a:t>
                      </a:r>
                      <a:endParaRPr lang="en-US" sz="1600" b="1" dirty="0">
                        <a:solidFill>
                          <a:schemeClr val="tx1"/>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rgbClr val="FF0000"/>
                          </a:solidFill>
                        </a:rPr>
                        <a:t>2</a:t>
                      </a:r>
                      <a:endParaRPr lang="en-US" sz="1600" b="1" dirty="0">
                        <a:solidFill>
                          <a:srgbClr val="FF0000"/>
                        </a:solidFill>
                      </a:endParaRPr>
                    </a:p>
                  </a:txBody>
                  <a:tcPr anchor="ct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79482364"/>
              </p:ext>
            </p:extLst>
          </p:nvPr>
        </p:nvGraphicFramePr>
        <p:xfrm>
          <a:off x="7086600" y="1525592"/>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rgbClr val="FF0000"/>
                          </a:solidFill>
                        </a:rPr>
                        <a:t>3</a:t>
                      </a:r>
                      <a:endParaRPr lang="en-US" sz="1600" b="1" dirty="0">
                        <a:solidFill>
                          <a:srgbClr val="FF0000"/>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chemeClr val="tx1"/>
                          </a:solidFill>
                        </a:rPr>
                        <a:t>2</a:t>
                      </a:r>
                      <a:endParaRPr lang="en-US" sz="1600" b="1" dirty="0">
                        <a:solidFill>
                          <a:schemeClr val="tx1"/>
                        </a:solidFill>
                      </a:endParaRPr>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80979855"/>
              </p:ext>
            </p:extLst>
          </p:nvPr>
        </p:nvGraphicFramePr>
        <p:xfrm>
          <a:off x="7543800" y="1539240"/>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chemeClr val="tx1"/>
                          </a:solidFill>
                        </a:rPr>
                        <a:t>3</a:t>
                      </a:r>
                      <a:endParaRPr lang="en-US" sz="1600" b="1" dirty="0">
                        <a:solidFill>
                          <a:schemeClr val="tx1"/>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chemeClr val="tx1"/>
                          </a:solidFill>
                        </a:rPr>
                        <a:t>2</a:t>
                      </a:r>
                      <a:endParaRPr lang="en-US" sz="1600" b="1" dirty="0">
                        <a:solidFill>
                          <a:schemeClr val="tx1"/>
                        </a:solidFill>
                      </a:endParaRPr>
                    </a:p>
                  </a:txBody>
                  <a:tcPr anchor="ct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27765681"/>
              </p:ext>
            </p:extLst>
          </p:nvPr>
        </p:nvGraphicFramePr>
        <p:xfrm>
          <a:off x="6096000" y="3429000"/>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chemeClr val="tx1"/>
                          </a:solidFill>
                        </a:rPr>
                        <a:t>3</a:t>
                      </a:r>
                      <a:endParaRPr lang="en-US" sz="1600" b="1" dirty="0">
                        <a:solidFill>
                          <a:schemeClr val="tx1"/>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chemeClr val="tx1"/>
                          </a:solidFill>
                        </a:rPr>
                        <a:t>2</a:t>
                      </a:r>
                      <a:endParaRPr lang="en-US" sz="1600" b="1" dirty="0">
                        <a:solidFill>
                          <a:schemeClr val="tx1"/>
                        </a:solidFill>
                      </a:endParaRPr>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970020134"/>
              </p:ext>
            </p:extLst>
          </p:nvPr>
        </p:nvGraphicFramePr>
        <p:xfrm>
          <a:off x="6553200" y="3442648"/>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chemeClr val="tx1"/>
                          </a:solidFill>
                        </a:rPr>
                        <a:t>3</a:t>
                      </a:r>
                      <a:endParaRPr lang="en-US" sz="1600" b="1" dirty="0">
                        <a:solidFill>
                          <a:schemeClr val="tx1"/>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chemeClr val="tx1"/>
                          </a:solidFill>
                        </a:rPr>
                        <a:t>2</a:t>
                      </a:r>
                      <a:endParaRPr lang="en-US" sz="1600" b="1" dirty="0">
                        <a:solidFill>
                          <a:schemeClr val="tx1"/>
                        </a:solidFill>
                      </a:endParaRPr>
                    </a:p>
                  </a:txBody>
                  <a:tcPr anchor="ct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5666496"/>
              </p:ext>
            </p:extLst>
          </p:nvPr>
        </p:nvGraphicFramePr>
        <p:xfrm>
          <a:off x="7086600" y="3430592"/>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chemeClr val="tx1"/>
                          </a:solidFill>
                        </a:rPr>
                        <a:t>3</a:t>
                      </a:r>
                      <a:endParaRPr lang="en-US" sz="1600" b="1" dirty="0">
                        <a:solidFill>
                          <a:schemeClr val="tx1"/>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rgbClr val="FF0000"/>
                          </a:solidFill>
                        </a:rPr>
                        <a:t>1</a:t>
                      </a:r>
                      <a:endParaRPr lang="en-US" sz="1600" b="1" dirty="0">
                        <a:solidFill>
                          <a:srgbClr val="FF0000"/>
                        </a:solidFill>
                      </a:endParaRPr>
                    </a:p>
                  </a:txBody>
                  <a:tcPr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207297154"/>
              </p:ext>
            </p:extLst>
          </p:nvPr>
        </p:nvGraphicFramePr>
        <p:xfrm>
          <a:off x="7543800" y="3444240"/>
          <a:ext cx="304800" cy="1005840"/>
        </p:xfrm>
        <a:graphic>
          <a:graphicData uri="http://schemas.openxmlformats.org/drawingml/2006/table">
            <a:tbl>
              <a:tblPr firstRow="1" bandRow="1">
                <a:solidFill>
                  <a:srgbClr val="00FFFF"/>
                </a:solidFill>
                <a:tableStyleId>{5940675A-B579-460E-94D1-54222C63F5DA}</a:tableStyleId>
              </a:tblPr>
              <a:tblGrid>
                <a:gridCol w="304800"/>
              </a:tblGrid>
              <a:tr h="274320">
                <a:tc>
                  <a:txBody>
                    <a:bodyPr/>
                    <a:lstStyle/>
                    <a:p>
                      <a:r>
                        <a:rPr lang="en-US" sz="1600" b="1" dirty="0" smtClean="0">
                          <a:solidFill>
                            <a:schemeClr val="tx1"/>
                          </a:solidFill>
                        </a:rPr>
                        <a:t>3</a:t>
                      </a:r>
                      <a:endParaRPr lang="en-US" sz="1600" b="1" dirty="0">
                        <a:solidFill>
                          <a:schemeClr val="tx1"/>
                        </a:solidFill>
                      </a:endParaRPr>
                    </a:p>
                  </a:txBody>
                  <a:tcPr anchor="ctr"/>
                </a:tc>
              </a:tr>
              <a:tr h="274320">
                <a:tc>
                  <a:txBody>
                    <a:bodyPr/>
                    <a:lstStyle/>
                    <a:p>
                      <a:r>
                        <a:rPr lang="en-US" sz="1600" b="1" dirty="0" smtClean="0">
                          <a:solidFill>
                            <a:schemeClr val="tx1"/>
                          </a:solidFill>
                        </a:rPr>
                        <a:t>0</a:t>
                      </a:r>
                      <a:endParaRPr lang="en-US" sz="1600" b="1" dirty="0">
                        <a:solidFill>
                          <a:schemeClr val="tx1"/>
                        </a:solidFill>
                      </a:endParaRPr>
                    </a:p>
                  </a:txBody>
                  <a:tcPr anchor="ctr"/>
                </a:tc>
              </a:tr>
              <a:tr h="274320">
                <a:tc>
                  <a:txBody>
                    <a:bodyPr/>
                    <a:lstStyle/>
                    <a:p>
                      <a:r>
                        <a:rPr lang="en-US" sz="1600" b="1" dirty="0" smtClean="0">
                          <a:solidFill>
                            <a:srgbClr val="FF0000"/>
                          </a:solidFill>
                        </a:rPr>
                        <a:t>2</a:t>
                      </a:r>
                      <a:endParaRPr lang="en-US" sz="1600" b="1" dirty="0">
                        <a:solidFill>
                          <a:srgbClr val="FF0000"/>
                        </a:solidFill>
                      </a:endParaRPr>
                    </a:p>
                  </a:txBody>
                  <a:tcPr anchor="ctr"/>
                </a:tc>
              </a:tr>
            </a:tbl>
          </a:graphicData>
        </a:graphic>
      </p:graphicFrame>
    </p:spTree>
    <p:extLst>
      <p:ext uri="{BB962C8B-B14F-4D97-AF65-F5344CB8AC3E}">
        <p14:creationId xmlns:p14="http://schemas.microsoft.com/office/powerpoint/2010/main" val="204254788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wipe(left)">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xEl>
                                              <p:pRg st="4" end="4"/>
                                            </p:txEl>
                                          </p:spTgt>
                                        </p:tgtEl>
                                        <p:attrNameLst>
                                          <p:attrName>style.visibility</p:attrName>
                                        </p:attrNameLst>
                                      </p:cBhvr>
                                      <p:to>
                                        <p:strVal val="visible"/>
                                      </p:to>
                                    </p:set>
                                    <p:animEffect transition="in" filter="wipe(left)">
                                      <p:cBhvr>
                                        <p:cTn id="32" dur="500"/>
                                        <p:tgtEl>
                                          <p:spTgt spid="1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left)">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xEl>
                                              <p:pRg st="7" end="7"/>
                                            </p:txEl>
                                          </p:spTgt>
                                        </p:tgtEl>
                                        <p:attrNameLst>
                                          <p:attrName>style.visibility</p:attrName>
                                        </p:attrNameLst>
                                      </p:cBhvr>
                                      <p:to>
                                        <p:strVal val="visible"/>
                                      </p:to>
                                    </p:set>
                                    <p:animEffect transition="in" filter="wipe(left)">
                                      <p:cBhvr>
                                        <p:cTn id="47" dur="500"/>
                                        <p:tgtEl>
                                          <p:spTgt spid="1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
                                            <p:txEl>
                                              <p:pRg st="9" end="9"/>
                                            </p:txEl>
                                          </p:spTgt>
                                        </p:tgtEl>
                                        <p:attrNameLst>
                                          <p:attrName>style.visibility</p:attrName>
                                        </p:attrNameLst>
                                      </p:cBhvr>
                                      <p:to>
                                        <p:strVal val="visible"/>
                                      </p:to>
                                    </p:set>
                                    <p:animEffect transition="in" filter="wipe(left)">
                                      <p:cBhvr>
                                        <p:cTn id="52" dur="500"/>
                                        <p:tgtEl>
                                          <p:spTgt spid="1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up)">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
                                            <p:txEl>
                                              <p:pRg st="10" end="10"/>
                                            </p:txEl>
                                          </p:spTgt>
                                        </p:tgtEl>
                                        <p:attrNameLst>
                                          <p:attrName>style.visibility</p:attrName>
                                        </p:attrNameLst>
                                      </p:cBhvr>
                                      <p:to>
                                        <p:strVal val="visible"/>
                                      </p:to>
                                    </p:set>
                                    <p:animEffect transition="in" filter="wipe(left)">
                                      <p:cBhvr>
                                        <p:cTn id="62" dur="500"/>
                                        <p:tgtEl>
                                          <p:spTgt spid="1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3">
                                            <p:txEl>
                                              <p:pRg st="12" end="12"/>
                                            </p:txEl>
                                          </p:spTgt>
                                        </p:tgtEl>
                                        <p:attrNameLst>
                                          <p:attrName>style.visibility</p:attrName>
                                        </p:attrNameLst>
                                      </p:cBhvr>
                                      <p:to>
                                        <p:strVal val="visible"/>
                                      </p:to>
                                    </p:set>
                                    <p:animEffect transition="in" filter="wipe(left)">
                                      <p:cBhvr>
                                        <p:cTn id="67" dur="500"/>
                                        <p:tgtEl>
                                          <p:spTgt spid="1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up)">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3">
                                            <p:txEl>
                                              <p:pRg st="13" end="13"/>
                                            </p:txEl>
                                          </p:spTgt>
                                        </p:tgtEl>
                                        <p:attrNameLst>
                                          <p:attrName>style.visibility</p:attrName>
                                        </p:attrNameLst>
                                      </p:cBhvr>
                                      <p:to>
                                        <p:strVal val="visible"/>
                                      </p:to>
                                    </p:set>
                                    <p:animEffect transition="in" filter="wipe(left)">
                                      <p:cBhvr>
                                        <p:cTn id="77" dur="500"/>
                                        <p:tgtEl>
                                          <p:spTgt spid="1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3">
                                            <p:txEl>
                                              <p:pRg st="15" end="15"/>
                                            </p:txEl>
                                          </p:spTgt>
                                        </p:tgtEl>
                                        <p:attrNameLst>
                                          <p:attrName>style.visibility</p:attrName>
                                        </p:attrNameLst>
                                      </p:cBhvr>
                                      <p:to>
                                        <p:strVal val="visible"/>
                                      </p:to>
                                    </p:set>
                                    <p:animEffect transition="in" filter="wipe(left)">
                                      <p:cBhvr>
                                        <p:cTn id="82" dur="500"/>
                                        <p:tgtEl>
                                          <p:spTgt spid="1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wipe(up)">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3">
                                            <p:txEl>
                                              <p:pRg st="16" end="16"/>
                                            </p:txEl>
                                          </p:spTgt>
                                        </p:tgtEl>
                                        <p:attrNameLst>
                                          <p:attrName>style.visibility</p:attrName>
                                        </p:attrNameLst>
                                      </p:cBhvr>
                                      <p:to>
                                        <p:strVal val="visible"/>
                                      </p:to>
                                    </p:set>
                                    <p:animEffect transition="in" filter="wipe(left)">
                                      <p:cBhvr>
                                        <p:cTn id="92" dur="500"/>
                                        <p:tgtEl>
                                          <p:spTgt spid="1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3">
                                            <p:txEl>
                                              <p:pRg st="18" end="18"/>
                                            </p:txEl>
                                          </p:spTgt>
                                        </p:tgtEl>
                                        <p:attrNameLst>
                                          <p:attrName>style.visibility</p:attrName>
                                        </p:attrNameLst>
                                      </p:cBhvr>
                                      <p:to>
                                        <p:strVal val="visible"/>
                                      </p:to>
                                    </p:set>
                                    <p:animEffect transition="in" filter="wipe(left)">
                                      <p:cBhvr>
                                        <p:cTn id="97" dur="500"/>
                                        <p:tgtEl>
                                          <p:spTgt spid="13">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wipe(up)">
                                      <p:cBhvr>
                                        <p:cTn id="102" dur="500"/>
                                        <p:tgtEl>
                                          <p:spTgt spid="1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3">
                                            <p:txEl>
                                              <p:pRg st="19" end="19"/>
                                            </p:txEl>
                                          </p:spTgt>
                                        </p:tgtEl>
                                        <p:attrNameLst>
                                          <p:attrName>style.visibility</p:attrName>
                                        </p:attrNameLst>
                                      </p:cBhvr>
                                      <p:to>
                                        <p:strVal val="visible"/>
                                      </p:to>
                                    </p:set>
                                    <p:animEffect transition="in" filter="wipe(left)">
                                      <p:cBhvr>
                                        <p:cTn id="107" dur="500"/>
                                        <p:tgtEl>
                                          <p:spTgt spid="13">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13">
                                            <p:txEl>
                                              <p:pRg st="21" end="21"/>
                                            </p:txEl>
                                          </p:spTgt>
                                        </p:tgtEl>
                                        <p:attrNameLst>
                                          <p:attrName>style.visibility</p:attrName>
                                        </p:attrNameLst>
                                      </p:cBhvr>
                                      <p:to>
                                        <p:strVal val="visible"/>
                                      </p:to>
                                    </p:set>
                                    <p:animEffect transition="in" filter="wipe(left)">
                                      <p:cBhvr>
                                        <p:cTn id="112" dur="500"/>
                                        <p:tgtEl>
                                          <p:spTgt spid="13">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wipe(up)">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13">
                                            <p:txEl>
                                              <p:pRg st="22" end="22"/>
                                            </p:txEl>
                                          </p:spTgt>
                                        </p:tgtEl>
                                        <p:attrNameLst>
                                          <p:attrName>style.visibility</p:attrName>
                                        </p:attrNameLst>
                                      </p:cBhvr>
                                      <p:to>
                                        <p:strVal val="visible"/>
                                      </p:to>
                                    </p:set>
                                    <p:animEffect transition="in" filter="wipe(left)">
                                      <p:cBhvr>
                                        <p:cTn id="122" dur="500"/>
                                        <p:tgtEl>
                                          <p:spTgt spid="1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609600" y="533400"/>
            <a:ext cx="7772400" cy="1723549"/>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Least Recently Used (LRU)</a:t>
            </a:r>
            <a:endParaRPr lang="en-US" sz="2600" b="1" dirty="0" smtClean="0">
              <a:solidFill>
                <a:srgbClr val="0070C0"/>
              </a:solidFill>
            </a:endParaRPr>
          </a:p>
          <a:p>
            <a:pPr marL="803275" lvl="1" indent="-234950" algn="just">
              <a:buFont typeface="Arial" pitchFamily="34" charset="0"/>
              <a:buChar char="•"/>
            </a:pPr>
            <a:r>
              <a:rPr lang="en-US" sz="2600" b="1" dirty="0" smtClean="0">
                <a:solidFill>
                  <a:srgbClr val="FF0000"/>
                </a:solidFill>
              </a:rPr>
              <a:t>Replace the page that hasn’t been used for longest time</a:t>
            </a:r>
          </a:p>
          <a:p>
            <a:pPr marL="803275" lvl="1" indent="-234950" algn="just"/>
            <a:endParaRPr lang="en-US" sz="26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33</a:t>
            </a:fld>
            <a:endParaRPr kumimoji="0" lang="en-US"/>
          </a:p>
        </p:txBody>
      </p:sp>
      <p:pic>
        <p:nvPicPr>
          <p:cNvPr id="3074" name="Picture 2"/>
          <p:cNvPicPr>
            <a:picLocks noChangeAspect="1" noChangeArrowheads="1"/>
          </p:cNvPicPr>
          <p:nvPr/>
        </p:nvPicPr>
        <p:blipFill>
          <a:blip r:embed="rId3"/>
          <a:srcRect/>
          <a:stretch>
            <a:fillRect/>
          </a:stretch>
        </p:blipFill>
        <p:spPr bwMode="auto">
          <a:xfrm>
            <a:off x="1219200" y="2362200"/>
            <a:ext cx="6400800" cy="2925795"/>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34</a:t>
            </a:fld>
            <a:endParaRPr kumimoji="0" lang="en-US"/>
          </a:p>
        </p:txBody>
      </p:sp>
      <p:pic>
        <p:nvPicPr>
          <p:cNvPr id="4099" name="Picture 3"/>
          <p:cNvPicPr>
            <a:picLocks noChangeAspect="1" noChangeArrowheads="1"/>
          </p:cNvPicPr>
          <p:nvPr/>
        </p:nvPicPr>
        <p:blipFill>
          <a:blip r:embed="rId3"/>
          <a:srcRect/>
          <a:stretch>
            <a:fillRect/>
          </a:stretch>
        </p:blipFill>
        <p:spPr bwMode="auto">
          <a:xfrm>
            <a:off x="609600" y="1524000"/>
            <a:ext cx="7645685" cy="28956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609600" y="533400"/>
            <a:ext cx="7772400" cy="3323987"/>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Second Chance Page Replacement</a:t>
            </a:r>
            <a:endParaRPr lang="en-US" sz="2600" b="1" dirty="0" smtClean="0">
              <a:solidFill>
                <a:srgbClr val="0070C0"/>
              </a:solidFill>
            </a:endParaRPr>
          </a:p>
          <a:p>
            <a:pPr marL="803275" lvl="1" indent="-234950" algn="just">
              <a:buFont typeface="Arial" pitchFamily="34" charset="0"/>
              <a:buChar char="•"/>
            </a:pPr>
            <a:r>
              <a:rPr lang="en-US" sz="2600" b="1" dirty="0" smtClean="0">
                <a:solidFill>
                  <a:srgbClr val="FF0000"/>
                </a:solidFill>
              </a:rPr>
              <a:t>Modification to FIFO that avoids the problem of throwing heavily used page</a:t>
            </a:r>
          </a:p>
          <a:p>
            <a:pPr marL="803275" lvl="1" indent="-234950" algn="just">
              <a:buFont typeface="Arial" pitchFamily="34" charset="0"/>
              <a:buChar char="•"/>
            </a:pPr>
            <a:r>
              <a:rPr lang="en-US" sz="2600" b="1" dirty="0" smtClean="0">
                <a:solidFill>
                  <a:srgbClr val="FF0000"/>
                </a:solidFill>
              </a:rPr>
              <a:t>Inspects R bit</a:t>
            </a:r>
          </a:p>
          <a:p>
            <a:pPr marL="1260475" lvl="2" indent="-234950" algn="just">
              <a:buFont typeface="Arial" pitchFamily="34" charset="0"/>
              <a:buChar char="•"/>
            </a:pPr>
            <a:r>
              <a:rPr lang="en-US" sz="2600" b="1" dirty="0" smtClean="0">
                <a:solidFill>
                  <a:srgbClr val="FF0000"/>
                </a:solidFill>
              </a:rPr>
              <a:t>If R=0, page is old and unused so replaced </a:t>
            </a:r>
          </a:p>
          <a:p>
            <a:pPr marL="1260475" lvl="2" indent="-234950" algn="just">
              <a:buFont typeface="Arial" pitchFamily="34" charset="0"/>
              <a:buChar char="•"/>
            </a:pPr>
            <a:r>
              <a:rPr lang="en-US" sz="2600" b="1" dirty="0" smtClean="0">
                <a:solidFill>
                  <a:srgbClr val="FF0000"/>
                </a:solidFill>
              </a:rPr>
              <a:t>If R=1, it is set to 0 and put at the end of the list and its load time is updated and search continues</a:t>
            </a: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35</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Second Chance Page Replacement</a:t>
            </a:r>
            <a:endParaRPr lang="en-US" sz="2600" b="1" dirty="0" smtClean="0">
              <a:solidFill>
                <a:srgbClr val="0070C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36</a:t>
            </a:fld>
            <a:endParaRPr kumimoji="0" lang="en-US"/>
          </a:p>
        </p:txBody>
      </p:sp>
      <p:pic>
        <p:nvPicPr>
          <p:cNvPr id="7170" name="Picture 2"/>
          <p:cNvPicPr>
            <a:picLocks noChangeAspect="1" noChangeArrowheads="1"/>
          </p:cNvPicPr>
          <p:nvPr/>
        </p:nvPicPr>
        <p:blipFill>
          <a:blip r:embed="rId3"/>
          <a:srcRect/>
          <a:stretch>
            <a:fillRect/>
          </a:stretch>
        </p:blipFill>
        <p:spPr bwMode="auto">
          <a:xfrm>
            <a:off x="457200" y="1447800"/>
            <a:ext cx="7880684" cy="34290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609600" y="533400"/>
            <a:ext cx="7772400" cy="954107"/>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Second Chance Page Replacement</a:t>
            </a:r>
          </a:p>
          <a:p>
            <a:pPr algn="just"/>
            <a:r>
              <a:rPr lang="en-US" sz="2800" b="1" dirty="0">
                <a:solidFill>
                  <a:srgbClr val="0070C0"/>
                </a:solidFill>
              </a:rPr>
              <a:t>Reference String: </a:t>
            </a:r>
            <a:r>
              <a:rPr lang="en-US" sz="2800" b="1" dirty="0">
                <a:solidFill>
                  <a:srgbClr val="FF0000"/>
                </a:solidFill>
              </a:rPr>
              <a:t>2 3 2 1 5 2 4 5 3 2 5 2</a:t>
            </a:r>
            <a:endParaRPr lang="en-US" sz="26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37</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grpSp>
        <p:nvGrpSpPr>
          <p:cNvPr id="8" name="Group 7"/>
          <p:cNvGrpSpPr/>
          <p:nvPr/>
        </p:nvGrpSpPr>
        <p:grpSpPr>
          <a:xfrm>
            <a:off x="381000" y="1981200"/>
            <a:ext cx="7911334" cy="2279148"/>
            <a:chOff x="381000" y="1981200"/>
            <a:chExt cx="7911334" cy="2279148"/>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200"/>
              <a:ext cx="7911334" cy="1624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2032379" y="3737128"/>
              <a:ext cx="4038600" cy="523220"/>
            </a:xfrm>
            <a:prstGeom prst="rect">
              <a:avLst/>
            </a:prstGeom>
          </p:spPr>
          <p:txBody>
            <a:bodyPr wrap="square">
              <a:spAutoFit/>
            </a:bodyPr>
            <a:lstStyle/>
            <a:p>
              <a:pPr algn="ctr"/>
              <a:r>
                <a:rPr lang="en-US" sz="2800" b="1" dirty="0">
                  <a:solidFill>
                    <a:srgbClr val="FF0000"/>
                  </a:solidFill>
                </a:rPr>
                <a:t>7</a:t>
              </a:r>
              <a:r>
                <a:rPr lang="en-US" sz="2800" b="1" dirty="0" smtClean="0">
                  <a:solidFill>
                    <a:srgbClr val="FF0000"/>
                  </a:solidFill>
                </a:rPr>
                <a:t> Page Faults</a:t>
              </a:r>
              <a:endParaRPr lang="en-US" sz="2600" b="1" dirty="0" smtClean="0">
                <a:solidFill>
                  <a:srgbClr val="FF0000"/>
                </a:solidFill>
              </a:endParaRPr>
            </a:p>
          </p:txBody>
        </p:sp>
      </p:grpSp>
    </p:spTree>
    <p:extLst>
      <p:ext uri="{BB962C8B-B14F-4D97-AF65-F5344CB8AC3E}">
        <p14:creationId xmlns:p14="http://schemas.microsoft.com/office/powerpoint/2010/main" val="269636585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Clock Page Replacement</a:t>
            </a:r>
            <a:endParaRPr lang="en-US" sz="2600" b="1" dirty="0" smtClean="0">
              <a:solidFill>
                <a:srgbClr val="0070C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38</a:t>
            </a:fld>
            <a:endParaRPr kumimoji="0" lang="en-US"/>
          </a:p>
        </p:txBody>
      </p:sp>
      <p:pic>
        <p:nvPicPr>
          <p:cNvPr id="8194" name="Picture 2"/>
          <p:cNvPicPr>
            <a:picLocks noChangeAspect="1" noChangeArrowheads="1"/>
          </p:cNvPicPr>
          <p:nvPr/>
        </p:nvPicPr>
        <p:blipFill>
          <a:blip r:embed="rId3"/>
          <a:srcRect/>
          <a:stretch>
            <a:fillRect/>
          </a:stretch>
        </p:blipFill>
        <p:spPr bwMode="auto">
          <a:xfrm>
            <a:off x="457200" y="1295400"/>
            <a:ext cx="7540237" cy="3886200"/>
          </a:xfrm>
          <a:prstGeom prst="rect">
            <a:avLst/>
          </a:prstGeom>
          <a:noFill/>
          <a:ln w="9525">
            <a:noFill/>
            <a:miter lim="800000"/>
            <a:headEnd/>
            <a:tailEnd/>
          </a:ln>
          <a:effectLst/>
        </p:spPr>
      </p:pic>
      <p:sp>
        <p:nvSpPr>
          <p:cNvPr id="6" name="Rectangle 5"/>
          <p:cNvSpPr/>
          <p:nvPr/>
        </p:nvSpPr>
        <p:spPr>
          <a:xfrm>
            <a:off x="457200" y="5410200"/>
            <a:ext cx="8001000" cy="769441"/>
          </a:xfrm>
          <a:prstGeom prst="rect">
            <a:avLst/>
          </a:prstGeom>
        </p:spPr>
        <p:txBody>
          <a:bodyPr wrap="square">
            <a:spAutoFit/>
          </a:bodyPr>
          <a:lstStyle/>
          <a:p>
            <a:r>
              <a:rPr lang="en-US" sz="2200" b="1" dirty="0" smtClean="0">
                <a:solidFill>
                  <a:srgbClr val="FF0000"/>
                </a:solidFill>
                <a:latin typeface="Comic Sans MS" pitchFamily="66" charset="0"/>
              </a:rPr>
              <a:t>Not surprisingly, this algorithm is called clock. It differs from second chance only in the implementation.</a:t>
            </a:r>
            <a:endParaRPr lang="en-US" sz="2200" b="1" dirty="0">
              <a:solidFill>
                <a:srgbClr val="FF0000"/>
              </a:solidFill>
              <a:latin typeface="Comic Sans MS" pitchFamily="66" charset="0"/>
            </a:endParaRPr>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39</a:t>
            </a:fld>
            <a:endParaRPr kumimoji="0" lang="en-US"/>
          </a:p>
        </p:txBody>
      </p:sp>
      <p:pic>
        <p:nvPicPr>
          <p:cNvPr id="9218" name="Picture 2"/>
          <p:cNvPicPr>
            <a:picLocks noChangeAspect="1" noChangeArrowheads="1"/>
          </p:cNvPicPr>
          <p:nvPr/>
        </p:nvPicPr>
        <p:blipFill>
          <a:blip r:embed="rId3"/>
          <a:srcRect/>
          <a:stretch>
            <a:fillRect/>
          </a:stretch>
        </p:blipFill>
        <p:spPr bwMode="auto">
          <a:xfrm>
            <a:off x="304800" y="1828800"/>
            <a:ext cx="8096250" cy="3019425"/>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MEMORY MANAGEMENT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a:t>
            </a:fld>
            <a:endParaRPr kumimoji="0" lang="en-US"/>
          </a:p>
        </p:txBody>
      </p:sp>
      <p:sp>
        <p:nvSpPr>
          <p:cNvPr id="6" name="TextBox 5"/>
          <p:cNvSpPr txBox="1"/>
          <p:nvPr/>
        </p:nvSpPr>
        <p:spPr>
          <a:xfrm>
            <a:off x="457200" y="609600"/>
            <a:ext cx="8077200" cy="5016758"/>
          </a:xfrm>
          <a:prstGeom prst="rect">
            <a:avLst/>
          </a:prstGeom>
          <a:noFill/>
        </p:spPr>
        <p:txBody>
          <a:bodyPr wrap="square" rtlCol="0">
            <a:spAutoFit/>
          </a:bodyPr>
          <a:lstStyle/>
          <a:p>
            <a:pPr marL="284163" indent="-284163" algn="just">
              <a:buFont typeface="Wingdings" pitchFamily="2" charset="2"/>
              <a:buChar char="Ø"/>
            </a:pPr>
            <a:r>
              <a:rPr lang="en-US" sz="2800" b="1" dirty="0" smtClean="0">
                <a:solidFill>
                  <a:srgbClr val="FF0000"/>
                </a:solidFill>
              </a:rPr>
              <a:t> Relocation and Protection</a:t>
            </a:r>
          </a:p>
          <a:p>
            <a:pPr marL="741363" lvl="1" indent="-284163" algn="just">
              <a:buFont typeface="Arial" pitchFamily="34" charset="0"/>
              <a:buChar char="•"/>
            </a:pPr>
            <a:r>
              <a:rPr lang="en-US" sz="2800" b="1" dirty="0" smtClean="0">
                <a:solidFill>
                  <a:srgbClr val="0070C0"/>
                </a:solidFill>
              </a:rPr>
              <a:t> </a:t>
            </a:r>
            <a:r>
              <a:rPr lang="en-US" sz="2600" b="1" dirty="0" smtClean="0">
                <a:solidFill>
                  <a:srgbClr val="0070C0"/>
                </a:solidFill>
              </a:rPr>
              <a:t>Procedure call at absolute address 100</a:t>
            </a:r>
          </a:p>
          <a:p>
            <a:pPr marL="741363" lvl="1" indent="-284163" algn="just">
              <a:buFont typeface="Arial" pitchFamily="34" charset="0"/>
              <a:buChar char="•"/>
            </a:pPr>
            <a:r>
              <a:rPr lang="en-US" sz="2600" b="1" dirty="0" smtClean="0">
                <a:solidFill>
                  <a:srgbClr val="0070C0"/>
                </a:solidFill>
              </a:rPr>
              <a:t> Program loaded in Partition 1(at address 100K)</a:t>
            </a:r>
          </a:p>
          <a:p>
            <a:pPr marL="741363" lvl="1" indent="-284163" algn="just">
              <a:buFont typeface="Arial" pitchFamily="34" charset="0"/>
              <a:buChar char="•"/>
            </a:pPr>
            <a:r>
              <a:rPr lang="en-US" sz="2600" b="1" dirty="0" smtClean="0">
                <a:solidFill>
                  <a:srgbClr val="0070C0"/>
                </a:solidFill>
              </a:rPr>
              <a:t> Jump to absolute address 100 (inside OS)</a:t>
            </a:r>
          </a:p>
          <a:p>
            <a:pPr marL="741363" lvl="1" indent="-284163" algn="just">
              <a:buFont typeface="Arial" pitchFamily="34" charset="0"/>
              <a:buChar char="•"/>
            </a:pPr>
            <a:r>
              <a:rPr lang="en-US" sz="2600" b="1" dirty="0" smtClean="0">
                <a:solidFill>
                  <a:srgbClr val="0070C0"/>
                </a:solidFill>
              </a:rPr>
              <a:t> Needed to call 100K+100</a:t>
            </a:r>
          </a:p>
          <a:p>
            <a:pPr marL="284163" lvl="1" indent="-284163" algn="just">
              <a:buFont typeface="Wingdings" pitchFamily="2" charset="2"/>
              <a:buChar char="Ø"/>
            </a:pPr>
            <a:endParaRPr lang="en-US" sz="2600" dirty="0" smtClean="0"/>
          </a:p>
          <a:p>
            <a:pPr marL="284163" indent="-284163" algn="just">
              <a:buFont typeface="Wingdings" pitchFamily="2" charset="2"/>
              <a:buChar char="Ø"/>
            </a:pPr>
            <a:r>
              <a:rPr lang="en-US" sz="2800" b="1" dirty="0" smtClean="0">
                <a:solidFill>
                  <a:srgbClr val="FF0000"/>
                </a:solidFill>
              </a:rPr>
              <a:t> Solution</a:t>
            </a:r>
          </a:p>
          <a:p>
            <a:pPr marL="741363" lvl="1" indent="-284163" algn="just">
              <a:buFont typeface="Arial" pitchFamily="34" charset="0"/>
              <a:buChar char="•"/>
            </a:pPr>
            <a:r>
              <a:rPr lang="en-US" sz="2800" b="1" dirty="0" smtClean="0">
                <a:solidFill>
                  <a:srgbClr val="0070C0"/>
                </a:solidFill>
              </a:rPr>
              <a:t> </a:t>
            </a:r>
            <a:r>
              <a:rPr lang="en-US" sz="2600" b="1" dirty="0" smtClean="0">
                <a:solidFill>
                  <a:srgbClr val="0070C0"/>
                </a:solidFill>
              </a:rPr>
              <a:t>Base and Limit registers</a:t>
            </a:r>
          </a:p>
          <a:p>
            <a:pPr marL="741363" lvl="1" indent="-284163" algn="just">
              <a:buFont typeface="Arial" pitchFamily="34" charset="0"/>
              <a:buChar char="•"/>
            </a:pPr>
            <a:r>
              <a:rPr lang="en-US" sz="2600" b="1" dirty="0" smtClean="0">
                <a:solidFill>
                  <a:srgbClr val="0070C0"/>
                </a:solidFill>
              </a:rPr>
              <a:t> Base registers loads start of its partition and limit  </a:t>
            </a:r>
          </a:p>
          <a:p>
            <a:pPr marL="741363" lvl="1" indent="-284163" algn="just"/>
            <a:r>
              <a:rPr lang="en-US" sz="2600" b="1" dirty="0" smtClean="0">
                <a:solidFill>
                  <a:srgbClr val="0070C0"/>
                </a:solidFill>
              </a:rPr>
              <a:t>     registers loads length of partition</a:t>
            </a:r>
          </a:p>
          <a:p>
            <a:pPr marL="741363" lvl="1" indent="-284163" algn="just">
              <a:buFont typeface="Arial" pitchFamily="34" charset="0"/>
              <a:buChar char="•"/>
            </a:pPr>
            <a:r>
              <a:rPr lang="en-US" sz="2600" b="1" dirty="0" smtClean="0">
                <a:solidFill>
                  <a:srgbClr val="0070C0"/>
                </a:solidFill>
              </a:rPr>
              <a:t> Base registers contains 100K, a CALL 100 instruction </a:t>
            </a:r>
          </a:p>
          <a:p>
            <a:pPr marL="741363" lvl="1" indent="-284163" algn="just"/>
            <a:r>
              <a:rPr lang="en-US" sz="2600" b="1" dirty="0" smtClean="0">
                <a:solidFill>
                  <a:srgbClr val="0070C0"/>
                </a:solidFill>
              </a:rPr>
              <a:t>     is turned into CALL 100K+100 instruction</a:t>
            </a:r>
            <a:endParaRPr lang="en-US" sz="2800" b="1" dirty="0" smtClean="0">
              <a:solidFill>
                <a:srgbClr val="0070C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500"/>
                                        <p:tgtEl>
                                          <p:spTgt spid="6">
                                            <p:txEl>
                                              <p:pRg st="6" end="6"/>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animEffect transition="in" filter="wipe(left)">
                                      <p:cBhvr>
                                        <p:cTn id="11" dur="500"/>
                                        <p:tgtEl>
                                          <p:spTgt spid="6">
                                            <p:txEl>
                                              <p:pRg st="7" end="7"/>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Effect transition="in" filter="wipe(left)">
                                      <p:cBhvr>
                                        <p:cTn id="15" dur="500"/>
                                        <p:tgtEl>
                                          <p:spTgt spid="6">
                                            <p:txEl>
                                              <p:pRg st="8" end="8"/>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animEffect transition="in" filter="wipe(left)">
                                      <p:cBhvr>
                                        <p:cTn id="19" dur="500"/>
                                        <p:tgtEl>
                                          <p:spTgt spid="6">
                                            <p:txEl>
                                              <p:pRg st="9" end="9"/>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animEffect transition="in" filter="wipe(left)">
                                      <p:cBhvr>
                                        <p:cTn id="23" dur="500"/>
                                        <p:tgtEl>
                                          <p:spTgt spid="6">
                                            <p:txEl>
                                              <p:pRg st="10" end="10"/>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animEffect transition="in" filter="wipe(left)">
                                      <p:cBhvr>
                                        <p:cTn id="27"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WS (Working Set) Clock Page Replacement</a:t>
            </a:r>
            <a:endParaRPr lang="en-US" sz="2600" b="1" dirty="0" smtClean="0">
              <a:solidFill>
                <a:srgbClr val="0070C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40</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01963"/>
            <a:ext cx="3886200" cy="4489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5570" y="1811510"/>
            <a:ext cx="3747096" cy="3870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3800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600" dirty="0" smtClean="0">
                <a:solidFill>
                  <a:srgbClr val="0070C0"/>
                </a:solidFill>
              </a:rPr>
              <a:t> </a:t>
            </a:r>
            <a:r>
              <a:rPr lang="en-US" sz="2800" b="1" dirty="0" smtClean="0">
                <a:solidFill>
                  <a:srgbClr val="0070C0"/>
                </a:solidFill>
              </a:rPr>
              <a:t>WS (Working Set) Clock Page Replacement</a:t>
            </a:r>
            <a:endParaRPr lang="en-US" sz="2600" b="1" dirty="0" smtClean="0">
              <a:solidFill>
                <a:srgbClr val="0070C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41</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8" y="1662752"/>
            <a:ext cx="426205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904" y="1758002"/>
            <a:ext cx="3890448"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432946"/>
            <a:ext cx="6553200" cy="48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32172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09600" y="533400"/>
            <a:ext cx="7772400" cy="4770537"/>
          </a:xfrm>
          <a:prstGeom prst="rect">
            <a:avLst/>
          </a:prstGeom>
        </p:spPr>
        <p:txBody>
          <a:bodyPr wrap="square">
            <a:spAutoFit/>
          </a:bodyPr>
          <a:lstStyle/>
          <a:p>
            <a:pPr algn="just">
              <a:buFont typeface="Wingdings" pitchFamily="2" charset="2"/>
              <a:buChar char="Ø"/>
            </a:pPr>
            <a:r>
              <a:rPr lang="en-US" sz="2800" b="1" dirty="0" smtClean="0">
                <a:solidFill>
                  <a:srgbClr val="FF0000"/>
                </a:solidFill>
              </a:rPr>
              <a:t> Locality of Reference </a:t>
            </a:r>
          </a:p>
          <a:p>
            <a:pPr marL="395288" algn="just"/>
            <a:r>
              <a:rPr lang="en-US" sz="2400" b="1" dirty="0" smtClean="0">
                <a:solidFill>
                  <a:srgbClr val="0070C0"/>
                </a:solidFill>
              </a:rPr>
              <a:t>During </a:t>
            </a:r>
            <a:r>
              <a:rPr lang="en-US" sz="2400" b="1" dirty="0">
                <a:solidFill>
                  <a:srgbClr val="0070C0"/>
                </a:solidFill>
              </a:rPr>
              <a:t>any phase of execution, the </a:t>
            </a:r>
            <a:r>
              <a:rPr lang="en-US" sz="2400" b="1" dirty="0" smtClean="0">
                <a:solidFill>
                  <a:srgbClr val="0070C0"/>
                </a:solidFill>
              </a:rPr>
              <a:t>process references </a:t>
            </a:r>
            <a:r>
              <a:rPr lang="en-US" sz="2400" b="1" dirty="0">
                <a:solidFill>
                  <a:srgbClr val="0070C0"/>
                </a:solidFill>
              </a:rPr>
              <a:t>only a relatively small fraction of </a:t>
            </a:r>
            <a:r>
              <a:rPr lang="en-US" sz="2400" b="1" dirty="0" smtClean="0">
                <a:solidFill>
                  <a:srgbClr val="0070C0"/>
                </a:solidFill>
              </a:rPr>
              <a:t>its pages</a:t>
            </a:r>
          </a:p>
          <a:p>
            <a:pPr marL="395288" algn="just"/>
            <a:endParaRPr lang="en-US" sz="2400" b="1" dirty="0" smtClean="0">
              <a:solidFill>
                <a:srgbClr val="0070C0"/>
              </a:solidFill>
            </a:endParaRPr>
          </a:p>
          <a:p>
            <a:pPr algn="just">
              <a:buFont typeface="Wingdings" pitchFamily="2" charset="2"/>
              <a:buChar char="Ø"/>
            </a:pPr>
            <a:r>
              <a:rPr lang="en-US" sz="2800" b="1" dirty="0" smtClean="0">
                <a:solidFill>
                  <a:srgbClr val="FF0000"/>
                </a:solidFill>
              </a:rPr>
              <a:t>Working Set</a:t>
            </a:r>
            <a:endParaRPr lang="en-US" sz="2800" b="1" dirty="0">
              <a:solidFill>
                <a:srgbClr val="FF0000"/>
              </a:solidFill>
            </a:endParaRPr>
          </a:p>
          <a:p>
            <a:pPr marL="395288" algn="just"/>
            <a:r>
              <a:rPr lang="en-US" sz="2400" b="1" dirty="0">
                <a:solidFill>
                  <a:srgbClr val="0070C0"/>
                </a:solidFill>
              </a:rPr>
              <a:t>The set of pages that a process is currently </a:t>
            </a:r>
            <a:r>
              <a:rPr lang="en-US" sz="2400" b="1" dirty="0" smtClean="0">
                <a:solidFill>
                  <a:srgbClr val="0070C0"/>
                </a:solidFill>
              </a:rPr>
              <a:t>using</a:t>
            </a:r>
          </a:p>
          <a:p>
            <a:pPr marL="395288" algn="just"/>
            <a:endParaRPr lang="en-US" sz="2400" b="1" dirty="0" smtClean="0">
              <a:solidFill>
                <a:srgbClr val="0070C0"/>
              </a:solidFill>
            </a:endParaRPr>
          </a:p>
          <a:p>
            <a:pPr algn="just">
              <a:buFont typeface="Wingdings" pitchFamily="2" charset="2"/>
              <a:buChar char="Ø"/>
            </a:pPr>
            <a:r>
              <a:rPr lang="en-US" sz="2800" b="1" dirty="0" smtClean="0">
                <a:solidFill>
                  <a:srgbClr val="FF0000"/>
                </a:solidFill>
              </a:rPr>
              <a:t>Thrashing </a:t>
            </a:r>
            <a:endParaRPr lang="en-US" sz="2800" b="1" dirty="0">
              <a:solidFill>
                <a:srgbClr val="FF0000"/>
              </a:solidFill>
            </a:endParaRPr>
          </a:p>
          <a:p>
            <a:pPr marL="395288" algn="just"/>
            <a:r>
              <a:rPr lang="en-US" sz="2400" b="1" dirty="0">
                <a:solidFill>
                  <a:srgbClr val="0070C0"/>
                </a:solidFill>
              </a:rPr>
              <a:t>A program causing page faults every few </a:t>
            </a:r>
            <a:r>
              <a:rPr lang="en-US" sz="2400" b="1" dirty="0" smtClean="0">
                <a:solidFill>
                  <a:srgbClr val="0070C0"/>
                </a:solidFill>
              </a:rPr>
              <a:t>instructions</a:t>
            </a:r>
          </a:p>
          <a:p>
            <a:pPr marL="395288" algn="just"/>
            <a:endParaRPr lang="en-US" sz="2400" b="1" dirty="0" smtClean="0">
              <a:solidFill>
                <a:srgbClr val="0070C0"/>
              </a:solidFill>
            </a:endParaRPr>
          </a:p>
          <a:p>
            <a:pPr algn="just">
              <a:buFont typeface="Wingdings" pitchFamily="2" charset="2"/>
              <a:buChar char="Ø"/>
            </a:pPr>
            <a:r>
              <a:rPr lang="en-US" sz="2800" b="1" dirty="0" err="1" smtClean="0">
                <a:solidFill>
                  <a:srgbClr val="FF0000"/>
                </a:solidFill>
              </a:rPr>
              <a:t>Prepaging</a:t>
            </a:r>
            <a:endParaRPr lang="en-US" sz="2800" b="1" dirty="0">
              <a:solidFill>
                <a:srgbClr val="FF0000"/>
              </a:solidFill>
            </a:endParaRPr>
          </a:p>
          <a:p>
            <a:pPr marL="395288" algn="just"/>
            <a:r>
              <a:rPr lang="en-US" sz="2400" b="1" dirty="0" smtClean="0">
                <a:solidFill>
                  <a:srgbClr val="0070C0"/>
                </a:solidFill>
              </a:rPr>
              <a:t>Loading </a:t>
            </a:r>
            <a:r>
              <a:rPr lang="en-US" sz="2400" b="1" dirty="0">
                <a:solidFill>
                  <a:srgbClr val="0070C0"/>
                </a:solidFill>
              </a:rPr>
              <a:t>the pages before letting processes </a:t>
            </a:r>
            <a:r>
              <a:rPr lang="en-US" sz="2400" b="1" dirty="0" smtClean="0">
                <a:solidFill>
                  <a:srgbClr val="0070C0"/>
                </a:solidFill>
              </a:rPr>
              <a:t>run</a:t>
            </a: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42</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
        <p:nvSpPr>
          <p:cNvPr id="3" name="Title 2"/>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295924314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PAGE REPLACEMENT ALGORITHM</a:t>
            </a:r>
            <a:endParaRPr lang="en-US" b="1" dirty="0"/>
          </a:p>
        </p:txBody>
      </p:sp>
      <p:sp>
        <p:nvSpPr>
          <p:cNvPr id="10" name="Rectangle 9"/>
          <p:cNvSpPr/>
          <p:nvPr/>
        </p:nvSpPr>
        <p:spPr>
          <a:xfrm>
            <a:off x="609600" y="533400"/>
            <a:ext cx="7772400" cy="3539430"/>
          </a:xfrm>
          <a:prstGeom prst="rect">
            <a:avLst/>
          </a:prstGeom>
        </p:spPr>
        <p:txBody>
          <a:bodyPr wrap="square">
            <a:spAutoFit/>
          </a:bodyPr>
          <a:lstStyle/>
          <a:p>
            <a:pPr algn="just">
              <a:buFont typeface="Wingdings" pitchFamily="2" charset="2"/>
              <a:buChar char="Ø"/>
            </a:pPr>
            <a:r>
              <a:rPr lang="en-US" sz="2800" b="1" dirty="0" smtClean="0">
                <a:solidFill>
                  <a:srgbClr val="FF0000"/>
                </a:solidFill>
              </a:rPr>
              <a:t> Belady’s Anomaly</a:t>
            </a:r>
          </a:p>
          <a:p>
            <a:pPr algn="just"/>
            <a:r>
              <a:rPr lang="en-US" sz="2800" b="1" dirty="0" smtClean="0">
                <a:solidFill>
                  <a:srgbClr val="0070C0"/>
                </a:solidFill>
              </a:rPr>
              <a:t>	The page referenced string is as</a:t>
            </a:r>
          </a:p>
          <a:p>
            <a:pPr algn="just"/>
            <a:endParaRPr lang="en-US" sz="2800" b="1" dirty="0" smtClean="0">
              <a:solidFill>
                <a:srgbClr val="0070C0"/>
              </a:solidFill>
            </a:endParaRPr>
          </a:p>
          <a:p>
            <a:pPr algn="just"/>
            <a:endParaRPr lang="en-US" sz="2800" b="1" dirty="0" smtClean="0">
              <a:solidFill>
                <a:srgbClr val="0070C0"/>
              </a:solidFill>
            </a:endParaRPr>
          </a:p>
          <a:p>
            <a:pPr algn="just"/>
            <a:endParaRPr lang="en-US" sz="2800" b="1" dirty="0" smtClean="0">
              <a:solidFill>
                <a:srgbClr val="0070C0"/>
              </a:solidFill>
            </a:endParaRPr>
          </a:p>
          <a:p>
            <a:pPr marL="173038" indent="-173038" algn="just">
              <a:buFont typeface="Arial" pitchFamily="34" charset="0"/>
              <a:buChar char="•"/>
            </a:pPr>
            <a:r>
              <a:rPr lang="en-US" sz="2800" b="1" dirty="0" smtClean="0">
                <a:solidFill>
                  <a:srgbClr val="0070C0"/>
                </a:solidFill>
              </a:rPr>
              <a:t>Implementing FIFO </a:t>
            </a:r>
          </a:p>
          <a:p>
            <a:pPr marL="630238" lvl="1" indent="-173038" algn="just">
              <a:buFont typeface="Arial" pitchFamily="34" charset="0"/>
              <a:buChar char="•"/>
            </a:pPr>
            <a:r>
              <a:rPr lang="en-US" sz="2800" b="1" dirty="0" smtClean="0">
                <a:solidFill>
                  <a:srgbClr val="0070C0"/>
                </a:solidFill>
              </a:rPr>
              <a:t>Page frame = 3 , Page fault = 9</a:t>
            </a:r>
          </a:p>
          <a:p>
            <a:pPr marL="630238" lvl="1" indent="-173038" algn="just">
              <a:buFont typeface="Arial" pitchFamily="34" charset="0"/>
              <a:buChar char="•"/>
            </a:pPr>
            <a:r>
              <a:rPr lang="en-US" sz="2800" b="1" dirty="0" smtClean="0">
                <a:solidFill>
                  <a:srgbClr val="0070C0"/>
                </a:solidFill>
              </a:rPr>
              <a:t>Page frame = 4, Page fault = 10 </a:t>
            </a: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43</a:t>
            </a:fld>
            <a:endParaRPr kumimoji="0" lang="en-US"/>
          </a:p>
        </p:txBody>
      </p:sp>
      <p:pic>
        <p:nvPicPr>
          <p:cNvPr id="2050" name="Picture 2"/>
          <p:cNvPicPr>
            <a:picLocks noChangeAspect="1" noChangeArrowheads="1"/>
          </p:cNvPicPr>
          <p:nvPr/>
        </p:nvPicPr>
        <p:blipFill>
          <a:blip r:embed="rId3"/>
          <a:srcRect/>
          <a:stretch>
            <a:fillRect/>
          </a:stretch>
        </p:blipFill>
        <p:spPr bwMode="auto">
          <a:xfrm>
            <a:off x="1600199" y="1524000"/>
            <a:ext cx="5273749" cy="609600"/>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SEGMENTATION</a:t>
            </a:r>
            <a:endParaRPr lang="en-US" b="1" dirty="0"/>
          </a:p>
        </p:txBody>
      </p:sp>
      <p:sp>
        <p:nvSpPr>
          <p:cNvPr id="10" name="Rectangle 9"/>
          <p:cNvSpPr/>
          <p:nvPr/>
        </p:nvSpPr>
        <p:spPr>
          <a:xfrm>
            <a:off x="609600" y="533400"/>
            <a:ext cx="7772400" cy="2523768"/>
          </a:xfrm>
          <a:prstGeom prst="rect">
            <a:avLst/>
          </a:prstGeom>
        </p:spPr>
        <p:txBody>
          <a:bodyPr wrap="square">
            <a:spAutoFit/>
          </a:bodyPr>
          <a:lstStyle/>
          <a:p>
            <a:pPr algn="just">
              <a:buFont typeface="Wingdings" pitchFamily="2" charset="2"/>
              <a:buChar char="Ø"/>
            </a:pPr>
            <a:r>
              <a:rPr lang="en-US" sz="2600" b="1" dirty="0" smtClean="0">
                <a:solidFill>
                  <a:srgbClr val="0070C0"/>
                </a:solidFill>
              </a:rPr>
              <a:t> </a:t>
            </a:r>
            <a:r>
              <a:rPr lang="en-US" sz="2800" b="1" dirty="0" smtClean="0">
                <a:solidFill>
                  <a:srgbClr val="0070C0"/>
                </a:solidFill>
              </a:rPr>
              <a:t>Segmentation</a:t>
            </a:r>
            <a:endParaRPr lang="en-US" sz="2400" b="1" dirty="0" smtClean="0">
              <a:solidFill>
                <a:srgbClr val="FF0000"/>
              </a:solidFill>
            </a:endParaRPr>
          </a:p>
          <a:p>
            <a:pPr lvl="1" algn="just">
              <a:buFont typeface="Arial" pitchFamily="34" charset="0"/>
              <a:buChar char="•"/>
            </a:pPr>
            <a:r>
              <a:rPr lang="en-US" sz="2600" b="1" dirty="0" smtClean="0">
                <a:solidFill>
                  <a:srgbClr val="0070C0"/>
                </a:solidFill>
              </a:rPr>
              <a:t> Supports user view of memory</a:t>
            </a:r>
          </a:p>
          <a:p>
            <a:pPr lvl="1" algn="just">
              <a:buFont typeface="Arial" pitchFamily="34" charset="0"/>
              <a:buChar char="•"/>
            </a:pPr>
            <a:r>
              <a:rPr lang="en-US" sz="2600" b="1" dirty="0" smtClean="0">
                <a:solidFill>
                  <a:srgbClr val="0070C0"/>
                </a:solidFill>
              </a:rPr>
              <a:t> Logical in nature and variable in size</a:t>
            </a:r>
          </a:p>
          <a:p>
            <a:pPr lvl="1" algn="just">
              <a:buFont typeface="Arial" pitchFamily="34" charset="0"/>
              <a:buChar char="•"/>
            </a:pPr>
            <a:r>
              <a:rPr lang="en-US" sz="2600" b="1" dirty="0" smtClean="0">
                <a:solidFill>
                  <a:srgbClr val="0070C0"/>
                </a:solidFill>
              </a:rPr>
              <a:t> Divide logical address into different segments</a:t>
            </a:r>
          </a:p>
          <a:p>
            <a:pPr lvl="1" algn="just">
              <a:buFont typeface="Arial" pitchFamily="34" charset="0"/>
              <a:buChar char="•"/>
            </a:pPr>
            <a:r>
              <a:rPr lang="en-US" sz="2600" b="1" dirty="0" smtClean="0">
                <a:solidFill>
                  <a:srgbClr val="0070C0"/>
                </a:solidFill>
              </a:rPr>
              <a:t> Consists of segment number and Length</a:t>
            </a:r>
          </a:p>
          <a:p>
            <a:pPr lvl="1" algn="just">
              <a:buFont typeface="Arial" pitchFamily="34" charset="0"/>
              <a:buChar char="•"/>
            </a:pPr>
            <a:endParaRPr lang="en-US" sz="2600" b="1" dirty="0" smtClean="0">
              <a:solidFill>
                <a:srgbClr val="0070C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44</a:t>
            </a:fld>
            <a:endParaRPr kumimoji="0" lang="en-US"/>
          </a:p>
        </p:txBody>
      </p:sp>
      <p:pic>
        <p:nvPicPr>
          <p:cNvPr id="1027" name="Picture 3"/>
          <p:cNvPicPr>
            <a:picLocks noChangeAspect="1" noChangeArrowheads="1"/>
          </p:cNvPicPr>
          <p:nvPr/>
        </p:nvPicPr>
        <p:blipFill>
          <a:blip r:embed="rId3"/>
          <a:srcRect/>
          <a:stretch>
            <a:fillRect/>
          </a:stretch>
        </p:blipFill>
        <p:spPr bwMode="auto">
          <a:xfrm>
            <a:off x="1828800" y="3048000"/>
            <a:ext cx="4267200" cy="2271059"/>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sz="2700" b="1" dirty="0" smtClean="0"/>
              <a:t>SEGMENTATION</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800" b="1" dirty="0" smtClean="0">
                <a:solidFill>
                  <a:srgbClr val="0070C0"/>
                </a:solidFill>
              </a:rPr>
              <a:t>User’s View of Memory</a:t>
            </a:r>
            <a:endParaRPr lang="en-US" sz="28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45</a:t>
            </a:fld>
            <a:endParaRPr kumimoji="0" lang="en-US"/>
          </a:p>
        </p:txBody>
      </p:sp>
      <p:pic>
        <p:nvPicPr>
          <p:cNvPr id="6" name="Picture 4"/>
          <p:cNvPicPr>
            <a:picLocks noChangeAspect="1" noChangeArrowheads="1"/>
          </p:cNvPicPr>
          <p:nvPr/>
        </p:nvPicPr>
        <p:blipFill>
          <a:blip r:embed="rId3"/>
          <a:srcRect l="21812" t="632" r="21811" b="964"/>
          <a:stretch>
            <a:fillRect/>
          </a:stretch>
        </p:blipFill>
        <p:spPr bwMode="auto">
          <a:xfrm>
            <a:off x="2514600" y="1371600"/>
            <a:ext cx="3232150" cy="4230688"/>
          </a:xfrm>
          <a:prstGeom prst="rect">
            <a:avLst/>
          </a:prstGeom>
          <a:noFill/>
          <a:ln w="38100" cmpd="dbl">
            <a:solidFill>
              <a:srgbClr val="CC6600"/>
            </a:solidFill>
            <a:miter lim="800000"/>
            <a:headEnd/>
            <a:tailEnd/>
          </a:ln>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SEGMENTATION</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800" b="1" dirty="0" smtClean="0">
                <a:solidFill>
                  <a:srgbClr val="0070C0"/>
                </a:solidFill>
              </a:rPr>
              <a:t> Implementation of Segmentation</a:t>
            </a:r>
            <a:endParaRPr lang="en-US" sz="28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46</a:t>
            </a:fld>
            <a:endParaRPr kumimoji="0" lang="en-US"/>
          </a:p>
        </p:txBody>
      </p:sp>
      <p:pic>
        <p:nvPicPr>
          <p:cNvPr id="1026" name="Picture 2"/>
          <p:cNvPicPr>
            <a:picLocks noChangeAspect="1" noChangeArrowheads="1"/>
          </p:cNvPicPr>
          <p:nvPr/>
        </p:nvPicPr>
        <p:blipFill>
          <a:blip r:embed="rId3"/>
          <a:srcRect/>
          <a:stretch>
            <a:fillRect/>
          </a:stretch>
        </p:blipFill>
        <p:spPr bwMode="auto">
          <a:xfrm>
            <a:off x="609600" y="1600200"/>
            <a:ext cx="7105650" cy="3990975"/>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SEGMENTATION</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tabLst>
                <a:tab pos="4287838" algn="l"/>
              </a:tabLst>
            </a:pPr>
            <a:r>
              <a:rPr lang="en-US" sz="2800" b="1" dirty="0" smtClean="0">
                <a:solidFill>
                  <a:srgbClr val="0070C0"/>
                </a:solidFill>
              </a:rPr>
              <a:t>Address Translation Architecture</a:t>
            </a:r>
            <a:endParaRPr lang="en-US" sz="28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47</a:t>
            </a:fld>
            <a:endParaRPr kumimoji="0" lang="en-US"/>
          </a:p>
        </p:txBody>
      </p:sp>
      <p:pic>
        <p:nvPicPr>
          <p:cNvPr id="8" name="Picture 3"/>
          <p:cNvPicPr>
            <a:picLocks noChangeAspect="1" noChangeArrowheads="1"/>
          </p:cNvPicPr>
          <p:nvPr/>
        </p:nvPicPr>
        <p:blipFill>
          <a:blip r:embed="rId3"/>
          <a:srcRect l="458" t="3697" r="241" b="3697"/>
          <a:stretch>
            <a:fillRect/>
          </a:stretch>
        </p:blipFill>
        <p:spPr bwMode="auto">
          <a:xfrm>
            <a:off x="1371600" y="1524000"/>
            <a:ext cx="6101361" cy="4267200"/>
          </a:xfrm>
          <a:prstGeom prst="rect">
            <a:avLst/>
          </a:prstGeom>
          <a:noFill/>
          <a:ln w="38100" cmpd="dbl">
            <a:solidFill>
              <a:srgbClr val="CC6600"/>
            </a:solidFill>
            <a:miter lim="800000"/>
            <a:headEnd/>
            <a:tailEnd/>
          </a:ln>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SEGMENTATION</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800" b="1" dirty="0" smtClean="0">
                <a:solidFill>
                  <a:srgbClr val="0070C0"/>
                </a:solidFill>
              </a:rPr>
              <a:t>Segmentation Example</a:t>
            </a:r>
            <a:endParaRPr lang="en-US" sz="28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48</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pic>
        <p:nvPicPr>
          <p:cNvPr id="1028" name="Picture 4" descr="https://www.cs.uic.edu/~jbell/CourseNotes/OperatingSystems/images/Chapter8/8_09_Segment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56620"/>
            <a:ext cx="7086600" cy="5237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49</a:t>
            </a:fld>
            <a:endParaRPr kumimoji="0" lang="en-US"/>
          </a:p>
        </p:txBody>
      </p:sp>
      <p:sp>
        <p:nvSpPr>
          <p:cNvPr id="7" name="Rectangle 6"/>
          <p:cNvSpPr/>
          <p:nvPr/>
        </p:nvSpPr>
        <p:spPr>
          <a:xfrm>
            <a:off x="457200" y="117693"/>
            <a:ext cx="8001000" cy="523220"/>
          </a:xfrm>
          <a:prstGeom prst="rect">
            <a:avLst/>
          </a:prstGeom>
        </p:spPr>
        <p:txBody>
          <a:bodyPr wrap="square">
            <a:spAutoFit/>
          </a:bodyPr>
          <a:lstStyle/>
          <a:p>
            <a:pPr algn="just"/>
            <a:r>
              <a:rPr lang="en-US" sz="2800" b="1" dirty="0" smtClean="0">
                <a:solidFill>
                  <a:srgbClr val="FF0000"/>
                </a:solidFill>
              </a:rPr>
              <a:t>Consider the following segment table</a:t>
            </a:r>
            <a:endParaRPr lang="en-US" sz="2800" b="1" dirty="0">
              <a:solidFill>
                <a:srgbClr val="FF000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graphicFrame>
        <p:nvGraphicFramePr>
          <p:cNvPr id="5" name="Table 4"/>
          <p:cNvGraphicFramePr>
            <a:graphicFrameLocks noGrp="1"/>
          </p:cNvGraphicFramePr>
          <p:nvPr>
            <p:extLst>
              <p:ext uri="{D42A27DB-BD31-4B8C-83A1-F6EECF244321}">
                <p14:modId xmlns:p14="http://schemas.microsoft.com/office/powerpoint/2010/main" val="3890246646"/>
              </p:ext>
            </p:extLst>
          </p:nvPr>
        </p:nvGraphicFramePr>
        <p:xfrm>
          <a:off x="1295400" y="609600"/>
          <a:ext cx="6096000" cy="2225040"/>
        </p:xfrm>
        <a:graphic>
          <a:graphicData uri="http://schemas.openxmlformats.org/drawingml/2006/table">
            <a:tbl>
              <a:tblPr firstRow="1" bandRow="1">
                <a:tableStyleId>{2D5ABB26-0587-4C30-8999-92F81FD0307C}</a:tableStyleId>
              </a:tblPr>
              <a:tblGrid>
                <a:gridCol w="2032000"/>
                <a:gridCol w="2032000"/>
                <a:gridCol w="2032000"/>
              </a:tblGrid>
              <a:tr h="370840">
                <a:tc>
                  <a:txBody>
                    <a:bodyPr/>
                    <a:lstStyle/>
                    <a:p>
                      <a:pPr algn="ctr"/>
                      <a:r>
                        <a:rPr lang="en-US" b="1" dirty="0" smtClean="0"/>
                        <a:t>Segment </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Base</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Length</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t>0</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219</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600</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t>1</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2300</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14</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t>2</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90</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100</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t>3</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1327</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580</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t>4</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1952</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96</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533400" y="3124200"/>
            <a:ext cx="7620000" cy="2677656"/>
          </a:xfrm>
          <a:prstGeom prst="rect">
            <a:avLst/>
          </a:prstGeom>
        </p:spPr>
        <p:txBody>
          <a:bodyPr wrap="square">
            <a:spAutoFit/>
          </a:bodyPr>
          <a:lstStyle/>
          <a:p>
            <a:pPr algn="just"/>
            <a:r>
              <a:rPr lang="en-US" sz="2800" b="1" dirty="0">
                <a:solidFill>
                  <a:srgbClr val="FF0000"/>
                </a:solidFill>
              </a:rPr>
              <a:t>What are the physical addresses for the following logical address</a:t>
            </a:r>
          </a:p>
          <a:p>
            <a:pPr marL="457200" indent="-457200" algn="just">
              <a:buFont typeface="+mj-lt"/>
              <a:buAutoNum type="alphaLcParenR"/>
            </a:pPr>
            <a:r>
              <a:rPr lang="en-US" sz="2800" b="1" dirty="0">
                <a:solidFill>
                  <a:srgbClr val="FF0000"/>
                </a:solidFill>
              </a:rPr>
              <a:t>0, 430</a:t>
            </a:r>
          </a:p>
          <a:p>
            <a:pPr marL="457200" indent="-457200" algn="just">
              <a:buFont typeface="+mj-lt"/>
              <a:buAutoNum type="alphaLcParenR"/>
            </a:pPr>
            <a:r>
              <a:rPr lang="en-US" sz="2800" b="1" dirty="0">
                <a:solidFill>
                  <a:srgbClr val="FF0000"/>
                </a:solidFill>
              </a:rPr>
              <a:t>1,10</a:t>
            </a:r>
          </a:p>
          <a:p>
            <a:pPr marL="457200" indent="-457200" algn="just">
              <a:buFont typeface="+mj-lt"/>
              <a:buAutoNum type="alphaLcParenR"/>
            </a:pPr>
            <a:r>
              <a:rPr lang="en-US" sz="2800" b="1" dirty="0">
                <a:solidFill>
                  <a:srgbClr val="FF0000"/>
                </a:solidFill>
              </a:rPr>
              <a:t>3,400</a:t>
            </a:r>
          </a:p>
          <a:p>
            <a:pPr marL="457200" indent="-457200" algn="just">
              <a:buFont typeface="+mj-lt"/>
              <a:buAutoNum type="alphaLcParenR"/>
            </a:pPr>
            <a:r>
              <a:rPr lang="en-US" sz="2800" b="1" dirty="0">
                <a:solidFill>
                  <a:srgbClr val="FF0000"/>
                </a:solidFill>
              </a:rPr>
              <a:t>4,112</a:t>
            </a:r>
          </a:p>
        </p:txBody>
      </p:sp>
    </p:spTree>
    <p:extLst>
      <p:ext uri="{BB962C8B-B14F-4D97-AF65-F5344CB8AC3E}">
        <p14:creationId xmlns:p14="http://schemas.microsoft.com/office/powerpoint/2010/main" val="676716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MEMORY MANAGEMENT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1354217"/>
          </a:xfrm>
          <a:prstGeom prst="rect">
            <a:avLst/>
          </a:prstGeom>
          <a:noFill/>
        </p:spPr>
        <p:txBody>
          <a:bodyPr wrap="square" rtlCol="0">
            <a:spAutoFit/>
          </a:bodyPr>
          <a:lstStyle/>
          <a:p>
            <a:pPr marL="284163" indent="-284163" algn="just">
              <a:buFont typeface="Wingdings" pitchFamily="2" charset="2"/>
              <a:buChar char="Ø"/>
            </a:pPr>
            <a:r>
              <a:rPr lang="en-US" sz="2800" b="1" dirty="0" smtClean="0">
                <a:solidFill>
                  <a:srgbClr val="0070C0"/>
                </a:solidFill>
              </a:rPr>
              <a:t> Multiprogramming with Variable Partition</a:t>
            </a:r>
          </a:p>
          <a:p>
            <a:pPr marL="284163" indent="-284163" algn="just">
              <a:buFont typeface="Wingdings" pitchFamily="2" charset="2"/>
              <a:buChar char="Ø"/>
            </a:pPr>
            <a:endParaRPr lang="en-US" sz="2800" dirty="0" smtClean="0"/>
          </a:p>
          <a:p>
            <a:pPr marL="284163" indent="-284163" algn="just">
              <a:buFont typeface="Wingdings" pitchFamily="2" charset="2"/>
              <a:buChar char="Ø"/>
            </a:pPr>
            <a:endParaRPr lang="en-US" sz="2600" dirty="0" smtClean="0"/>
          </a:p>
        </p:txBody>
      </p:sp>
      <p:pic>
        <p:nvPicPr>
          <p:cNvPr id="3074" name="Picture 2"/>
          <p:cNvPicPr>
            <a:picLocks noChangeAspect="1" noChangeArrowheads="1"/>
          </p:cNvPicPr>
          <p:nvPr/>
        </p:nvPicPr>
        <p:blipFill>
          <a:blip r:embed="rId3"/>
          <a:srcRect/>
          <a:stretch>
            <a:fillRect/>
          </a:stretch>
        </p:blipFill>
        <p:spPr bwMode="auto">
          <a:xfrm>
            <a:off x="609600" y="1371600"/>
            <a:ext cx="7391400" cy="5250195"/>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SEGMENTATION</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800" b="1" dirty="0" smtClean="0">
                <a:solidFill>
                  <a:srgbClr val="0070C0"/>
                </a:solidFill>
              </a:rPr>
              <a:t>Segmentation with Paging : INTEL PENTIUM</a:t>
            </a:r>
            <a:endParaRPr lang="en-US" sz="28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50</a:t>
            </a:fld>
            <a:endParaRPr kumimoji="0" lang="en-US"/>
          </a:p>
        </p:txBody>
      </p:sp>
      <p:pic>
        <p:nvPicPr>
          <p:cNvPr id="2" name="Picture 2"/>
          <p:cNvPicPr>
            <a:picLocks noChangeAspect="1" noChangeArrowheads="1"/>
          </p:cNvPicPr>
          <p:nvPr/>
        </p:nvPicPr>
        <p:blipFill>
          <a:blip r:embed="rId3"/>
          <a:srcRect/>
          <a:stretch>
            <a:fillRect/>
          </a:stretch>
        </p:blipFill>
        <p:spPr bwMode="auto">
          <a:xfrm>
            <a:off x="457200" y="1828800"/>
            <a:ext cx="7489743" cy="21336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SEGMENTATION</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800" b="1" dirty="0" smtClean="0">
                <a:solidFill>
                  <a:srgbClr val="0070C0"/>
                </a:solidFill>
              </a:rPr>
              <a:t> Segmentation with Paging : INTEL PENTIUM</a:t>
            </a:r>
            <a:endParaRPr lang="en-US" sz="28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51</a:t>
            </a:fld>
            <a:endParaRPr kumimoji="0" lang="en-US"/>
          </a:p>
        </p:txBody>
      </p:sp>
      <p:pic>
        <p:nvPicPr>
          <p:cNvPr id="1026" name="Picture 2"/>
          <p:cNvPicPr>
            <a:picLocks noChangeAspect="1" noChangeArrowheads="1"/>
          </p:cNvPicPr>
          <p:nvPr/>
        </p:nvPicPr>
        <p:blipFill>
          <a:blip r:embed="rId3"/>
          <a:srcRect/>
          <a:stretch>
            <a:fillRect/>
          </a:stretch>
        </p:blipFill>
        <p:spPr bwMode="auto">
          <a:xfrm>
            <a:off x="2133599" y="1371600"/>
            <a:ext cx="3991129" cy="1143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905000" y="2743200"/>
            <a:ext cx="4648200" cy="3372925"/>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SEGMENTATION</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800" b="1" dirty="0" smtClean="0">
                <a:solidFill>
                  <a:srgbClr val="0070C0"/>
                </a:solidFill>
              </a:rPr>
              <a:t> Segmentation with Paging : INTEL PENTIUM</a:t>
            </a:r>
            <a:endParaRPr lang="en-US" sz="28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52</a:t>
            </a:fld>
            <a:endParaRPr kumimoji="0" lang="en-US"/>
          </a:p>
        </p:txBody>
      </p:sp>
      <p:pic>
        <p:nvPicPr>
          <p:cNvPr id="1028" name="Picture 4"/>
          <p:cNvPicPr>
            <a:picLocks noChangeAspect="1" noChangeArrowheads="1"/>
          </p:cNvPicPr>
          <p:nvPr/>
        </p:nvPicPr>
        <p:blipFill>
          <a:blip r:embed="rId3"/>
          <a:srcRect/>
          <a:stretch>
            <a:fillRect/>
          </a:stretch>
        </p:blipFill>
        <p:spPr bwMode="auto">
          <a:xfrm>
            <a:off x="990600" y="1295400"/>
            <a:ext cx="6207443" cy="14478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609600" y="2819400"/>
            <a:ext cx="7467600" cy="2833392"/>
          </a:xfrm>
          <a:prstGeom prst="rect">
            <a:avLst/>
          </a:prstGeom>
          <a:noFill/>
          <a:ln w="9525">
            <a:noFill/>
            <a:miter lim="800000"/>
            <a:headEnd/>
            <a:tailEnd/>
          </a:ln>
          <a:effectLst/>
        </p:spPr>
      </p:pic>
      <p:sp>
        <p:nvSpPr>
          <p:cNvPr id="2" name="Footer Placeholder 1"/>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b="1" dirty="0" smtClean="0"/>
              <a:t>SEGMENTATION</a:t>
            </a:r>
            <a:endParaRPr lang="en-US" b="1" dirty="0"/>
          </a:p>
        </p:txBody>
      </p:sp>
      <p:sp>
        <p:nvSpPr>
          <p:cNvPr id="10" name="Rectangle 9"/>
          <p:cNvSpPr/>
          <p:nvPr/>
        </p:nvSpPr>
        <p:spPr>
          <a:xfrm>
            <a:off x="609600" y="533400"/>
            <a:ext cx="7772400" cy="523220"/>
          </a:xfrm>
          <a:prstGeom prst="rect">
            <a:avLst/>
          </a:prstGeom>
        </p:spPr>
        <p:txBody>
          <a:bodyPr wrap="square">
            <a:spAutoFit/>
          </a:bodyPr>
          <a:lstStyle/>
          <a:p>
            <a:pPr algn="just">
              <a:buFont typeface="Wingdings" pitchFamily="2" charset="2"/>
              <a:buChar char="Ø"/>
            </a:pPr>
            <a:r>
              <a:rPr lang="en-US" sz="2800" b="1" dirty="0" smtClean="0">
                <a:solidFill>
                  <a:srgbClr val="0070C0"/>
                </a:solidFill>
              </a:rPr>
              <a:t> Segmentation with Paging : MULTICS</a:t>
            </a:r>
            <a:endParaRPr lang="en-US" sz="2800" b="1" dirty="0" smtClean="0">
              <a:solidFill>
                <a:srgbClr val="FF0000"/>
              </a:solidFill>
            </a:endParaRPr>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53</a:t>
            </a:fld>
            <a:endParaRPr kumimoji="0" lang="en-US"/>
          </a:p>
        </p:txBody>
      </p:sp>
      <p:sp>
        <p:nvSpPr>
          <p:cNvPr id="2" name="Footer Placeholder 1"/>
          <p:cNvSpPr>
            <a:spLocks noGrp="1"/>
          </p:cNvSpPr>
          <p:nvPr>
            <p:ph type="ftr" sz="quarter" idx="16"/>
          </p:nvPr>
        </p:nvSpPr>
        <p:spPr/>
        <p:txBody>
          <a:bodyPr/>
          <a:lstStyle/>
          <a:p>
            <a:r>
              <a:rPr kumimoji="0" lang="en-US" smtClean="0"/>
              <a:t>Er. Deeyoranjan Dongol</a:t>
            </a:r>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1323975"/>
            <a:ext cx="611505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2907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54</a:t>
            </a:fld>
            <a:endParaRPr kumimoji="0" lang="en-US"/>
          </a:p>
        </p:txBody>
      </p:sp>
      <p:sp>
        <p:nvSpPr>
          <p:cNvPr id="6" name="TextBox 5"/>
          <p:cNvSpPr txBox="1"/>
          <p:nvPr/>
        </p:nvSpPr>
        <p:spPr>
          <a:xfrm>
            <a:off x="457200" y="457200"/>
            <a:ext cx="8077200" cy="892552"/>
          </a:xfrm>
          <a:prstGeom prst="rect">
            <a:avLst/>
          </a:prstGeom>
          <a:noFill/>
        </p:spPr>
        <p:txBody>
          <a:bodyPr wrap="square" rtlCol="0">
            <a:spAutoFit/>
          </a:bodyPr>
          <a:lstStyle/>
          <a:p>
            <a:pPr marL="971550" lvl="3" indent="-514350" algn="just"/>
            <a:endParaRPr lang="en-US" sz="2600" b="1" dirty="0" smtClean="0">
              <a:solidFill>
                <a:srgbClr val="0070C0"/>
              </a:solidFill>
            </a:endParaRPr>
          </a:p>
          <a:p>
            <a:pPr marL="971550" lvl="3" indent="-514350" algn="just"/>
            <a:endParaRPr lang="en-US" sz="2600" b="1" dirty="0" smtClean="0">
              <a:solidFill>
                <a:srgbClr val="0070C0"/>
              </a:solidFill>
            </a:endParaRPr>
          </a:p>
        </p:txBody>
      </p:sp>
      <p:sp>
        <p:nvSpPr>
          <p:cNvPr id="7" name="Rectangle 6"/>
          <p:cNvSpPr/>
          <p:nvPr/>
        </p:nvSpPr>
        <p:spPr>
          <a:xfrm>
            <a:off x="457200" y="117693"/>
            <a:ext cx="8001000" cy="6124754"/>
          </a:xfrm>
          <a:prstGeom prst="rect">
            <a:avLst/>
          </a:prstGeom>
        </p:spPr>
        <p:txBody>
          <a:bodyPr wrap="square">
            <a:spAutoFit/>
          </a:bodyPr>
          <a:lstStyle/>
          <a:p>
            <a:pPr algn="just"/>
            <a:r>
              <a:rPr lang="en-US" sz="2800" b="1" dirty="0" smtClean="0">
                <a:solidFill>
                  <a:srgbClr val="FF0000"/>
                </a:solidFill>
              </a:rPr>
              <a:t>When a memory reference occurred, the following algorithm was carried out</a:t>
            </a:r>
          </a:p>
          <a:p>
            <a:pPr marL="457200" indent="-457200" algn="just">
              <a:buFont typeface="+mj-lt"/>
              <a:buAutoNum type="arabicPeriod"/>
            </a:pPr>
            <a:r>
              <a:rPr lang="en-US" sz="2400" b="1" dirty="0" smtClean="0">
                <a:solidFill>
                  <a:srgbClr val="0070C0"/>
                </a:solidFill>
              </a:rPr>
              <a:t>The segment number was used to find the segment descriptor</a:t>
            </a:r>
          </a:p>
          <a:p>
            <a:pPr marL="457200" indent="-457200" algn="just">
              <a:buFont typeface="+mj-lt"/>
              <a:buAutoNum type="arabicPeriod"/>
            </a:pPr>
            <a:r>
              <a:rPr lang="en-US" sz="2400" b="1" dirty="0" smtClean="0">
                <a:solidFill>
                  <a:srgbClr val="0070C0"/>
                </a:solidFill>
              </a:rPr>
              <a:t>A check was made to see if </a:t>
            </a:r>
            <a:r>
              <a:rPr lang="en-US" sz="2400" b="1" dirty="0">
                <a:solidFill>
                  <a:srgbClr val="0070C0"/>
                </a:solidFill>
              </a:rPr>
              <a:t>the segment </a:t>
            </a:r>
            <a:r>
              <a:rPr lang="en-US" sz="2400" b="1" dirty="0" smtClean="0">
                <a:solidFill>
                  <a:srgbClr val="0070C0"/>
                </a:solidFill>
              </a:rPr>
              <a:t>page table was in memory. If it was, it was located. If it was not, a segment fault occurred. If there was a protection violation, a trap occurred.</a:t>
            </a:r>
          </a:p>
          <a:p>
            <a:pPr marL="457200" indent="-457200" algn="just">
              <a:buFont typeface="+mj-lt"/>
              <a:buAutoNum type="arabicPeriod"/>
            </a:pPr>
            <a:r>
              <a:rPr lang="en-US" sz="2400" b="1" dirty="0">
                <a:solidFill>
                  <a:srgbClr val="0070C0"/>
                </a:solidFill>
              </a:rPr>
              <a:t>The </a:t>
            </a:r>
            <a:r>
              <a:rPr lang="en-US" sz="2400" b="1" dirty="0" smtClean="0">
                <a:solidFill>
                  <a:srgbClr val="0070C0"/>
                </a:solidFill>
              </a:rPr>
              <a:t>page table entry for the requested virtual page was examined. If the page itself was not in memory, a page fault was triggered. If it was in memory, the main memory address of the start of the page was extracted from the page table entry</a:t>
            </a:r>
          </a:p>
          <a:p>
            <a:pPr marL="457200" indent="-457200" algn="just">
              <a:buFont typeface="+mj-lt"/>
              <a:buAutoNum type="arabicPeriod"/>
            </a:pPr>
            <a:r>
              <a:rPr lang="en-US" sz="2400" b="1" dirty="0" smtClean="0">
                <a:solidFill>
                  <a:srgbClr val="0070C0"/>
                </a:solidFill>
              </a:rPr>
              <a:t>The offset </a:t>
            </a:r>
            <a:r>
              <a:rPr lang="en-US" sz="2400" b="1" dirty="0">
                <a:solidFill>
                  <a:srgbClr val="0070C0"/>
                </a:solidFill>
              </a:rPr>
              <a:t>was added to the </a:t>
            </a:r>
            <a:r>
              <a:rPr lang="en-US" sz="2400" b="1" dirty="0" smtClean="0">
                <a:solidFill>
                  <a:srgbClr val="0070C0"/>
                </a:solidFill>
              </a:rPr>
              <a:t>page origin to give the main memory address where the word was located</a:t>
            </a:r>
          </a:p>
          <a:p>
            <a:pPr marL="457200" indent="-457200" algn="just">
              <a:buFont typeface="+mj-lt"/>
              <a:buAutoNum type="arabicPeriod"/>
            </a:pPr>
            <a:r>
              <a:rPr lang="en-US" sz="2400" b="1" dirty="0" smtClean="0">
                <a:solidFill>
                  <a:srgbClr val="0070C0"/>
                </a:solidFill>
              </a:rPr>
              <a:t>The read or store </a:t>
            </a:r>
            <a:r>
              <a:rPr lang="en-US" sz="2400" b="1" dirty="0">
                <a:solidFill>
                  <a:srgbClr val="0070C0"/>
                </a:solidFill>
              </a:rPr>
              <a:t>finally took </a:t>
            </a:r>
            <a:r>
              <a:rPr lang="en-US" sz="2400" b="1" dirty="0" smtClean="0">
                <a:solidFill>
                  <a:srgbClr val="0070C0"/>
                </a:solidFill>
              </a:rPr>
              <a:t>place</a:t>
            </a:r>
            <a:endParaRPr lang="en-US" sz="2400" b="1" dirty="0">
              <a:solidFill>
                <a:srgbClr val="0070C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118390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BUDDY SYSTEM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55</a:t>
            </a:fld>
            <a:endParaRPr kumimoji="0" lang="en-US"/>
          </a:p>
        </p:txBody>
      </p:sp>
      <p:sp>
        <p:nvSpPr>
          <p:cNvPr id="6" name="TextBox 5"/>
          <p:cNvSpPr txBox="1"/>
          <p:nvPr/>
        </p:nvSpPr>
        <p:spPr>
          <a:xfrm>
            <a:off x="457200" y="457200"/>
            <a:ext cx="8077200" cy="892552"/>
          </a:xfrm>
          <a:prstGeom prst="rect">
            <a:avLst/>
          </a:prstGeom>
          <a:noFill/>
        </p:spPr>
        <p:txBody>
          <a:bodyPr wrap="square" rtlCol="0">
            <a:spAutoFit/>
          </a:bodyPr>
          <a:lstStyle/>
          <a:p>
            <a:pPr marL="971550" lvl="3" indent="-514350" algn="just"/>
            <a:endParaRPr lang="en-US" sz="2600" b="1" dirty="0" smtClean="0">
              <a:solidFill>
                <a:srgbClr val="0070C0"/>
              </a:solidFill>
            </a:endParaRPr>
          </a:p>
          <a:p>
            <a:pPr marL="971550" lvl="3" indent="-514350" algn="just"/>
            <a:endParaRPr lang="en-US" sz="2600" b="1" dirty="0" smtClean="0">
              <a:solidFill>
                <a:srgbClr val="0070C0"/>
              </a:solidFill>
            </a:endParaRPr>
          </a:p>
        </p:txBody>
      </p:sp>
      <p:sp>
        <p:nvSpPr>
          <p:cNvPr id="7" name="Rectangle 6"/>
          <p:cNvSpPr/>
          <p:nvPr/>
        </p:nvSpPr>
        <p:spPr>
          <a:xfrm>
            <a:off x="457200" y="117693"/>
            <a:ext cx="8001000" cy="5509200"/>
          </a:xfrm>
          <a:prstGeom prst="rect">
            <a:avLst/>
          </a:prstGeom>
        </p:spPr>
        <p:txBody>
          <a:bodyPr wrap="square">
            <a:spAutoFit/>
          </a:bodyPr>
          <a:lstStyle/>
          <a:p>
            <a:pPr marL="284163" indent="-284163" algn="just">
              <a:buFont typeface="Arial" pitchFamily="34" charset="0"/>
              <a:buChar char="•"/>
            </a:pPr>
            <a:r>
              <a:rPr lang="en-US" sz="2200" b="1" dirty="0" smtClean="0">
                <a:solidFill>
                  <a:srgbClr val="0070C0"/>
                </a:solidFill>
              </a:rPr>
              <a:t>Entire memory space available for allocation is initially treated as a single block whose size is a power of 2</a:t>
            </a:r>
          </a:p>
          <a:p>
            <a:pPr marL="284163" indent="-284163" algn="just">
              <a:buFont typeface="Arial" pitchFamily="34" charset="0"/>
              <a:buChar char="•"/>
            </a:pPr>
            <a:r>
              <a:rPr lang="en-US" sz="2200" b="1" dirty="0" smtClean="0">
                <a:solidFill>
                  <a:srgbClr val="0070C0"/>
                </a:solidFill>
              </a:rPr>
              <a:t>When the first request is made, if its size is greater than half of the initial block then the entire block is allocated. Otherwise, the block is split in two equal companion buddies</a:t>
            </a:r>
          </a:p>
          <a:p>
            <a:pPr marL="284163" indent="-284163" algn="just">
              <a:buFont typeface="Arial" pitchFamily="34" charset="0"/>
              <a:buChar char="•"/>
            </a:pPr>
            <a:r>
              <a:rPr lang="en-US" sz="2200" b="1" dirty="0" smtClean="0">
                <a:solidFill>
                  <a:srgbClr val="0070C0"/>
                </a:solidFill>
              </a:rPr>
              <a:t>If the size of the request is greater than half of one of the buddies, then allocate one to it. Otherwise, one of the buddies is split in half again</a:t>
            </a:r>
          </a:p>
          <a:p>
            <a:pPr marL="284163" indent="-284163" algn="just">
              <a:buFont typeface="Arial" pitchFamily="34" charset="0"/>
              <a:buChar char="•"/>
            </a:pPr>
            <a:r>
              <a:rPr lang="en-US" sz="2200" b="1" dirty="0" smtClean="0">
                <a:solidFill>
                  <a:srgbClr val="0070C0"/>
                </a:solidFill>
              </a:rPr>
              <a:t>This method continues until the smallest block greater than or equal to the size of the request is found and allocated to it</a:t>
            </a:r>
          </a:p>
          <a:p>
            <a:pPr marL="284163" indent="-284163" algn="just">
              <a:buFont typeface="Arial" pitchFamily="34" charset="0"/>
              <a:buChar char="•"/>
            </a:pPr>
            <a:r>
              <a:rPr lang="en-US" sz="2200" b="1" dirty="0" smtClean="0">
                <a:solidFill>
                  <a:srgbClr val="0070C0"/>
                </a:solidFill>
              </a:rPr>
              <a:t>When a process terminates the buddy block that was allocated to it is freed. Whenever possible, an unallocated buddy is merged with a companion buddy in order to form a larger free block</a:t>
            </a:r>
          </a:p>
          <a:p>
            <a:pPr marL="284163" indent="-284163" algn="just">
              <a:buFont typeface="Arial" pitchFamily="34" charset="0"/>
              <a:buChar char="•"/>
            </a:pPr>
            <a:r>
              <a:rPr lang="en-US" sz="2200" b="1" dirty="0" smtClean="0">
                <a:solidFill>
                  <a:srgbClr val="0070C0"/>
                </a:solidFill>
              </a:rPr>
              <a:t>Two blocks are said to be companion buddies if they resulted from the split of the same direct </a:t>
            </a:r>
            <a:r>
              <a:rPr lang="en-US" sz="2200" b="1" smtClean="0">
                <a:solidFill>
                  <a:srgbClr val="0070C0"/>
                </a:solidFill>
              </a:rPr>
              <a:t>parent block</a:t>
            </a:r>
            <a:endParaRPr lang="en-US" sz="2200" b="1" dirty="0">
              <a:solidFill>
                <a:srgbClr val="0070C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BUDDY SYSTEM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56</a:t>
            </a:fld>
            <a:endParaRPr kumimoji="0" lang="en-US"/>
          </a:p>
        </p:txBody>
      </p:sp>
      <p:sp>
        <p:nvSpPr>
          <p:cNvPr id="6" name="TextBox 5"/>
          <p:cNvSpPr txBox="1"/>
          <p:nvPr/>
        </p:nvSpPr>
        <p:spPr>
          <a:xfrm>
            <a:off x="457200" y="457200"/>
            <a:ext cx="8077200" cy="892552"/>
          </a:xfrm>
          <a:prstGeom prst="rect">
            <a:avLst/>
          </a:prstGeom>
          <a:noFill/>
        </p:spPr>
        <p:txBody>
          <a:bodyPr wrap="square" rtlCol="0">
            <a:spAutoFit/>
          </a:bodyPr>
          <a:lstStyle/>
          <a:p>
            <a:pPr marL="971550" lvl="3" indent="-514350" algn="just"/>
            <a:endParaRPr lang="en-US" sz="2600" b="1" dirty="0" smtClean="0">
              <a:solidFill>
                <a:srgbClr val="0070C0"/>
              </a:solidFill>
            </a:endParaRPr>
          </a:p>
          <a:p>
            <a:pPr marL="971550" lvl="3" indent="-514350" algn="just"/>
            <a:endParaRPr lang="en-US" sz="2600" b="1" dirty="0" smtClean="0">
              <a:solidFill>
                <a:srgbClr val="0070C0"/>
              </a:solidFill>
            </a:endParaRPr>
          </a:p>
        </p:txBody>
      </p:sp>
      <p:pic>
        <p:nvPicPr>
          <p:cNvPr id="1026" name="Picture 2"/>
          <p:cNvPicPr>
            <a:picLocks noChangeAspect="1" noChangeArrowheads="1"/>
          </p:cNvPicPr>
          <p:nvPr/>
        </p:nvPicPr>
        <p:blipFill>
          <a:blip r:embed="rId3"/>
          <a:srcRect/>
          <a:stretch>
            <a:fillRect/>
          </a:stretch>
        </p:blipFill>
        <p:spPr bwMode="auto">
          <a:xfrm>
            <a:off x="228600" y="457200"/>
            <a:ext cx="8229600" cy="53340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SWAPPING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6</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srcRect/>
          <a:stretch>
            <a:fillRect/>
          </a:stretch>
        </p:blipFill>
        <p:spPr bwMode="auto">
          <a:xfrm>
            <a:off x="381000" y="3491763"/>
            <a:ext cx="7391400" cy="3061438"/>
          </a:xfrm>
          <a:prstGeom prst="rect">
            <a:avLst/>
          </a:prstGeom>
          <a:noFill/>
          <a:ln w="9525">
            <a:noFill/>
            <a:miter lim="800000"/>
            <a:headEnd/>
            <a:tailEnd/>
          </a:ln>
          <a:effectLst/>
        </p:spPr>
      </p:pic>
      <p:pic>
        <p:nvPicPr>
          <p:cNvPr id="7" name="Picture 2"/>
          <p:cNvPicPr>
            <a:picLocks noChangeAspect="1" noChangeArrowheads="1"/>
          </p:cNvPicPr>
          <p:nvPr/>
        </p:nvPicPr>
        <p:blipFill>
          <a:blip r:embed="rId4"/>
          <a:srcRect/>
          <a:stretch>
            <a:fillRect/>
          </a:stretch>
        </p:blipFill>
        <p:spPr bwMode="auto">
          <a:xfrm>
            <a:off x="685800" y="50151"/>
            <a:ext cx="7162799" cy="3759849"/>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SWAPPING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7</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5447645"/>
          </a:xfrm>
          <a:prstGeom prst="rect">
            <a:avLst/>
          </a:prstGeom>
          <a:noFill/>
        </p:spPr>
        <p:txBody>
          <a:bodyPr wrap="square" rtlCol="0">
            <a:spAutoFit/>
          </a:bodyPr>
          <a:lstStyle/>
          <a:p>
            <a:pPr marL="284163" indent="-284163" algn="just">
              <a:buFont typeface="Wingdings" pitchFamily="2" charset="2"/>
              <a:buChar char="Ø"/>
            </a:pPr>
            <a:r>
              <a:rPr lang="en-US" sz="2800" b="1" dirty="0" smtClean="0">
                <a:solidFill>
                  <a:srgbClr val="FF0000"/>
                </a:solidFill>
              </a:rPr>
              <a:t> </a:t>
            </a:r>
            <a:r>
              <a:rPr lang="en-US" sz="3200" b="1" dirty="0" smtClean="0">
                <a:solidFill>
                  <a:srgbClr val="FF0000"/>
                </a:solidFill>
              </a:rPr>
              <a:t>Swapping</a:t>
            </a:r>
            <a:endParaRPr lang="en-US" sz="2800" b="1" dirty="0" smtClean="0">
              <a:solidFill>
                <a:srgbClr val="FF0000"/>
              </a:solidFill>
            </a:endParaRPr>
          </a:p>
          <a:p>
            <a:pPr marL="741363" lvl="1" indent="-284163" algn="just">
              <a:buFont typeface="Arial" pitchFamily="34" charset="0"/>
              <a:buChar char="•"/>
            </a:pPr>
            <a:r>
              <a:rPr lang="en-US" sz="2800" b="1" dirty="0" smtClean="0">
                <a:solidFill>
                  <a:srgbClr val="0070C0"/>
                </a:solidFill>
              </a:rPr>
              <a:t>Consists of bringing in each process in its entirety, running it for a while, then putting it back on the disk</a:t>
            </a:r>
          </a:p>
          <a:p>
            <a:pPr marL="284163" indent="-284163" algn="just">
              <a:buFont typeface="Wingdings" pitchFamily="2" charset="2"/>
              <a:buChar char="Ø"/>
            </a:pPr>
            <a:r>
              <a:rPr lang="en-US" sz="2800" b="1" dirty="0" smtClean="0">
                <a:solidFill>
                  <a:srgbClr val="FF0000"/>
                </a:solidFill>
              </a:rPr>
              <a:t> </a:t>
            </a:r>
            <a:r>
              <a:rPr lang="en-US" sz="3200" b="1" dirty="0" smtClean="0">
                <a:solidFill>
                  <a:srgbClr val="FF0000"/>
                </a:solidFill>
              </a:rPr>
              <a:t>Compaction</a:t>
            </a:r>
            <a:endParaRPr lang="en-US" sz="2800" b="1" dirty="0" smtClean="0">
              <a:solidFill>
                <a:srgbClr val="FF0000"/>
              </a:solidFill>
            </a:endParaRPr>
          </a:p>
          <a:p>
            <a:pPr marL="693738" lvl="1" indent="-300038" algn="just">
              <a:buFont typeface="Arial" pitchFamily="34" charset="0"/>
              <a:buChar char="•"/>
            </a:pPr>
            <a:r>
              <a:rPr lang="en-US" sz="2800" b="1" dirty="0" smtClean="0">
                <a:solidFill>
                  <a:srgbClr val="0070C0"/>
                </a:solidFill>
              </a:rPr>
              <a:t>When swapping creates multiple holes in memory, it is possible to combine them all into one big one by moving all the processes downward as far as possible</a:t>
            </a:r>
            <a:endParaRPr lang="en-US" sz="4800" b="1" dirty="0" smtClean="0">
              <a:solidFill>
                <a:srgbClr val="0070C0"/>
              </a:solidFill>
            </a:endParaRPr>
          </a:p>
          <a:p>
            <a:pPr marL="284163" indent="-284163" algn="just">
              <a:buFont typeface="Wingdings" pitchFamily="2" charset="2"/>
              <a:buChar char="Ø"/>
            </a:pPr>
            <a:r>
              <a:rPr lang="en-US" sz="3200" b="1" dirty="0">
                <a:solidFill>
                  <a:srgbClr val="FF0000"/>
                </a:solidFill>
              </a:rPr>
              <a:t> </a:t>
            </a:r>
            <a:r>
              <a:rPr lang="en-US" sz="3200" b="1" dirty="0" smtClean="0">
                <a:solidFill>
                  <a:srgbClr val="FF0000"/>
                </a:solidFill>
              </a:rPr>
              <a:t>Coalescing</a:t>
            </a:r>
            <a:endParaRPr lang="en-US" sz="2800" b="1" dirty="0">
              <a:solidFill>
                <a:srgbClr val="FF0000"/>
              </a:solidFill>
            </a:endParaRPr>
          </a:p>
          <a:p>
            <a:pPr marL="693738" lvl="1" indent="-300038" algn="just">
              <a:buFont typeface="Arial" pitchFamily="34" charset="0"/>
              <a:buChar char="•"/>
            </a:pPr>
            <a:r>
              <a:rPr lang="en-US" sz="2800" b="1" dirty="0" smtClean="0">
                <a:solidFill>
                  <a:srgbClr val="0070C0"/>
                </a:solidFill>
              </a:rPr>
              <a:t>Process of merging two adjacent holes to form a single larger hole</a:t>
            </a:r>
            <a:endParaRPr lang="en-US" sz="2600"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8</a:t>
            </a:fld>
            <a:endParaRPr kumimoji="0" lang="en-US"/>
          </a:p>
        </p:txBody>
      </p:sp>
      <p:sp>
        <p:nvSpPr>
          <p:cNvPr id="5" name="TextBox 4"/>
          <p:cNvSpPr txBox="1"/>
          <p:nvPr/>
        </p:nvSpPr>
        <p:spPr>
          <a:xfrm>
            <a:off x="304800" y="228600"/>
            <a:ext cx="8153400" cy="6863417"/>
          </a:xfrm>
          <a:prstGeom prst="rect">
            <a:avLst/>
          </a:prstGeom>
          <a:noFill/>
        </p:spPr>
        <p:txBody>
          <a:bodyPr wrap="square" rtlCol="0">
            <a:spAutoFit/>
          </a:bodyPr>
          <a:lstStyle/>
          <a:p>
            <a:pPr>
              <a:buFont typeface="Wingdings" pitchFamily="2" charset="2"/>
              <a:buChar char="Ø"/>
            </a:pPr>
            <a:r>
              <a:rPr lang="en-US" sz="2800" b="1" dirty="0" smtClean="0">
                <a:solidFill>
                  <a:srgbClr val="FF0000"/>
                </a:solidFill>
                <a:latin typeface="+mj-lt"/>
                <a:cs typeface="Times New Roman" pitchFamily="18" charset="0"/>
              </a:rPr>
              <a:t> Memory Management with Bitmaps</a:t>
            </a: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r>
              <a:rPr lang="en-US" sz="2800" dirty="0" smtClean="0">
                <a:solidFill>
                  <a:srgbClr val="FF0000"/>
                </a:solidFill>
                <a:latin typeface="+mj-lt"/>
                <a:cs typeface="Times New Roman" pitchFamily="18" charset="0"/>
              </a:rPr>
              <a:t> </a:t>
            </a:r>
            <a:r>
              <a:rPr lang="en-US" sz="2800" b="1" dirty="0" smtClean="0">
                <a:solidFill>
                  <a:srgbClr val="FF0000"/>
                </a:solidFill>
                <a:latin typeface="+mj-lt"/>
                <a:cs typeface="Times New Roman" pitchFamily="18" charset="0"/>
              </a:rPr>
              <a:t>Problem</a:t>
            </a:r>
          </a:p>
          <a:p>
            <a:pPr marL="284163" indent="-284163" algn="just">
              <a:buFont typeface="Arial" pitchFamily="34" charset="0"/>
              <a:buChar char="•"/>
            </a:pPr>
            <a:r>
              <a:rPr lang="en-US" sz="2400" b="1" dirty="0" smtClean="0">
                <a:solidFill>
                  <a:srgbClr val="FF0000"/>
                </a:solidFill>
              </a:rPr>
              <a:t>When it has been decided to bring a k unit process into memory, the memory manager must search the bitmap to find a run of k consecutive 0 bits in the map. [Slow Operation]</a:t>
            </a:r>
          </a:p>
          <a:p>
            <a:pPr marL="741363" lvl="1" indent="-284163" algn="just">
              <a:buFont typeface="Arial" pitchFamily="34" charset="0"/>
              <a:buChar char="•"/>
            </a:pPr>
            <a:endParaRPr lang="en-US" sz="3600" dirty="0">
              <a:latin typeface="+mj-lt"/>
              <a:cs typeface="Times New Roman" pitchFamily="18" charset="0"/>
            </a:endParaRPr>
          </a:p>
        </p:txBody>
      </p:sp>
      <p:pic>
        <p:nvPicPr>
          <p:cNvPr id="5122" name="Picture 2"/>
          <p:cNvPicPr>
            <a:picLocks noChangeAspect="1" noChangeArrowheads="1"/>
          </p:cNvPicPr>
          <p:nvPr/>
        </p:nvPicPr>
        <p:blipFill>
          <a:blip r:embed="rId3"/>
          <a:srcRect/>
          <a:stretch>
            <a:fillRect/>
          </a:stretch>
        </p:blipFill>
        <p:spPr bwMode="auto">
          <a:xfrm>
            <a:off x="457200" y="762000"/>
            <a:ext cx="7743825" cy="37338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Effect transition="in" filter="wipe(left)">
                                      <p:cBhvr>
                                        <p:cTn id="7" dur="500"/>
                                        <p:tgtEl>
                                          <p:spTgt spid="5">
                                            <p:txEl>
                                              <p:pRg st="10" end="1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animEffect transition="in" filter="wipe(left)">
                                      <p:cBhvr>
                                        <p:cTn id="11"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9</a:t>
            </a:fld>
            <a:endParaRPr kumimoji="0" lang="en-US"/>
          </a:p>
        </p:txBody>
      </p:sp>
      <p:sp>
        <p:nvSpPr>
          <p:cNvPr id="5" name="TextBox 4"/>
          <p:cNvSpPr txBox="1"/>
          <p:nvPr/>
        </p:nvSpPr>
        <p:spPr>
          <a:xfrm>
            <a:off x="304800" y="228600"/>
            <a:ext cx="8153400" cy="5539978"/>
          </a:xfrm>
          <a:prstGeom prst="rect">
            <a:avLst/>
          </a:prstGeom>
          <a:noFill/>
        </p:spPr>
        <p:txBody>
          <a:bodyPr wrap="square" rtlCol="0">
            <a:spAutoFit/>
          </a:bodyPr>
          <a:lstStyle/>
          <a:p>
            <a:pPr>
              <a:buFont typeface="Wingdings" pitchFamily="2" charset="2"/>
              <a:buChar char="Ø"/>
            </a:pPr>
            <a:r>
              <a:rPr lang="en-US" sz="2800" b="1" dirty="0" smtClean="0">
                <a:solidFill>
                  <a:srgbClr val="FF0000"/>
                </a:solidFill>
                <a:latin typeface="+mj-lt"/>
                <a:cs typeface="Times New Roman" pitchFamily="18" charset="0"/>
              </a:rPr>
              <a:t> Memory Management with Linked Lists</a:t>
            </a:r>
          </a:p>
          <a:p>
            <a:pPr>
              <a:buFont typeface="Wingdings" pitchFamily="2" charset="2"/>
              <a:buChar char="Ø"/>
            </a:pPr>
            <a:endParaRPr lang="en-US" sz="2800" b="1"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a:buFont typeface="Wingdings" pitchFamily="2" charset="2"/>
              <a:buChar char="Ø"/>
            </a:pPr>
            <a:endParaRPr lang="en-US" sz="2800" dirty="0" smtClean="0">
              <a:latin typeface="+mj-lt"/>
              <a:cs typeface="Times New Roman" pitchFamily="18" charset="0"/>
            </a:endParaRPr>
          </a:p>
          <a:p>
            <a:pPr marL="630238" indent="-284163" algn="just">
              <a:buFont typeface="Arial" pitchFamily="34" charset="0"/>
              <a:buChar char="•"/>
            </a:pPr>
            <a:r>
              <a:rPr lang="en-US" sz="2600" b="1" dirty="0" smtClean="0">
                <a:solidFill>
                  <a:srgbClr val="0070C0"/>
                </a:solidFill>
              </a:rPr>
              <a:t>Sorted by address</a:t>
            </a:r>
          </a:p>
          <a:p>
            <a:pPr marL="630238" indent="-284163" algn="just">
              <a:buFont typeface="Arial" pitchFamily="34" charset="0"/>
              <a:buChar char="•"/>
            </a:pPr>
            <a:r>
              <a:rPr lang="en-US" sz="2600" b="1" dirty="0" smtClean="0">
                <a:solidFill>
                  <a:srgbClr val="0070C0"/>
                </a:solidFill>
              </a:rPr>
              <a:t>Advantage -updating the list is straightforward when a  process terminates or swapped out</a:t>
            </a:r>
          </a:p>
          <a:p>
            <a:pPr marL="630238" indent="-284163" algn="just">
              <a:buFont typeface="Arial" pitchFamily="34" charset="0"/>
              <a:buChar char="•"/>
            </a:pPr>
            <a:r>
              <a:rPr lang="en-US" sz="2600" b="1" dirty="0" smtClean="0">
                <a:solidFill>
                  <a:srgbClr val="0070C0"/>
                </a:solidFill>
              </a:rPr>
              <a:t>A terminating process normally has two neighbors -  processes or holes </a:t>
            </a:r>
          </a:p>
        </p:txBody>
      </p:sp>
      <p:pic>
        <p:nvPicPr>
          <p:cNvPr id="6146" name="Picture 2"/>
          <p:cNvPicPr>
            <a:picLocks noChangeAspect="1" noChangeArrowheads="1"/>
          </p:cNvPicPr>
          <p:nvPr/>
        </p:nvPicPr>
        <p:blipFill>
          <a:blip r:embed="rId3"/>
          <a:srcRect/>
          <a:stretch>
            <a:fillRect/>
          </a:stretch>
        </p:blipFill>
        <p:spPr bwMode="auto">
          <a:xfrm>
            <a:off x="381000" y="838200"/>
            <a:ext cx="7671152" cy="28194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Effect transition="in" filter="wipe(left)">
                                      <p:cBhvr>
                                        <p:cTn id="7" dur="500"/>
                                        <p:tgtEl>
                                          <p:spTgt spid="5">
                                            <p:txEl>
                                              <p:pRg st="8" end="8"/>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animEffect transition="in" filter="wipe(left)">
                                      <p:cBhvr>
                                        <p:cTn id="11" dur="500"/>
                                        <p:tgtEl>
                                          <p:spTgt spid="5">
                                            <p:txEl>
                                              <p:pRg st="9" end="9"/>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animEffect transition="in" filter="wipe(left)">
                                      <p:cBhvr>
                                        <p:cTn id="15"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1_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C87CFE-642B-4AB0-BDFB-C5D4996E96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Pitchbook</Template>
  <TotalTime>0</TotalTime>
  <Words>4506</Words>
  <Application>Microsoft Office PowerPoint</Application>
  <PresentationFormat>On-screen Show (4:3)</PresentationFormat>
  <Paragraphs>708</Paragraphs>
  <Slides>56</Slides>
  <Notes>56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56</vt:i4>
      </vt:variant>
    </vt:vector>
  </HeadingPairs>
  <TitlesOfParts>
    <vt:vector size="64" baseType="lpstr">
      <vt:lpstr>Arial</vt:lpstr>
      <vt:lpstr>Calibri</vt:lpstr>
      <vt:lpstr>Comic Sans MS</vt:lpstr>
      <vt:lpstr>Times New Roman</vt:lpstr>
      <vt:lpstr>TimesNewRomanPSMT</vt:lpstr>
      <vt:lpstr>Wingdings</vt:lpstr>
      <vt:lpstr>Pitchbook</vt:lpstr>
      <vt:lpstr>1_Pitchbook</vt:lpstr>
      <vt:lpstr>Memory management</vt:lpstr>
      <vt:lpstr>MEMORY MANAGEMENT  </vt:lpstr>
      <vt:lpstr>MEMORY MANAGEMENT  </vt:lpstr>
      <vt:lpstr>MEMORY MANAGEMENT  </vt:lpstr>
      <vt:lpstr>MEMORY MANAGEMENT  </vt:lpstr>
      <vt:lpstr>SWAPPING</vt:lpstr>
      <vt:lpstr>SWAPPING</vt:lpstr>
      <vt:lpstr>PowerPoint Presentation</vt:lpstr>
      <vt:lpstr>PowerPoint Presentation</vt:lpstr>
      <vt:lpstr>ALGORITHM TO ALLOCATE MEMORY TO  NEWLY CREATED PROCESS </vt:lpstr>
      <vt:lpstr>ALGORITHM TO ALLOCATE MEMORY TO  NEWLY CREATED PROCESS </vt:lpstr>
      <vt:lpstr>EXAMPLE</vt:lpstr>
      <vt:lpstr>VIRTUAL  MEMORY</vt:lpstr>
      <vt:lpstr>VIRTUAL  MEMORY</vt:lpstr>
      <vt:lpstr>PAGING</vt:lpstr>
      <vt:lpstr>VIRTUAL  MEMORY</vt:lpstr>
      <vt:lpstr>VIRTUAL  MEMORY</vt:lpstr>
      <vt:lpstr>PowerPoint Presentation</vt:lpstr>
      <vt:lpstr>VIRTUAL  MEMORY</vt:lpstr>
      <vt:lpstr>VIRTUAL  MEMORY</vt:lpstr>
      <vt:lpstr>VIRTUAL  MEMORY</vt:lpstr>
      <vt:lpstr>VIRTUAL  MEMORY</vt:lpstr>
      <vt:lpstr>VIRTUAL  MEMORY</vt:lpstr>
      <vt:lpstr>VIRTUAL  MEMORY</vt:lpstr>
      <vt:lpstr>PAGE REPLACEMENT ALGORITHM</vt:lpstr>
      <vt:lpstr>PAGE REPLACEMENT ALGORITHM</vt:lpstr>
      <vt:lpstr>PAGE REPLACEMENT ALGORITHM</vt:lpstr>
      <vt:lpstr>PAGE REPLACEMENT ALGORITHM</vt:lpstr>
      <vt:lpstr>PAGE REPLACEMENT ALGORITHM</vt:lpstr>
      <vt:lpstr>PAGE REPLACEMENT ALGORITHM</vt:lpstr>
      <vt:lpstr>PAGE REPLACEMENT ALGORITHM</vt:lpstr>
      <vt:lpstr>PAGE REPLACEMENT ALGORITHM</vt:lpstr>
      <vt:lpstr>PAGE REPLACEMENT ALGORITHM</vt:lpstr>
      <vt:lpstr>PAGE REPLACEMENT ALGORITHM</vt:lpstr>
      <vt:lpstr>PAGE REPLACEMENT ALGORITHM</vt:lpstr>
      <vt:lpstr>PAGE REPLACEMENT ALGORITHM</vt:lpstr>
      <vt:lpstr>PAGE REPLACEMENT ALGORITHM</vt:lpstr>
      <vt:lpstr>PAGE REPLACEMENT ALGORITHM</vt:lpstr>
      <vt:lpstr>PAGE REPLACEMENT ALGORITHM</vt:lpstr>
      <vt:lpstr>PAGE REPLACEMENT ALGORITHM</vt:lpstr>
      <vt:lpstr>PAGE REPLACEMENT ALGORITHM</vt:lpstr>
      <vt:lpstr>PowerPoint Presentation</vt:lpstr>
      <vt:lpstr>PAGE REPLACEMENT ALGORITHM</vt:lpstr>
      <vt:lpstr>SEGMENTATION</vt:lpstr>
      <vt:lpstr>SEGMENTATION</vt:lpstr>
      <vt:lpstr>SEGMENTATION</vt:lpstr>
      <vt:lpstr>SEGMENTATION</vt:lpstr>
      <vt:lpstr>SEGMENTATION</vt:lpstr>
      <vt:lpstr>PowerPoint Presentation</vt:lpstr>
      <vt:lpstr>SEGMENTATION</vt:lpstr>
      <vt:lpstr>SEGMENTATION</vt:lpstr>
      <vt:lpstr>SEGMENTATION</vt:lpstr>
      <vt:lpstr>SEGMENTATION</vt:lpstr>
      <vt:lpstr>PowerPoint Presentation</vt:lpstr>
      <vt:lpstr>BUDDY SYSTEM</vt:lpstr>
      <vt:lpstr>BUDDY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2012-07-23T09:30:26Z</dcterms:created>
  <dcterms:modified xsi:type="dcterms:W3CDTF">2023-12-07T13:22:09Z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TC101769289990</vt:lpwstr>
  </property>
</Properties>
</file>