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648" r:id="rId2"/>
    <p:sldMasterId id="2147483653" r:id="rId3"/>
  </p:sldMasterIdLst>
  <p:notesMasterIdLst>
    <p:notesMasterId r:id="rId60"/>
  </p:notesMasterIdLst>
  <p:handoutMasterIdLst>
    <p:handoutMasterId r:id="rId61"/>
  </p:handoutMasterIdLst>
  <p:sldIdLst>
    <p:sldId id="377" r:id="rId4"/>
    <p:sldId id="290" r:id="rId5"/>
    <p:sldId id="329" r:id="rId6"/>
    <p:sldId id="295" r:id="rId7"/>
    <p:sldId id="294" r:id="rId8"/>
    <p:sldId id="332" r:id="rId9"/>
    <p:sldId id="330" r:id="rId10"/>
    <p:sldId id="297" r:id="rId11"/>
    <p:sldId id="331" r:id="rId12"/>
    <p:sldId id="333" r:id="rId13"/>
    <p:sldId id="335" r:id="rId14"/>
    <p:sldId id="334" r:id="rId15"/>
    <p:sldId id="336" r:id="rId16"/>
    <p:sldId id="372" r:id="rId17"/>
    <p:sldId id="373" r:id="rId18"/>
    <p:sldId id="374" r:id="rId19"/>
    <p:sldId id="375" r:id="rId20"/>
    <p:sldId id="337" r:id="rId21"/>
    <p:sldId id="339" r:id="rId22"/>
    <p:sldId id="340" r:id="rId23"/>
    <p:sldId id="341" r:id="rId24"/>
    <p:sldId id="342" r:id="rId25"/>
    <p:sldId id="343" r:id="rId26"/>
    <p:sldId id="346" r:id="rId27"/>
    <p:sldId id="344" r:id="rId28"/>
    <p:sldId id="345" r:id="rId29"/>
    <p:sldId id="348" r:id="rId30"/>
    <p:sldId id="349" r:id="rId31"/>
    <p:sldId id="350" r:id="rId32"/>
    <p:sldId id="351" r:id="rId33"/>
    <p:sldId id="352" r:id="rId34"/>
    <p:sldId id="354" r:id="rId35"/>
    <p:sldId id="353" r:id="rId36"/>
    <p:sldId id="366" r:id="rId37"/>
    <p:sldId id="355" r:id="rId38"/>
    <p:sldId id="367" r:id="rId39"/>
    <p:sldId id="369" r:id="rId40"/>
    <p:sldId id="356" r:id="rId41"/>
    <p:sldId id="368" r:id="rId42"/>
    <p:sldId id="379" r:id="rId43"/>
    <p:sldId id="380" r:id="rId44"/>
    <p:sldId id="357" r:id="rId45"/>
    <p:sldId id="358" r:id="rId46"/>
    <p:sldId id="359" r:id="rId47"/>
    <p:sldId id="365" r:id="rId48"/>
    <p:sldId id="360" r:id="rId49"/>
    <p:sldId id="370" r:id="rId50"/>
    <p:sldId id="378" r:id="rId51"/>
    <p:sldId id="381" r:id="rId52"/>
    <p:sldId id="361" r:id="rId53"/>
    <p:sldId id="362" r:id="rId54"/>
    <p:sldId id="382" r:id="rId55"/>
    <p:sldId id="363" r:id="rId56"/>
    <p:sldId id="376" r:id="rId57"/>
    <p:sldId id="371" r:id="rId58"/>
    <p:sldId id="364" r:id="rId59"/>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modifyVerifier cryptProviderType="rsaAES" cryptAlgorithmClass="hash" cryptAlgorithmType="typeAny" cryptAlgorithmSid="14" spinCount="100000" saltData="WKPEJOUpsnK4zwkOoQqo5Q==" hashData="H9/XDfIETNz7LEKHU1SzNSWZYFSeZ//wNj/qVgWxjtjjyzeCdlfoaRlZuB6d5At3LlNUwrh6c6wFqw7P1u0SVw=="/>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5343" autoAdjust="0"/>
  </p:normalViewPr>
  <p:slideViewPr>
    <p:cSldViewPr>
      <p:cViewPr varScale="1">
        <p:scale>
          <a:sx n="80" d="100"/>
          <a:sy n="80" d="100"/>
        </p:scale>
        <p:origin x="88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61" Type="http://schemas.openxmlformats.org/officeDocument/2006/relationships/handoutMaster" Target="handoutMasters/handoutMaster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extLst/>
          </a:lstStyle>
          <a:p>
            <a:endParaRPr lang="en-US" dirty="0"/>
          </a:p>
        </p:txBody>
      </p:sp>
      <p:sp>
        <p:nvSpPr>
          <p:cNvPr id="3" name="Rectangle 3"/>
          <p:cNvSpPr>
            <a:spLocks noGrp="1"/>
          </p:cNvSpPr>
          <p:nvPr>
            <p:ph type="dt" sz="quarter" idx="1"/>
          </p:nvPr>
        </p:nvSpPr>
        <p:spPr>
          <a:xfrm>
            <a:off x="3884613" y="0"/>
            <a:ext cx="2971800" cy="457200"/>
          </a:xfrm>
          <a:prstGeom prst="rect">
            <a:avLst/>
          </a:prstGeom>
        </p:spPr>
        <p:txBody>
          <a:bodyPr vert="horz"/>
          <a:lstStyle>
            <a:extLst/>
          </a:lstStyle>
          <a:p>
            <a:fld id="{31555DB1-8736-42A3-B48D-2B08FB93332A}" type="datetimeFigureOut">
              <a:rPr lang="en-US" smtClean="0"/>
              <a:pPr/>
              <a:t>8/28/2023</a:t>
            </a:fld>
            <a:endParaRPr lang="en-US" dirty="0"/>
          </a:p>
        </p:txBody>
      </p:sp>
      <p:sp>
        <p:nvSpPr>
          <p:cNvPr id="4" name="Rectangle 4"/>
          <p:cNvSpPr>
            <a:spLocks noGrp="1"/>
          </p:cNvSpPr>
          <p:nvPr>
            <p:ph type="ftr" sz="quarter" idx="2"/>
          </p:nvPr>
        </p:nvSpPr>
        <p:spPr>
          <a:xfrm>
            <a:off x="0" y="8685213"/>
            <a:ext cx="2971800" cy="457200"/>
          </a:xfrm>
          <a:prstGeom prst="rect">
            <a:avLst/>
          </a:prstGeom>
        </p:spPr>
        <p:txBody>
          <a:bodyPr vert="horz"/>
          <a:lstStyle>
            <a:extLst/>
          </a:lstStyle>
          <a:p>
            <a:endParaRPr lang="en-US" dirty="0"/>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extLst/>
          </a:lstStyle>
          <a:p>
            <a:fld id="{5400D380-E0D7-4EB1-B91E-BFCC7DA7F29D}" type="slidenum">
              <a:rPr lang="en-US" smtClean="0"/>
              <a:pPr/>
              <a:t>‹#›</a:t>
            </a:fld>
            <a:endParaRPr lang="en-US" dirty="0"/>
          </a:p>
        </p:txBody>
      </p:sp>
    </p:spTree>
    <p:extLst>
      <p:ext uri="{BB962C8B-B14F-4D97-AF65-F5344CB8AC3E}">
        <p14:creationId xmlns:p14="http://schemas.microsoft.com/office/powerpoint/2010/main" val="30659053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extLst/>
          </a:lstStyle>
          <a:p>
            <a:endParaRPr lang="en-US" dirty="0"/>
          </a:p>
        </p:txBody>
      </p:sp>
      <p:sp>
        <p:nvSpPr>
          <p:cNvPr id="3" name="Rectangle 3"/>
          <p:cNvSpPr>
            <a:spLocks noGrp="1"/>
          </p:cNvSpPr>
          <p:nvPr>
            <p:ph type="dt" idx="1"/>
          </p:nvPr>
        </p:nvSpPr>
        <p:spPr>
          <a:xfrm>
            <a:off x="3884613" y="0"/>
            <a:ext cx="2971800" cy="457200"/>
          </a:xfrm>
          <a:prstGeom prst="rect">
            <a:avLst/>
          </a:prstGeom>
        </p:spPr>
        <p:txBody>
          <a:bodyPr vert="horz"/>
          <a:lstStyle>
            <a:extLst/>
          </a:lstStyle>
          <a:p>
            <a:fld id="{0BDB199F-A56C-4049-BA04-1447030960FF}" type="datetimeFigureOut">
              <a:rPr lang="en-US" smtClean="0"/>
              <a:pPr/>
              <a:t>8/28/2023</a:t>
            </a:fld>
            <a:endParaRPr lang="en-US" dirty="0"/>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anchor="ctr"/>
          <a:lstStyle>
            <a:extLst/>
          </a:lstStyle>
          <a:p>
            <a:endParaRPr lang="en-US" dirty="0"/>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a:lstStyle>
            <a:extLst/>
          </a:lstStyle>
          <a:p>
            <a:endParaRPr lang="en-US" dirty="0"/>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extLst/>
          </a:lstStyle>
          <a:p>
            <a:fld id="{B3A019F3-8596-4028-9847-CBD3A185B07A}" type="slidenum">
              <a:rPr lang="en-US" smtClean="0"/>
              <a:pPr/>
              <a:t>‹#›</a:t>
            </a:fld>
            <a:endParaRPr lang="en-US" dirty="0"/>
          </a:p>
        </p:txBody>
      </p:sp>
    </p:spTree>
    <p:extLst>
      <p:ext uri="{BB962C8B-B14F-4D97-AF65-F5344CB8AC3E}">
        <p14:creationId xmlns:p14="http://schemas.microsoft.com/office/powerpoint/2010/main" val="7995270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308044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10</a:t>
            </a:fld>
            <a:endParaRPr lang="en-US" dirty="0"/>
          </a:p>
        </p:txBody>
      </p:sp>
    </p:spTree>
    <p:extLst>
      <p:ext uri="{BB962C8B-B14F-4D97-AF65-F5344CB8AC3E}">
        <p14:creationId xmlns:p14="http://schemas.microsoft.com/office/powerpoint/2010/main" val="468833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11</a:t>
            </a:fld>
            <a:endParaRPr lang="en-US" dirty="0"/>
          </a:p>
        </p:txBody>
      </p:sp>
    </p:spTree>
    <p:extLst>
      <p:ext uri="{BB962C8B-B14F-4D97-AF65-F5344CB8AC3E}">
        <p14:creationId xmlns:p14="http://schemas.microsoft.com/office/powerpoint/2010/main" val="2207796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12</a:t>
            </a:fld>
            <a:endParaRPr lang="en-US" dirty="0"/>
          </a:p>
        </p:txBody>
      </p:sp>
    </p:spTree>
    <p:extLst>
      <p:ext uri="{BB962C8B-B14F-4D97-AF65-F5344CB8AC3E}">
        <p14:creationId xmlns:p14="http://schemas.microsoft.com/office/powerpoint/2010/main" val="2515350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200" kern="1200" baseline="0" dirty="0" smtClean="0">
                <a:solidFill>
                  <a:schemeClr val="tx1"/>
                </a:solidFill>
                <a:latin typeface="+mn-lt"/>
                <a:ea typeface="+mn-ea"/>
                <a:cs typeface="+mn-cs"/>
              </a:rPr>
              <a:t>In certain situations, a single application may be required to perform several similar task such as a web server accepts client requests for web pages, images, sound, graphics etc. A busy web server may have several clients concurrently accessing it. So if the web server runs on traditional single threaded process, it would be able to service only one client at a time. The amount of time that the client might have to wait for its request to be serviced is enormous. One solution of this problem can be thought by creation of new process. When the server receives a new request, it creates a separate process to service that request. But this method is heavy weight. In fact this process creation method was common before threads become popular. Process creation is time consuming and resource intensive. If the new process perform the same task as the existing process, why incur all that overhead? It is generally more efficient for one process that contains multiple threads to serve the same purpose. This approach would multithreaded the web server process. The server would create a separate thread that would listen for clients requests. When a request is made, rather than creating another process, it will create a separate thread to service the request.</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13</a:t>
            </a:fld>
            <a:endParaRPr lang="en-US" dirty="0"/>
          </a:p>
        </p:txBody>
      </p:sp>
    </p:spTree>
    <p:extLst>
      <p:ext uri="{BB962C8B-B14F-4D97-AF65-F5344CB8AC3E}">
        <p14:creationId xmlns:p14="http://schemas.microsoft.com/office/powerpoint/2010/main" val="1155163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14</a:t>
            </a:fld>
            <a:endParaRPr lang="en-US" dirty="0"/>
          </a:p>
        </p:txBody>
      </p:sp>
    </p:spTree>
    <p:extLst>
      <p:ext uri="{BB962C8B-B14F-4D97-AF65-F5344CB8AC3E}">
        <p14:creationId xmlns:p14="http://schemas.microsoft.com/office/powerpoint/2010/main" val="2267179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15</a:t>
            </a:fld>
            <a:endParaRPr lang="en-US" dirty="0"/>
          </a:p>
        </p:txBody>
      </p:sp>
    </p:spTree>
    <p:extLst>
      <p:ext uri="{BB962C8B-B14F-4D97-AF65-F5344CB8AC3E}">
        <p14:creationId xmlns:p14="http://schemas.microsoft.com/office/powerpoint/2010/main" val="2718306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16</a:t>
            </a:fld>
            <a:endParaRPr lang="en-US" dirty="0"/>
          </a:p>
        </p:txBody>
      </p:sp>
    </p:spTree>
    <p:extLst>
      <p:ext uri="{BB962C8B-B14F-4D97-AF65-F5344CB8AC3E}">
        <p14:creationId xmlns:p14="http://schemas.microsoft.com/office/powerpoint/2010/main" val="4205067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17</a:t>
            </a:fld>
            <a:endParaRPr lang="en-US" dirty="0"/>
          </a:p>
        </p:txBody>
      </p:sp>
    </p:spTree>
    <p:extLst>
      <p:ext uri="{BB962C8B-B14F-4D97-AF65-F5344CB8AC3E}">
        <p14:creationId xmlns:p14="http://schemas.microsoft.com/office/powerpoint/2010/main" val="4013514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Char char="•"/>
            </a:pPr>
            <a:r>
              <a:rPr lang="en-US" dirty="0" smtClean="0"/>
              <a:t> maps</a:t>
            </a:r>
            <a:r>
              <a:rPr lang="en-US" baseline="0" dirty="0" smtClean="0"/>
              <a:t> each user thread to a kernel thread</a:t>
            </a:r>
          </a:p>
          <a:p>
            <a:pPr algn="just">
              <a:buFont typeface="Arial" pitchFamily="34" charset="0"/>
              <a:buChar char="•"/>
            </a:pPr>
            <a:r>
              <a:rPr lang="en-US" baseline="0" dirty="0"/>
              <a:t> </a:t>
            </a:r>
            <a:r>
              <a:rPr lang="en-US" baseline="0" dirty="0" smtClean="0"/>
              <a:t>another thread can run when a thread makes blocking system call</a:t>
            </a:r>
          </a:p>
          <a:p>
            <a:pPr algn="just">
              <a:buFont typeface="Arial" pitchFamily="34" charset="0"/>
              <a:buChar char="•"/>
            </a:pPr>
            <a:r>
              <a:rPr lang="en-US" baseline="0" dirty="0" smtClean="0"/>
              <a:t> creating a user thread requires creating corresponding kernel thread</a:t>
            </a:r>
          </a:p>
        </p:txBody>
      </p:sp>
      <p:sp>
        <p:nvSpPr>
          <p:cNvPr id="4" name="Slide Number Placeholder 3"/>
          <p:cNvSpPr>
            <a:spLocks noGrp="1"/>
          </p:cNvSpPr>
          <p:nvPr>
            <p:ph type="sldNum" sz="quarter" idx="10"/>
          </p:nvPr>
        </p:nvSpPr>
        <p:spPr/>
        <p:txBody>
          <a:bodyPr/>
          <a:lstStyle/>
          <a:p>
            <a:fld id="{B3A019F3-8596-4028-9847-CBD3A185B07A}" type="slidenum">
              <a:rPr lang="en-US" smtClean="0"/>
              <a:pPr/>
              <a:t>18</a:t>
            </a:fld>
            <a:endParaRPr lang="en-US" dirty="0"/>
          </a:p>
        </p:txBody>
      </p:sp>
    </p:spTree>
    <p:extLst>
      <p:ext uri="{BB962C8B-B14F-4D97-AF65-F5344CB8AC3E}">
        <p14:creationId xmlns:p14="http://schemas.microsoft.com/office/powerpoint/2010/main" val="2763167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Char char="•"/>
            </a:pPr>
            <a:r>
              <a:rPr lang="en-US" dirty="0" smtClean="0"/>
              <a:t> maps</a:t>
            </a:r>
            <a:r>
              <a:rPr lang="en-US" baseline="0" dirty="0" smtClean="0"/>
              <a:t> user threads to single kernel thread</a:t>
            </a:r>
          </a:p>
          <a:p>
            <a:pPr algn="just">
              <a:buFont typeface="Arial" pitchFamily="34" charset="0"/>
              <a:buChar char="•"/>
            </a:pPr>
            <a:r>
              <a:rPr lang="en-US" baseline="0" dirty="0"/>
              <a:t> </a:t>
            </a:r>
            <a:r>
              <a:rPr lang="en-US" baseline="0" dirty="0" smtClean="0"/>
              <a:t>entire process is blocked when a thread makes blocking system call</a:t>
            </a:r>
          </a:p>
          <a:p>
            <a:pPr algn="just">
              <a:buFont typeface="Arial" pitchFamily="34" charset="0"/>
              <a:buChar char="•"/>
            </a:pPr>
            <a:r>
              <a:rPr lang="en-US" baseline="0" dirty="0" smtClean="0"/>
              <a:t> one thread can access the kernel at a time</a:t>
            </a:r>
          </a:p>
        </p:txBody>
      </p:sp>
      <p:sp>
        <p:nvSpPr>
          <p:cNvPr id="4" name="Slide Number Placeholder 3"/>
          <p:cNvSpPr>
            <a:spLocks noGrp="1"/>
          </p:cNvSpPr>
          <p:nvPr>
            <p:ph type="sldNum" sz="quarter" idx="10"/>
          </p:nvPr>
        </p:nvSpPr>
        <p:spPr/>
        <p:txBody>
          <a:bodyPr/>
          <a:lstStyle/>
          <a:p>
            <a:fld id="{B3A019F3-8596-4028-9847-CBD3A185B07A}" type="slidenum">
              <a:rPr lang="en-US" smtClean="0"/>
              <a:pPr/>
              <a:t>19</a:t>
            </a:fld>
            <a:endParaRPr lang="en-US" dirty="0"/>
          </a:p>
        </p:txBody>
      </p:sp>
    </p:spTree>
    <p:extLst>
      <p:ext uri="{BB962C8B-B14F-4D97-AF65-F5344CB8AC3E}">
        <p14:creationId xmlns:p14="http://schemas.microsoft.com/office/powerpoint/2010/main" val="3588576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a:t>
            </a:fld>
            <a:endParaRPr lang="en-US" dirty="0"/>
          </a:p>
        </p:txBody>
      </p:sp>
    </p:spTree>
    <p:extLst>
      <p:ext uri="{BB962C8B-B14F-4D97-AF65-F5344CB8AC3E}">
        <p14:creationId xmlns:p14="http://schemas.microsoft.com/office/powerpoint/2010/main" val="32113723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Char char="•"/>
            </a:pPr>
            <a:r>
              <a:rPr lang="en-US" dirty="0" smtClean="0"/>
              <a:t> multiplexes</a:t>
            </a:r>
            <a:r>
              <a:rPr lang="en-US" baseline="0" dirty="0" smtClean="0"/>
              <a:t> many user thread to a smaller or equal number of kernel threads</a:t>
            </a:r>
          </a:p>
          <a:p>
            <a:pPr algn="just">
              <a:buFont typeface="Arial" pitchFamily="34" charset="0"/>
              <a:buChar char="•"/>
            </a:pPr>
            <a:r>
              <a:rPr lang="en-US" baseline="0" dirty="0" smtClean="0"/>
              <a:t> allows user to create as many threads </a:t>
            </a:r>
          </a:p>
          <a:p>
            <a:pPr algn="just">
              <a:buFont typeface="Arial" pitchFamily="34" charset="0"/>
              <a:buChar char="•"/>
            </a:pPr>
            <a:r>
              <a:rPr lang="en-US" baseline="0" dirty="0" smtClean="0"/>
              <a:t> but kernel can schedule only one thread at a time</a:t>
            </a:r>
          </a:p>
        </p:txBody>
      </p:sp>
      <p:sp>
        <p:nvSpPr>
          <p:cNvPr id="4" name="Slide Number Placeholder 3"/>
          <p:cNvSpPr>
            <a:spLocks noGrp="1"/>
          </p:cNvSpPr>
          <p:nvPr>
            <p:ph type="sldNum" sz="quarter" idx="10"/>
          </p:nvPr>
        </p:nvSpPr>
        <p:spPr/>
        <p:txBody>
          <a:bodyPr/>
          <a:lstStyle/>
          <a:p>
            <a:fld id="{B3A019F3-8596-4028-9847-CBD3A185B07A}" type="slidenum">
              <a:rPr lang="en-US" smtClean="0"/>
              <a:pPr/>
              <a:t>20</a:t>
            </a:fld>
            <a:endParaRPr lang="en-US" dirty="0"/>
          </a:p>
        </p:txBody>
      </p:sp>
    </p:spTree>
    <p:extLst>
      <p:ext uri="{BB962C8B-B14F-4D97-AF65-F5344CB8AC3E}">
        <p14:creationId xmlns:p14="http://schemas.microsoft.com/office/powerpoint/2010/main" val="2607884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B3A019F3-8596-4028-9847-CBD3A185B07A}" type="slidenum">
              <a:rPr lang="en-US" smtClean="0"/>
              <a:pPr/>
              <a:t>21</a:t>
            </a:fld>
            <a:endParaRPr lang="en-US" dirty="0"/>
          </a:p>
        </p:txBody>
      </p:sp>
    </p:spTree>
    <p:extLst>
      <p:ext uri="{BB962C8B-B14F-4D97-AF65-F5344CB8AC3E}">
        <p14:creationId xmlns:p14="http://schemas.microsoft.com/office/powerpoint/2010/main" val="1317127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B3A019F3-8596-4028-9847-CBD3A185B07A}" type="slidenum">
              <a:rPr lang="en-US" smtClean="0"/>
              <a:pPr/>
              <a:t>22</a:t>
            </a:fld>
            <a:endParaRPr lang="en-US" dirty="0"/>
          </a:p>
        </p:txBody>
      </p:sp>
    </p:spTree>
    <p:extLst>
      <p:ext uri="{BB962C8B-B14F-4D97-AF65-F5344CB8AC3E}">
        <p14:creationId xmlns:p14="http://schemas.microsoft.com/office/powerpoint/2010/main" val="41504313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B3A019F3-8596-4028-9847-CBD3A185B07A}" type="slidenum">
              <a:rPr lang="en-US" smtClean="0"/>
              <a:pPr/>
              <a:t>23</a:t>
            </a:fld>
            <a:endParaRPr lang="en-US" dirty="0"/>
          </a:p>
        </p:txBody>
      </p:sp>
    </p:spTree>
    <p:extLst>
      <p:ext uri="{BB962C8B-B14F-4D97-AF65-F5344CB8AC3E}">
        <p14:creationId xmlns:p14="http://schemas.microsoft.com/office/powerpoint/2010/main" val="28301540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B3A019F3-8596-4028-9847-CBD3A185B07A}" type="slidenum">
              <a:rPr lang="en-US" smtClean="0"/>
              <a:pPr/>
              <a:t>24</a:t>
            </a:fld>
            <a:endParaRPr lang="en-US" dirty="0"/>
          </a:p>
        </p:txBody>
      </p:sp>
    </p:spTree>
    <p:extLst>
      <p:ext uri="{BB962C8B-B14F-4D97-AF65-F5344CB8AC3E}">
        <p14:creationId xmlns:p14="http://schemas.microsoft.com/office/powerpoint/2010/main" val="28392109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B3A019F3-8596-4028-9847-CBD3A185B07A}" type="slidenum">
              <a:rPr lang="en-US" smtClean="0"/>
              <a:pPr/>
              <a:t>25</a:t>
            </a:fld>
            <a:endParaRPr lang="en-US" dirty="0"/>
          </a:p>
        </p:txBody>
      </p:sp>
    </p:spTree>
    <p:extLst>
      <p:ext uri="{BB962C8B-B14F-4D97-AF65-F5344CB8AC3E}">
        <p14:creationId xmlns:p14="http://schemas.microsoft.com/office/powerpoint/2010/main" val="34182351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B3A019F3-8596-4028-9847-CBD3A185B07A}" type="slidenum">
              <a:rPr lang="en-US" smtClean="0"/>
              <a:pPr/>
              <a:t>26</a:t>
            </a:fld>
            <a:endParaRPr lang="en-US" dirty="0"/>
          </a:p>
        </p:txBody>
      </p:sp>
    </p:spTree>
    <p:extLst>
      <p:ext uri="{BB962C8B-B14F-4D97-AF65-F5344CB8AC3E}">
        <p14:creationId xmlns:p14="http://schemas.microsoft.com/office/powerpoint/2010/main" val="39706618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Char char="•"/>
            </a:pPr>
            <a:r>
              <a:rPr lang="en-US" baseline="0" dirty="0" smtClean="0"/>
              <a:t> The time taken to stop one process and start running another is termed as Dispatch Latency</a:t>
            </a:r>
          </a:p>
        </p:txBody>
      </p:sp>
      <p:sp>
        <p:nvSpPr>
          <p:cNvPr id="4" name="Slide Number Placeholder 3"/>
          <p:cNvSpPr>
            <a:spLocks noGrp="1"/>
          </p:cNvSpPr>
          <p:nvPr>
            <p:ph type="sldNum" sz="quarter" idx="10"/>
          </p:nvPr>
        </p:nvSpPr>
        <p:spPr/>
        <p:txBody>
          <a:bodyPr/>
          <a:lstStyle/>
          <a:p>
            <a:fld id="{B3A019F3-8596-4028-9847-CBD3A185B07A}" type="slidenum">
              <a:rPr lang="en-US" smtClean="0"/>
              <a:pPr/>
              <a:t>27</a:t>
            </a:fld>
            <a:endParaRPr lang="en-US" dirty="0"/>
          </a:p>
        </p:txBody>
      </p:sp>
    </p:spTree>
    <p:extLst>
      <p:ext uri="{BB962C8B-B14F-4D97-AF65-F5344CB8AC3E}">
        <p14:creationId xmlns:p14="http://schemas.microsoft.com/office/powerpoint/2010/main" val="9686523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None/>
            </a:pPr>
            <a:r>
              <a:rPr lang="en-US" baseline="0" dirty="0" smtClean="0"/>
              <a:t>Examples</a:t>
            </a:r>
          </a:p>
          <a:p>
            <a:pPr algn="just">
              <a:buFont typeface="Arial" pitchFamily="34" charset="0"/>
              <a:buChar char="•"/>
            </a:pPr>
            <a:r>
              <a:rPr lang="en-US" baseline="0" dirty="0" smtClean="0"/>
              <a:t> I/O request</a:t>
            </a:r>
          </a:p>
          <a:p>
            <a:pPr algn="just">
              <a:buFont typeface="Arial" pitchFamily="34" charset="0"/>
              <a:buChar char="•"/>
            </a:pPr>
            <a:r>
              <a:rPr lang="en-US" baseline="0" dirty="0" smtClean="0"/>
              <a:t> Interrupt Occurs</a:t>
            </a:r>
          </a:p>
          <a:p>
            <a:pPr algn="just">
              <a:buFont typeface="Arial" pitchFamily="34" charset="0"/>
              <a:buChar char="•"/>
            </a:pPr>
            <a:r>
              <a:rPr lang="en-US" baseline="0" dirty="0" smtClean="0"/>
              <a:t> Completion of I/O</a:t>
            </a:r>
          </a:p>
        </p:txBody>
      </p:sp>
      <p:sp>
        <p:nvSpPr>
          <p:cNvPr id="4" name="Slide Number Placeholder 3"/>
          <p:cNvSpPr>
            <a:spLocks noGrp="1"/>
          </p:cNvSpPr>
          <p:nvPr>
            <p:ph type="sldNum" sz="quarter" idx="10"/>
          </p:nvPr>
        </p:nvSpPr>
        <p:spPr/>
        <p:txBody>
          <a:bodyPr/>
          <a:lstStyle/>
          <a:p>
            <a:fld id="{B3A019F3-8596-4028-9847-CBD3A185B07A}" type="slidenum">
              <a:rPr lang="en-US" smtClean="0"/>
              <a:pPr/>
              <a:t>28</a:t>
            </a:fld>
            <a:endParaRPr lang="en-US" dirty="0"/>
          </a:p>
        </p:txBody>
      </p:sp>
    </p:spTree>
    <p:extLst>
      <p:ext uri="{BB962C8B-B14F-4D97-AF65-F5344CB8AC3E}">
        <p14:creationId xmlns:p14="http://schemas.microsoft.com/office/powerpoint/2010/main" val="24239109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B3A019F3-8596-4028-9847-CBD3A185B07A}" type="slidenum">
              <a:rPr lang="en-US" smtClean="0"/>
              <a:pPr/>
              <a:t>29</a:t>
            </a:fld>
            <a:endParaRPr lang="en-US" dirty="0"/>
          </a:p>
        </p:txBody>
      </p:sp>
    </p:spTree>
    <p:extLst>
      <p:ext uri="{BB962C8B-B14F-4D97-AF65-F5344CB8AC3E}">
        <p14:creationId xmlns:p14="http://schemas.microsoft.com/office/powerpoint/2010/main" val="1217724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a:t>
            </a:fld>
            <a:endParaRPr lang="en-US" dirty="0"/>
          </a:p>
        </p:txBody>
      </p:sp>
    </p:spTree>
    <p:extLst>
      <p:ext uri="{BB962C8B-B14F-4D97-AF65-F5344CB8AC3E}">
        <p14:creationId xmlns:p14="http://schemas.microsoft.com/office/powerpoint/2010/main" val="5938694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B3A019F3-8596-4028-9847-CBD3A185B07A}" type="slidenum">
              <a:rPr lang="en-US" smtClean="0"/>
              <a:pPr/>
              <a:t>31</a:t>
            </a:fld>
            <a:endParaRPr lang="en-US" dirty="0"/>
          </a:p>
        </p:txBody>
      </p:sp>
    </p:spTree>
    <p:extLst>
      <p:ext uri="{BB962C8B-B14F-4D97-AF65-F5344CB8AC3E}">
        <p14:creationId xmlns:p14="http://schemas.microsoft.com/office/powerpoint/2010/main" val="26957143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B3A019F3-8596-4028-9847-CBD3A185B07A}" type="slidenum">
              <a:rPr lang="en-US" smtClean="0"/>
              <a:pPr/>
              <a:t>33</a:t>
            </a:fld>
            <a:endParaRPr lang="en-US" dirty="0"/>
          </a:p>
        </p:txBody>
      </p:sp>
    </p:spTree>
    <p:extLst>
      <p:ext uri="{BB962C8B-B14F-4D97-AF65-F5344CB8AC3E}">
        <p14:creationId xmlns:p14="http://schemas.microsoft.com/office/powerpoint/2010/main" val="4628265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B3A019F3-8596-4028-9847-CBD3A185B07A}" type="slidenum">
              <a:rPr lang="en-US" smtClean="0"/>
              <a:pPr/>
              <a:t>34</a:t>
            </a:fld>
            <a:endParaRPr lang="en-US" dirty="0"/>
          </a:p>
        </p:txBody>
      </p:sp>
    </p:spTree>
    <p:extLst>
      <p:ext uri="{BB962C8B-B14F-4D97-AF65-F5344CB8AC3E}">
        <p14:creationId xmlns:p14="http://schemas.microsoft.com/office/powerpoint/2010/main" val="9971498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B3A019F3-8596-4028-9847-CBD3A185B07A}" type="slidenum">
              <a:rPr lang="en-US" smtClean="0"/>
              <a:pPr/>
              <a:t>35</a:t>
            </a:fld>
            <a:endParaRPr lang="en-US" dirty="0"/>
          </a:p>
        </p:txBody>
      </p:sp>
    </p:spTree>
    <p:extLst>
      <p:ext uri="{BB962C8B-B14F-4D97-AF65-F5344CB8AC3E}">
        <p14:creationId xmlns:p14="http://schemas.microsoft.com/office/powerpoint/2010/main" val="31503554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B3A019F3-8596-4028-9847-CBD3A185B07A}" type="slidenum">
              <a:rPr lang="en-US" smtClean="0"/>
              <a:pPr/>
              <a:t>36</a:t>
            </a:fld>
            <a:endParaRPr lang="en-US" dirty="0"/>
          </a:p>
        </p:txBody>
      </p:sp>
    </p:spTree>
    <p:extLst>
      <p:ext uri="{BB962C8B-B14F-4D97-AF65-F5344CB8AC3E}">
        <p14:creationId xmlns:p14="http://schemas.microsoft.com/office/powerpoint/2010/main" val="7306738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B3A019F3-8596-4028-9847-CBD3A185B07A}" type="slidenum">
              <a:rPr lang="en-US" smtClean="0"/>
              <a:pPr/>
              <a:t>37</a:t>
            </a:fld>
            <a:endParaRPr lang="en-US" dirty="0"/>
          </a:p>
        </p:txBody>
      </p:sp>
    </p:spTree>
    <p:extLst>
      <p:ext uri="{BB962C8B-B14F-4D97-AF65-F5344CB8AC3E}">
        <p14:creationId xmlns:p14="http://schemas.microsoft.com/office/powerpoint/2010/main" val="38191439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Char char="•"/>
            </a:pPr>
            <a:r>
              <a:rPr lang="en-US" baseline="0" dirty="0" smtClean="0"/>
              <a:t> P1 arrives at 0 so it is started</a:t>
            </a:r>
          </a:p>
          <a:p>
            <a:pPr algn="just">
              <a:buFont typeface="Arial" pitchFamily="34" charset="0"/>
              <a:buChar char="•"/>
            </a:pPr>
            <a:r>
              <a:rPr lang="en-US" baseline="0" dirty="0" smtClean="0"/>
              <a:t> P2 arrives at 1. The remaining time for P1=7 &gt;P2=4</a:t>
            </a:r>
          </a:p>
          <a:p>
            <a:pPr algn="just">
              <a:buFont typeface="Arial" pitchFamily="34" charset="0"/>
              <a:buChar char="•"/>
            </a:pPr>
            <a:r>
              <a:rPr lang="en-US" baseline="0" dirty="0" smtClean="0"/>
              <a:t> P1 is preempted and P2 is scheduled</a:t>
            </a:r>
          </a:p>
          <a:p>
            <a:pPr algn="just">
              <a:buFont typeface="Arial" pitchFamily="34" charset="0"/>
              <a:buNone/>
            </a:pPr>
            <a:r>
              <a:rPr lang="en-US" baseline="0" dirty="0" smtClean="0"/>
              <a:t>Waiting time = [(10-1)+(1-1)+(17-2)+(5-3)]/4= 6.5</a:t>
            </a:r>
          </a:p>
          <a:p>
            <a:pPr algn="just">
              <a:buFont typeface="Arial"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B3A019F3-8596-4028-9847-CBD3A185B07A}" type="slidenum">
              <a:rPr lang="en-US" smtClean="0"/>
              <a:pPr/>
              <a:t>38</a:t>
            </a:fld>
            <a:endParaRPr lang="en-US" dirty="0"/>
          </a:p>
        </p:txBody>
      </p:sp>
    </p:spTree>
    <p:extLst>
      <p:ext uri="{BB962C8B-B14F-4D97-AF65-F5344CB8AC3E}">
        <p14:creationId xmlns:p14="http://schemas.microsoft.com/office/powerpoint/2010/main" val="4199210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B3A019F3-8596-4028-9847-CBD3A185B07A}" type="slidenum">
              <a:rPr lang="en-US" smtClean="0"/>
              <a:pPr/>
              <a:t>39</a:t>
            </a:fld>
            <a:endParaRPr lang="en-US" dirty="0"/>
          </a:p>
        </p:txBody>
      </p:sp>
    </p:spTree>
    <p:extLst>
      <p:ext uri="{BB962C8B-B14F-4D97-AF65-F5344CB8AC3E}">
        <p14:creationId xmlns:p14="http://schemas.microsoft.com/office/powerpoint/2010/main" val="19546273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B3A019F3-8596-4028-9847-CBD3A185B07A}" type="slidenum">
              <a:rPr lang="en-US" smtClean="0"/>
              <a:pPr/>
              <a:t>40</a:t>
            </a:fld>
            <a:endParaRPr lang="en-US" dirty="0"/>
          </a:p>
        </p:txBody>
      </p:sp>
    </p:spTree>
    <p:extLst>
      <p:ext uri="{BB962C8B-B14F-4D97-AF65-F5344CB8AC3E}">
        <p14:creationId xmlns:p14="http://schemas.microsoft.com/office/powerpoint/2010/main" val="10891429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B3A019F3-8596-4028-9847-CBD3A185B07A}" type="slidenum">
              <a:rPr lang="en-US" smtClean="0"/>
              <a:pPr/>
              <a:t>41</a:t>
            </a:fld>
            <a:endParaRPr lang="en-US" dirty="0"/>
          </a:p>
        </p:txBody>
      </p:sp>
    </p:spTree>
    <p:extLst>
      <p:ext uri="{BB962C8B-B14F-4D97-AF65-F5344CB8AC3E}">
        <p14:creationId xmlns:p14="http://schemas.microsoft.com/office/powerpoint/2010/main" val="454792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Ø"/>
            </a:pPr>
            <a:r>
              <a:rPr lang="en-US" dirty="0" smtClean="0"/>
              <a:t>In memory, a process consists of </a:t>
            </a:r>
            <a:r>
              <a:rPr lang="en-US" b="1" dirty="0" smtClean="0">
                <a:solidFill>
                  <a:srgbClr val="3366FF"/>
                </a:solidFill>
              </a:rPr>
              <a:t>multiple parts:</a:t>
            </a:r>
          </a:p>
          <a:p>
            <a:pPr lvl="1">
              <a:buFont typeface="Wingdings" pitchFamily="2" charset="2"/>
              <a:buChar char="Ø"/>
            </a:pPr>
            <a:r>
              <a:rPr lang="en-US" b="1" dirty="0" smtClean="0">
                <a:solidFill>
                  <a:srgbClr val="3366FF"/>
                </a:solidFill>
              </a:rPr>
              <a:t>Program code</a:t>
            </a:r>
            <a:r>
              <a:rPr lang="en-US" dirty="0" smtClean="0"/>
              <a:t>, also called </a:t>
            </a:r>
            <a:r>
              <a:rPr lang="en-US" b="1" dirty="0" smtClean="0">
                <a:solidFill>
                  <a:srgbClr val="3366FF"/>
                </a:solidFill>
              </a:rPr>
              <a:t>text section</a:t>
            </a:r>
          </a:p>
          <a:p>
            <a:pPr lvl="1">
              <a:buFont typeface="Wingdings" pitchFamily="2" charset="2"/>
              <a:buChar char="Ø"/>
            </a:pPr>
            <a:r>
              <a:rPr lang="en-US" b="1" dirty="0" smtClean="0">
                <a:solidFill>
                  <a:srgbClr val="3366FF"/>
                </a:solidFill>
              </a:rPr>
              <a:t>Current activity</a:t>
            </a:r>
            <a:r>
              <a:rPr lang="en-US" dirty="0" smtClean="0"/>
              <a:t> including</a:t>
            </a:r>
            <a:r>
              <a:rPr lang="en-US" b="1" dirty="0" smtClean="0">
                <a:solidFill>
                  <a:srgbClr val="3366FF"/>
                </a:solidFill>
              </a:rPr>
              <a:t> </a:t>
            </a:r>
          </a:p>
          <a:p>
            <a:pPr lvl="2">
              <a:buFont typeface="Wingdings" pitchFamily="2" charset="2"/>
              <a:buChar char="Ø"/>
            </a:pPr>
            <a:r>
              <a:rPr lang="en-US" b="1" dirty="0" smtClean="0">
                <a:solidFill>
                  <a:srgbClr val="3366FF"/>
                </a:solidFill>
              </a:rPr>
              <a:t>program</a:t>
            </a:r>
            <a:r>
              <a:rPr lang="en-US" b="1" dirty="0" smtClean="0"/>
              <a:t> </a:t>
            </a:r>
            <a:r>
              <a:rPr lang="en-US" b="1" dirty="0" smtClean="0">
                <a:solidFill>
                  <a:srgbClr val="3366FF"/>
                </a:solidFill>
              </a:rPr>
              <a:t>counter</a:t>
            </a:r>
            <a:endParaRPr lang="en-US" dirty="0" smtClean="0"/>
          </a:p>
          <a:p>
            <a:pPr lvl="2">
              <a:buFont typeface="Wingdings" pitchFamily="2" charset="2"/>
              <a:buChar char="Ø"/>
            </a:pPr>
            <a:r>
              <a:rPr lang="en-US" b="1" dirty="0" smtClean="0"/>
              <a:t>processor registers</a:t>
            </a:r>
          </a:p>
          <a:p>
            <a:pPr lvl="1">
              <a:buFont typeface="Wingdings" pitchFamily="2" charset="2"/>
              <a:buChar char="Ø"/>
            </a:pPr>
            <a:r>
              <a:rPr lang="en-US" b="1" dirty="0" smtClean="0">
                <a:solidFill>
                  <a:srgbClr val="3366FF"/>
                </a:solidFill>
              </a:rPr>
              <a:t>Stack</a:t>
            </a:r>
            <a:r>
              <a:rPr lang="en-US" b="1" dirty="0" smtClean="0"/>
              <a:t> </a:t>
            </a:r>
            <a:r>
              <a:rPr lang="en-US" dirty="0" smtClean="0"/>
              <a:t>containing temporary data</a:t>
            </a:r>
          </a:p>
          <a:p>
            <a:pPr lvl="2">
              <a:buFont typeface="Wingdings" pitchFamily="2" charset="2"/>
              <a:buChar char="Ø"/>
            </a:pPr>
            <a:r>
              <a:rPr lang="en-US" dirty="0" smtClean="0"/>
              <a:t>Function parameters, return addresses, local variables</a:t>
            </a:r>
          </a:p>
          <a:p>
            <a:pPr lvl="1">
              <a:buFont typeface="Wingdings" pitchFamily="2" charset="2"/>
              <a:buChar char="Ø"/>
            </a:pPr>
            <a:r>
              <a:rPr lang="en-US" b="1" dirty="0" smtClean="0">
                <a:solidFill>
                  <a:srgbClr val="3366FF"/>
                </a:solidFill>
              </a:rPr>
              <a:t>Data section</a:t>
            </a:r>
            <a:r>
              <a:rPr lang="en-US" b="1" dirty="0" smtClean="0"/>
              <a:t> </a:t>
            </a:r>
            <a:r>
              <a:rPr lang="en-US" dirty="0" smtClean="0"/>
              <a:t>containing global variables</a:t>
            </a:r>
          </a:p>
          <a:p>
            <a:pPr lvl="1">
              <a:buFont typeface="Wingdings" pitchFamily="2" charset="2"/>
              <a:buChar char="Ø"/>
            </a:pPr>
            <a:r>
              <a:rPr lang="en-US" b="1" dirty="0" smtClean="0">
                <a:solidFill>
                  <a:srgbClr val="3366FF"/>
                </a:solidFill>
              </a:rPr>
              <a:t>Heap</a:t>
            </a:r>
            <a:r>
              <a:rPr lang="en-US" b="1" dirty="0" smtClean="0"/>
              <a:t> </a:t>
            </a:r>
            <a:r>
              <a:rPr lang="en-US" dirty="0" smtClean="0"/>
              <a:t>containing memory dynamically allocated during run time</a:t>
            </a:r>
          </a:p>
          <a:p>
            <a:pPr>
              <a:buFont typeface="Arial"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B3A019F3-8596-4028-9847-CBD3A185B07A}" type="slidenum">
              <a:rPr lang="en-US" smtClean="0"/>
              <a:pPr/>
              <a:t>4</a:t>
            </a:fld>
            <a:endParaRPr lang="en-US" dirty="0"/>
          </a:p>
        </p:txBody>
      </p:sp>
    </p:spTree>
    <p:extLst>
      <p:ext uri="{BB962C8B-B14F-4D97-AF65-F5344CB8AC3E}">
        <p14:creationId xmlns:p14="http://schemas.microsoft.com/office/powerpoint/2010/main" val="12645129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B3A019F3-8596-4028-9847-CBD3A185B07A}" type="slidenum">
              <a:rPr lang="en-US" smtClean="0"/>
              <a:pPr/>
              <a:t>43</a:t>
            </a:fld>
            <a:endParaRPr lang="en-US" dirty="0"/>
          </a:p>
        </p:txBody>
      </p:sp>
    </p:spTree>
    <p:extLst>
      <p:ext uri="{BB962C8B-B14F-4D97-AF65-F5344CB8AC3E}">
        <p14:creationId xmlns:p14="http://schemas.microsoft.com/office/powerpoint/2010/main" val="7119792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B3A019F3-8596-4028-9847-CBD3A185B07A}" type="slidenum">
              <a:rPr lang="en-US" smtClean="0"/>
              <a:pPr/>
              <a:t>44</a:t>
            </a:fld>
            <a:endParaRPr lang="en-US" dirty="0"/>
          </a:p>
        </p:txBody>
      </p:sp>
    </p:spTree>
    <p:extLst>
      <p:ext uri="{BB962C8B-B14F-4D97-AF65-F5344CB8AC3E}">
        <p14:creationId xmlns:p14="http://schemas.microsoft.com/office/powerpoint/2010/main" val="37106540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B3A019F3-8596-4028-9847-CBD3A185B07A}" type="slidenum">
              <a:rPr lang="en-US" smtClean="0"/>
              <a:pPr/>
              <a:t>45</a:t>
            </a:fld>
            <a:endParaRPr lang="en-US" dirty="0"/>
          </a:p>
        </p:txBody>
      </p:sp>
    </p:spTree>
    <p:extLst>
      <p:ext uri="{BB962C8B-B14F-4D97-AF65-F5344CB8AC3E}">
        <p14:creationId xmlns:p14="http://schemas.microsoft.com/office/powerpoint/2010/main" val="11454986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None/>
            </a:pPr>
            <a:r>
              <a:rPr lang="en-US" b="1" baseline="0" dirty="0" smtClean="0">
                <a:solidFill>
                  <a:srgbClr val="FF0000"/>
                </a:solidFill>
              </a:rPr>
              <a:t>Waiting time</a:t>
            </a:r>
          </a:p>
          <a:p>
            <a:pPr algn="just">
              <a:buFont typeface="Arial" pitchFamily="34" charset="0"/>
              <a:buNone/>
            </a:pPr>
            <a:r>
              <a:rPr lang="en-US" baseline="0" smtClean="0">
                <a:solidFill>
                  <a:srgbClr val="FF0000"/>
                </a:solidFill>
              </a:rPr>
              <a:t>P1=0+57+24=81</a:t>
            </a:r>
            <a:r>
              <a:rPr lang="en-US" baseline="0" smtClean="0"/>
              <a:t>;P2=20;P3=37+40+17 = 94;P4= 57+40 = 97</a:t>
            </a:r>
            <a:endParaRPr lang="en-US" baseline="0" dirty="0" smtClean="0"/>
          </a:p>
        </p:txBody>
      </p:sp>
      <p:sp>
        <p:nvSpPr>
          <p:cNvPr id="4" name="Slide Number Placeholder 3"/>
          <p:cNvSpPr>
            <a:spLocks noGrp="1"/>
          </p:cNvSpPr>
          <p:nvPr>
            <p:ph type="sldNum" sz="quarter" idx="10"/>
          </p:nvPr>
        </p:nvSpPr>
        <p:spPr/>
        <p:txBody>
          <a:bodyPr/>
          <a:lstStyle/>
          <a:p>
            <a:fld id="{B3A019F3-8596-4028-9847-CBD3A185B07A}" type="slidenum">
              <a:rPr lang="en-US" smtClean="0"/>
              <a:pPr/>
              <a:t>46</a:t>
            </a:fld>
            <a:endParaRPr lang="en-US" dirty="0"/>
          </a:p>
        </p:txBody>
      </p:sp>
    </p:spTree>
    <p:extLst>
      <p:ext uri="{BB962C8B-B14F-4D97-AF65-F5344CB8AC3E}">
        <p14:creationId xmlns:p14="http://schemas.microsoft.com/office/powerpoint/2010/main" val="28574757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B3A019F3-8596-4028-9847-CBD3A185B07A}" type="slidenum">
              <a:rPr lang="en-US" smtClean="0"/>
              <a:pPr/>
              <a:t>47</a:t>
            </a:fld>
            <a:endParaRPr lang="en-US" dirty="0"/>
          </a:p>
        </p:txBody>
      </p:sp>
    </p:spTree>
    <p:extLst>
      <p:ext uri="{BB962C8B-B14F-4D97-AF65-F5344CB8AC3E}">
        <p14:creationId xmlns:p14="http://schemas.microsoft.com/office/powerpoint/2010/main" val="40578462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None/>
            </a:pPr>
            <a:r>
              <a:rPr lang="en-US" baseline="0" dirty="0" err="1" smtClean="0"/>
              <a:t>Avg</a:t>
            </a:r>
            <a:r>
              <a:rPr lang="en-US" baseline="0" dirty="0" smtClean="0"/>
              <a:t> </a:t>
            </a:r>
            <a:r>
              <a:rPr lang="en-US" baseline="0" dirty="0" err="1" smtClean="0"/>
              <a:t>wt</a:t>
            </a:r>
            <a:r>
              <a:rPr lang="en-US" baseline="0" dirty="0" smtClean="0"/>
              <a:t> = 8.6 </a:t>
            </a:r>
          </a:p>
          <a:p>
            <a:pPr algn="just">
              <a:buFont typeface="Arial" pitchFamily="34" charset="0"/>
              <a:buNone/>
            </a:pPr>
            <a:r>
              <a:rPr lang="en-US" baseline="0" dirty="0" err="1" smtClean="0"/>
              <a:t>Avg</a:t>
            </a:r>
            <a:r>
              <a:rPr lang="en-US" baseline="0" dirty="0" smtClean="0"/>
              <a:t> </a:t>
            </a:r>
            <a:r>
              <a:rPr lang="en-US" baseline="0" dirty="0" err="1" smtClean="0"/>
              <a:t>tt</a:t>
            </a:r>
            <a:r>
              <a:rPr lang="en-US" baseline="0" dirty="0" smtClean="0"/>
              <a:t> </a:t>
            </a:r>
            <a:r>
              <a:rPr lang="en-US" baseline="0" smtClean="0"/>
              <a:t>= 5.8</a:t>
            </a:r>
            <a:endParaRPr lang="en-US" baseline="0" dirty="0" smtClean="0"/>
          </a:p>
        </p:txBody>
      </p:sp>
      <p:sp>
        <p:nvSpPr>
          <p:cNvPr id="4" name="Slide Number Placeholder 3"/>
          <p:cNvSpPr>
            <a:spLocks noGrp="1"/>
          </p:cNvSpPr>
          <p:nvPr>
            <p:ph type="sldNum" sz="quarter" idx="10"/>
          </p:nvPr>
        </p:nvSpPr>
        <p:spPr/>
        <p:txBody>
          <a:bodyPr/>
          <a:lstStyle/>
          <a:p>
            <a:fld id="{B3A019F3-8596-4028-9847-CBD3A185B07A}" type="slidenum">
              <a:rPr lang="en-US" smtClean="0"/>
              <a:pPr/>
              <a:t>48</a:t>
            </a:fld>
            <a:endParaRPr lang="en-US" dirty="0"/>
          </a:p>
        </p:txBody>
      </p:sp>
    </p:spTree>
    <p:extLst>
      <p:ext uri="{BB962C8B-B14F-4D97-AF65-F5344CB8AC3E}">
        <p14:creationId xmlns:p14="http://schemas.microsoft.com/office/powerpoint/2010/main" val="37024021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None/>
            </a:pPr>
            <a:r>
              <a:rPr lang="en-US" baseline="0" dirty="0" err="1" smtClean="0"/>
              <a:t>Avg</a:t>
            </a:r>
            <a:r>
              <a:rPr lang="en-US" baseline="0" dirty="0" smtClean="0"/>
              <a:t> </a:t>
            </a:r>
            <a:r>
              <a:rPr lang="en-US" baseline="0" dirty="0" err="1" smtClean="0"/>
              <a:t>wt</a:t>
            </a:r>
            <a:r>
              <a:rPr lang="en-US" baseline="0" dirty="0" smtClean="0"/>
              <a:t> = 8.6 </a:t>
            </a:r>
          </a:p>
          <a:p>
            <a:pPr algn="just">
              <a:buFont typeface="Arial" pitchFamily="34" charset="0"/>
              <a:buNone/>
            </a:pPr>
            <a:r>
              <a:rPr lang="en-US" baseline="0" dirty="0" err="1" smtClean="0"/>
              <a:t>Avg</a:t>
            </a:r>
            <a:r>
              <a:rPr lang="en-US" baseline="0" dirty="0" smtClean="0"/>
              <a:t> </a:t>
            </a:r>
            <a:r>
              <a:rPr lang="en-US" baseline="0" dirty="0" err="1" smtClean="0"/>
              <a:t>tt</a:t>
            </a:r>
            <a:r>
              <a:rPr lang="en-US" baseline="0" dirty="0" smtClean="0"/>
              <a:t> </a:t>
            </a:r>
            <a:r>
              <a:rPr lang="en-US" baseline="0" smtClean="0"/>
              <a:t>= 5.8</a:t>
            </a:r>
            <a:endParaRPr lang="en-US" baseline="0" dirty="0" smtClean="0"/>
          </a:p>
        </p:txBody>
      </p:sp>
      <p:sp>
        <p:nvSpPr>
          <p:cNvPr id="4" name="Slide Number Placeholder 3"/>
          <p:cNvSpPr>
            <a:spLocks noGrp="1"/>
          </p:cNvSpPr>
          <p:nvPr>
            <p:ph type="sldNum" sz="quarter" idx="10"/>
          </p:nvPr>
        </p:nvSpPr>
        <p:spPr/>
        <p:txBody>
          <a:bodyPr/>
          <a:lstStyle/>
          <a:p>
            <a:fld id="{B3A019F3-8596-4028-9847-CBD3A185B07A}" type="slidenum">
              <a:rPr lang="en-US" smtClean="0"/>
              <a:pPr/>
              <a:t>49</a:t>
            </a:fld>
            <a:endParaRPr lang="en-US" dirty="0"/>
          </a:p>
        </p:txBody>
      </p:sp>
    </p:spTree>
    <p:extLst>
      <p:ext uri="{BB962C8B-B14F-4D97-AF65-F5344CB8AC3E}">
        <p14:creationId xmlns:p14="http://schemas.microsoft.com/office/powerpoint/2010/main" val="351840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B3A019F3-8596-4028-9847-CBD3A185B07A}" type="slidenum">
              <a:rPr lang="en-US" smtClean="0"/>
              <a:pPr/>
              <a:t>50</a:t>
            </a:fld>
            <a:endParaRPr lang="en-US" dirty="0"/>
          </a:p>
        </p:txBody>
      </p:sp>
    </p:spTree>
    <p:extLst>
      <p:ext uri="{BB962C8B-B14F-4D97-AF65-F5344CB8AC3E}">
        <p14:creationId xmlns:p14="http://schemas.microsoft.com/office/powerpoint/2010/main" val="33979947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Char char="•"/>
            </a:pPr>
            <a:r>
              <a:rPr lang="en-US" baseline="0" dirty="0" smtClean="0"/>
              <a:t> low numbers represent highest priority</a:t>
            </a:r>
          </a:p>
          <a:p>
            <a:pPr algn="just">
              <a:buFont typeface="Arial" pitchFamily="34" charset="0"/>
              <a:buChar char="•"/>
            </a:pPr>
            <a:r>
              <a:rPr lang="en-US" baseline="0" dirty="0" smtClean="0"/>
              <a:t> Average waiting time = (6+0+16+18+1)/5 = 8.2 milliseconds</a:t>
            </a:r>
          </a:p>
          <a:p>
            <a:pPr>
              <a:buFont typeface="Arial" pitchFamily="34" charset="0"/>
              <a:buChar char="•"/>
            </a:pPr>
            <a:r>
              <a:rPr lang="en-US" baseline="0" dirty="0" smtClean="0"/>
              <a:t> </a:t>
            </a:r>
            <a:r>
              <a:rPr lang="en-US" sz="1200" kern="1200" baseline="0" dirty="0" smtClean="0">
                <a:solidFill>
                  <a:schemeClr val="tx1"/>
                </a:solidFill>
                <a:latin typeface="+mn-lt"/>
                <a:ea typeface="+mn-ea"/>
                <a:cs typeface="+mn-cs"/>
              </a:rPr>
              <a:t>Priority scheduling can be either preemptive or non-preemptive.</a:t>
            </a:r>
          </a:p>
          <a:p>
            <a:pPr>
              <a:buFont typeface="Arial" pitchFamily="34" charset="0"/>
              <a:buChar char="•"/>
            </a:pPr>
            <a:r>
              <a:rPr lang="en-US" sz="1200" kern="1200" baseline="0" dirty="0" smtClean="0">
                <a:solidFill>
                  <a:schemeClr val="tx1"/>
                </a:solidFill>
                <a:latin typeface="+mn-lt"/>
                <a:ea typeface="+mn-ea"/>
                <a:cs typeface="+mn-cs"/>
              </a:rPr>
              <a:t> When a process arrives at the ready queue, its priority is compared with the priority</a:t>
            </a:r>
          </a:p>
          <a:p>
            <a:r>
              <a:rPr lang="en-US" sz="1200" kern="1200" baseline="0" dirty="0" smtClean="0">
                <a:solidFill>
                  <a:schemeClr val="tx1"/>
                </a:solidFill>
                <a:latin typeface="+mn-lt"/>
                <a:ea typeface="+mn-ea"/>
                <a:cs typeface="+mn-cs"/>
              </a:rPr>
              <a:t>of the currently running process. A preemptive priority scheduling algorithm</a:t>
            </a:r>
          </a:p>
          <a:p>
            <a:r>
              <a:rPr lang="en-US" sz="1200" kern="1200" baseline="0" dirty="0" smtClean="0">
                <a:solidFill>
                  <a:schemeClr val="tx1"/>
                </a:solidFill>
                <a:latin typeface="+mn-lt"/>
                <a:ea typeface="+mn-ea"/>
                <a:cs typeface="+mn-cs"/>
              </a:rPr>
              <a:t>will preempt the CPU if the priority of the newly arrived process is higher</a:t>
            </a:r>
          </a:p>
          <a:p>
            <a:r>
              <a:rPr lang="en-US" sz="1200" kern="1200" baseline="0" dirty="0" smtClean="0">
                <a:solidFill>
                  <a:schemeClr val="tx1"/>
                </a:solidFill>
                <a:latin typeface="+mn-lt"/>
                <a:ea typeface="+mn-ea"/>
                <a:cs typeface="+mn-cs"/>
              </a:rPr>
              <a:t>than the priority of the currently running process. A nonpreemptive priority</a:t>
            </a:r>
          </a:p>
          <a:p>
            <a:r>
              <a:rPr lang="en-US" sz="1200" kern="1200" baseline="0" dirty="0" smtClean="0">
                <a:solidFill>
                  <a:schemeClr val="tx1"/>
                </a:solidFill>
                <a:latin typeface="+mn-lt"/>
                <a:ea typeface="+mn-ea"/>
                <a:cs typeface="+mn-cs"/>
              </a:rPr>
              <a:t>scheduling algorithm will simply put the new process at the head of the ready</a:t>
            </a:r>
          </a:p>
          <a:p>
            <a:r>
              <a:rPr lang="en-US" sz="1200" kern="1200" baseline="0" dirty="0" smtClean="0">
                <a:solidFill>
                  <a:schemeClr val="tx1"/>
                </a:solidFill>
                <a:latin typeface="+mn-lt"/>
                <a:ea typeface="+mn-ea"/>
                <a:cs typeface="+mn-cs"/>
              </a:rPr>
              <a:t>queue.</a:t>
            </a:r>
            <a:endParaRPr lang="en-US" baseline="0" dirty="0" smtClean="0"/>
          </a:p>
        </p:txBody>
      </p:sp>
      <p:sp>
        <p:nvSpPr>
          <p:cNvPr id="4" name="Slide Number Placeholder 3"/>
          <p:cNvSpPr>
            <a:spLocks noGrp="1"/>
          </p:cNvSpPr>
          <p:nvPr>
            <p:ph type="sldNum" sz="quarter" idx="10"/>
          </p:nvPr>
        </p:nvSpPr>
        <p:spPr/>
        <p:txBody>
          <a:bodyPr/>
          <a:lstStyle/>
          <a:p>
            <a:fld id="{B3A019F3-8596-4028-9847-CBD3A185B07A}" type="slidenum">
              <a:rPr lang="en-US" smtClean="0"/>
              <a:pPr/>
              <a:t>51</a:t>
            </a:fld>
            <a:endParaRPr lang="en-US" dirty="0"/>
          </a:p>
        </p:txBody>
      </p:sp>
    </p:spTree>
    <p:extLst>
      <p:ext uri="{BB962C8B-B14F-4D97-AF65-F5344CB8AC3E}">
        <p14:creationId xmlns:p14="http://schemas.microsoft.com/office/powerpoint/2010/main" val="10025170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B3A019F3-8596-4028-9847-CBD3A185B07A}" type="slidenum">
              <a:rPr lang="en-US" smtClean="0"/>
              <a:pPr/>
              <a:t>52</a:t>
            </a:fld>
            <a:endParaRPr lang="en-US" dirty="0"/>
          </a:p>
        </p:txBody>
      </p:sp>
    </p:spTree>
    <p:extLst>
      <p:ext uri="{BB962C8B-B14F-4D97-AF65-F5344CB8AC3E}">
        <p14:creationId xmlns:p14="http://schemas.microsoft.com/office/powerpoint/2010/main" val="1730923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5</a:t>
            </a:fld>
            <a:endParaRPr lang="en-US" dirty="0"/>
          </a:p>
        </p:txBody>
      </p:sp>
    </p:spTree>
    <p:extLst>
      <p:ext uri="{BB962C8B-B14F-4D97-AF65-F5344CB8AC3E}">
        <p14:creationId xmlns:p14="http://schemas.microsoft.com/office/powerpoint/2010/main" val="28743783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the ready queue is managed as multiple queues based on various characteristics. For instance, </a:t>
            </a:r>
          </a:p>
          <a:p>
            <a:pPr lvl="1">
              <a:buFont typeface="Arial" pitchFamily="34" charset="0"/>
              <a:buChar char="•"/>
            </a:pPr>
            <a:r>
              <a:rPr lang="en-US" dirty="0" smtClean="0"/>
              <a:t>foreground (interactive)</a:t>
            </a:r>
          </a:p>
          <a:p>
            <a:pPr lvl="1">
              <a:buFont typeface="Arial" pitchFamily="34" charset="0"/>
              <a:buChar char="•"/>
            </a:pPr>
            <a:r>
              <a:rPr lang="en-US" dirty="0" smtClean="0"/>
              <a:t>background (batch)</a:t>
            </a:r>
          </a:p>
          <a:p>
            <a:pPr>
              <a:buFont typeface="Arial" pitchFamily="34" charset="0"/>
              <a:buChar char="•"/>
            </a:pPr>
            <a:r>
              <a:rPr lang="en-US" dirty="0" smtClean="0"/>
              <a:t>each queue uses a particular scheduling algorithm. For instance, </a:t>
            </a:r>
          </a:p>
          <a:p>
            <a:pPr lvl="1">
              <a:buFont typeface="Arial" pitchFamily="34" charset="0"/>
              <a:buChar char="•"/>
            </a:pPr>
            <a:r>
              <a:rPr lang="en-US" dirty="0" smtClean="0"/>
              <a:t>foreground (round robin)</a:t>
            </a:r>
          </a:p>
          <a:p>
            <a:pPr lvl="1">
              <a:buFont typeface="Arial" pitchFamily="34" charset="0"/>
              <a:buChar char="•"/>
            </a:pPr>
            <a:r>
              <a:rPr lang="en-US" dirty="0" smtClean="0"/>
              <a:t>background (FCFS)</a:t>
            </a:r>
          </a:p>
          <a:p>
            <a:pPr>
              <a:buFont typeface="Arial" pitchFamily="34" charset="0"/>
              <a:buChar char="•"/>
            </a:pPr>
            <a:r>
              <a:rPr lang="en-US" dirty="0" smtClean="0"/>
              <a:t>scheduling must be done between queues: </a:t>
            </a:r>
          </a:p>
          <a:p>
            <a:pPr lvl="1">
              <a:buFont typeface="Arial" pitchFamily="34" charset="0"/>
              <a:buChar char="•"/>
            </a:pPr>
            <a:r>
              <a:rPr lang="en-US" dirty="0" smtClean="0"/>
              <a:t>fixed priority (may lead to starvation) (e.g., foreground jobs have absolute priority over background jobs)</a:t>
            </a:r>
          </a:p>
          <a:p>
            <a:pPr lvl="1">
              <a:buFont typeface="Arial" pitchFamily="34" charset="0"/>
              <a:buChar char="•"/>
            </a:pPr>
            <a:r>
              <a:rPr lang="en-US" dirty="0" smtClean="0"/>
              <a:t>time slice per queue</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53</a:t>
            </a:fld>
            <a:endParaRPr lang="en-US" dirty="0"/>
          </a:p>
        </p:txBody>
      </p:sp>
    </p:spTree>
    <p:extLst>
      <p:ext uri="{BB962C8B-B14F-4D97-AF65-F5344CB8AC3E}">
        <p14:creationId xmlns:p14="http://schemas.microsoft.com/office/powerpoint/2010/main" val="3365229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b="1" i="0" kern="1200" dirty="0" smtClean="0">
                <a:solidFill>
                  <a:schemeClr val="tx1"/>
                </a:solidFill>
                <a:effectLst/>
                <a:latin typeface="+mn-lt"/>
                <a:ea typeface="+mn-ea"/>
                <a:cs typeface="+mn-cs"/>
              </a:rPr>
              <a:t>Working:</a:t>
            </a:r>
            <a:endParaRPr lang="en-US" sz="1200" b="0" i="0" kern="1200" dirty="0" smtClean="0">
              <a:solidFill>
                <a:schemeClr val="tx1"/>
              </a:solidFill>
              <a:effectLst/>
              <a:latin typeface="+mn-lt"/>
              <a:ea typeface="+mn-ea"/>
              <a:cs typeface="+mn-cs"/>
            </a:endParaRPr>
          </a:p>
          <a:p>
            <a:pPr marL="228600" indent="-228600" fontAlgn="base">
              <a:buFont typeface="+mj-lt"/>
              <a:buAutoNum type="arabicPeriod"/>
            </a:pPr>
            <a:r>
              <a:rPr lang="en-US" sz="1200" b="0" i="0" kern="1200" dirty="0" smtClean="0">
                <a:solidFill>
                  <a:schemeClr val="tx1"/>
                </a:solidFill>
                <a:effectLst/>
                <a:latin typeface="+mn-lt"/>
                <a:ea typeface="+mn-ea"/>
                <a:cs typeface="+mn-cs"/>
              </a:rPr>
              <a:t>At starting, both queues have process so process in queue 1 (P1, P2) runs first (because of higher priority) in the round robin fashion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and completes after 7 units</a:t>
            </a:r>
          </a:p>
          <a:p>
            <a:pPr marL="228600" indent="-228600" fontAlgn="base">
              <a:buFont typeface="+mj-lt"/>
              <a:buAutoNum type="arabicPeriod"/>
            </a:pPr>
            <a:r>
              <a:rPr lang="en-US" sz="1200" b="0" i="0" kern="1200" dirty="0" smtClean="0">
                <a:solidFill>
                  <a:schemeClr val="tx1"/>
                </a:solidFill>
                <a:effectLst/>
                <a:latin typeface="+mn-lt"/>
                <a:ea typeface="+mn-ea"/>
                <a:cs typeface="+mn-cs"/>
              </a:rPr>
              <a:t>Then process in queue 2 (P3) starts running (as there is no process in queue 1) but while it is running P4 comes in queue 1 and interrupts P3 and start running for 5 second and </a:t>
            </a:r>
          </a:p>
          <a:p>
            <a:pPr marL="228600" indent="-228600" fontAlgn="base">
              <a:buFont typeface="+mj-lt"/>
              <a:buAutoNum type="arabicPeriod"/>
            </a:pPr>
            <a:r>
              <a:rPr lang="en-US" sz="1200" b="0" i="0" kern="1200" dirty="0" smtClean="0">
                <a:solidFill>
                  <a:schemeClr val="tx1"/>
                </a:solidFill>
                <a:effectLst/>
                <a:latin typeface="+mn-lt"/>
                <a:ea typeface="+mn-ea"/>
                <a:cs typeface="+mn-cs"/>
              </a:rPr>
              <a:t>After its completion P3 takes the CPU and completes its execution.</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3A019F3-8596-4028-9847-CBD3A185B07A}" type="slidenum">
              <a:rPr lang="en-US" smtClean="0"/>
              <a:pPr/>
              <a:t>54</a:t>
            </a:fld>
            <a:endParaRPr lang="en-US" dirty="0"/>
          </a:p>
        </p:txBody>
      </p:sp>
    </p:spTree>
    <p:extLst>
      <p:ext uri="{BB962C8B-B14F-4D97-AF65-F5344CB8AC3E}">
        <p14:creationId xmlns:p14="http://schemas.microsoft.com/office/powerpoint/2010/main" val="4979216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mn-lt"/>
                <a:ea typeface="+mn-ea"/>
                <a:cs typeface="+mn-cs"/>
              </a:rPr>
              <a:t>For example, consider a multilevel feedback queue scheduler with three queues, numbered from 0 to 2 (Figure 5.7). The scheduler first executes all</a:t>
            </a:r>
          </a:p>
          <a:p>
            <a:r>
              <a:rPr lang="en-US" sz="1200" b="0" i="0" u="none" strike="noStrike" kern="1200" baseline="0" dirty="0" smtClean="0">
                <a:solidFill>
                  <a:schemeClr val="tx1"/>
                </a:solidFill>
                <a:latin typeface="+mn-lt"/>
                <a:ea typeface="+mn-ea"/>
                <a:cs typeface="+mn-cs"/>
              </a:rPr>
              <a:t>processes in queue 0. Only when queue 0 is empty it will execute processes in queue 1. Similarly, processes in queue 2 will only be executed if queues 0</a:t>
            </a:r>
          </a:p>
          <a:p>
            <a:r>
              <a:rPr lang="en-US" sz="1200" b="0" i="0" u="none" strike="noStrike" kern="1200" baseline="0" dirty="0" smtClean="0">
                <a:solidFill>
                  <a:schemeClr val="tx1"/>
                </a:solidFill>
                <a:latin typeface="+mn-lt"/>
                <a:ea typeface="+mn-ea"/>
                <a:cs typeface="+mn-cs"/>
              </a:rPr>
              <a:t>and 1 are empty. A process that arrives for queue 1 will preempt a process in queue 2. A process in queue 1 will in turn be preempted by a process arriving</a:t>
            </a:r>
          </a:p>
          <a:p>
            <a:r>
              <a:rPr lang="en-US" sz="1200" b="0" i="0" u="none" strike="noStrike" kern="1200" baseline="0" dirty="0" smtClean="0">
                <a:solidFill>
                  <a:schemeClr val="tx1"/>
                </a:solidFill>
                <a:latin typeface="+mn-lt"/>
                <a:ea typeface="+mn-ea"/>
                <a:cs typeface="+mn-cs"/>
              </a:rPr>
              <a:t>for queue 0.</a:t>
            </a:r>
          </a:p>
          <a:p>
            <a:r>
              <a:rPr lang="en-US" sz="1200" b="0" i="0" u="none" strike="noStrike" kern="1200" baseline="0" dirty="0" smtClean="0">
                <a:solidFill>
                  <a:schemeClr val="tx1"/>
                </a:solidFill>
                <a:latin typeface="+mn-lt"/>
                <a:ea typeface="+mn-ea"/>
                <a:cs typeface="+mn-cs"/>
              </a:rPr>
              <a:t>A process entering the ready queue is put in queue 0. A process in queue 0  is given a time quantum of 8 milliseconds. If it does not finish within this time,</a:t>
            </a:r>
          </a:p>
          <a:p>
            <a:r>
              <a:rPr lang="en-US" sz="1200" b="0" i="0" u="none" strike="noStrike" kern="1200" baseline="0" dirty="0" smtClean="0">
                <a:solidFill>
                  <a:schemeClr val="tx1"/>
                </a:solidFill>
                <a:latin typeface="+mn-lt"/>
                <a:ea typeface="+mn-ea"/>
                <a:cs typeface="+mn-cs"/>
              </a:rPr>
              <a:t>it is moved to the tail of queue 1. If queue 0 is empty, the process at the head of queue 1 is given a quantum of 16 milliseconds. If it does not complete, it is preempted and is put into queue 2. Processes in queue 2 are run on an FCFS basis but are run only when queues 0 and 1 are empty.</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55</a:t>
            </a:fld>
            <a:endParaRPr lang="en-US" dirty="0"/>
          </a:p>
        </p:txBody>
      </p:sp>
    </p:spTree>
    <p:extLst>
      <p:ext uri="{BB962C8B-B14F-4D97-AF65-F5344CB8AC3E}">
        <p14:creationId xmlns:p14="http://schemas.microsoft.com/office/powerpoint/2010/main" val="3614781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B3A019F3-8596-4028-9847-CBD3A185B07A}" type="slidenum">
              <a:rPr lang="en-US" smtClean="0"/>
              <a:pPr/>
              <a:t>56</a:t>
            </a:fld>
            <a:endParaRPr lang="en-US" dirty="0"/>
          </a:p>
        </p:txBody>
      </p:sp>
    </p:spTree>
    <p:extLst>
      <p:ext uri="{BB962C8B-B14F-4D97-AF65-F5344CB8AC3E}">
        <p14:creationId xmlns:p14="http://schemas.microsoft.com/office/powerpoint/2010/main" val="2293277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Ø"/>
            </a:pPr>
            <a:r>
              <a:rPr lang="en-US" sz="1200" dirty="0" smtClean="0"/>
              <a:t> Each process is represented by a PCB</a:t>
            </a:r>
          </a:p>
          <a:p>
            <a:pPr>
              <a:buFont typeface="Wingdings" pitchFamily="2" charset="2"/>
              <a:buChar char="Ø"/>
            </a:pPr>
            <a:r>
              <a:rPr lang="en-US" sz="1200" dirty="0" smtClean="0"/>
              <a:t> Data structure that physically represent a process in memory </a:t>
            </a:r>
          </a:p>
          <a:p>
            <a:pPr>
              <a:buFont typeface="Wingdings" pitchFamily="2" charset="2"/>
              <a:buChar char="Ø"/>
            </a:pPr>
            <a:r>
              <a:rPr lang="en-US" sz="1200" baseline="0" dirty="0" smtClean="0"/>
              <a:t> </a:t>
            </a:r>
            <a:r>
              <a:rPr lang="en-US" sz="1200" dirty="0" smtClean="0"/>
              <a:t>Contains information associated with specific process</a:t>
            </a:r>
          </a:p>
          <a:p>
            <a:pPr>
              <a:buFont typeface="Arial" pitchFamily="34" charset="0"/>
              <a:buNone/>
            </a:pPr>
            <a:r>
              <a:rPr lang="en-US" baseline="0" dirty="0" smtClean="0"/>
              <a:t> </a:t>
            </a:r>
          </a:p>
          <a:p>
            <a:pPr>
              <a:buFont typeface="Arial" pitchFamily="34" charset="0"/>
              <a:buChar char="•"/>
            </a:pPr>
            <a:r>
              <a:rPr lang="en-US" baseline="0" dirty="0" smtClean="0"/>
              <a:t>Identifier:- unique id </a:t>
            </a:r>
          </a:p>
          <a:p>
            <a:pPr>
              <a:buFont typeface="Arial" pitchFamily="34" charset="0"/>
              <a:buChar char="•"/>
            </a:pPr>
            <a:r>
              <a:rPr lang="en-US" baseline="0" dirty="0" smtClean="0"/>
              <a:t> State:- among the various states represents the current state</a:t>
            </a:r>
          </a:p>
          <a:p>
            <a:pPr>
              <a:buFont typeface="Arial" pitchFamily="34" charset="0"/>
              <a:buChar char="•"/>
            </a:pPr>
            <a:r>
              <a:rPr lang="en-US" baseline="0" dirty="0" smtClean="0"/>
              <a:t> Priority:- priority level relative to other processes</a:t>
            </a:r>
          </a:p>
          <a:p>
            <a:pPr>
              <a:buFont typeface="Arial" pitchFamily="34" charset="0"/>
              <a:buChar char="•"/>
            </a:pPr>
            <a:r>
              <a:rPr lang="en-US" baseline="0" dirty="0" smtClean="0"/>
              <a:t> Program counter:- address of next instruction to be executed</a:t>
            </a:r>
          </a:p>
          <a:p>
            <a:pPr>
              <a:buFont typeface="Arial" pitchFamily="34" charset="0"/>
              <a:buChar char="•"/>
            </a:pPr>
            <a:r>
              <a:rPr lang="en-US" baseline="0" dirty="0" smtClean="0"/>
              <a:t> Memory pointers:- pointers to the program code and data associated with process</a:t>
            </a:r>
          </a:p>
          <a:p>
            <a:pPr>
              <a:buFont typeface="Arial" pitchFamily="34" charset="0"/>
              <a:buChar char="•"/>
            </a:pPr>
            <a:r>
              <a:rPr lang="en-US" baseline="0" dirty="0" smtClean="0"/>
              <a:t> Context data:- data present in registers while process is executing</a:t>
            </a:r>
          </a:p>
          <a:p>
            <a:pPr>
              <a:buFont typeface="Arial" pitchFamily="34" charset="0"/>
              <a:buChar char="•"/>
            </a:pPr>
            <a:r>
              <a:rPr lang="en-US" baseline="0" dirty="0" smtClean="0"/>
              <a:t> I/O status information:- I/O requests and I/O devices assigned to the process</a:t>
            </a:r>
          </a:p>
          <a:p>
            <a:pPr>
              <a:buFont typeface="Arial" pitchFamily="34" charset="0"/>
              <a:buChar char="•"/>
            </a:pPr>
            <a:r>
              <a:rPr lang="en-US" baseline="0" dirty="0" smtClean="0"/>
              <a:t> Accounting information:- amount of processor time, clock time used etc…</a:t>
            </a:r>
          </a:p>
        </p:txBody>
      </p:sp>
      <p:sp>
        <p:nvSpPr>
          <p:cNvPr id="4" name="Slide Number Placeholder 3"/>
          <p:cNvSpPr>
            <a:spLocks noGrp="1"/>
          </p:cNvSpPr>
          <p:nvPr>
            <p:ph type="sldNum" sz="quarter" idx="10"/>
          </p:nvPr>
        </p:nvSpPr>
        <p:spPr/>
        <p:txBody>
          <a:bodyPr/>
          <a:lstStyle/>
          <a:p>
            <a:fld id="{B3A019F3-8596-4028-9847-CBD3A185B07A}" type="slidenum">
              <a:rPr lang="en-US" smtClean="0"/>
              <a:pPr/>
              <a:t>6</a:t>
            </a:fld>
            <a:endParaRPr lang="en-US" dirty="0"/>
          </a:p>
        </p:txBody>
      </p:sp>
    </p:spTree>
    <p:extLst>
      <p:ext uri="{BB962C8B-B14F-4D97-AF65-F5344CB8AC3E}">
        <p14:creationId xmlns:p14="http://schemas.microsoft.com/office/powerpoint/2010/main" val="747888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7</a:t>
            </a:fld>
            <a:endParaRPr lang="en-US" dirty="0"/>
          </a:p>
        </p:txBody>
      </p:sp>
    </p:spTree>
    <p:extLst>
      <p:ext uri="{BB962C8B-B14F-4D97-AF65-F5344CB8AC3E}">
        <p14:creationId xmlns:p14="http://schemas.microsoft.com/office/powerpoint/2010/main" val="4054343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New:-</a:t>
            </a:r>
            <a:r>
              <a:rPr lang="en-US" baseline="0" dirty="0" smtClean="0"/>
              <a:t> process is being created</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Ready:- process is waiting to be assigned to a processor</a:t>
            </a:r>
          </a:p>
          <a:p>
            <a:pPr>
              <a:buFont typeface="Arial" pitchFamily="34" charset="0"/>
              <a:buChar char="•"/>
            </a:pPr>
            <a:r>
              <a:rPr lang="en-US" baseline="0" dirty="0" smtClean="0"/>
              <a:t> Running:- instructions are being executed</a:t>
            </a:r>
          </a:p>
          <a:p>
            <a:pPr>
              <a:buFont typeface="Arial" pitchFamily="34" charset="0"/>
              <a:buChar char="•"/>
            </a:pPr>
            <a:r>
              <a:rPr lang="en-US" baseline="0" dirty="0" smtClean="0"/>
              <a:t> Waiting:- process is waiting for some event to occur</a:t>
            </a:r>
          </a:p>
          <a:p>
            <a:pPr>
              <a:buFont typeface="Arial" pitchFamily="34" charset="0"/>
              <a:buChar char="•"/>
            </a:pPr>
            <a:r>
              <a:rPr lang="en-US" baseline="0" dirty="0" smtClean="0"/>
              <a:t> Terminated:- process has finished execution</a:t>
            </a:r>
          </a:p>
          <a:p>
            <a:pPr>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8</a:t>
            </a:fld>
            <a:endParaRPr lang="en-US" dirty="0"/>
          </a:p>
        </p:txBody>
      </p:sp>
    </p:spTree>
    <p:extLst>
      <p:ext uri="{BB962C8B-B14F-4D97-AF65-F5344CB8AC3E}">
        <p14:creationId xmlns:p14="http://schemas.microsoft.com/office/powerpoint/2010/main" val="976317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Switching the CPU to another process requires performing a state save of the</a:t>
            </a:r>
          </a:p>
          <a:p>
            <a:r>
              <a:rPr lang="en-US" sz="1200" kern="1200" baseline="0" dirty="0" smtClean="0">
                <a:solidFill>
                  <a:schemeClr val="tx1"/>
                </a:solidFill>
                <a:latin typeface="+mn-lt"/>
                <a:ea typeface="+mn-ea"/>
                <a:cs typeface="+mn-cs"/>
              </a:rPr>
              <a:t>current process and a state restore of a different process. This task is known as context switch. </a:t>
            </a:r>
          </a:p>
          <a:p>
            <a:r>
              <a:rPr lang="en-US" sz="1200" kern="1200" baseline="0" dirty="0" smtClean="0">
                <a:solidFill>
                  <a:schemeClr val="tx1"/>
                </a:solidFill>
                <a:latin typeface="+mn-lt"/>
                <a:ea typeface="+mn-ea"/>
                <a:cs typeface="+mn-cs"/>
              </a:rPr>
              <a:t>When a context switch occurs, the kernel saves the context of the old process in its PCB</a:t>
            </a:r>
          </a:p>
          <a:p>
            <a:r>
              <a:rPr lang="en-US" sz="1200" kern="1200" baseline="0" dirty="0" smtClean="0">
                <a:solidFill>
                  <a:schemeClr val="tx1"/>
                </a:solidFill>
                <a:latin typeface="+mn-lt"/>
                <a:ea typeface="+mn-ea"/>
                <a:cs typeface="+mn-cs"/>
              </a:rPr>
              <a:t>and loads the saved context of the new process scheduled to run. </a:t>
            </a:r>
          </a:p>
          <a:p>
            <a:r>
              <a:rPr lang="en-US" sz="1200" kern="1200" baseline="0" dirty="0" smtClean="0">
                <a:solidFill>
                  <a:schemeClr val="tx1"/>
                </a:solidFill>
                <a:latin typeface="+mn-lt"/>
                <a:ea typeface="+mn-ea"/>
                <a:cs typeface="+mn-cs"/>
              </a:rPr>
              <a:t>Context switch time is pure overhead, because the system does no useful work</a:t>
            </a:r>
          </a:p>
          <a:p>
            <a:r>
              <a:rPr lang="en-US" sz="1200" kern="1200" baseline="0" dirty="0" smtClean="0">
                <a:solidFill>
                  <a:schemeClr val="tx1"/>
                </a:solidFill>
                <a:latin typeface="+mn-lt"/>
                <a:ea typeface="+mn-ea"/>
                <a:cs typeface="+mn-cs"/>
              </a:rPr>
              <a:t>while switching. </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9</a:t>
            </a:fld>
            <a:endParaRPr lang="en-US" dirty="0"/>
          </a:p>
        </p:txBody>
      </p:sp>
    </p:spTree>
    <p:extLst>
      <p:ext uri="{BB962C8B-B14F-4D97-AF65-F5344CB8AC3E}">
        <p14:creationId xmlns:p14="http://schemas.microsoft.com/office/powerpoint/2010/main" val="1831186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9" name="Rectangle 10"/>
          <p:cNvSpPr/>
          <p:nvPr userDrawn="1"/>
        </p:nvSpPr>
        <p:spPr>
          <a:xfrm>
            <a:off x="0" y="350520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2" name="Rectangle 2"/>
          <p:cNvSpPr>
            <a:spLocks noGrp="1"/>
          </p:cNvSpPr>
          <p:nvPr>
            <p:ph type="ctrTitle"/>
          </p:nvPr>
        </p:nvSpPr>
        <p:spPr>
          <a:xfrm>
            <a:off x="228600" y="4114800"/>
            <a:ext cx="7239000" cy="533400"/>
          </a:xfrm>
          <a:noFill/>
        </p:spPr>
        <p:txBody>
          <a:bodyPr vert="horz"/>
          <a:lstStyle>
            <a:lvl1pPr algn="l" eaLnBrk="1" latinLnBrk="0" hangingPunct="1">
              <a:defRPr kumimoji="0" sz="2000" b="0" cap="all" spc="150" baseline="0">
                <a:solidFill>
                  <a:schemeClr val="bg1"/>
                </a:solidFill>
              </a:defRPr>
            </a:lvl1pPr>
            <a:extLst/>
          </a:lstStyle>
          <a:p>
            <a:pPr eaLnBrk="1" latinLnBrk="1" hangingPunct="1"/>
            <a:r>
              <a:rPr lang="en-US" smtClean="0"/>
              <a:t>Click to edit Master title style</a:t>
            </a:r>
            <a:endParaRPr/>
          </a:p>
        </p:txBody>
      </p:sp>
      <p:sp>
        <p:nvSpPr>
          <p:cNvPr id="3" name="Rectangle 3"/>
          <p:cNvSpPr>
            <a:spLocks noGrp="1"/>
          </p:cNvSpPr>
          <p:nvPr>
            <p:ph type="subTitle" idx="1" hasCustomPrompt="1"/>
          </p:nvPr>
        </p:nvSpPr>
        <p:spPr>
          <a:xfrm>
            <a:off x="228600" y="4706112"/>
            <a:ext cx="6934200" cy="228600"/>
          </a:xfrm>
          <a:solidFill>
            <a:schemeClr val="bg1"/>
          </a:solidFill>
        </p:spPr>
        <p:txBody>
          <a:bodyPr/>
          <a:lstStyle>
            <a:lvl1pPr marL="0" indent="0" algn="l" eaLnBrk="1" latinLnBrk="0" hangingPunct="1">
              <a:buNone/>
              <a:defRPr kumimoji="0" sz="1100" b="1">
                <a:solidFill>
                  <a:schemeClr val="accent4">
                    <a:shade val="50000"/>
                  </a:schemeClr>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r>
              <a:rPr kumimoji="0" lang="en-US" dirty="0" smtClean="0"/>
              <a:t>Click to add author information</a:t>
            </a:r>
            <a:endParaRPr kumimoji="0" lang="en-US" dirty="0"/>
          </a:p>
        </p:txBody>
      </p:sp>
      <p:sp>
        <p:nvSpPr>
          <p:cNvPr id="15" name="Rectangle 15"/>
          <p:cNvSpPr>
            <a:spLocks noGrp="1"/>
          </p:cNvSpPr>
          <p:nvPr>
            <p:ph type="sldNum" sz="quarter" idx="11"/>
          </p:nvPr>
        </p:nvSpPr>
        <p:spPr>
          <a:xfrm>
            <a:off x="6477000" y="6477000"/>
            <a:ext cx="1021080" cy="304800"/>
          </a:xfrm>
        </p:spPr>
        <p:txBody>
          <a:bodyPr anchor="ctr"/>
          <a:lstStyle>
            <a:extLst/>
          </a:lstStyle>
          <a:p>
            <a:pPr algn="r"/>
            <a:fld id="{256D3EEF-DE4E-429D-8EC4-DDC531AFF587}" type="slidenum">
              <a:rPr kumimoji="0" lang="en-US" sz="1000" smtClean="0"/>
              <a:pPr algn="r"/>
              <a:t>‹#›</a:t>
            </a:fld>
            <a:endParaRPr kumimoji="0" lang="en-US" dirty="0"/>
          </a:p>
        </p:txBody>
      </p:sp>
      <p:sp>
        <p:nvSpPr>
          <p:cNvPr id="16" name="Rectangle 16"/>
          <p:cNvSpPr>
            <a:spLocks noGrp="1"/>
          </p:cNvSpPr>
          <p:nvPr>
            <p:ph type="ftr" sz="quarter" idx="12"/>
          </p:nvPr>
        </p:nvSpPr>
        <p:spPr/>
        <p:txBody>
          <a:bodyPr/>
          <a:lstStyle>
            <a:extLst/>
          </a:lstStyle>
          <a:p>
            <a:r>
              <a:rPr lang="en-US" dirty="0" smtClean="0"/>
              <a:t>Prepared by Er. Deeyoranjan Dongol</a:t>
            </a:r>
          </a:p>
        </p:txBody>
      </p:sp>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10" name="Date Placeholder 9"/>
          <p:cNvSpPr>
            <a:spLocks noGrp="1"/>
          </p:cNvSpPr>
          <p:nvPr>
            <p:ph type="dt" sz="half" idx="10"/>
          </p:nvPr>
        </p:nvSpPr>
        <p:spPr>
          <a:xfrm>
            <a:off x="228600" y="6477000"/>
            <a:ext cx="1600200" cy="304800"/>
          </a:xfrm>
        </p:spPr>
        <p:txBody>
          <a:bodyPr anchor="ctr"/>
          <a:lstStyle>
            <a:lvl1pPr algn="l" eaLnBrk="1" latinLnBrk="0" hangingPunct="1">
              <a:defRPr kumimoji="0">
                <a:solidFill>
                  <a:srgbClr val="A0A0A0"/>
                </a:solidFill>
              </a:defRPr>
            </a:lvl1pPr>
            <a:extLst/>
          </a:lstStyle>
          <a:p>
            <a:fld id="{B7E6AD7B-A28A-4945-9041-B7F91800D9C3}" type="datetime1">
              <a:rPr kumimoji="0" lang="en-US" smtClean="0"/>
              <a:t>8/28/2023</a:t>
            </a:fld>
            <a:endParaRPr kumimoji="0" lang="en-US" dirty="0"/>
          </a:p>
        </p:txBody>
      </p:sp>
      <p:sp>
        <p:nvSpPr>
          <p:cNvPr id="12" name="Rectangle 11"/>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2 left, 1 right">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9"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8" name="Rectangle 11"/>
          <p:cNvSpPr>
            <a:spLocks noGrp="1"/>
          </p:cNvSpPr>
          <p:nvPr>
            <p:ph sz="quarter" idx="15"/>
          </p:nvPr>
        </p:nvSpPr>
        <p:spPr>
          <a:xfrm>
            <a:off x="3048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7" name="Rectangle 11"/>
          <p:cNvSpPr>
            <a:spLocks noGrp="1"/>
          </p:cNvSpPr>
          <p:nvPr>
            <p:ph sz="quarter" idx="17"/>
          </p:nvPr>
        </p:nvSpPr>
        <p:spPr>
          <a:xfrm>
            <a:off x="3017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0" name="Rectangle 8"/>
          <p:cNvSpPr>
            <a:spLocks noGrp="1"/>
          </p:cNvSpPr>
          <p:nvPr>
            <p:ph type="body" sz="quarter" idx="18" hasCustomPrompt="1"/>
          </p:nvPr>
        </p:nvSpPr>
        <p:spPr>
          <a:xfrm>
            <a:off x="4416552"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1" name="Rectangle 11"/>
          <p:cNvSpPr>
            <a:spLocks noGrp="1"/>
          </p:cNvSpPr>
          <p:nvPr>
            <p:ph sz="quarter" idx="19"/>
          </p:nvPr>
        </p:nvSpPr>
        <p:spPr>
          <a:xfrm>
            <a:off x="4416552"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3" name="Rectangle 13"/>
          <p:cNvSpPr>
            <a:spLocks noGrp="1"/>
          </p:cNvSpPr>
          <p:nvPr>
            <p:ph type="dt" sz="half" idx="20"/>
          </p:nvPr>
        </p:nvSpPr>
        <p:spPr/>
        <p:txBody>
          <a:bodyPr/>
          <a:lstStyle>
            <a:extLst/>
          </a:lstStyle>
          <a:p>
            <a:pPr algn="r"/>
            <a:fld id="{FC10BC61-C6A3-4971-9DCD-7DDAAD5B205E}" type="datetime1">
              <a:rPr lang="en-US" smtClean="0">
                <a:solidFill>
                  <a:prstClr val="black">
                    <a:tint val="65000"/>
                  </a:prstClr>
                </a:solidFill>
              </a:rPr>
              <a:pPr algn="r"/>
              <a:t>8/28/2023</a:t>
            </a:fld>
            <a:endParaRPr lang="en-US">
              <a:solidFill>
                <a:prstClr val="black">
                  <a:tint val="65000"/>
                </a:prstClr>
              </a:solidFill>
            </a:endParaRPr>
          </a:p>
        </p:txBody>
      </p:sp>
      <p:sp>
        <p:nvSpPr>
          <p:cNvPr id="19" name="Rectangle 19"/>
          <p:cNvSpPr>
            <a:spLocks noGrp="1"/>
          </p:cNvSpPr>
          <p:nvPr>
            <p:ph type="sldNum" sz="quarter" idx="21"/>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22" name="Rectangle 22"/>
          <p:cNvSpPr>
            <a:spLocks noGrp="1"/>
          </p:cNvSpPr>
          <p:nvPr>
            <p:ph type="ftr" sz="quarter" idx="22"/>
          </p:nvPr>
        </p:nvSpPr>
        <p:spPr/>
        <p:txBody>
          <a:bodyPr/>
          <a:lstStyle>
            <a:extLst/>
          </a:lstStyle>
          <a:p>
            <a:endParaRPr lang="en-US"/>
          </a:p>
        </p:txBody>
      </p:sp>
    </p:spTree>
    <p:extLst>
      <p:ext uri="{BB962C8B-B14F-4D97-AF65-F5344CB8AC3E}">
        <p14:creationId xmlns:p14="http://schemas.microsoft.com/office/powerpoint/2010/main" val="394024835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1 Left, 2 Right">
    <p:spTree>
      <p:nvGrpSpPr>
        <p:cNvPr id="1" name=""/>
        <p:cNvGrpSpPr/>
        <p:nvPr/>
      </p:nvGrpSpPr>
      <p:grpSpPr>
        <a:xfrm>
          <a:off x="0" y="0"/>
          <a:ext cx="0" cy="0"/>
          <a:chOff x="0" y="0"/>
          <a:chExt cx="0" cy="0"/>
        </a:xfrm>
      </p:grpSpPr>
      <p:sp>
        <p:nvSpPr>
          <p:cNvPr id="25"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3"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4" name="Rectangle 11"/>
          <p:cNvSpPr>
            <a:spLocks noGrp="1"/>
          </p:cNvSpPr>
          <p:nvPr>
            <p:ph sz="quarter" idx="15"/>
          </p:nvPr>
        </p:nvSpPr>
        <p:spPr>
          <a:xfrm>
            <a:off x="304800"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6" name="Rectangle 8"/>
          <p:cNvSpPr>
            <a:spLocks noGrp="1"/>
          </p:cNvSpPr>
          <p:nvPr>
            <p:ph type="body" sz="quarter" idx="16" hasCustomPrompt="1"/>
          </p:nvPr>
        </p:nvSpPr>
        <p:spPr>
          <a:xfrm>
            <a:off x="44196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7" name="Rectangle 11"/>
          <p:cNvSpPr>
            <a:spLocks noGrp="1"/>
          </p:cNvSpPr>
          <p:nvPr>
            <p:ph sz="quarter" idx="17"/>
          </p:nvPr>
        </p:nvSpPr>
        <p:spPr>
          <a:xfrm>
            <a:off x="44196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9" name="Rectangle 8"/>
          <p:cNvSpPr>
            <a:spLocks noGrp="1"/>
          </p:cNvSpPr>
          <p:nvPr>
            <p:ph type="body" sz="quarter" idx="18" hasCustomPrompt="1"/>
          </p:nvPr>
        </p:nvSpPr>
        <p:spPr>
          <a:xfrm>
            <a:off x="44165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0" name="Rectangle 11"/>
          <p:cNvSpPr>
            <a:spLocks noGrp="1"/>
          </p:cNvSpPr>
          <p:nvPr>
            <p:ph sz="quarter" idx="19"/>
          </p:nvPr>
        </p:nvSpPr>
        <p:spPr>
          <a:xfrm>
            <a:off x="44165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1" name="Rectangle 21"/>
          <p:cNvSpPr>
            <a:spLocks noGrp="1"/>
          </p:cNvSpPr>
          <p:nvPr>
            <p:ph type="dt" sz="half" idx="20"/>
          </p:nvPr>
        </p:nvSpPr>
        <p:spPr/>
        <p:txBody>
          <a:bodyPr/>
          <a:lstStyle>
            <a:extLst/>
          </a:lstStyle>
          <a:p>
            <a:pPr algn="r"/>
            <a:fld id="{9A7F7D02-4BAE-4F00-86DF-A928C9CD7215}" type="datetime1">
              <a:rPr lang="en-US" smtClean="0">
                <a:solidFill>
                  <a:prstClr val="black">
                    <a:tint val="65000"/>
                  </a:prstClr>
                </a:solidFill>
              </a:rPr>
              <a:pPr algn="r"/>
              <a:t>8/28/2023</a:t>
            </a:fld>
            <a:endParaRPr lang="en-US">
              <a:solidFill>
                <a:prstClr val="black">
                  <a:tint val="65000"/>
                </a:prstClr>
              </a:solidFill>
            </a:endParaRPr>
          </a:p>
        </p:txBody>
      </p:sp>
      <p:sp>
        <p:nvSpPr>
          <p:cNvPr id="22" name="Rectangle 22"/>
          <p:cNvSpPr>
            <a:spLocks noGrp="1"/>
          </p:cNvSpPr>
          <p:nvPr>
            <p:ph type="sldNum" sz="quarter" idx="21"/>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23" name="Rectangle 23"/>
          <p:cNvSpPr>
            <a:spLocks noGrp="1"/>
          </p:cNvSpPr>
          <p:nvPr>
            <p:ph type="ftr" sz="quarter" idx="22"/>
          </p:nvPr>
        </p:nvSpPr>
        <p:spPr/>
        <p:txBody>
          <a:bodyPr/>
          <a:lstStyle>
            <a:extLst/>
          </a:lstStyle>
          <a:p>
            <a:endParaRPr lang="en-US"/>
          </a:p>
        </p:txBody>
      </p:sp>
    </p:spTree>
    <p:extLst>
      <p:ext uri="{BB962C8B-B14F-4D97-AF65-F5344CB8AC3E}">
        <p14:creationId xmlns:p14="http://schemas.microsoft.com/office/powerpoint/2010/main" val="4698402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Up: 1 Top, 2 Bottom">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3"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5" name="Rectangle 11"/>
          <p:cNvSpPr>
            <a:spLocks noGrp="1"/>
          </p:cNvSpPr>
          <p:nvPr>
            <p:ph sz="quarter" idx="15"/>
          </p:nvPr>
        </p:nvSpPr>
        <p:spPr>
          <a:xfrm>
            <a:off x="301752" y="609600"/>
            <a:ext cx="8074152"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7"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8" name="Rectangle 11"/>
          <p:cNvSpPr>
            <a:spLocks noGrp="1"/>
          </p:cNvSpPr>
          <p:nvPr>
            <p:ph sz="quarter" idx="17"/>
          </p:nvPr>
        </p:nvSpPr>
        <p:spPr>
          <a:xfrm>
            <a:off x="3017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1"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3" name="Rectangle 11"/>
          <p:cNvSpPr>
            <a:spLocks noGrp="1"/>
          </p:cNvSpPr>
          <p:nvPr>
            <p:ph sz="quarter" idx="21"/>
          </p:nvPr>
        </p:nvSpPr>
        <p:spPr>
          <a:xfrm>
            <a:off x="44165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9" name="Rectangle 19"/>
          <p:cNvSpPr>
            <a:spLocks noGrp="1"/>
          </p:cNvSpPr>
          <p:nvPr>
            <p:ph type="dt" sz="half" idx="22"/>
          </p:nvPr>
        </p:nvSpPr>
        <p:spPr/>
        <p:txBody>
          <a:bodyPr/>
          <a:lstStyle>
            <a:extLst/>
          </a:lstStyle>
          <a:p>
            <a:pPr algn="r"/>
            <a:fld id="{105D3464-CE61-474C-9747-A77F4EED7174}" type="datetime1">
              <a:rPr lang="en-US" smtClean="0">
                <a:solidFill>
                  <a:prstClr val="black">
                    <a:tint val="65000"/>
                  </a:prstClr>
                </a:solidFill>
              </a:rPr>
              <a:pPr algn="r"/>
              <a:t>8/28/2023</a:t>
            </a:fld>
            <a:endParaRPr lang="en-US">
              <a:solidFill>
                <a:prstClr val="black">
                  <a:tint val="65000"/>
                </a:prstClr>
              </a:solidFill>
            </a:endParaRPr>
          </a:p>
        </p:txBody>
      </p:sp>
      <p:sp>
        <p:nvSpPr>
          <p:cNvPr id="20" name="Rectangle 20"/>
          <p:cNvSpPr>
            <a:spLocks noGrp="1"/>
          </p:cNvSpPr>
          <p:nvPr>
            <p:ph type="sldNum" sz="quarter" idx="23"/>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22" name="Rectangle 22"/>
          <p:cNvSpPr>
            <a:spLocks noGrp="1"/>
          </p:cNvSpPr>
          <p:nvPr>
            <p:ph type="ftr" sz="quarter" idx="24"/>
          </p:nvPr>
        </p:nvSpPr>
        <p:spPr/>
        <p:txBody>
          <a:bodyPr/>
          <a:lstStyle>
            <a:extLst/>
          </a:lstStyle>
          <a:p>
            <a:endParaRPr lang="en-US"/>
          </a:p>
        </p:txBody>
      </p:sp>
    </p:spTree>
    <p:extLst>
      <p:ext uri="{BB962C8B-B14F-4D97-AF65-F5344CB8AC3E}">
        <p14:creationId xmlns:p14="http://schemas.microsoft.com/office/powerpoint/2010/main" val="391140004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3-Up: 1 Top, 2 Bottom">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3"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5" name="Rectangle 11"/>
          <p:cNvSpPr>
            <a:spLocks noGrp="1"/>
          </p:cNvSpPr>
          <p:nvPr>
            <p:ph sz="quarter" idx="15"/>
          </p:nvPr>
        </p:nvSpPr>
        <p:spPr>
          <a:xfrm>
            <a:off x="301752" y="609600"/>
            <a:ext cx="8074152"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7"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8" name="Rectangle 11"/>
          <p:cNvSpPr>
            <a:spLocks noGrp="1"/>
          </p:cNvSpPr>
          <p:nvPr>
            <p:ph sz="quarter" idx="17"/>
          </p:nvPr>
        </p:nvSpPr>
        <p:spPr>
          <a:xfrm>
            <a:off x="3017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1"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3" name="Rectangle 11"/>
          <p:cNvSpPr>
            <a:spLocks noGrp="1"/>
          </p:cNvSpPr>
          <p:nvPr>
            <p:ph sz="quarter" idx="21"/>
          </p:nvPr>
        </p:nvSpPr>
        <p:spPr>
          <a:xfrm>
            <a:off x="44165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9" name="Rectangle 19"/>
          <p:cNvSpPr>
            <a:spLocks noGrp="1"/>
          </p:cNvSpPr>
          <p:nvPr>
            <p:ph type="dt" sz="half" idx="22"/>
          </p:nvPr>
        </p:nvSpPr>
        <p:spPr/>
        <p:txBody>
          <a:bodyPr/>
          <a:lstStyle>
            <a:extLst/>
          </a:lstStyle>
          <a:p>
            <a:pPr algn="r"/>
            <a:fld id="{EA551B21-3A08-4C33-97F2-AF974A85DBDF}" type="datetime1">
              <a:rPr lang="en-US" smtClean="0">
                <a:solidFill>
                  <a:prstClr val="black">
                    <a:tint val="65000"/>
                  </a:prstClr>
                </a:solidFill>
              </a:rPr>
              <a:pPr algn="r"/>
              <a:t>8/28/2023</a:t>
            </a:fld>
            <a:endParaRPr lang="en-US">
              <a:solidFill>
                <a:prstClr val="black">
                  <a:tint val="65000"/>
                </a:prstClr>
              </a:solidFill>
            </a:endParaRPr>
          </a:p>
        </p:txBody>
      </p:sp>
      <p:sp>
        <p:nvSpPr>
          <p:cNvPr id="20" name="Rectangle 20"/>
          <p:cNvSpPr>
            <a:spLocks noGrp="1"/>
          </p:cNvSpPr>
          <p:nvPr>
            <p:ph type="sldNum" sz="quarter" idx="23"/>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22" name="Rectangle 22"/>
          <p:cNvSpPr>
            <a:spLocks noGrp="1"/>
          </p:cNvSpPr>
          <p:nvPr>
            <p:ph type="ftr" sz="quarter" idx="24"/>
          </p:nvPr>
        </p:nvSpPr>
        <p:spPr/>
        <p:txBody>
          <a:bodyPr/>
          <a:lstStyle>
            <a:extLst/>
          </a:lstStyle>
          <a:p>
            <a:endParaRPr lang="en-US"/>
          </a:p>
        </p:txBody>
      </p:sp>
    </p:spTree>
    <p:extLst>
      <p:ext uri="{BB962C8B-B14F-4D97-AF65-F5344CB8AC3E}">
        <p14:creationId xmlns:p14="http://schemas.microsoft.com/office/powerpoint/2010/main" val="116492074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6"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7" name="Rectangle 11"/>
          <p:cNvSpPr>
            <a:spLocks noGrp="1"/>
          </p:cNvSpPr>
          <p:nvPr>
            <p:ph sz="quarter" idx="15"/>
          </p:nvPr>
        </p:nvSpPr>
        <p:spPr>
          <a:xfrm>
            <a:off x="3048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8"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0" name="Rectangle 11"/>
          <p:cNvSpPr>
            <a:spLocks noGrp="1"/>
          </p:cNvSpPr>
          <p:nvPr>
            <p:ph sz="quarter" idx="17"/>
          </p:nvPr>
        </p:nvSpPr>
        <p:spPr>
          <a:xfrm>
            <a:off x="3017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1" name="Rectangle 8"/>
          <p:cNvSpPr>
            <a:spLocks noGrp="1"/>
          </p:cNvSpPr>
          <p:nvPr>
            <p:ph type="body" sz="quarter" idx="18" hasCustomPrompt="1"/>
          </p:nvPr>
        </p:nvSpPr>
        <p:spPr>
          <a:xfrm>
            <a:off x="44196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4" name="Rectangle 11"/>
          <p:cNvSpPr>
            <a:spLocks noGrp="1"/>
          </p:cNvSpPr>
          <p:nvPr>
            <p:ph sz="quarter" idx="19"/>
          </p:nvPr>
        </p:nvSpPr>
        <p:spPr>
          <a:xfrm>
            <a:off x="44196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5"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6" name="Rectangle 11"/>
          <p:cNvSpPr>
            <a:spLocks noGrp="1"/>
          </p:cNvSpPr>
          <p:nvPr>
            <p:ph sz="quarter" idx="21"/>
          </p:nvPr>
        </p:nvSpPr>
        <p:spPr>
          <a:xfrm>
            <a:off x="44165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3" name="Rectangle 23"/>
          <p:cNvSpPr>
            <a:spLocks noGrp="1"/>
          </p:cNvSpPr>
          <p:nvPr>
            <p:ph type="dt" sz="half" idx="22"/>
          </p:nvPr>
        </p:nvSpPr>
        <p:spPr/>
        <p:txBody>
          <a:bodyPr/>
          <a:lstStyle>
            <a:extLst/>
          </a:lstStyle>
          <a:p>
            <a:pPr algn="r"/>
            <a:fld id="{D121F4EA-4DD3-4329-9CFA-F4580AF6C80E}" type="datetime1">
              <a:rPr lang="en-US" smtClean="0">
                <a:solidFill>
                  <a:prstClr val="black">
                    <a:tint val="65000"/>
                  </a:prstClr>
                </a:solidFill>
              </a:rPr>
              <a:pPr algn="r"/>
              <a:t>8/28/2023</a:t>
            </a:fld>
            <a:endParaRPr lang="en-US">
              <a:solidFill>
                <a:prstClr val="black">
                  <a:tint val="65000"/>
                </a:prstClr>
              </a:solidFill>
            </a:endParaRPr>
          </a:p>
        </p:txBody>
      </p:sp>
      <p:sp>
        <p:nvSpPr>
          <p:cNvPr id="27" name="Rectangle 27"/>
          <p:cNvSpPr>
            <a:spLocks noGrp="1"/>
          </p:cNvSpPr>
          <p:nvPr>
            <p:ph type="sldNum" sz="quarter" idx="23"/>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28" name="Rectangle 28"/>
          <p:cNvSpPr>
            <a:spLocks noGrp="1"/>
          </p:cNvSpPr>
          <p:nvPr>
            <p:ph type="ftr" sz="quarter" idx="24"/>
          </p:nvPr>
        </p:nvSpPr>
        <p:spPr/>
        <p:txBody>
          <a:bodyPr/>
          <a:lstStyle>
            <a:extLst/>
          </a:lstStyle>
          <a:p>
            <a:endParaRPr lang="en-US"/>
          </a:p>
        </p:txBody>
      </p:sp>
    </p:spTree>
    <p:extLst>
      <p:ext uri="{BB962C8B-B14F-4D97-AF65-F5344CB8AC3E}">
        <p14:creationId xmlns:p14="http://schemas.microsoft.com/office/powerpoint/2010/main" val="90635920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Up: 1 Left, 3 Right">
    <p:spTree>
      <p:nvGrpSpPr>
        <p:cNvPr id="1" name=""/>
        <p:cNvGrpSpPr/>
        <p:nvPr/>
      </p:nvGrpSpPr>
      <p:grpSpPr>
        <a:xfrm>
          <a:off x="0" y="0"/>
          <a:ext cx="0" cy="0"/>
          <a:chOff x="0" y="0"/>
          <a:chExt cx="0" cy="0"/>
        </a:xfrm>
      </p:grpSpPr>
      <p:sp>
        <p:nvSpPr>
          <p:cNvPr id="4"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0"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8" name="Rectangle 11"/>
          <p:cNvSpPr>
            <a:spLocks noGrp="1"/>
          </p:cNvSpPr>
          <p:nvPr>
            <p:ph sz="quarter" idx="16"/>
          </p:nvPr>
        </p:nvSpPr>
        <p:spPr>
          <a:xfrm>
            <a:off x="4419600" y="609600"/>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9"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0" name="Rectangle 11"/>
          <p:cNvSpPr>
            <a:spLocks noGrp="1"/>
          </p:cNvSpPr>
          <p:nvPr>
            <p:ph sz="quarter" idx="15"/>
          </p:nvPr>
        </p:nvSpPr>
        <p:spPr>
          <a:xfrm>
            <a:off x="304800"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2" name="Rectangle 8"/>
          <p:cNvSpPr>
            <a:spLocks noGrp="1"/>
          </p:cNvSpPr>
          <p:nvPr>
            <p:ph type="body" sz="quarter" idx="17" hasCustomPrompt="1"/>
          </p:nvPr>
        </p:nvSpPr>
        <p:spPr>
          <a:xfrm>
            <a:off x="4416552" y="234086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3" name="Rectangle 11"/>
          <p:cNvSpPr>
            <a:spLocks noGrp="1"/>
          </p:cNvSpPr>
          <p:nvPr>
            <p:ph sz="quarter" idx="18"/>
          </p:nvPr>
        </p:nvSpPr>
        <p:spPr>
          <a:xfrm>
            <a:off x="4416552" y="256946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4" name="Rectangle 8"/>
          <p:cNvSpPr>
            <a:spLocks noGrp="1"/>
          </p:cNvSpPr>
          <p:nvPr>
            <p:ph type="body" sz="quarter" idx="19" hasCustomPrompt="1"/>
          </p:nvPr>
        </p:nvSpPr>
        <p:spPr>
          <a:xfrm>
            <a:off x="4419600" y="429158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5" name="Rectangle 11"/>
          <p:cNvSpPr>
            <a:spLocks noGrp="1"/>
          </p:cNvSpPr>
          <p:nvPr>
            <p:ph sz="quarter" idx="20"/>
          </p:nvPr>
        </p:nvSpPr>
        <p:spPr>
          <a:xfrm>
            <a:off x="4419600" y="452018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7" name="Rectangle 17"/>
          <p:cNvSpPr>
            <a:spLocks noGrp="1"/>
          </p:cNvSpPr>
          <p:nvPr>
            <p:ph type="dt" sz="half" idx="21"/>
          </p:nvPr>
        </p:nvSpPr>
        <p:spPr/>
        <p:txBody>
          <a:bodyPr/>
          <a:lstStyle>
            <a:extLst/>
          </a:lstStyle>
          <a:p>
            <a:pPr algn="r"/>
            <a:fld id="{017C3585-B647-4590-8B12-6C0432AC9512}" type="datetime1">
              <a:rPr lang="en-US" smtClean="0">
                <a:solidFill>
                  <a:prstClr val="black">
                    <a:tint val="65000"/>
                  </a:prstClr>
                </a:solidFill>
              </a:rPr>
              <a:pPr algn="r"/>
              <a:t>8/28/2023</a:t>
            </a:fld>
            <a:endParaRPr lang="en-US">
              <a:solidFill>
                <a:prstClr val="black">
                  <a:tint val="65000"/>
                </a:prstClr>
              </a:solidFill>
            </a:endParaRPr>
          </a:p>
        </p:txBody>
      </p:sp>
      <p:sp>
        <p:nvSpPr>
          <p:cNvPr id="18" name="Rectangle 18"/>
          <p:cNvSpPr>
            <a:spLocks noGrp="1"/>
          </p:cNvSpPr>
          <p:nvPr>
            <p:ph type="sldNum" sz="quarter" idx="22"/>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21" name="Rectangle 21"/>
          <p:cNvSpPr>
            <a:spLocks noGrp="1"/>
          </p:cNvSpPr>
          <p:nvPr>
            <p:ph type="ftr" sz="quarter" idx="23"/>
          </p:nvPr>
        </p:nvSpPr>
        <p:spPr/>
        <p:txBody>
          <a:bodyPr/>
          <a:lstStyle>
            <a:extLst/>
          </a:lstStyle>
          <a:p>
            <a:endParaRPr lang="en-US"/>
          </a:p>
        </p:txBody>
      </p:sp>
    </p:spTree>
    <p:extLst>
      <p:ext uri="{BB962C8B-B14F-4D97-AF65-F5344CB8AC3E}">
        <p14:creationId xmlns:p14="http://schemas.microsoft.com/office/powerpoint/2010/main" val="115588808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Up: 3 Left, 1 Righ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8" name="Rectangle 8"/>
          <p:cNvSpPr>
            <a:spLocks noGrp="1"/>
          </p:cNvSpPr>
          <p:nvPr>
            <p:ph type="body" sz="quarter" idx="13" hasCustomPrompt="1"/>
          </p:nvPr>
        </p:nvSpPr>
        <p:spPr>
          <a:xfrm>
            <a:off x="4416552"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1" name="Rectangle 11"/>
          <p:cNvSpPr>
            <a:spLocks noGrp="1"/>
          </p:cNvSpPr>
          <p:nvPr>
            <p:ph sz="quarter" idx="15"/>
          </p:nvPr>
        </p:nvSpPr>
        <p:spPr>
          <a:xfrm>
            <a:off x="4416552"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9" name="Rectangle 8"/>
          <p:cNvSpPr>
            <a:spLocks noGrp="1"/>
          </p:cNvSpPr>
          <p:nvPr>
            <p:ph type="body" sz="quarter" idx="14" hasCustomPrompt="1"/>
          </p:nvPr>
        </p:nvSpPr>
        <p:spPr>
          <a:xfrm>
            <a:off x="3048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0" name="Rectangle 11"/>
          <p:cNvSpPr>
            <a:spLocks noGrp="1"/>
          </p:cNvSpPr>
          <p:nvPr>
            <p:ph sz="quarter" idx="16"/>
          </p:nvPr>
        </p:nvSpPr>
        <p:spPr>
          <a:xfrm>
            <a:off x="304800" y="609600"/>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3" name="Rectangle 8"/>
          <p:cNvSpPr>
            <a:spLocks noGrp="1"/>
          </p:cNvSpPr>
          <p:nvPr>
            <p:ph type="body" sz="quarter" idx="17" hasCustomPrompt="1"/>
          </p:nvPr>
        </p:nvSpPr>
        <p:spPr>
          <a:xfrm>
            <a:off x="301752" y="234086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4" name="Rectangle 11"/>
          <p:cNvSpPr>
            <a:spLocks noGrp="1"/>
          </p:cNvSpPr>
          <p:nvPr>
            <p:ph sz="quarter" idx="18"/>
          </p:nvPr>
        </p:nvSpPr>
        <p:spPr>
          <a:xfrm>
            <a:off x="301752" y="256946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5" name="Rectangle 8"/>
          <p:cNvSpPr>
            <a:spLocks noGrp="1"/>
          </p:cNvSpPr>
          <p:nvPr>
            <p:ph type="body" sz="quarter" idx="19" hasCustomPrompt="1"/>
          </p:nvPr>
        </p:nvSpPr>
        <p:spPr>
          <a:xfrm>
            <a:off x="304800" y="429158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6" name="Rectangle 11"/>
          <p:cNvSpPr>
            <a:spLocks noGrp="1"/>
          </p:cNvSpPr>
          <p:nvPr>
            <p:ph sz="quarter" idx="20"/>
          </p:nvPr>
        </p:nvSpPr>
        <p:spPr>
          <a:xfrm>
            <a:off x="304800" y="452018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7" name="Rectangle 17"/>
          <p:cNvSpPr>
            <a:spLocks noGrp="1"/>
          </p:cNvSpPr>
          <p:nvPr>
            <p:ph type="dt" sz="half" idx="21"/>
          </p:nvPr>
        </p:nvSpPr>
        <p:spPr/>
        <p:txBody>
          <a:bodyPr/>
          <a:lstStyle>
            <a:extLst/>
          </a:lstStyle>
          <a:p>
            <a:pPr algn="r"/>
            <a:fld id="{D33C8584-94D5-46F0-AC1B-6D937658CDBF}" type="datetime1">
              <a:rPr lang="en-US" smtClean="0">
                <a:solidFill>
                  <a:prstClr val="black">
                    <a:tint val="65000"/>
                  </a:prstClr>
                </a:solidFill>
              </a:rPr>
              <a:pPr algn="r"/>
              <a:t>8/28/2023</a:t>
            </a:fld>
            <a:endParaRPr lang="en-US" dirty="0">
              <a:solidFill>
                <a:prstClr val="black">
                  <a:tint val="65000"/>
                </a:prstClr>
              </a:solidFill>
            </a:endParaRPr>
          </a:p>
        </p:txBody>
      </p:sp>
      <p:sp>
        <p:nvSpPr>
          <p:cNvPr id="19" name="Rectangle 19"/>
          <p:cNvSpPr>
            <a:spLocks noGrp="1"/>
          </p:cNvSpPr>
          <p:nvPr>
            <p:ph type="sldNum" sz="quarter" idx="22"/>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20" name="Rectangle 20"/>
          <p:cNvSpPr>
            <a:spLocks noGrp="1"/>
          </p:cNvSpPr>
          <p:nvPr>
            <p:ph type="ftr" sz="quarter" idx="23"/>
          </p:nvPr>
        </p:nvSpPr>
        <p:spPr/>
        <p:txBody>
          <a:bodyPr/>
          <a:lstStyle>
            <a:extLst/>
          </a:lstStyle>
          <a:p>
            <a:endParaRPr lang="en-US"/>
          </a:p>
        </p:txBody>
      </p:sp>
    </p:spTree>
    <p:extLst>
      <p:ext uri="{BB962C8B-B14F-4D97-AF65-F5344CB8AC3E}">
        <p14:creationId xmlns:p14="http://schemas.microsoft.com/office/powerpoint/2010/main" val="232396906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Up: 2 Left, 3 Right">
    <p:spTree>
      <p:nvGrpSpPr>
        <p:cNvPr id="1" name=""/>
        <p:cNvGrpSpPr/>
        <p:nvPr/>
      </p:nvGrpSpPr>
      <p:grpSpPr>
        <a:xfrm>
          <a:off x="0" y="0"/>
          <a:ext cx="0" cy="0"/>
          <a:chOff x="0" y="0"/>
          <a:chExt cx="0" cy="0"/>
        </a:xfrm>
      </p:grpSpPr>
      <p:sp>
        <p:nvSpPr>
          <p:cNvPr id="20"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23"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4" name="Rectangle 11"/>
          <p:cNvSpPr>
            <a:spLocks noGrp="1"/>
          </p:cNvSpPr>
          <p:nvPr>
            <p:ph sz="quarter" idx="15"/>
          </p:nvPr>
        </p:nvSpPr>
        <p:spPr>
          <a:xfrm>
            <a:off x="3048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6" name="Rectangle 11"/>
          <p:cNvSpPr>
            <a:spLocks noGrp="1"/>
          </p:cNvSpPr>
          <p:nvPr>
            <p:ph sz="quarter" idx="17"/>
          </p:nvPr>
        </p:nvSpPr>
        <p:spPr>
          <a:xfrm>
            <a:off x="3017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8"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9" name="Rectangle 11"/>
          <p:cNvSpPr>
            <a:spLocks noGrp="1"/>
          </p:cNvSpPr>
          <p:nvPr>
            <p:ph sz="quarter" idx="18"/>
          </p:nvPr>
        </p:nvSpPr>
        <p:spPr>
          <a:xfrm>
            <a:off x="4419600" y="609600"/>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31" name="Rectangle 8"/>
          <p:cNvSpPr>
            <a:spLocks noGrp="1"/>
          </p:cNvSpPr>
          <p:nvPr>
            <p:ph type="body" sz="quarter" idx="19" hasCustomPrompt="1"/>
          </p:nvPr>
        </p:nvSpPr>
        <p:spPr>
          <a:xfrm>
            <a:off x="4416552" y="234086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32" name="Rectangle 11"/>
          <p:cNvSpPr>
            <a:spLocks noGrp="1"/>
          </p:cNvSpPr>
          <p:nvPr>
            <p:ph sz="quarter" idx="20"/>
          </p:nvPr>
        </p:nvSpPr>
        <p:spPr>
          <a:xfrm>
            <a:off x="4416552" y="256946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33" name="Rectangle 8"/>
          <p:cNvSpPr>
            <a:spLocks noGrp="1"/>
          </p:cNvSpPr>
          <p:nvPr>
            <p:ph type="body" sz="quarter" idx="21" hasCustomPrompt="1"/>
          </p:nvPr>
        </p:nvSpPr>
        <p:spPr>
          <a:xfrm>
            <a:off x="4419600" y="429158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34" name="Rectangle 11"/>
          <p:cNvSpPr>
            <a:spLocks noGrp="1"/>
          </p:cNvSpPr>
          <p:nvPr>
            <p:ph sz="quarter" idx="22"/>
          </p:nvPr>
        </p:nvSpPr>
        <p:spPr>
          <a:xfrm>
            <a:off x="4419600" y="452018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6" name="Rectangle 16"/>
          <p:cNvSpPr>
            <a:spLocks noGrp="1"/>
          </p:cNvSpPr>
          <p:nvPr>
            <p:ph type="dt" sz="half" idx="23"/>
          </p:nvPr>
        </p:nvSpPr>
        <p:spPr/>
        <p:txBody>
          <a:bodyPr/>
          <a:lstStyle>
            <a:extLst/>
          </a:lstStyle>
          <a:p>
            <a:pPr algn="r"/>
            <a:fld id="{9699D080-F6EC-4098-9F17-4617FFCBDC2A}" type="datetime1">
              <a:rPr lang="en-US" smtClean="0">
                <a:solidFill>
                  <a:prstClr val="black">
                    <a:tint val="65000"/>
                  </a:prstClr>
                </a:solidFill>
              </a:rPr>
              <a:pPr algn="r"/>
              <a:t>8/28/2023</a:t>
            </a:fld>
            <a:endParaRPr lang="en-US">
              <a:solidFill>
                <a:prstClr val="black">
                  <a:tint val="65000"/>
                </a:prstClr>
              </a:solidFill>
            </a:endParaRPr>
          </a:p>
        </p:txBody>
      </p:sp>
      <p:sp>
        <p:nvSpPr>
          <p:cNvPr id="17" name="Rectangle 17"/>
          <p:cNvSpPr>
            <a:spLocks noGrp="1"/>
          </p:cNvSpPr>
          <p:nvPr>
            <p:ph type="sldNum" sz="quarter" idx="24"/>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18" name="Rectangle 18"/>
          <p:cNvSpPr>
            <a:spLocks noGrp="1"/>
          </p:cNvSpPr>
          <p:nvPr>
            <p:ph type="ftr" sz="quarter" idx="25"/>
          </p:nvPr>
        </p:nvSpPr>
        <p:spPr/>
        <p:txBody>
          <a:bodyPr/>
          <a:lstStyle>
            <a:extLst/>
          </a:lstStyle>
          <a:p>
            <a:endParaRPr lang="en-US"/>
          </a:p>
        </p:txBody>
      </p:sp>
    </p:spTree>
    <p:extLst>
      <p:ext uri="{BB962C8B-B14F-4D97-AF65-F5344CB8AC3E}">
        <p14:creationId xmlns:p14="http://schemas.microsoft.com/office/powerpoint/2010/main" val="365563744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5-Up: 3 Left, 2 Right">
    <p:spTree>
      <p:nvGrpSpPr>
        <p:cNvPr id="1" name=""/>
        <p:cNvGrpSpPr/>
        <p:nvPr/>
      </p:nvGrpSpPr>
      <p:grpSpPr>
        <a:xfrm>
          <a:off x="0" y="0"/>
          <a:ext cx="0" cy="0"/>
          <a:chOff x="0" y="0"/>
          <a:chExt cx="0" cy="0"/>
        </a:xfrm>
      </p:grpSpPr>
      <p:sp>
        <p:nvSpPr>
          <p:cNvPr id="5"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21" name="Rectangle 8"/>
          <p:cNvSpPr>
            <a:spLocks noGrp="1"/>
          </p:cNvSpPr>
          <p:nvPr>
            <p:ph type="body" sz="quarter" idx="14" hasCustomPrompt="1"/>
          </p:nvPr>
        </p:nvSpPr>
        <p:spPr>
          <a:xfrm>
            <a:off x="307848"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2" name="Rectangle 11"/>
          <p:cNvSpPr>
            <a:spLocks noGrp="1"/>
          </p:cNvSpPr>
          <p:nvPr>
            <p:ph sz="quarter" idx="16"/>
          </p:nvPr>
        </p:nvSpPr>
        <p:spPr>
          <a:xfrm>
            <a:off x="307848" y="609600"/>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5" name="Rectangle 8"/>
          <p:cNvSpPr>
            <a:spLocks noGrp="1"/>
          </p:cNvSpPr>
          <p:nvPr>
            <p:ph type="body" sz="quarter" idx="17" hasCustomPrompt="1"/>
          </p:nvPr>
        </p:nvSpPr>
        <p:spPr>
          <a:xfrm>
            <a:off x="304800" y="234086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6" name="Rectangle 11"/>
          <p:cNvSpPr>
            <a:spLocks noGrp="1"/>
          </p:cNvSpPr>
          <p:nvPr>
            <p:ph sz="quarter" idx="18"/>
          </p:nvPr>
        </p:nvSpPr>
        <p:spPr>
          <a:xfrm>
            <a:off x="304800" y="256946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7" name="Rectangle 8"/>
          <p:cNvSpPr>
            <a:spLocks noGrp="1"/>
          </p:cNvSpPr>
          <p:nvPr>
            <p:ph type="body" sz="quarter" idx="19" hasCustomPrompt="1"/>
          </p:nvPr>
        </p:nvSpPr>
        <p:spPr>
          <a:xfrm>
            <a:off x="307848" y="429158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8" name="Rectangle 11"/>
          <p:cNvSpPr>
            <a:spLocks noGrp="1"/>
          </p:cNvSpPr>
          <p:nvPr>
            <p:ph sz="quarter" idx="20"/>
          </p:nvPr>
        </p:nvSpPr>
        <p:spPr>
          <a:xfrm>
            <a:off x="307848" y="452018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2" name="Rectangle 8"/>
          <p:cNvSpPr>
            <a:spLocks noGrp="1"/>
          </p:cNvSpPr>
          <p:nvPr>
            <p:ph type="body" sz="quarter" idx="21" hasCustomPrompt="1"/>
          </p:nvPr>
        </p:nvSpPr>
        <p:spPr>
          <a:xfrm>
            <a:off x="44196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3" name="Rectangle 11"/>
          <p:cNvSpPr>
            <a:spLocks noGrp="1"/>
          </p:cNvSpPr>
          <p:nvPr>
            <p:ph sz="quarter" idx="22"/>
          </p:nvPr>
        </p:nvSpPr>
        <p:spPr>
          <a:xfrm>
            <a:off x="44196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5" name="Rectangle 8"/>
          <p:cNvSpPr>
            <a:spLocks noGrp="1"/>
          </p:cNvSpPr>
          <p:nvPr>
            <p:ph type="body" sz="quarter" idx="23" hasCustomPrompt="1"/>
          </p:nvPr>
        </p:nvSpPr>
        <p:spPr>
          <a:xfrm>
            <a:off x="44165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6" name="Rectangle 11"/>
          <p:cNvSpPr>
            <a:spLocks noGrp="1"/>
          </p:cNvSpPr>
          <p:nvPr>
            <p:ph sz="quarter" idx="24"/>
          </p:nvPr>
        </p:nvSpPr>
        <p:spPr>
          <a:xfrm>
            <a:off x="44165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7" name="Rectangle 17"/>
          <p:cNvSpPr>
            <a:spLocks noGrp="1"/>
          </p:cNvSpPr>
          <p:nvPr>
            <p:ph type="dt" sz="half" idx="25"/>
          </p:nvPr>
        </p:nvSpPr>
        <p:spPr/>
        <p:txBody>
          <a:bodyPr/>
          <a:lstStyle>
            <a:extLst/>
          </a:lstStyle>
          <a:p>
            <a:pPr algn="r"/>
            <a:fld id="{AF9BA356-C67E-4FDF-AE6B-405161432AEE}" type="datetime1">
              <a:rPr lang="en-US" smtClean="0">
                <a:solidFill>
                  <a:prstClr val="black">
                    <a:tint val="65000"/>
                  </a:prstClr>
                </a:solidFill>
              </a:rPr>
              <a:pPr algn="r"/>
              <a:t>8/28/2023</a:t>
            </a:fld>
            <a:endParaRPr lang="en-US">
              <a:solidFill>
                <a:prstClr val="black">
                  <a:tint val="65000"/>
                </a:prstClr>
              </a:solidFill>
            </a:endParaRPr>
          </a:p>
        </p:txBody>
      </p:sp>
      <p:sp>
        <p:nvSpPr>
          <p:cNvPr id="18" name="Rectangle 18"/>
          <p:cNvSpPr>
            <a:spLocks noGrp="1"/>
          </p:cNvSpPr>
          <p:nvPr>
            <p:ph type="sldNum" sz="quarter" idx="26"/>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23" name="Rectangle 23"/>
          <p:cNvSpPr>
            <a:spLocks noGrp="1"/>
          </p:cNvSpPr>
          <p:nvPr>
            <p:ph type="ftr" sz="quarter" idx="27"/>
          </p:nvPr>
        </p:nvSpPr>
        <p:spPr/>
        <p:txBody>
          <a:bodyPr/>
          <a:lstStyle>
            <a:extLst/>
          </a:lstStyle>
          <a:p>
            <a:endParaRPr lang="en-US"/>
          </a:p>
        </p:txBody>
      </p:sp>
    </p:spTree>
    <p:extLst>
      <p:ext uri="{BB962C8B-B14F-4D97-AF65-F5344CB8AC3E}">
        <p14:creationId xmlns:p14="http://schemas.microsoft.com/office/powerpoint/2010/main" val="329446625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ombstones">
    <p:spTree>
      <p:nvGrpSpPr>
        <p:cNvPr id="1" name=""/>
        <p:cNvGrpSpPr/>
        <p:nvPr/>
      </p:nvGrpSpPr>
      <p:grpSpPr>
        <a:xfrm>
          <a:off x="0" y="0"/>
          <a:ext cx="0" cy="0"/>
          <a:chOff x="0" y="0"/>
          <a:chExt cx="0" cy="0"/>
        </a:xfrm>
      </p:grpSpPr>
      <p:sp>
        <p:nvSpPr>
          <p:cNvPr id="23"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9" name="Rectangle 6"/>
          <p:cNvSpPr/>
          <p:nvPr/>
        </p:nvSpPr>
        <p:spPr>
          <a:xfrm>
            <a:off x="13716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8" name="Rectangle 6"/>
          <p:cNvSpPr/>
          <p:nvPr/>
        </p:nvSpPr>
        <p:spPr>
          <a:xfrm>
            <a:off x="13716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26" name="Rectangle 6"/>
          <p:cNvSpPr/>
          <p:nvPr/>
        </p:nvSpPr>
        <p:spPr>
          <a:xfrm>
            <a:off x="35052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25" name="Rectangle 6"/>
          <p:cNvSpPr/>
          <p:nvPr/>
        </p:nvSpPr>
        <p:spPr>
          <a:xfrm>
            <a:off x="35052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31" name="Rectangle 6"/>
          <p:cNvSpPr/>
          <p:nvPr/>
        </p:nvSpPr>
        <p:spPr>
          <a:xfrm>
            <a:off x="56388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3" name="Rectangle 6"/>
          <p:cNvSpPr/>
          <p:nvPr/>
        </p:nvSpPr>
        <p:spPr>
          <a:xfrm>
            <a:off x="56388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24" name="Rectangle 10"/>
          <p:cNvSpPr>
            <a:spLocks noGrp="1"/>
          </p:cNvSpPr>
          <p:nvPr>
            <p:ph type="pic" sz="quarter" idx="13" hasCustomPrompt="1"/>
          </p:nvPr>
        </p:nvSpPr>
        <p:spPr>
          <a:xfrm>
            <a:off x="1524000" y="16002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19" name="Rectangle 10"/>
          <p:cNvSpPr>
            <a:spLocks noGrp="1"/>
          </p:cNvSpPr>
          <p:nvPr>
            <p:ph type="pic" sz="quarter" idx="29" hasCustomPrompt="1"/>
          </p:nvPr>
        </p:nvSpPr>
        <p:spPr>
          <a:xfrm>
            <a:off x="1524000" y="40386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27" name="Rectangle 10"/>
          <p:cNvSpPr>
            <a:spLocks noGrp="1"/>
          </p:cNvSpPr>
          <p:nvPr>
            <p:ph type="pic" sz="quarter" idx="17" hasCustomPrompt="1"/>
          </p:nvPr>
        </p:nvSpPr>
        <p:spPr>
          <a:xfrm>
            <a:off x="3657600" y="16002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11" name="Rectangle 10"/>
          <p:cNvSpPr>
            <a:spLocks noGrp="1"/>
          </p:cNvSpPr>
          <p:nvPr>
            <p:ph type="pic" sz="quarter" idx="30" hasCustomPrompt="1"/>
          </p:nvPr>
        </p:nvSpPr>
        <p:spPr>
          <a:xfrm>
            <a:off x="3657600" y="40386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4" name="Rectangle 10"/>
          <p:cNvSpPr>
            <a:spLocks noGrp="1"/>
          </p:cNvSpPr>
          <p:nvPr>
            <p:ph type="pic" sz="quarter" idx="21" hasCustomPrompt="1"/>
          </p:nvPr>
        </p:nvSpPr>
        <p:spPr>
          <a:xfrm>
            <a:off x="5791200" y="16002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15" name="Rectangle 10"/>
          <p:cNvSpPr>
            <a:spLocks noGrp="1"/>
          </p:cNvSpPr>
          <p:nvPr>
            <p:ph type="pic" sz="quarter" idx="31" hasCustomPrompt="1"/>
          </p:nvPr>
        </p:nvSpPr>
        <p:spPr>
          <a:xfrm>
            <a:off x="5791200" y="40386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7" name="Rectangle 12"/>
          <p:cNvSpPr>
            <a:spLocks noGrp="1"/>
          </p:cNvSpPr>
          <p:nvPr>
            <p:ph type="body" sz="quarter" idx="14" hasCustomPrompt="1"/>
          </p:nvPr>
        </p:nvSpPr>
        <p:spPr>
          <a:xfrm>
            <a:off x="1524000" y="28956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28" name="Rectangle 12"/>
          <p:cNvSpPr>
            <a:spLocks noGrp="1"/>
          </p:cNvSpPr>
          <p:nvPr>
            <p:ph type="body" sz="quarter" idx="33" hasCustomPrompt="1"/>
          </p:nvPr>
        </p:nvSpPr>
        <p:spPr>
          <a:xfrm>
            <a:off x="1524000" y="53340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30" name="Rectangle 12"/>
          <p:cNvSpPr>
            <a:spLocks noGrp="1"/>
          </p:cNvSpPr>
          <p:nvPr>
            <p:ph type="body" sz="quarter" idx="18" hasCustomPrompt="1"/>
          </p:nvPr>
        </p:nvSpPr>
        <p:spPr>
          <a:xfrm>
            <a:off x="3657600" y="28956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13" name="Rectangle 12"/>
          <p:cNvSpPr>
            <a:spLocks noGrp="1"/>
          </p:cNvSpPr>
          <p:nvPr>
            <p:ph type="body" sz="quarter" idx="34" hasCustomPrompt="1"/>
          </p:nvPr>
        </p:nvSpPr>
        <p:spPr>
          <a:xfrm>
            <a:off x="3657600" y="53340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14" name="Rectangle 12"/>
          <p:cNvSpPr>
            <a:spLocks noGrp="1"/>
          </p:cNvSpPr>
          <p:nvPr>
            <p:ph type="body" sz="quarter" idx="22" hasCustomPrompt="1"/>
          </p:nvPr>
        </p:nvSpPr>
        <p:spPr>
          <a:xfrm>
            <a:off x="5791200" y="28956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2" name="Rectangle 12"/>
          <p:cNvSpPr>
            <a:spLocks noGrp="1"/>
          </p:cNvSpPr>
          <p:nvPr>
            <p:ph type="body" sz="quarter" idx="35" hasCustomPrompt="1"/>
          </p:nvPr>
        </p:nvSpPr>
        <p:spPr>
          <a:xfrm>
            <a:off x="5791200" y="53340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44" name="Rectangle 11"/>
          <p:cNvSpPr>
            <a:spLocks noGrp="1"/>
          </p:cNvSpPr>
          <p:nvPr>
            <p:ph type="body" sz="quarter" idx="15" hasCustomPrompt="1"/>
          </p:nvPr>
        </p:nvSpPr>
        <p:spPr>
          <a:xfrm>
            <a:off x="1524000" y="32004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35" name="Rectangle 11"/>
          <p:cNvSpPr>
            <a:spLocks noGrp="1"/>
          </p:cNvSpPr>
          <p:nvPr>
            <p:ph type="body" sz="quarter" idx="37" hasCustomPrompt="1"/>
          </p:nvPr>
        </p:nvSpPr>
        <p:spPr>
          <a:xfrm>
            <a:off x="1524000" y="56388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34" name="Rectangle 11"/>
          <p:cNvSpPr>
            <a:spLocks noGrp="1"/>
          </p:cNvSpPr>
          <p:nvPr>
            <p:ph type="body" sz="quarter" idx="19" hasCustomPrompt="1"/>
          </p:nvPr>
        </p:nvSpPr>
        <p:spPr>
          <a:xfrm>
            <a:off x="3657600" y="32004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40" name="Rectangle 11"/>
          <p:cNvSpPr>
            <a:spLocks noGrp="1"/>
          </p:cNvSpPr>
          <p:nvPr>
            <p:ph type="body" sz="quarter" idx="38" hasCustomPrompt="1"/>
          </p:nvPr>
        </p:nvSpPr>
        <p:spPr>
          <a:xfrm>
            <a:off x="3657600" y="56388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38" name="Rectangle 11"/>
          <p:cNvSpPr>
            <a:spLocks noGrp="1"/>
          </p:cNvSpPr>
          <p:nvPr>
            <p:ph type="body" sz="quarter" idx="23" hasCustomPrompt="1"/>
          </p:nvPr>
        </p:nvSpPr>
        <p:spPr>
          <a:xfrm>
            <a:off x="5791200" y="32004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33" name="Rectangle 11"/>
          <p:cNvSpPr>
            <a:spLocks noGrp="1"/>
          </p:cNvSpPr>
          <p:nvPr>
            <p:ph type="body" sz="quarter" idx="39" hasCustomPrompt="1"/>
          </p:nvPr>
        </p:nvSpPr>
        <p:spPr>
          <a:xfrm>
            <a:off x="5791200" y="56388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5" name="Rectangle 14"/>
          <p:cNvSpPr>
            <a:spLocks noGrp="1"/>
          </p:cNvSpPr>
          <p:nvPr>
            <p:ph type="body" sz="quarter" idx="16" hasCustomPrompt="1"/>
          </p:nvPr>
        </p:nvSpPr>
        <p:spPr>
          <a:xfrm>
            <a:off x="1524000" y="22860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56" name="Rectangle 14"/>
          <p:cNvSpPr>
            <a:spLocks noGrp="1"/>
          </p:cNvSpPr>
          <p:nvPr>
            <p:ph type="body" sz="quarter" idx="41" hasCustomPrompt="1"/>
          </p:nvPr>
        </p:nvSpPr>
        <p:spPr>
          <a:xfrm>
            <a:off x="1524000" y="47244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62" name="Rectangle 14"/>
          <p:cNvSpPr>
            <a:spLocks noGrp="1"/>
          </p:cNvSpPr>
          <p:nvPr>
            <p:ph type="body" sz="quarter" idx="20" hasCustomPrompt="1"/>
          </p:nvPr>
        </p:nvSpPr>
        <p:spPr>
          <a:xfrm>
            <a:off x="3657600" y="22860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37" name="Rectangle 14"/>
          <p:cNvSpPr>
            <a:spLocks noGrp="1"/>
          </p:cNvSpPr>
          <p:nvPr>
            <p:ph type="body" sz="quarter" idx="42" hasCustomPrompt="1"/>
          </p:nvPr>
        </p:nvSpPr>
        <p:spPr>
          <a:xfrm>
            <a:off x="3657600" y="47244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41" name="Rectangle 14"/>
          <p:cNvSpPr>
            <a:spLocks noGrp="1"/>
          </p:cNvSpPr>
          <p:nvPr>
            <p:ph type="body" sz="quarter" idx="24" hasCustomPrompt="1"/>
          </p:nvPr>
        </p:nvSpPr>
        <p:spPr>
          <a:xfrm>
            <a:off x="5791200" y="22860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52" name="Rectangle 14"/>
          <p:cNvSpPr>
            <a:spLocks noGrp="1"/>
          </p:cNvSpPr>
          <p:nvPr>
            <p:ph type="body" sz="quarter" idx="43" hasCustomPrompt="1"/>
          </p:nvPr>
        </p:nvSpPr>
        <p:spPr>
          <a:xfrm>
            <a:off x="5791200" y="47244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39" name="Rectangle 51"/>
          <p:cNvSpPr>
            <a:spLocks noGrp="1"/>
          </p:cNvSpPr>
          <p:nvPr>
            <p:ph type="body" sz="quarter" idx="46"/>
          </p:nvPr>
        </p:nvSpPr>
        <p:spPr>
          <a:xfrm>
            <a:off x="304800" y="381000"/>
            <a:ext cx="8077200" cy="838200"/>
          </a:xfrm>
        </p:spPr>
        <p:txBody>
          <a:bodyPr/>
          <a:lstStyle>
            <a:lvl1pPr eaLnBrk="1" latinLnBrk="0" hangingPunct="1">
              <a:defRPr kumimoji="0" sz="1200"/>
            </a:lvl1pPr>
            <a:extLst/>
          </a:lstStyle>
          <a:p>
            <a:pPr lvl="0" eaLnBrk="1" latinLnBrk="1" hangingPunct="1"/>
            <a:r>
              <a:rPr lang="en-US" smtClean="0"/>
              <a:t>Click to edit Master text styles</a:t>
            </a:r>
          </a:p>
        </p:txBody>
      </p:sp>
      <p:sp>
        <p:nvSpPr>
          <p:cNvPr id="42" name="Rectangle 42"/>
          <p:cNvSpPr>
            <a:spLocks noGrp="1"/>
          </p:cNvSpPr>
          <p:nvPr>
            <p:ph type="dt" sz="half" idx="47"/>
          </p:nvPr>
        </p:nvSpPr>
        <p:spPr/>
        <p:txBody>
          <a:bodyPr/>
          <a:lstStyle>
            <a:extLst/>
          </a:lstStyle>
          <a:p>
            <a:pPr algn="r"/>
            <a:fld id="{C2918866-D5C2-42B6-9164-47576AD599A4}" type="datetime1">
              <a:rPr lang="en-US" smtClean="0">
                <a:solidFill>
                  <a:prstClr val="black">
                    <a:tint val="65000"/>
                  </a:prstClr>
                </a:solidFill>
              </a:rPr>
              <a:pPr algn="r"/>
              <a:t>8/28/2023</a:t>
            </a:fld>
            <a:endParaRPr lang="en-US">
              <a:solidFill>
                <a:prstClr val="black">
                  <a:tint val="65000"/>
                </a:prstClr>
              </a:solidFill>
            </a:endParaRPr>
          </a:p>
        </p:txBody>
      </p:sp>
      <p:sp>
        <p:nvSpPr>
          <p:cNvPr id="43" name="Rectangle 43"/>
          <p:cNvSpPr>
            <a:spLocks noGrp="1"/>
          </p:cNvSpPr>
          <p:nvPr>
            <p:ph type="sldNum" sz="quarter" idx="48"/>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45" name="Rectangle 45"/>
          <p:cNvSpPr>
            <a:spLocks noGrp="1"/>
          </p:cNvSpPr>
          <p:nvPr>
            <p:ph type="ftr" sz="quarter" idx="49"/>
          </p:nvPr>
        </p:nvSpPr>
        <p:spPr/>
        <p:txBody>
          <a:bodyPr/>
          <a:lstStyle>
            <a:extLst/>
          </a:lstStyle>
          <a:p>
            <a:endParaRPr lang="en-US"/>
          </a:p>
        </p:txBody>
      </p:sp>
    </p:spTree>
    <p:extLst>
      <p:ext uri="{BB962C8B-B14F-4D97-AF65-F5344CB8AC3E}">
        <p14:creationId xmlns:p14="http://schemas.microsoft.com/office/powerpoint/2010/main" val="10131219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9" name="Rectangle 8"/>
          <p:cNvSpPr>
            <a:spLocks noGrp="1"/>
          </p:cNvSpPr>
          <p:nvPr>
            <p:ph type="body" sz="quarter" idx="13" hasCustomPrompt="1"/>
          </p:nvPr>
        </p:nvSpPr>
        <p:spPr>
          <a:xfrm>
            <a:off x="381000" y="3048000"/>
            <a:ext cx="8077200" cy="5334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7" name="Rectangle 7"/>
          <p:cNvSpPr>
            <a:spLocks noGrp="1"/>
          </p:cNvSpPr>
          <p:nvPr>
            <p:ph type="dt" sz="half" idx="14"/>
          </p:nvPr>
        </p:nvSpPr>
        <p:spPr/>
        <p:txBody>
          <a:bodyPr/>
          <a:lstStyle>
            <a:extLst/>
          </a:lstStyle>
          <a:p>
            <a:pPr algn="r"/>
            <a:fld id="{7AE894A6-4431-4640-AE02-85B7B8E52103}" type="datetime1">
              <a:rPr kumimoji="0" lang="en-US" smtClean="0"/>
              <a:t>8/28/2023</a:t>
            </a:fld>
            <a:endParaRPr kumimoji="0" lang="en-US" dirty="0"/>
          </a:p>
        </p:txBody>
      </p:sp>
      <p:sp>
        <p:nvSpPr>
          <p:cNvPr id="8" name="Rectangle 8"/>
          <p:cNvSpPr>
            <a:spLocks noGrp="1"/>
          </p:cNvSpPr>
          <p:nvPr>
            <p:ph type="sldNum" sz="quarter" idx="15"/>
          </p:nvPr>
        </p:nvSpPr>
        <p:spPr/>
        <p:txBody>
          <a:bodyPr/>
          <a:lstStyle>
            <a:extLst/>
          </a:lstStyle>
          <a:p>
            <a:pPr algn="r"/>
            <a:fld id="{256D3EEF-DE4E-429D-8EC4-DDC531AFF587}" type="slidenum">
              <a:rPr kumimoji="0" lang="en-US" sz="1000" smtClean="0"/>
              <a:pPr algn="r"/>
              <a:t>‹#›</a:t>
            </a:fld>
            <a:endParaRPr kumimoji="0" lang="en-US" dirty="0"/>
          </a:p>
        </p:txBody>
      </p:sp>
      <p:sp>
        <p:nvSpPr>
          <p:cNvPr id="9" name="Rectangle 9"/>
          <p:cNvSpPr>
            <a:spLocks noGrp="1"/>
          </p:cNvSpPr>
          <p:nvPr>
            <p:ph type="ftr" sz="quarter" idx="16"/>
          </p:nvPr>
        </p:nvSpPr>
        <p:spPr/>
        <p:txBody>
          <a:bodyPr/>
          <a:lstStyle>
            <a:extLst/>
          </a:lstStyle>
          <a:p>
            <a:r>
              <a:rPr lang="en-US" dirty="0" smtClean="0"/>
              <a:t>Prepared by Er. Deeyoranjan Dongol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sp>
        <p:nvSpPr>
          <p:cNvPr id="9" name="Rectangle 10"/>
          <p:cNvSpPr/>
          <p:nvPr userDrawn="1"/>
        </p:nvSpPr>
        <p:spPr>
          <a:xfrm>
            <a:off x="0" y="350520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2" name="Rectangle 2"/>
          <p:cNvSpPr>
            <a:spLocks noGrp="1"/>
          </p:cNvSpPr>
          <p:nvPr>
            <p:ph type="ctrTitle"/>
          </p:nvPr>
        </p:nvSpPr>
        <p:spPr>
          <a:xfrm>
            <a:off x="228600" y="4114800"/>
            <a:ext cx="7239000" cy="533400"/>
          </a:xfrm>
          <a:noFill/>
        </p:spPr>
        <p:txBody>
          <a:bodyPr vert="horz"/>
          <a:lstStyle>
            <a:lvl1pPr algn="l" eaLnBrk="1" latinLnBrk="0" hangingPunct="1">
              <a:defRPr kumimoji="0" sz="2000" b="0" cap="all" spc="150" baseline="0">
                <a:solidFill>
                  <a:schemeClr val="bg1"/>
                </a:solidFill>
              </a:defRPr>
            </a:lvl1pPr>
            <a:extLst/>
          </a:lstStyle>
          <a:p>
            <a:pPr eaLnBrk="1" latinLnBrk="1" hangingPunct="1"/>
            <a:r>
              <a:rPr lang="en-US" smtClean="0"/>
              <a:t>Click to edit Master title style</a:t>
            </a:r>
            <a:endParaRPr/>
          </a:p>
        </p:txBody>
      </p:sp>
      <p:sp>
        <p:nvSpPr>
          <p:cNvPr id="3" name="Rectangle 3"/>
          <p:cNvSpPr>
            <a:spLocks noGrp="1"/>
          </p:cNvSpPr>
          <p:nvPr>
            <p:ph type="subTitle" idx="1" hasCustomPrompt="1"/>
          </p:nvPr>
        </p:nvSpPr>
        <p:spPr>
          <a:xfrm>
            <a:off x="228600" y="4706112"/>
            <a:ext cx="6934200" cy="228600"/>
          </a:xfrm>
          <a:solidFill>
            <a:schemeClr val="bg1"/>
          </a:solidFill>
        </p:spPr>
        <p:txBody>
          <a:bodyPr/>
          <a:lstStyle>
            <a:lvl1pPr marL="0" indent="0" algn="l" eaLnBrk="1" latinLnBrk="0" hangingPunct="1">
              <a:buNone/>
              <a:defRPr kumimoji="0" sz="1100" b="1">
                <a:solidFill>
                  <a:schemeClr val="accent4">
                    <a:shade val="50000"/>
                  </a:schemeClr>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r>
              <a:rPr kumimoji="0" lang="en-US" dirty="0" smtClean="0"/>
              <a:t>Click to add author information</a:t>
            </a:r>
            <a:endParaRPr kumimoji="0" lang="en-US" dirty="0"/>
          </a:p>
        </p:txBody>
      </p:sp>
      <p:sp>
        <p:nvSpPr>
          <p:cNvPr id="15" name="Rectangle 15"/>
          <p:cNvSpPr>
            <a:spLocks noGrp="1"/>
          </p:cNvSpPr>
          <p:nvPr>
            <p:ph type="sldNum" sz="quarter" idx="11"/>
          </p:nvPr>
        </p:nvSpPr>
        <p:spPr>
          <a:xfrm>
            <a:off x="6477000" y="6477000"/>
            <a:ext cx="1021080" cy="304800"/>
          </a:xfrm>
        </p:spPr>
        <p:txBody>
          <a:bodyPr anchor="ctr"/>
          <a:lstStyle>
            <a:extLst/>
          </a:lstStyle>
          <a:p>
            <a:fld id="{256D3EEF-DE4E-429D-8EC4-DDC531AFF587}" type="slidenum">
              <a:rPr lang="en-US" smtClean="0">
                <a:solidFill>
                  <a:prstClr val="black"/>
                </a:solidFill>
              </a:rPr>
              <a:pPr/>
              <a:t>‹#›</a:t>
            </a:fld>
            <a:endParaRPr lang="en-US" dirty="0">
              <a:solidFill>
                <a:prstClr val="black"/>
              </a:solidFill>
            </a:endParaRPr>
          </a:p>
        </p:txBody>
      </p:sp>
      <p:sp>
        <p:nvSpPr>
          <p:cNvPr id="16" name="Rectangle 16"/>
          <p:cNvSpPr>
            <a:spLocks noGrp="1"/>
          </p:cNvSpPr>
          <p:nvPr>
            <p:ph type="ftr" sz="quarter" idx="12"/>
          </p:nvPr>
        </p:nvSpPr>
        <p:spPr/>
        <p:txBody>
          <a:bodyPr/>
          <a:lstStyle>
            <a:extLst/>
          </a:lstStyle>
          <a:p>
            <a:endParaRPr lang="en-US" dirty="0"/>
          </a:p>
        </p:txBody>
      </p:sp>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10" name="Date Placeholder 9"/>
          <p:cNvSpPr>
            <a:spLocks noGrp="1"/>
          </p:cNvSpPr>
          <p:nvPr>
            <p:ph type="dt" sz="half" idx="10"/>
          </p:nvPr>
        </p:nvSpPr>
        <p:spPr>
          <a:xfrm>
            <a:off x="228600" y="6477000"/>
            <a:ext cx="1600200" cy="304800"/>
          </a:xfrm>
        </p:spPr>
        <p:txBody>
          <a:bodyPr anchor="ctr"/>
          <a:lstStyle>
            <a:lvl1pPr algn="l" eaLnBrk="1" latinLnBrk="0" hangingPunct="1">
              <a:defRPr kumimoji="0">
                <a:solidFill>
                  <a:srgbClr val="A0A0A0"/>
                </a:solidFill>
              </a:defRPr>
            </a:lvl1pPr>
            <a:extLst/>
          </a:lstStyle>
          <a:p>
            <a:fld id="{DE8E674F-D9A9-4B25-BF17-101F80A8339C}" type="datetime1">
              <a:rPr lang="en-US" smtClean="0"/>
              <a:pPr/>
              <a:t>8/28/2023</a:t>
            </a:fld>
            <a:endParaRPr lang="en-US" dirty="0"/>
          </a:p>
        </p:txBody>
      </p:sp>
      <p:sp>
        <p:nvSpPr>
          <p:cNvPr id="12" name="Rectangle 11"/>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Tree>
    <p:extLst>
      <p:ext uri="{BB962C8B-B14F-4D97-AF65-F5344CB8AC3E}">
        <p14:creationId xmlns:p14="http://schemas.microsoft.com/office/powerpoint/2010/main" val="36592181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37" name="Rectangle 37"/>
          <p:cNvSpPr>
            <a:spLocks noGrp="1"/>
          </p:cNvSpPr>
          <p:nvPr>
            <p:ph type="body" sz="quarter" idx="13" hasCustomPrompt="1"/>
          </p:nvPr>
        </p:nvSpPr>
        <p:spPr>
          <a:xfrm>
            <a:off x="310896" y="3810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43" name="Rectangle 37"/>
          <p:cNvSpPr>
            <a:spLocks noGrp="1"/>
          </p:cNvSpPr>
          <p:nvPr>
            <p:ph type="body" sz="quarter" idx="15" hasCustomPrompt="1"/>
          </p:nvPr>
        </p:nvSpPr>
        <p:spPr>
          <a:xfrm>
            <a:off x="304800" y="838200"/>
            <a:ext cx="7391400"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41" name="Rectangle 37"/>
          <p:cNvSpPr>
            <a:spLocks noGrp="1"/>
          </p:cNvSpPr>
          <p:nvPr>
            <p:ph type="body" sz="quarter" idx="17" hasCustomPrompt="1"/>
          </p:nvPr>
        </p:nvSpPr>
        <p:spPr>
          <a:xfrm>
            <a:off x="310896" y="12954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45" name="Rectangle 37"/>
          <p:cNvSpPr>
            <a:spLocks noGrp="1"/>
          </p:cNvSpPr>
          <p:nvPr>
            <p:ph type="body" sz="quarter" idx="19" hasCustomPrompt="1"/>
          </p:nvPr>
        </p:nvSpPr>
        <p:spPr>
          <a:xfrm>
            <a:off x="310896" y="1752600"/>
            <a:ext cx="7385304" cy="228600"/>
          </a:xfrm>
          <a:solidFill>
            <a:schemeClr val="tx2">
              <a:tint val="40000"/>
            </a:schemeClr>
          </a:solidFill>
        </p:spPr>
        <p:txBody>
          <a:bodyPr anchor="ctr"/>
          <a:lstStyle>
            <a:lvl1pPr eaLnBrk="1" latinLnBrk="0" hangingPunct="1">
              <a:buFontTx/>
              <a:buNone/>
              <a:defRPr kumimoji="0" sz="1100" baseline="0"/>
            </a:lvl1pPr>
            <a:extLst/>
          </a:lstStyle>
          <a:p>
            <a:pPr lvl="0"/>
            <a:r>
              <a:rPr kumimoji="0" lang="en-US" dirty="0" smtClean="0"/>
              <a:t>Click to add agenda item</a:t>
            </a:r>
            <a:endParaRPr kumimoji="0" lang="en-US" dirty="0"/>
          </a:p>
        </p:txBody>
      </p:sp>
      <p:sp>
        <p:nvSpPr>
          <p:cNvPr id="47" name="Rectangle 37"/>
          <p:cNvSpPr>
            <a:spLocks noGrp="1"/>
          </p:cNvSpPr>
          <p:nvPr>
            <p:ph type="body" sz="quarter" idx="21" hasCustomPrompt="1"/>
          </p:nvPr>
        </p:nvSpPr>
        <p:spPr>
          <a:xfrm>
            <a:off x="310896" y="2209800"/>
            <a:ext cx="7385304" cy="228600"/>
          </a:xfrm>
          <a:solidFill>
            <a:schemeClr val="tx2">
              <a:tint val="40000"/>
            </a:schemeClr>
          </a:solidFill>
        </p:spPr>
        <p:txBody>
          <a:bodyPr anchor="ctr"/>
          <a:lstStyle>
            <a:lvl1pPr eaLnBrk="1" latinLnBrk="0" hangingPunct="1">
              <a:buFontTx/>
              <a:buNone/>
              <a:defRPr kumimoji="0" sz="1100" baseline="0"/>
            </a:lvl1pPr>
            <a:extLst/>
          </a:lstStyle>
          <a:p>
            <a:pPr lvl="0"/>
            <a:r>
              <a:rPr kumimoji="0" lang="en-US" dirty="0" smtClean="0"/>
              <a:t>Click to add agenda item</a:t>
            </a:r>
            <a:endParaRPr kumimoji="0" lang="en-US" dirty="0"/>
          </a:p>
        </p:txBody>
      </p:sp>
      <p:sp>
        <p:nvSpPr>
          <p:cNvPr id="49" name="Rectangle 37"/>
          <p:cNvSpPr>
            <a:spLocks noGrp="1"/>
          </p:cNvSpPr>
          <p:nvPr>
            <p:ph type="body" sz="quarter" idx="23" hasCustomPrompt="1"/>
          </p:nvPr>
        </p:nvSpPr>
        <p:spPr>
          <a:xfrm>
            <a:off x="310896" y="26670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51" name="Rectangle 37"/>
          <p:cNvSpPr>
            <a:spLocks noGrp="1"/>
          </p:cNvSpPr>
          <p:nvPr>
            <p:ph type="body" sz="quarter" idx="25" hasCustomPrompt="1"/>
          </p:nvPr>
        </p:nvSpPr>
        <p:spPr>
          <a:xfrm>
            <a:off x="310896" y="31242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53" name="Rectangle 37"/>
          <p:cNvSpPr>
            <a:spLocks noGrp="1"/>
          </p:cNvSpPr>
          <p:nvPr>
            <p:ph type="body" sz="quarter" idx="27" hasCustomPrompt="1"/>
          </p:nvPr>
        </p:nvSpPr>
        <p:spPr>
          <a:xfrm>
            <a:off x="310896" y="35814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55" name="Rectangle 37"/>
          <p:cNvSpPr>
            <a:spLocks noGrp="1"/>
          </p:cNvSpPr>
          <p:nvPr>
            <p:ph type="body" sz="quarter" idx="29" hasCustomPrompt="1"/>
          </p:nvPr>
        </p:nvSpPr>
        <p:spPr>
          <a:xfrm>
            <a:off x="310896" y="4038600"/>
            <a:ext cx="7385304" cy="228600"/>
          </a:xfrm>
          <a:solidFill>
            <a:schemeClr val="tx2">
              <a:tint val="40000"/>
            </a:schemeClr>
          </a:solidFill>
        </p:spPr>
        <p:txBody>
          <a:bodyPr anchor="ctr"/>
          <a:lstStyle>
            <a:lvl1pPr eaLnBrk="1" latinLnBrk="0" hangingPunct="1">
              <a:buFontTx/>
              <a:buNone/>
              <a:defRPr kumimoji="0" sz="1100" baseline="0"/>
            </a:lvl1pPr>
            <a:extLst/>
          </a:lstStyle>
          <a:p>
            <a:pPr lvl="0"/>
            <a:r>
              <a:rPr kumimoji="0" lang="en-US" dirty="0" smtClean="0"/>
              <a:t>Click to add agenda item</a:t>
            </a:r>
            <a:endParaRPr kumimoji="0" lang="en-US" dirty="0"/>
          </a:p>
        </p:txBody>
      </p:sp>
      <p:sp>
        <p:nvSpPr>
          <p:cNvPr id="57" name="Rectangle 37"/>
          <p:cNvSpPr>
            <a:spLocks noGrp="1"/>
          </p:cNvSpPr>
          <p:nvPr>
            <p:ph type="body" sz="quarter" idx="31" hasCustomPrompt="1"/>
          </p:nvPr>
        </p:nvSpPr>
        <p:spPr>
          <a:xfrm>
            <a:off x="310896" y="44958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26" name="Rectangle 37"/>
          <p:cNvSpPr>
            <a:spLocks noGrp="1"/>
          </p:cNvSpPr>
          <p:nvPr>
            <p:ph type="body" sz="quarter" idx="33" hasCustomPrompt="1"/>
          </p:nvPr>
        </p:nvSpPr>
        <p:spPr>
          <a:xfrm>
            <a:off x="310896" y="49530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28" name="Rectangle 37"/>
          <p:cNvSpPr>
            <a:spLocks noGrp="1"/>
          </p:cNvSpPr>
          <p:nvPr>
            <p:ph type="body" sz="quarter" idx="35" hasCustomPrompt="1"/>
          </p:nvPr>
        </p:nvSpPr>
        <p:spPr>
          <a:xfrm>
            <a:off x="310896" y="54102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98" name="Rectangle 37"/>
          <p:cNvSpPr>
            <a:spLocks noGrp="1"/>
          </p:cNvSpPr>
          <p:nvPr>
            <p:ph type="body" sz="quarter" idx="14" hasCustomPrompt="1"/>
          </p:nvPr>
        </p:nvSpPr>
        <p:spPr>
          <a:xfrm>
            <a:off x="7696200" y="3810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dirty="0"/>
          </a:p>
        </p:txBody>
      </p:sp>
      <p:sp>
        <p:nvSpPr>
          <p:cNvPr id="44" name="Rectangle 37"/>
          <p:cNvSpPr>
            <a:spLocks noGrp="1"/>
          </p:cNvSpPr>
          <p:nvPr>
            <p:ph type="body" sz="quarter" idx="16" hasCustomPrompt="1"/>
          </p:nvPr>
        </p:nvSpPr>
        <p:spPr>
          <a:xfrm>
            <a:off x="7696200" y="8382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42" name="Rectangle 37"/>
          <p:cNvSpPr>
            <a:spLocks noGrp="1"/>
          </p:cNvSpPr>
          <p:nvPr>
            <p:ph type="body" sz="quarter" idx="18" hasCustomPrompt="1"/>
          </p:nvPr>
        </p:nvSpPr>
        <p:spPr>
          <a:xfrm>
            <a:off x="7696200" y="12954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46" name="Rectangle 37"/>
          <p:cNvSpPr>
            <a:spLocks noGrp="1"/>
          </p:cNvSpPr>
          <p:nvPr>
            <p:ph type="body" sz="quarter" idx="20" hasCustomPrompt="1"/>
          </p:nvPr>
        </p:nvSpPr>
        <p:spPr>
          <a:xfrm>
            <a:off x="7696200" y="17526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48" name="Rectangle 37"/>
          <p:cNvSpPr>
            <a:spLocks noGrp="1"/>
          </p:cNvSpPr>
          <p:nvPr>
            <p:ph type="body" sz="quarter" idx="22" hasCustomPrompt="1"/>
          </p:nvPr>
        </p:nvSpPr>
        <p:spPr>
          <a:xfrm>
            <a:off x="7696200" y="22098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50" name="Rectangle 37"/>
          <p:cNvSpPr>
            <a:spLocks noGrp="1"/>
          </p:cNvSpPr>
          <p:nvPr>
            <p:ph type="body" sz="quarter" idx="24" hasCustomPrompt="1"/>
          </p:nvPr>
        </p:nvSpPr>
        <p:spPr>
          <a:xfrm>
            <a:off x="7696200" y="26670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52" name="Rectangle 37"/>
          <p:cNvSpPr>
            <a:spLocks noGrp="1"/>
          </p:cNvSpPr>
          <p:nvPr>
            <p:ph type="body" sz="quarter" idx="26" hasCustomPrompt="1"/>
          </p:nvPr>
        </p:nvSpPr>
        <p:spPr>
          <a:xfrm>
            <a:off x="7696200" y="31242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54" name="Rectangle 37"/>
          <p:cNvSpPr>
            <a:spLocks noGrp="1"/>
          </p:cNvSpPr>
          <p:nvPr>
            <p:ph type="body" sz="quarter" idx="28" hasCustomPrompt="1"/>
          </p:nvPr>
        </p:nvSpPr>
        <p:spPr>
          <a:xfrm>
            <a:off x="7696200" y="35814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56" name="Rectangle 37"/>
          <p:cNvSpPr>
            <a:spLocks noGrp="1"/>
          </p:cNvSpPr>
          <p:nvPr>
            <p:ph type="body" sz="quarter" idx="30" hasCustomPrompt="1"/>
          </p:nvPr>
        </p:nvSpPr>
        <p:spPr>
          <a:xfrm>
            <a:off x="7696200" y="40386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58" name="Rectangle 37"/>
          <p:cNvSpPr>
            <a:spLocks noGrp="1"/>
          </p:cNvSpPr>
          <p:nvPr>
            <p:ph type="body" sz="quarter" idx="32" hasCustomPrompt="1"/>
          </p:nvPr>
        </p:nvSpPr>
        <p:spPr>
          <a:xfrm>
            <a:off x="7696200" y="44958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27" name="Rectangle 37"/>
          <p:cNvSpPr>
            <a:spLocks noGrp="1"/>
          </p:cNvSpPr>
          <p:nvPr>
            <p:ph type="body" sz="quarter" idx="34" hasCustomPrompt="1"/>
          </p:nvPr>
        </p:nvSpPr>
        <p:spPr>
          <a:xfrm>
            <a:off x="7696200" y="49530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29" name="Rectangle 37"/>
          <p:cNvSpPr>
            <a:spLocks noGrp="1"/>
          </p:cNvSpPr>
          <p:nvPr>
            <p:ph type="body" sz="quarter" idx="36" hasCustomPrompt="1"/>
          </p:nvPr>
        </p:nvSpPr>
        <p:spPr>
          <a:xfrm>
            <a:off x="7696200" y="54102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30" name="Rectangle 37"/>
          <p:cNvSpPr>
            <a:spLocks noGrp="1"/>
          </p:cNvSpPr>
          <p:nvPr>
            <p:ph type="body" sz="quarter" idx="37" hasCustomPrompt="1"/>
          </p:nvPr>
        </p:nvSpPr>
        <p:spPr>
          <a:xfrm>
            <a:off x="310896" y="5867400"/>
            <a:ext cx="7385304" cy="228600"/>
          </a:xfrm>
          <a:solidFill>
            <a:schemeClr val="tx2">
              <a:tint val="40000"/>
            </a:schemeClr>
          </a:solidFill>
        </p:spPr>
        <p:txBody>
          <a:bodyPr anchor="ctr">
            <a:noAutofit/>
          </a:bodyP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31" name="Rectangle 37"/>
          <p:cNvSpPr>
            <a:spLocks noGrp="1"/>
          </p:cNvSpPr>
          <p:nvPr>
            <p:ph type="body" sz="quarter" idx="38" hasCustomPrompt="1"/>
          </p:nvPr>
        </p:nvSpPr>
        <p:spPr>
          <a:xfrm>
            <a:off x="7696200" y="58674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32" name="Rectangle 32"/>
          <p:cNvSpPr>
            <a:spLocks noGrp="1"/>
          </p:cNvSpPr>
          <p:nvPr>
            <p:ph type="dt" sz="half" idx="39"/>
          </p:nvPr>
        </p:nvSpPr>
        <p:spPr/>
        <p:txBody>
          <a:bodyPr/>
          <a:lstStyle>
            <a:lvl1pPr eaLnBrk="1" latinLnBrk="0" hangingPunct="1">
              <a:defRPr kumimoji="0" sz="1000"/>
            </a:lvl1pPr>
            <a:extLst/>
          </a:lstStyle>
          <a:p>
            <a:pPr algn="r"/>
            <a:fld id="{67B9553A-0B1B-4B93-83F5-E31F4786E4B6}" type="datetime1">
              <a:rPr lang="en-US" smtClean="0">
                <a:solidFill>
                  <a:prstClr val="black">
                    <a:tint val="65000"/>
                  </a:prstClr>
                </a:solidFill>
              </a:rPr>
              <a:pPr algn="r"/>
              <a:t>8/28/2023</a:t>
            </a:fld>
            <a:endParaRPr lang="en-US" dirty="0">
              <a:solidFill>
                <a:prstClr val="black">
                  <a:tint val="65000"/>
                </a:prstClr>
              </a:solidFill>
            </a:endParaRPr>
          </a:p>
        </p:txBody>
      </p:sp>
      <p:sp>
        <p:nvSpPr>
          <p:cNvPr id="33" name="Rectangle 33"/>
          <p:cNvSpPr>
            <a:spLocks noGrp="1"/>
          </p:cNvSpPr>
          <p:nvPr>
            <p:ph type="sldNum" sz="quarter" idx="40"/>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34" name="Rectangle 34"/>
          <p:cNvSpPr>
            <a:spLocks noGrp="1"/>
          </p:cNvSpPr>
          <p:nvPr>
            <p:ph type="ftr" sz="quarter" idx="41"/>
          </p:nvPr>
        </p:nvSpPr>
        <p:spPr/>
        <p:txBody>
          <a:bodyPr/>
          <a:lstStyle>
            <a:extLst/>
          </a:lstStyle>
          <a:p>
            <a:endParaRPr lang="en-US"/>
          </a:p>
        </p:txBody>
      </p:sp>
    </p:spTree>
    <p:extLst>
      <p:ext uri="{BB962C8B-B14F-4D97-AF65-F5344CB8AC3E}">
        <p14:creationId xmlns:p14="http://schemas.microsoft.com/office/powerpoint/2010/main" val="22746576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9" name="Rectangle 8"/>
          <p:cNvSpPr/>
          <p:nvPr userDrawn="1"/>
        </p:nvSpPr>
        <p:spPr>
          <a:xfrm>
            <a:off x="0" y="4038600"/>
            <a:ext cx="9144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14" name="Title 13"/>
          <p:cNvSpPr>
            <a:spLocks noGrp="1"/>
          </p:cNvSpPr>
          <p:nvPr>
            <p:ph type="ctrTitle"/>
          </p:nvPr>
        </p:nvSpPr>
        <p:spPr>
          <a:xfrm>
            <a:off x="228600" y="4114800"/>
            <a:ext cx="7239000" cy="533400"/>
          </a:xfrm>
          <a:noFill/>
        </p:spPr>
        <p:txBody>
          <a:bodyPr vert="horz"/>
          <a:lstStyle>
            <a:lvl1pPr algn="l" eaLnBrk="1" latinLnBrk="0" hangingPunct="1">
              <a:defRPr kumimoji="0" sz="2000" b="0" cap="all" spc="150" baseline="0">
                <a:solidFill>
                  <a:schemeClr val="bg1"/>
                </a:solidFill>
              </a:defRPr>
            </a:lvl1pPr>
            <a:extLst/>
          </a:lstStyle>
          <a:p>
            <a:r>
              <a:rPr kumimoji="0" lang="en-US" smtClean="0"/>
              <a:t>Click to edit Master title style</a:t>
            </a:r>
            <a:endParaRPr kumimoji="0" lang="en-US" dirty="0"/>
          </a:p>
        </p:txBody>
      </p:sp>
      <p:sp>
        <p:nvSpPr>
          <p:cNvPr id="3" name="Rectangle 3"/>
          <p:cNvSpPr>
            <a:spLocks noGrp="1"/>
          </p:cNvSpPr>
          <p:nvPr>
            <p:ph type="dt" sz="half" idx="10"/>
          </p:nvPr>
        </p:nvSpPr>
        <p:spPr>
          <a:xfrm>
            <a:off x="228600" y="6477000"/>
            <a:ext cx="1600200" cy="304800"/>
          </a:xfrm>
        </p:spPr>
        <p:txBody>
          <a:bodyPr anchor="ctr"/>
          <a:lstStyle>
            <a:lvl1pPr algn="l" eaLnBrk="1" latinLnBrk="0" hangingPunct="1">
              <a:defRPr kumimoji="0">
                <a:solidFill>
                  <a:srgbClr val="A0A0A0"/>
                </a:solidFill>
              </a:defRPr>
            </a:lvl1pPr>
            <a:extLst/>
          </a:lstStyle>
          <a:p>
            <a:fld id="{2338FC30-9CF3-4ABD-82BA-3073665DB2E7}" type="datetime1">
              <a:rPr lang="en-US" smtClean="0"/>
              <a:pPr/>
              <a:t>8/28/2023</a:t>
            </a:fld>
            <a:endParaRPr lang="en-US" dirty="0"/>
          </a:p>
        </p:txBody>
      </p:sp>
      <p:sp>
        <p:nvSpPr>
          <p:cNvPr id="4" name="Rectangle 4"/>
          <p:cNvSpPr>
            <a:spLocks noGrp="1"/>
          </p:cNvSpPr>
          <p:nvPr>
            <p:ph type="ftr" sz="quarter" idx="11"/>
          </p:nvPr>
        </p:nvSpPr>
        <p:spPr>
          <a:xfrm>
            <a:off x="2705100" y="6477000"/>
            <a:ext cx="3733800" cy="304800"/>
          </a:xfrm>
        </p:spPr>
        <p:txBody>
          <a:bodyPr/>
          <a:lstStyle>
            <a:lvl1pPr eaLnBrk="1" latinLnBrk="0" hangingPunct="1">
              <a:defRPr kumimoji="0">
                <a:solidFill>
                  <a:schemeClr val="bg1"/>
                </a:solidFill>
              </a:defRPr>
            </a:lvl1pPr>
            <a:extLst/>
          </a:lstStyle>
          <a:p>
            <a:endParaRPr lang="en-US" dirty="0">
              <a:solidFill>
                <a:prstClr val="white"/>
              </a:solidFill>
            </a:endParaRPr>
          </a:p>
        </p:txBody>
      </p:sp>
      <p:sp>
        <p:nvSpPr>
          <p:cNvPr id="13" name="Slide Number Placeholder 12"/>
          <p:cNvSpPr>
            <a:spLocks noGrp="1"/>
          </p:cNvSpPr>
          <p:nvPr>
            <p:ph type="sldNum" sz="quarter" idx="12"/>
          </p:nvPr>
        </p:nvSpPr>
        <p:spPr>
          <a:xfrm>
            <a:off x="6477000" y="6477000"/>
            <a:ext cx="1021080" cy="304800"/>
          </a:xfrm>
        </p:spPr>
        <p:txBody>
          <a:bodyPr anchor="ctr"/>
          <a:lstStyle>
            <a:extLst/>
          </a:lstStyle>
          <a:p>
            <a:fld id="{256D3EEF-DE4E-429D-8EC4-DDC531AFF587}" type="slidenum">
              <a:rPr lang="en-US" smtClean="0">
                <a:solidFill>
                  <a:prstClr val="black"/>
                </a:solidFill>
              </a:rPr>
              <a:pPr/>
              <a:t>‹#›</a:t>
            </a:fld>
            <a:endParaRPr lang="en-US" dirty="0">
              <a:solidFill>
                <a:prstClr val="black"/>
              </a:solidFill>
            </a:endParaRPr>
          </a:p>
        </p:txBody>
      </p:sp>
      <p:sp>
        <p:nvSpPr>
          <p:cNvPr id="11" name="Rectangle 10"/>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Tree>
    <p:extLst>
      <p:ext uri="{BB962C8B-B14F-4D97-AF65-F5344CB8AC3E}">
        <p14:creationId xmlns:p14="http://schemas.microsoft.com/office/powerpoint/2010/main" val="4130908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9"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7" name="Rectangle 7"/>
          <p:cNvSpPr>
            <a:spLocks noGrp="1"/>
          </p:cNvSpPr>
          <p:nvPr>
            <p:ph type="dt" sz="half" idx="14"/>
          </p:nvPr>
        </p:nvSpPr>
        <p:spPr/>
        <p:txBody>
          <a:bodyPr/>
          <a:lstStyle>
            <a:extLst/>
          </a:lstStyle>
          <a:p>
            <a:pPr algn="r"/>
            <a:fld id="{8CBE0CF3-71E9-4EC7-B11A-E635D4CCFF0E}" type="datetime1">
              <a:rPr lang="en-US" smtClean="0">
                <a:solidFill>
                  <a:prstClr val="black">
                    <a:tint val="65000"/>
                  </a:prstClr>
                </a:solidFill>
              </a:rPr>
              <a:pPr algn="r"/>
              <a:t>8/28/2023</a:t>
            </a:fld>
            <a:endParaRPr lang="en-US">
              <a:solidFill>
                <a:prstClr val="black">
                  <a:tint val="65000"/>
                </a:prstClr>
              </a:solidFill>
            </a:endParaRPr>
          </a:p>
        </p:txBody>
      </p:sp>
      <p:sp>
        <p:nvSpPr>
          <p:cNvPr id="8" name="Rectangle 8"/>
          <p:cNvSpPr>
            <a:spLocks noGrp="1"/>
          </p:cNvSpPr>
          <p:nvPr>
            <p:ph type="sldNum" sz="quarter" idx="15"/>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9" name="Rectangle 9"/>
          <p:cNvSpPr>
            <a:spLocks noGrp="1"/>
          </p:cNvSpPr>
          <p:nvPr>
            <p:ph type="ftr" sz="quarter" idx="16"/>
          </p:nvPr>
        </p:nvSpPr>
        <p:spPr/>
        <p:txBody>
          <a:bodyPr/>
          <a:lstStyle>
            <a:extLst/>
          </a:lstStyle>
          <a:p>
            <a:endParaRPr lang="en-US"/>
          </a:p>
        </p:txBody>
      </p:sp>
    </p:spTree>
    <p:extLst>
      <p:ext uri="{BB962C8B-B14F-4D97-AF65-F5344CB8AC3E}">
        <p14:creationId xmlns:p14="http://schemas.microsoft.com/office/powerpoint/2010/main" val="11946847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6" name="Rectangle 6"/>
          <p:cNvSpPr>
            <a:spLocks noGrp="1"/>
          </p:cNvSpPr>
          <p:nvPr>
            <p:ph type="dt" sz="half" idx="10"/>
          </p:nvPr>
        </p:nvSpPr>
        <p:spPr/>
        <p:txBody>
          <a:bodyPr/>
          <a:lstStyle>
            <a:extLst/>
          </a:lstStyle>
          <a:p>
            <a:pPr algn="r"/>
            <a:fld id="{29DECEF7-CD4B-4146-A5DE-B4CE5025DA81}" type="datetime1">
              <a:rPr lang="en-US" smtClean="0">
                <a:solidFill>
                  <a:prstClr val="black">
                    <a:tint val="65000"/>
                  </a:prstClr>
                </a:solidFill>
              </a:rPr>
              <a:pPr algn="r"/>
              <a:t>8/28/2023</a:t>
            </a:fld>
            <a:endParaRPr lang="en-US">
              <a:solidFill>
                <a:prstClr val="black">
                  <a:tint val="65000"/>
                </a:prstClr>
              </a:solidFill>
            </a:endParaRPr>
          </a:p>
        </p:txBody>
      </p:sp>
      <p:sp>
        <p:nvSpPr>
          <p:cNvPr id="8" name="Rectangle 8"/>
          <p:cNvSpPr>
            <a:spLocks noGrp="1"/>
          </p:cNvSpPr>
          <p:nvPr>
            <p:ph type="sldNum" sz="quarter" idx="11"/>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9" name="Rectangle 9"/>
          <p:cNvSpPr>
            <a:spLocks noGrp="1"/>
          </p:cNvSpPr>
          <p:nvPr>
            <p:ph type="ftr" sz="quarter" idx="12"/>
          </p:nvPr>
        </p:nvSpPr>
        <p:spPr/>
        <p:txBody>
          <a:bodyPr/>
          <a:lstStyle>
            <a:extLst/>
          </a:lstStyle>
          <a:p>
            <a:endParaRPr lang="en-US"/>
          </a:p>
        </p:txBody>
      </p:sp>
    </p:spTree>
    <p:extLst>
      <p:ext uri="{BB962C8B-B14F-4D97-AF65-F5344CB8AC3E}">
        <p14:creationId xmlns:p14="http://schemas.microsoft.com/office/powerpoint/2010/main" val="252167643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Up">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8"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1" name="Rectangle 11"/>
          <p:cNvSpPr>
            <a:spLocks noGrp="1"/>
          </p:cNvSpPr>
          <p:nvPr>
            <p:ph sz="quarter" idx="15"/>
          </p:nvPr>
        </p:nvSpPr>
        <p:spPr>
          <a:xfrm>
            <a:off x="304800" y="609600"/>
            <a:ext cx="80772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9" name="Rectangle 9"/>
          <p:cNvSpPr>
            <a:spLocks noGrp="1"/>
          </p:cNvSpPr>
          <p:nvPr>
            <p:ph type="dt" sz="half" idx="16"/>
          </p:nvPr>
        </p:nvSpPr>
        <p:spPr/>
        <p:txBody>
          <a:bodyPr/>
          <a:lstStyle>
            <a:extLst/>
          </a:lstStyle>
          <a:p>
            <a:pPr algn="r"/>
            <a:fld id="{9AFF6A2C-8872-4D5D-A268-F400A397283D}" type="datetime1">
              <a:rPr lang="en-US" smtClean="0">
                <a:solidFill>
                  <a:prstClr val="black">
                    <a:tint val="65000"/>
                  </a:prstClr>
                </a:solidFill>
              </a:rPr>
              <a:pPr algn="r"/>
              <a:t>8/28/2023</a:t>
            </a:fld>
            <a:endParaRPr lang="en-US">
              <a:solidFill>
                <a:prstClr val="black">
                  <a:tint val="65000"/>
                </a:prstClr>
              </a:solidFill>
            </a:endParaRPr>
          </a:p>
        </p:txBody>
      </p:sp>
      <p:sp>
        <p:nvSpPr>
          <p:cNvPr id="10" name="Rectangle 10"/>
          <p:cNvSpPr>
            <a:spLocks noGrp="1"/>
          </p:cNvSpPr>
          <p:nvPr>
            <p:ph type="sldNum" sz="quarter" idx="17"/>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12" name="Rectangle 12"/>
          <p:cNvSpPr>
            <a:spLocks noGrp="1"/>
          </p:cNvSpPr>
          <p:nvPr>
            <p:ph type="ftr" sz="quarter" idx="18"/>
          </p:nvPr>
        </p:nvSpPr>
        <p:spPr/>
        <p:txBody>
          <a:bodyPr/>
          <a:lstStyle>
            <a:extLst/>
          </a:lstStyle>
          <a:p>
            <a:endParaRPr lang="en-US"/>
          </a:p>
        </p:txBody>
      </p:sp>
    </p:spTree>
    <p:extLst>
      <p:ext uri="{BB962C8B-B14F-4D97-AF65-F5344CB8AC3E}">
        <p14:creationId xmlns:p14="http://schemas.microsoft.com/office/powerpoint/2010/main" val="271841630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31"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9" name="Rectangle 11"/>
          <p:cNvSpPr>
            <a:spLocks noGrp="1"/>
          </p:cNvSpPr>
          <p:nvPr>
            <p:ph sz="quarter" idx="15"/>
          </p:nvPr>
        </p:nvSpPr>
        <p:spPr>
          <a:xfrm>
            <a:off x="304800"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4" name="Rectangle 8"/>
          <p:cNvSpPr>
            <a:spLocks noGrp="1"/>
          </p:cNvSpPr>
          <p:nvPr>
            <p:ph type="body" sz="quarter" idx="16" hasCustomPrompt="1"/>
          </p:nvPr>
        </p:nvSpPr>
        <p:spPr>
          <a:xfrm>
            <a:off x="4416552"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5" name="Rectangle 11"/>
          <p:cNvSpPr>
            <a:spLocks noGrp="1"/>
          </p:cNvSpPr>
          <p:nvPr>
            <p:ph sz="quarter" idx="17"/>
          </p:nvPr>
        </p:nvSpPr>
        <p:spPr>
          <a:xfrm>
            <a:off x="4416552"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3" name="Rectangle 13"/>
          <p:cNvSpPr>
            <a:spLocks noGrp="1"/>
          </p:cNvSpPr>
          <p:nvPr>
            <p:ph type="dt" sz="half" idx="18"/>
          </p:nvPr>
        </p:nvSpPr>
        <p:spPr/>
        <p:txBody>
          <a:bodyPr/>
          <a:lstStyle>
            <a:extLst/>
          </a:lstStyle>
          <a:p>
            <a:pPr algn="r"/>
            <a:fld id="{432B92F2-B4FB-4519-B530-5E7D462BDADA}" type="datetime1">
              <a:rPr lang="en-US" smtClean="0">
                <a:solidFill>
                  <a:prstClr val="black">
                    <a:tint val="65000"/>
                  </a:prstClr>
                </a:solidFill>
              </a:rPr>
              <a:pPr algn="r"/>
              <a:t>8/28/2023</a:t>
            </a:fld>
            <a:endParaRPr lang="en-US">
              <a:solidFill>
                <a:prstClr val="black">
                  <a:tint val="65000"/>
                </a:prstClr>
              </a:solidFill>
            </a:endParaRPr>
          </a:p>
        </p:txBody>
      </p:sp>
      <p:sp>
        <p:nvSpPr>
          <p:cNvPr id="16" name="Rectangle 16"/>
          <p:cNvSpPr>
            <a:spLocks noGrp="1"/>
          </p:cNvSpPr>
          <p:nvPr>
            <p:ph type="sldNum" sz="quarter" idx="19"/>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17" name="Rectangle 17"/>
          <p:cNvSpPr>
            <a:spLocks noGrp="1"/>
          </p:cNvSpPr>
          <p:nvPr>
            <p:ph type="ftr" sz="quarter" idx="20"/>
          </p:nvPr>
        </p:nvSpPr>
        <p:spPr/>
        <p:txBody>
          <a:bodyPr/>
          <a:lstStyle>
            <a:extLst/>
          </a:lstStyle>
          <a:p>
            <a:endParaRPr lang="en-US"/>
          </a:p>
        </p:txBody>
      </p:sp>
    </p:spTree>
    <p:extLst>
      <p:ext uri="{BB962C8B-B14F-4D97-AF65-F5344CB8AC3E}">
        <p14:creationId xmlns:p14="http://schemas.microsoft.com/office/powerpoint/2010/main" val="341873275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0"/>
          <p:cNvSpPr/>
          <p:nvPr/>
        </p:nvSpPr>
        <p:spPr>
          <a:xfrm>
            <a:off x="8610600" y="0"/>
            <a:ext cx="5334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2" name="Rectangle 2"/>
          <p:cNvSpPr>
            <a:spLocks noGrp="1"/>
          </p:cNvSpPr>
          <p:nvPr>
            <p:ph type="title"/>
          </p:nvPr>
        </p:nvSpPr>
        <p:spPr>
          <a:xfrm>
            <a:off x="8610600" y="381000"/>
            <a:ext cx="533400" cy="5867400"/>
          </a:xfrm>
          <a:prstGeom prst="rect">
            <a:avLst/>
          </a:prstGeom>
        </p:spPr>
        <p:txBody>
          <a:bodyPr vert="vert" anchor="ctr">
            <a:normAutofit/>
          </a:bodyPr>
          <a:lstStyle>
            <a:extLst/>
          </a:lstStyle>
          <a:p>
            <a:pPr eaLnBrk="1" latinLnBrk="1" hangingPunct="1"/>
            <a:r>
              <a:rPr kumimoji="0" lang="en-US" smtClean="0"/>
              <a:t>Click to edit Master title style</a:t>
            </a:r>
          </a:p>
        </p:txBody>
      </p:sp>
      <p:sp>
        <p:nvSpPr>
          <p:cNvPr id="3" name="Rectangle 3"/>
          <p:cNvSpPr>
            <a:spLocks noGrp="1"/>
          </p:cNvSpPr>
          <p:nvPr>
            <p:ph type="body" idx="1"/>
          </p:nvPr>
        </p:nvSpPr>
        <p:spPr>
          <a:xfrm>
            <a:off x="304800" y="381000"/>
            <a:ext cx="8077200" cy="5867400"/>
          </a:xfrm>
          <a:prstGeom prst="rect">
            <a:avLst/>
          </a:prstGeom>
        </p:spPr>
        <p:txBody>
          <a:bodyPr vert="horz">
            <a:normAutofit/>
          </a:bodyPr>
          <a:lstStyle>
            <a:extLst/>
          </a:lstStyle>
          <a:p>
            <a:pPr lvl="0" eaLnBrk="1" latinLnBrk="1" hangingPunct="1"/>
            <a:r>
              <a:rPr kumimoji="0" lang="en-US" smtClean="0"/>
              <a:t>Click to edit Master text styles</a:t>
            </a:r>
          </a:p>
          <a:p>
            <a:pPr lvl="1" eaLnBrk="1" latinLnBrk="1" hangingPunct="1"/>
            <a:r>
              <a:rPr kumimoji="0" lang="en-US" smtClean="0"/>
              <a:t>Second level</a:t>
            </a:r>
          </a:p>
          <a:p>
            <a:pPr lvl="2" eaLnBrk="1" latinLnBrk="1" hangingPunct="1"/>
            <a:r>
              <a:rPr kumimoji="0" lang="en-US" smtClean="0"/>
              <a:t>Third level</a:t>
            </a:r>
          </a:p>
          <a:p>
            <a:pPr lvl="3" eaLnBrk="1" latinLnBrk="1" hangingPunct="1"/>
            <a:r>
              <a:rPr kumimoji="0" lang="en-US" smtClean="0"/>
              <a:t>Fourth level</a:t>
            </a:r>
          </a:p>
          <a:p>
            <a:pPr lvl="4" eaLnBrk="1" latinLnBrk="1" hangingPunct="1"/>
            <a:r>
              <a:rPr kumimoji="0" lang="en-US" smtClean="0"/>
              <a:t>Fifth level</a:t>
            </a:r>
            <a:endParaRPr kumimoji="0" lang="en-US"/>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ctr" eaLnBrk="1" latinLnBrk="0" hangingPunct="1">
              <a:defRPr kumimoji="0" sz="1000">
                <a:solidFill>
                  <a:schemeClr val="tx1">
                    <a:tint val="65000"/>
                  </a:schemeClr>
                </a:solidFill>
              </a:defRPr>
            </a:lvl1pPr>
            <a:extLst/>
          </a:lstStyle>
          <a:p>
            <a:pPr algn="r"/>
            <a:fld id="{2D8B47CC-C59F-400A-9693-3488F52E5CC9}" type="datetime1">
              <a:rPr kumimoji="0" lang="en-US" smtClean="0"/>
              <a:t>8/28/2023</a:t>
            </a:fld>
            <a:endParaRPr kumimoji="0" lang="en-US" sz="1000" dirty="0">
              <a:solidFill>
                <a:schemeClr val="tx1">
                  <a:tint val="65000"/>
                </a:schemeClr>
              </a:solidFill>
            </a:endParaRPr>
          </a:p>
        </p:txBody>
      </p:sp>
      <p:sp>
        <p:nvSpPr>
          <p:cNvPr id="6" name="Rectangle 6"/>
          <p:cNvSpPr>
            <a:spLocks noGrp="1"/>
          </p:cNvSpPr>
          <p:nvPr>
            <p:ph type="sldNum" sz="quarter" idx="4"/>
          </p:nvPr>
        </p:nvSpPr>
        <p:spPr>
          <a:xfrm>
            <a:off x="6504432" y="6473952"/>
            <a:ext cx="990600" cy="304800"/>
          </a:xfrm>
          <a:prstGeom prst="rect">
            <a:avLst/>
          </a:prstGeom>
        </p:spPr>
        <p:txBody>
          <a:bodyPr vert="horz" anchor="ctr"/>
          <a:lstStyle>
            <a:lvl1pPr algn="r" eaLnBrk="1" latinLnBrk="0" hangingPunct="1">
              <a:defRPr kumimoji="0" sz="1000"/>
            </a:lvl1pPr>
            <a:extLst/>
          </a:lstStyle>
          <a:p>
            <a:pPr algn="r"/>
            <a:fld id="{256D3EEF-DE4E-429D-8EC4-DDC531AFF587}" type="slidenum">
              <a:rPr kumimoji="0" lang="en-US" sz="1000" smtClean="0"/>
              <a:pPr algn="r"/>
              <a:t>‹#›</a:t>
            </a:fld>
            <a:endParaRPr kumimoji="0" lang="en-US" sz="1000" dirty="0"/>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eaLnBrk="1" latinLnBrk="0" hangingPunct="1">
              <a:defRPr kumimoji="0" sz="1200" b="1">
                <a:solidFill>
                  <a:sysClr val="windowText" lastClr="000000"/>
                </a:solidFill>
              </a:defRPr>
            </a:lvl1pPr>
            <a:extLst/>
          </a:lstStyle>
          <a:p>
            <a:r>
              <a:rPr lang="en-US" dirty="0" smtClean="0"/>
              <a:t>Prepared by Er. Deeyoranjan Dongol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Lst>
  <p:timing>
    <p:tnLst>
      <p:par>
        <p:cTn id="1" dur="indefinite" restart="never" nodeType="tmRoot"/>
      </p:par>
    </p:tnLst>
  </p:timing>
  <p:hf hdr="0" dt="0"/>
  <p:txStyles>
    <p:titleStyle>
      <a:lvl1pPr algn="l" rtl="0" eaLnBrk="1" latinLnBrk="0" hangingPunct="1">
        <a:spcBef>
          <a:spcPct val="0"/>
        </a:spcBef>
        <a:buNone/>
        <a:defRPr kumimoji="0"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kumimoji="0" sz="1100">
          <a:solidFill>
            <a:schemeClr val="tx1"/>
          </a:solidFill>
          <a:latin typeface="+mn-lt"/>
          <a:ea typeface="+mn-ea"/>
          <a:cs typeface="+mn-cs"/>
        </a:defRPr>
      </a:lvl1pPr>
      <a:lvl2pPr marL="742950" indent="-285750" algn="l" rtl="0" eaLnBrk="1" latinLnBrk="0" hangingPunct="1">
        <a:spcBef>
          <a:spcPct val="20000"/>
        </a:spcBef>
        <a:buFontTx/>
        <a:buNone/>
        <a:defRPr kumimoji="0" sz="1100">
          <a:solidFill>
            <a:schemeClr val="tx1"/>
          </a:solidFill>
          <a:latin typeface="+mn-lt"/>
          <a:ea typeface="+mn-ea"/>
          <a:cs typeface="+mn-cs"/>
        </a:defRPr>
      </a:lvl2pPr>
      <a:lvl3pPr marL="1143000" indent="-228600" algn="l" rtl="0" eaLnBrk="1" latinLnBrk="0" hangingPunct="1">
        <a:spcBef>
          <a:spcPct val="20000"/>
        </a:spcBef>
        <a:buFontTx/>
        <a:buNone/>
        <a:defRPr kumimoji="0" sz="1100">
          <a:solidFill>
            <a:schemeClr val="tx1"/>
          </a:solidFill>
          <a:latin typeface="+mn-lt"/>
          <a:ea typeface="+mn-ea"/>
          <a:cs typeface="+mn-cs"/>
        </a:defRPr>
      </a:lvl3pPr>
      <a:lvl4pPr marL="1600200" indent="-228600" algn="l" rtl="0" eaLnBrk="1" latinLnBrk="0" hangingPunct="1">
        <a:spcBef>
          <a:spcPct val="20000"/>
        </a:spcBef>
        <a:buFontTx/>
        <a:buNone/>
        <a:defRPr kumimoji="0" sz="1100">
          <a:solidFill>
            <a:schemeClr val="tx1"/>
          </a:solidFill>
          <a:latin typeface="+mn-lt"/>
          <a:ea typeface="+mn-ea"/>
          <a:cs typeface="+mn-cs"/>
        </a:defRPr>
      </a:lvl4pPr>
      <a:lvl5pPr marL="2057400" indent="-228600" algn="l" rtl="0" eaLnBrk="1" latinLnBrk="0" hangingPunct="1">
        <a:spcBef>
          <a:spcPct val="20000"/>
        </a:spcBef>
        <a:buFontTx/>
        <a:buNone/>
        <a:defRPr kumimoji="0" sz="11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p:bodyStyle>
    <p:otherStyle>
      <a:lvl1pPr marL="0" algn="l" rtl="0" eaLnBrk="1" latinLnBrk="0" hangingPunct="1">
        <a:defRPr kumimoji="0">
          <a:solidFill>
            <a:schemeClr val="tx1"/>
          </a:solidFill>
          <a:latin typeface="+mn-lt"/>
          <a:ea typeface="+mn-ea"/>
          <a:cs typeface="+mn-cs"/>
        </a:defRPr>
      </a:lvl1pPr>
      <a:lvl2pPr marL="457200" algn="l" rtl="0" eaLnBrk="1" latinLnBrk="0" hangingPunct="1">
        <a:defRPr kumimoji="0">
          <a:solidFill>
            <a:schemeClr val="tx1"/>
          </a:solidFill>
          <a:latin typeface="+mn-lt"/>
          <a:ea typeface="+mn-ea"/>
          <a:cs typeface="+mn-cs"/>
        </a:defRPr>
      </a:lvl2pPr>
      <a:lvl3pPr marL="914400" algn="l" rtl="0" eaLnBrk="1" latinLnBrk="0" hangingPunct="1">
        <a:defRPr kumimoji="0">
          <a:solidFill>
            <a:schemeClr val="tx1"/>
          </a:solidFill>
          <a:latin typeface="+mn-lt"/>
          <a:ea typeface="+mn-ea"/>
          <a:cs typeface="+mn-cs"/>
        </a:defRPr>
      </a:lvl3pPr>
      <a:lvl4pPr marL="1371600" algn="l" rtl="0" eaLnBrk="1" latinLnBrk="0" hangingPunct="1">
        <a:defRPr kumimoji="0">
          <a:solidFill>
            <a:schemeClr val="tx1"/>
          </a:solidFill>
          <a:latin typeface="+mn-lt"/>
          <a:ea typeface="+mn-ea"/>
          <a:cs typeface="+mn-cs"/>
        </a:defRPr>
      </a:lvl4pPr>
      <a:lvl5pPr marL="1828800" algn="l" rtl="0" eaLnBrk="1" latinLnBrk="0" hangingPunct="1">
        <a:defRPr kumimoji="0">
          <a:solidFill>
            <a:schemeClr val="tx1"/>
          </a:solidFill>
          <a:latin typeface="+mn-lt"/>
          <a:ea typeface="+mn-ea"/>
          <a:cs typeface="+mn-cs"/>
        </a:defRPr>
      </a:lvl5pPr>
      <a:lvl6pPr marL="2286000" algn="l" rtl="0" eaLnBrk="1" latinLnBrk="0" hangingPunct="1">
        <a:defRPr kumimoji="0">
          <a:solidFill>
            <a:schemeClr val="tx1"/>
          </a:solidFill>
          <a:latin typeface="+mn-lt"/>
          <a:ea typeface="+mn-ea"/>
          <a:cs typeface="+mn-cs"/>
        </a:defRPr>
      </a:lvl6pPr>
      <a:lvl7pPr marL="2743200" algn="l" rtl="0" eaLnBrk="1" latinLnBrk="0" hangingPunct="1">
        <a:defRPr kumimoji="0">
          <a:solidFill>
            <a:schemeClr val="tx1"/>
          </a:solidFill>
          <a:latin typeface="+mn-lt"/>
          <a:ea typeface="+mn-ea"/>
          <a:cs typeface="+mn-cs"/>
        </a:defRPr>
      </a:lvl7pPr>
      <a:lvl8pPr marL="3200400" algn="l" rtl="0" eaLnBrk="1" latinLnBrk="0" hangingPunct="1">
        <a:defRPr kumimoji="0">
          <a:solidFill>
            <a:schemeClr val="tx1"/>
          </a:solidFill>
          <a:latin typeface="+mn-lt"/>
          <a:ea typeface="+mn-ea"/>
          <a:cs typeface="+mn-cs"/>
        </a:defRPr>
      </a:lvl8pPr>
      <a:lvl9pPr marL="3657600" algn="l" rtl="0" eaLnBrk="1" latinLnBrk="0" hangingPunct="1">
        <a:defRPr kumimoji="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8610600" y="0"/>
            <a:ext cx="5334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2" name="Rectangle 2"/>
          <p:cNvSpPr>
            <a:spLocks noGrp="1"/>
          </p:cNvSpPr>
          <p:nvPr>
            <p:ph type="title"/>
          </p:nvPr>
        </p:nvSpPr>
        <p:spPr>
          <a:xfrm>
            <a:off x="8610600" y="381000"/>
            <a:ext cx="533400" cy="5867400"/>
          </a:xfrm>
          <a:prstGeom prst="rect">
            <a:avLst/>
          </a:prstGeom>
        </p:spPr>
        <p:txBody>
          <a:bodyPr vert="vert" anchor="ctr">
            <a:normAutofit/>
          </a:bodyPr>
          <a:lstStyle>
            <a:extLst/>
          </a:lstStyle>
          <a:p>
            <a:pPr eaLnBrk="1" latinLnBrk="1" hangingPunct="1"/>
            <a:r>
              <a:rPr kumimoji="0" lang="en-US" smtClean="0"/>
              <a:t>Click to edit Master title style</a:t>
            </a:r>
          </a:p>
        </p:txBody>
      </p:sp>
      <p:sp>
        <p:nvSpPr>
          <p:cNvPr id="3" name="Rectangle 3"/>
          <p:cNvSpPr>
            <a:spLocks noGrp="1"/>
          </p:cNvSpPr>
          <p:nvPr>
            <p:ph type="body" idx="1"/>
          </p:nvPr>
        </p:nvSpPr>
        <p:spPr>
          <a:xfrm>
            <a:off x="304800" y="381000"/>
            <a:ext cx="8077200" cy="5867400"/>
          </a:xfrm>
          <a:prstGeom prst="rect">
            <a:avLst/>
          </a:prstGeom>
        </p:spPr>
        <p:txBody>
          <a:bodyPr vert="horz">
            <a:normAutofit/>
          </a:bodyPr>
          <a:lstStyle>
            <a:extLst/>
          </a:lstStyle>
          <a:p>
            <a:pPr lvl="0" eaLnBrk="1" latinLnBrk="1" hangingPunct="1"/>
            <a:r>
              <a:rPr kumimoji="0" lang="en-US" smtClean="0"/>
              <a:t>Click to edit Master text styles</a:t>
            </a:r>
          </a:p>
          <a:p>
            <a:pPr lvl="1" eaLnBrk="1" latinLnBrk="1" hangingPunct="1"/>
            <a:r>
              <a:rPr kumimoji="0" lang="en-US" smtClean="0"/>
              <a:t>Second level</a:t>
            </a:r>
          </a:p>
          <a:p>
            <a:pPr lvl="2" eaLnBrk="1" latinLnBrk="1" hangingPunct="1"/>
            <a:r>
              <a:rPr kumimoji="0" lang="en-US" smtClean="0"/>
              <a:t>Third level</a:t>
            </a:r>
          </a:p>
          <a:p>
            <a:pPr lvl="3" eaLnBrk="1" latinLnBrk="1" hangingPunct="1"/>
            <a:r>
              <a:rPr kumimoji="0" lang="en-US" smtClean="0"/>
              <a:t>Fourth level</a:t>
            </a:r>
          </a:p>
          <a:p>
            <a:pPr lvl="4" eaLnBrk="1" latinLnBrk="1" hangingPunct="1"/>
            <a:r>
              <a:rPr kumimoji="0" lang="en-US" smtClean="0"/>
              <a:t>Fifth level</a:t>
            </a:r>
            <a:endParaRPr kumimoji="0" lang="en-US"/>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ctr" eaLnBrk="1" latinLnBrk="0" hangingPunct="1">
              <a:defRPr kumimoji="0" sz="1000">
                <a:solidFill>
                  <a:schemeClr val="tx1">
                    <a:tint val="65000"/>
                  </a:schemeClr>
                </a:solidFill>
              </a:defRPr>
            </a:lvl1pPr>
            <a:extLst/>
          </a:lstStyle>
          <a:p>
            <a:pPr algn="r"/>
            <a:fld id="{58A2F023-0EBE-410C-BB20-7E96CC44A3EE}" type="datetime1">
              <a:rPr lang="en-US" smtClean="0">
                <a:solidFill>
                  <a:prstClr val="black">
                    <a:tint val="65000"/>
                  </a:prstClr>
                </a:solidFill>
              </a:rPr>
              <a:pPr algn="r"/>
              <a:t>8/28/2023</a:t>
            </a:fld>
            <a:endParaRPr lang="en-US" dirty="0">
              <a:solidFill>
                <a:prstClr val="black">
                  <a:tint val="65000"/>
                </a:prstClr>
              </a:solidFill>
            </a:endParaRPr>
          </a:p>
        </p:txBody>
      </p:sp>
      <p:sp>
        <p:nvSpPr>
          <p:cNvPr id="6" name="Rectangle 6"/>
          <p:cNvSpPr>
            <a:spLocks noGrp="1"/>
          </p:cNvSpPr>
          <p:nvPr>
            <p:ph type="sldNum" sz="quarter" idx="4"/>
          </p:nvPr>
        </p:nvSpPr>
        <p:spPr>
          <a:xfrm>
            <a:off x="6504432" y="6473952"/>
            <a:ext cx="990600" cy="304800"/>
          </a:xfrm>
          <a:prstGeom prst="rect">
            <a:avLst/>
          </a:prstGeom>
        </p:spPr>
        <p:txBody>
          <a:bodyPr vert="horz" anchor="ctr"/>
          <a:lstStyle>
            <a:lvl1pPr algn="r" eaLnBrk="1" latinLnBrk="0" hangingPunct="1">
              <a:defRPr kumimoji="0" sz="1000"/>
            </a:lvl1pPr>
            <a:extLst/>
          </a:lstStyle>
          <a:p>
            <a:fld id="{256D3EEF-DE4E-429D-8EC4-DDC531AFF587}" type="slidenum">
              <a:rPr lang="en-US" smtClean="0">
                <a:solidFill>
                  <a:prstClr val="black"/>
                </a:solidFill>
              </a:rPr>
              <a:pPr/>
              <a:t>‹#›</a:t>
            </a:fld>
            <a:endParaRPr lang="en-US" dirty="0">
              <a:solidFill>
                <a:prstClr val="black"/>
              </a:solidFill>
            </a:endParaRPr>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eaLnBrk="1" latinLnBrk="0" hangingPunct="1">
              <a:defRPr kumimoji="0" sz="1000">
                <a:solidFill>
                  <a:sysClr val="windowText" lastClr="000000"/>
                </a:solidFill>
              </a:defRPr>
            </a:lvl1pPr>
            <a:extLst/>
          </a:lstStyle>
          <a:p>
            <a:endParaRPr lang="en-US" dirty="0"/>
          </a:p>
        </p:txBody>
      </p:sp>
    </p:spTree>
    <p:extLst>
      <p:ext uri="{BB962C8B-B14F-4D97-AF65-F5344CB8AC3E}">
        <p14:creationId xmlns:p14="http://schemas.microsoft.com/office/powerpoint/2010/main" val="77318203"/>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Lst>
  <p:timing>
    <p:tnLst>
      <p:par>
        <p:cTn id="1" dur="indefinite" restart="never" nodeType="tmRoot"/>
      </p:par>
    </p:tnLst>
  </p:timing>
  <p:hf hdr="0" ftr="0" dt="0"/>
  <p:txStyles>
    <p:titleStyle>
      <a:lvl1pPr algn="l" rtl="0" eaLnBrk="1" latinLnBrk="0" hangingPunct="1">
        <a:spcBef>
          <a:spcPct val="0"/>
        </a:spcBef>
        <a:buNone/>
        <a:defRPr kumimoji="0"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kumimoji="0" sz="1100">
          <a:solidFill>
            <a:schemeClr val="tx1"/>
          </a:solidFill>
          <a:latin typeface="+mn-lt"/>
          <a:ea typeface="+mn-ea"/>
          <a:cs typeface="+mn-cs"/>
        </a:defRPr>
      </a:lvl1pPr>
      <a:lvl2pPr marL="742950" indent="-285750" algn="l" rtl="0" eaLnBrk="1" latinLnBrk="0" hangingPunct="1">
        <a:spcBef>
          <a:spcPct val="20000"/>
        </a:spcBef>
        <a:buFontTx/>
        <a:buNone/>
        <a:defRPr kumimoji="0" sz="1100">
          <a:solidFill>
            <a:schemeClr val="tx1"/>
          </a:solidFill>
          <a:latin typeface="+mn-lt"/>
          <a:ea typeface="+mn-ea"/>
          <a:cs typeface="+mn-cs"/>
        </a:defRPr>
      </a:lvl2pPr>
      <a:lvl3pPr marL="1143000" indent="-228600" algn="l" rtl="0" eaLnBrk="1" latinLnBrk="0" hangingPunct="1">
        <a:spcBef>
          <a:spcPct val="20000"/>
        </a:spcBef>
        <a:buFontTx/>
        <a:buNone/>
        <a:defRPr kumimoji="0" sz="1100">
          <a:solidFill>
            <a:schemeClr val="tx1"/>
          </a:solidFill>
          <a:latin typeface="+mn-lt"/>
          <a:ea typeface="+mn-ea"/>
          <a:cs typeface="+mn-cs"/>
        </a:defRPr>
      </a:lvl3pPr>
      <a:lvl4pPr marL="1600200" indent="-228600" algn="l" rtl="0" eaLnBrk="1" latinLnBrk="0" hangingPunct="1">
        <a:spcBef>
          <a:spcPct val="20000"/>
        </a:spcBef>
        <a:buFontTx/>
        <a:buNone/>
        <a:defRPr kumimoji="0" sz="1100">
          <a:solidFill>
            <a:schemeClr val="tx1"/>
          </a:solidFill>
          <a:latin typeface="+mn-lt"/>
          <a:ea typeface="+mn-ea"/>
          <a:cs typeface="+mn-cs"/>
        </a:defRPr>
      </a:lvl4pPr>
      <a:lvl5pPr marL="2057400" indent="-228600" algn="l" rtl="0" eaLnBrk="1" latinLnBrk="0" hangingPunct="1">
        <a:spcBef>
          <a:spcPct val="20000"/>
        </a:spcBef>
        <a:buFontTx/>
        <a:buNone/>
        <a:defRPr kumimoji="0" sz="11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p:bodyStyle>
    <p:otherStyle>
      <a:lvl1pPr marL="0" algn="l" rtl="0" eaLnBrk="1" latinLnBrk="0" hangingPunct="1">
        <a:defRPr kumimoji="0">
          <a:solidFill>
            <a:schemeClr val="tx1"/>
          </a:solidFill>
          <a:latin typeface="+mn-lt"/>
          <a:ea typeface="+mn-ea"/>
          <a:cs typeface="+mn-cs"/>
        </a:defRPr>
      </a:lvl1pPr>
      <a:lvl2pPr marL="457200" algn="l" rtl="0" eaLnBrk="1" latinLnBrk="0" hangingPunct="1">
        <a:defRPr kumimoji="0">
          <a:solidFill>
            <a:schemeClr val="tx1"/>
          </a:solidFill>
          <a:latin typeface="+mn-lt"/>
          <a:ea typeface="+mn-ea"/>
          <a:cs typeface="+mn-cs"/>
        </a:defRPr>
      </a:lvl2pPr>
      <a:lvl3pPr marL="914400" algn="l" rtl="0" eaLnBrk="1" latinLnBrk="0" hangingPunct="1">
        <a:defRPr kumimoji="0">
          <a:solidFill>
            <a:schemeClr val="tx1"/>
          </a:solidFill>
          <a:latin typeface="+mn-lt"/>
          <a:ea typeface="+mn-ea"/>
          <a:cs typeface="+mn-cs"/>
        </a:defRPr>
      </a:lvl3pPr>
      <a:lvl4pPr marL="1371600" algn="l" rtl="0" eaLnBrk="1" latinLnBrk="0" hangingPunct="1">
        <a:defRPr kumimoji="0">
          <a:solidFill>
            <a:schemeClr val="tx1"/>
          </a:solidFill>
          <a:latin typeface="+mn-lt"/>
          <a:ea typeface="+mn-ea"/>
          <a:cs typeface="+mn-cs"/>
        </a:defRPr>
      </a:lvl4pPr>
      <a:lvl5pPr marL="1828800" algn="l" rtl="0" eaLnBrk="1" latinLnBrk="0" hangingPunct="1">
        <a:defRPr kumimoji="0">
          <a:solidFill>
            <a:schemeClr val="tx1"/>
          </a:solidFill>
          <a:latin typeface="+mn-lt"/>
          <a:ea typeface="+mn-ea"/>
          <a:cs typeface="+mn-cs"/>
        </a:defRPr>
      </a:lvl5pPr>
      <a:lvl6pPr marL="2286000" algn="l" rtl="0" eaLnBrk="1" latinLnBrk="0" hangingPunct="1">
        <a:defRPr kumimoji="0">
          <a:solidFill>
            <a:schemeClr val="tx1"/>
          </a:solidFill>
          <a:latin typeface="+mn-lt"/>
          <a:ea typeface="+mn-ea"/>
          <a:cs typeface="+mn-cs"/>
        </a:defRPr>
      </a:lvl6pPr>
      <a:lvl7pPr marL="2743200" algn="l" rtl="0" eaLnBrk="1" latinLnBrk="0" hangingPunct="1">
        <a:defRPr kumimoji="0">
          <a:solidFill>
            <a:schemeClr val="tx1"/>
          </a:solidFill>
          <a:latin typeface="+mn-lt"/>
          <a:ea typeface="+mn-ea"/>
          <a:cs typeface="+mn-cs"/>
        </a:defRPr>
      </a:lvl7pPr>
      <a:lvl8pPr marL="3200400" algn="l" rtl="0" eaLnBrk="1" latinLnBrk="0" hangingPunct="1">
        <a:defRPr kumimoji="0">
          <a:solidFill>
            <a:schemeClr val="tx1"/>
          </a:solidFill>
          <a:latin typeface="+mn-lt"/>
          <a:ea typeface="+mn-ea"/>
          <a:cs typeface="+mn-cs"/>
        </a:defRPr>
      </a:lvl8pPr>
      <a:lvl9pPr marL="3657600" algn="l" rtl="0" eaLnBrk="1" latinLnBrk="0" hangingPunct="1">
        <a:defRPr kumimoji="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2.pn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22.png"/><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5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62.png"/></Relationships>
</file>

<file path=ppt/slides/_rels/slide5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5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a:xfrm>
            <a:off x="647700" y="4109248"/>
            <a:ext cx="7620000" cy="533400"/>
          </a:xfrm>
        </p:spPr>
        <p:txBody>
          <a:bodyPr>
            <a:normAutofit/>
          </a:bodyPr>
          <a:lstStyle>
            <a:extLst/>
          </a:lstStyle>
          <a:p>
            <a:pPr algn="ctr"/>
            <a:r>
              <a:rPr lang="en-US" b="1" dirty="0"/>
              <a:t>Process management</a:t>
            </a:r>
          </a:p>
        </p:txBody>
      </p:sp>
      <p:sp>
        <p:nvSpPr>
          <p:cNvPr id="3" name="Rectangle 3"/>
          <p:cNvSpPr>
            <a:spLocks noGrp="1"/>
          </p:cNvSpPr>
          <p:nvPr>
            <p:ph type="subTitle" idx="1"/>
          </p:nvPr>
        </p:nvSpPr>
        <p:spPr>
          <a:xfrm>
            <a:off x="990600" y="4706112"/>
            <a:ext cx="6934200" cy="932688"/>
          </a:xfrm>
        </p:spPr>
        <p:txBody>
          <a:bodyPr>
            <a:noAutofit/>
          </a:bodyPr>
          <a:lstStyle>
            <a:extLst/>
          </a:lstStyle>
          <a:p>
            <a:pPr algn="ctr"/>
            <a:r>
              <a:rPr lang="en-US" sz="2000" dirty="0" smtClean="0"/>
              <a:t>Er. Deeyoranjan Dongol</a:t>
            </a:r>
          </a:p>
          <a:p>
            <a:pPr algn="ctr"/>
            <a:endParaRPr lang="en-US" sz="2000" dirty="0"/>
          </a:p>
        </p:txBody>
      </p:sp>
      <p:pic>
        <p:nvPicPr>
          <p:cNvPr id="5" name="Picture 4" descr="oslogo.jpg"/>
          <p:cNvPicPr>
            <a:picLocks noChangeAspect="1"/>
          </p:cNvPicPr>
          <p:nvPr/>
        </p:nvPicPr>
        <p:blipFill>
          <a:blip r:embed="rId3"/>
          <a:stretch>
            <a:fillRect/>
          </a:stretch>
        </p:blipFill>
        <p:spPr>
          <a:xfrm>
            <a:off x="0" y="-13136"/>
            <a:ext cx="9144000" cy="4038600"/>
          </a:xfrm>
          <a:prstGeom prst="rect">
            <a:avLst/>
          </a:prstGeom>
        </p:spPr>
      </p:pic>
    </p:spTree>
    <p:extLst>
      <p:ext uri="{BB962C8B-B14F-4D97-AF65-F5344CB8AC3E}">
        <p14:creationId xmlns:p14="http://schemas.microsoft.com/office/powerpoint/2010/main" val="37032711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b="1" dirty="0" smtClean="0"/>
              <a:t>THREAD </a:t>
            </a:r>
            <a:endParaRPr lang="en-US" b="1" dirty="0"/>
          </a:p>
        </p:txBody>
      </p:sp>
      <p:sp>
        <p:nvSpPr>
          <p:cNvPr id="10" name="Rectangle 9"/>
          <p:cNvSpPr/>
          <p:nvPr/>
        </p:nvSpPr>
        <p:spPr>
          <a:xfrm>
            <a:off x="304800" y="533400"/>
            <a:ext cx="8077200" cy="2477601"/>
          </a:xfrm>
          <a:prstGeom prst="rect">
            <a:avLst/>
          </a:prstGeom>
        </p:spPr>
        <p:txBody>
          <a:bodyPr wrap="square">
            <a:spAutoFit/>
          </a:bodyPr>
          <a:lstStyle/>
          <a:p>
            <a:pPr marL="173038" indent="-173038" algn="just">
              <a:spcAft>
                <a:spcPts val="600"/>
              </a:spcAft>
              <a:buFont typeface="Arial" pitchFamily="34" charset="0"/>
              <a:buChar char="•"/>
            </a:pPr>
            <a:r>
              <a:rPr lang="en-US" sz="2800" b="1" dirty="0" smtClean="0">
                <a:solidFill>
                  <a:srgbClr val="0070C0"/>
                </a:solidFill>
              </a:rPr>
              <a:t> Basic unit of CPU utilization</a:t>
            </a:r>
          </a:p>
          <a:p>
            <a:pPr marL="173038" indent="-173038" algn="just">
              <a:spcAft>
                <a:spcPts val="600"/>
              </a:spcAft>
              <a:buFont typeface="Arial" pitchFamily="34" charset="0"/>
              <a:buChar char="•"/>
            </a:pPr>
            <a:r>
              <a:rPr lang="en-US" sz="2800" b="1" dirty="0" smtClean="0">
                <a:solidFill>
                  <a:srgbClr val="0070C0"/>
                </a:solidFill>
              </a:rPr>
              <a:t> Comprises of thread ID, program counter, a register </a:t>
            </a:r>
          </a:p>
          <a:p>
            <a:pPr marL="173038" indent="-173038" algn="just">
              <a:spcAft>
                <a:spcPts val="600"/>
              </a:spcAft>
            </a:pPr>
            <a:r>
              <a:rPr lang="en-US" sz="2800" b="1" dirty="0" smtClean="0">
                <a:solidFill>
                  <a:srgbClr val="0070C0"/>
                </a:solidFill>
              </a:rPr>
              <a:t>   set and a stack</a:t>
            </a:r>
          </a:p>
          <a:p>
            <a:pPr marL="173038" indent="-173038" algn="just">
              <a:spcAft>
                <a:spcPts val="600"/>
              </a:spcAft>
              <a:buFont typeface="Arial" pitchFamily="34" charset="0"/>
              <a:buChar char="•"/>
            </a:pPr>
            <a:r>
              <a:rPr lang="en-US" sz="2800" b="1" dirty="0" smtClean="0">
                <a:solidFill>
                  <a:srgbClr val="0070C0"/>
                </a:solidFill>
              </a:rPr>
              <a:t>Shares code section, data section and resource with other threads</a:t>
            </a:r>
          </a:p>
        </p:txBody>
      </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10</a:t>
            </a:fld>
            <a:endParaRPr kumimoji="0"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b="1" dirty="0" smtClean="0"/>
              <a:t>THREAD </a:t>
            </a:r>
            <a:endParaRPr lang="en-US" b="1" dirty="0"/>
          </a:p>
        </p:txBody>
      </p:sp>
      <p:pic>
        <p:nvPicPr>
          <p:cNvPr id="5" name="Picture 2"/>
          <p:cNvPicPr>
            <a:picLocks noChangeAspect="1" noChangeArrowheads="1"/>
          </p:cNvPicPr>
          <p:nvPr/>
        </p:nvPicPr>
        <p:blipFill>
          <a:blip r:embed="rId3"/>
          <a:srcRect/>
          <a:stretch>
            <a:fillRect/>
          </a:stretch>
        </p:blipFill>
        <p:spPr bwMode="auto">
          <a:xfrm>
            <a:off x="838200" y="761999"/>
            <a:ext cx="3048000" cy="4143687"/>
          </a:xfrm>
          <a:prstGeom prst="rect">
            <a:avLst/>
          </a:prstGeom>
          <a:noFill/>
          <a:ln w="9525">
            <a:noFill/>
            <a:miter lim="800000"/>
            <a:headEnd/>
            <a:tailEnd/>
          </a:ln>
          <a:effectLst/>
        </p:spPr>
      </p:pic>
      <p:pic>
        <p:nvPicPr>
          <p:cNvPr id="6" name="Picture 3"/>
          <p:cNvPicPr>
            <a:picLocks noChangeAspect="1" noChangeArrowheads="1"/>
          </p:cNvPicPr>
          <p:nvPr/>
        </p:nvPicPr>
        <p:blipFill>
          <a:blip r:embed="rId4"/>
          <a:srcRect/>
          <a:stretch>
            <a:fillRect/>
          </a:stretch>
        </p:blipFill>
        <p:spPr bwMode="auto">
          <a:xfrm>
            <a:off x="4495800" y="838200"/>
            <a:ext cx="3175123" cy="4114800"/>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11</a:t>
            </a:fld>
            <a:endParaRPr kumimoji="0"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b="1" dirty="0" smtClean="0"/>
              <a:t>PROCESS VS THREAD</a:t>
            </a:r>
            <a:endParaRPr lang="en-US" b="1" dirty="0"/>
          </a:p>
        </p:txBody>
      </p:sp>
      <p:grpSp>
        <p:nvGrpSpPr>
          <p:cNvPr id="12" name="Group 11"/>
          <p:cNvGrpSpPr/>
          <p:nvPr/>
        </p:nvGrpSpPr>
        <p:grpSpPr>
          <a:xfrm>
            <a:off x="304800" y="609600"/>
            <a:ext cx="8183481" cy="5791200"/>
            <a:chOff x="381000" y="914400"/>
            <a:chExt cx="8183481" cy="5791200"/>
          </a:xfrm>
        </p:grpSpPr>
        <p:grpSp>
          <p:nvGrpSpPr>
            <p:cNvPr id="11" name="Group 10"/>
            <p:cNvGrpSpPr/>
            <p:nvPr/>
          </p:nvGrpSpPr>
          <p:grpSpPr>
            <a:xfrm>
              <a:off x="381000" y="914400"/>
              <a:ext cx="8183481" cy="4800600"/>
              <a:chOff x="304800" y="1066800"/>
              <a:chExt cx="8183481" cy="4800600"/>
            </a:xfrm>
          </p:grpSpPr>
          <p:pic>
            <p:nvPicPr>
              <p:cNvPr id="6" name="Picture 2"/>
              <p:cNvPicPr>
                <a:picLocks noChangeAspect="1" noChangeArrowheads="1"/>
              </p:cNvPicPr>
              <p:nvPr/>
            </p:nvPicPr>
            <p:blipFill>
              <a:blip r:embed="rId3"/>
              <a:srcRect/>
              <a:stretch>
                <a:fillRect/>
              </a:stretch>
            </p:blipFill>
            <p:spPr bwMode="auto">
              <a:xfrm>
                <a:off x="304800" y="1371600"/>
                <a:ext cx="8183481" cy="4495800"/>
              </a:xfrm>
              <a:prstGeom prst="rect">
                <a:avLst/>
              </a:prstGeom>
              <a:noFill/>
              <a:ln w="9525">
                <a:noFill/>
                <a:miter lim="800000"/>
                <a:headEnd/>
                <a:tailEnd/>
              </a:ln>
              <a:effectLst/>
            </p:spPr>
          </p:pic>
          <p:sp>
            <p:nvSpPr>
              <p:cNvPr id="7" name="Rectangle 6"/>
              <p:cNvSpPr/>
              <p:nvPr/>
            </p:nvSpPr>
            <p:spPr>
              <a:xfrm>
                <a:off x="1371600" y="1066800"/>
                <a:ext cx="904799" cy="369332"/>
              </a:xfrm>
              <a:prstGeom prst="rect">
                <a:avLst/>
              </a:prstGeom>
            </p:spPr>
            <p:txBody>
              <a:bodyPr wrap="none">
                <a:spAutoFit/>
              </a:bodyPr>
              <a:lstStyle/>
              <a:p>
                <a:r>
                  <a:rPr lang="en-US" b="1" dirty="0" smtClean="0"/>
                  <a:t>Process</a:t>
                </a:r>
                <a:endParaRPr lang="en-US" b="1" dirty="0"/>
              </a:p>
            </p:txBody>
          </p:sp>
          <p:sp>
            <p:nvSpPr>
              <p:cNvPr id="8" name="Rectangle 7"/>
              <p:cNvSpPr/>
              <p:nvPr/>
            </p:nvSpPr>
            <p:spPr>
              <a:xfrm>
                <a:off x="5791200" y="1066800"/>
                <a:ext cx="853760" cy="369332"/>
              </a:xfrm>
              <a:prstGeom prst="rect">
                <a:avLst/>
              </a:prstGeom>
            </p:spPr>
            <p:txBody>
              <a:bodyPr wrap="none">
                <a:spAutoFit/>
              </a:bodyPr>
              <a:lstStyle/>
              <a:p>
                <a:r>
                  <a:rPr lang="en-US" b="1" dirty="0" smtClean="0"/>
                  <a:t>Thread</a:t>
                </a:r>
                <a:endParaRPr lang="en-US" b="1" dirty="0"/>
              </a:p>
            </p:txBody>
          </p:sp>
        </p:grpSp>
        <p:pic>
          <p:nvPicPr>
            <p:cNvPr id="5124" name="Picture 4"/>
            <p:cNvPicPr>
              <a:picLocks noChangeAspect="1" noChangeArrowheads="1"/>
            </p:cNvPicPr>
            <p:nvPr/>
          </p:nvPicPr>
          <p:blipFill>
            <a:blip r:embed="rId4"/>
            <a:srcRect/>
            <a:stretch>
              <a:fillRect/>
            </a:stretch>
          </p:blipFill>
          <p:spPr bwMode="auto">
            <a:xfrm>
              <a:off x="457200" y="5646045"/>
              <a:ext cx="8001000" cy="1059555"/>
            </a:xfrm>
            <a:prstGeom prst="rect">
              <a:avLst/>
            </a:prstGeom>
            <a:noFill/>
            <a:ln w="9525">
              <a:noFill/>
              <a:miter lim="800000"/>
              <a:headEnd/>
              <a:tailEnd/>
            </a:ln>
            <a:effectLst/>
          </p:spPr>
        </p:pic>
      </p:gr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12</a:t>
            </a:fld>
            <a:endParaRPr kumimoji="0"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b="1" smtClean="0"/>
              <a:t>MULTITHREADING</a:t>
            </a:r>
            <a:endParaRPr lang="en-US" b="1" dirty="0"/>
          </a:p>
        </p:txBody>
      </p:sp>
      <p:sp>
        <p:nvSpPr>
          <p:cNvPr id="10" name="Rectangle 9"/>
          <p:cNvSpPr/>
          <p:nvPr/>
        </p:nvSpPr>
        <p:spPr>
          <a:xfrm>
            <a:off x="304800" y="533400"/>
            <a:ext cx="8077200" cy="3539430"/>
          </a:xfrm>
          <a:prstGeom prst="rect">
            <a:avLst/>
          </a:prstGeom>
        </p:spPr>
        <p:txBody>
          <a:bodyPr wrap="square">
            <a:spAutoFit/>
          </a:bodyPr>
          <a:lstStyle/>
          <a:p>
            <a:pPr>
              <a:buFont typeface="Wingdings" pitchFamily="2" charset="2"/>
              <a:buChar char="Ø"/>
            </a:pPr>
            <a:r>
              <a:rPr lang="en-US" sz="2800" b="1" dirty="0" smtClean="0">
                <a:solidFill>
                  <a:srgbClr val="FF0000"/>
                </a:solidFill>
              </a:rPr>
              <a:t> Why multithreading?</a:t>
            </a:r>
          </a:p>
          <a:p>
            <a:pPr lvl="1">
              <a:buFont typeface="Arial" pitchFamily="34" charset="0"/>
              <a:buChar char="•"/>
            </a:pPr>
            <a:r>
              <a:rPr lang="en-US" sz="2800" b="1" dirty="0" smtClean="0">
                <a:solidFill>
                  <a:srgbClr val="0070C0"/>
                </a:solidFill>
              </a:rPr>
              <a:t> Web server example</a:t>
            </a:r>
          </a:p>
          <a:p>
            <a:pPr>
              <a:buFont typeface="Wingdings" pitchFamily="2" charset="2"/>
              <a:buChar char="Ø"/>
            </a:pPr>
            <a:r>
              <a:rPr lang="en-US" sz="2800" b="1" dirty="0" smtClean="0">
                <a:solidFill>
                  <a:srgbClr val="FF0000"/>
                </a:solidFill>
              </a:rPr>
              <a:t> Benefits</a:t>
            </a:r>
          </a:p>
          <a:p>
            <a:pPr lvl="1">
              <a:buFont typeface="Arial" pitchFamily="34" charset="0"/>
              <a:buChar char="•"/>
            </a:pPr>
            <a:r>
              <a:rPr lang="en-US" sz="2800" b="1" dirty="0" smtClean="0">
                <a:solidFill>
                  <a:srgbClr val="0070C0"/>
                </a:solidFill>
              </a:rPr>
              <a:t> Responsiveness</a:t>
            </a:r>
          </a:p>
          <a:p>
            <a:pPr lvl="1">
              <a:buFont typeface="Arial" pitchFamily="34" charset="0"/>
              <a:buChar char="•"/>
            </a:pPr>
            <a:r>
              <a:rPr lang="en-US" sz="2800" b="1" dirty="0" smtClean="0">
                <a:solidFill>
                  <a:srgbClr val="0070C0"/>
                </a:solidFill>
              </a:rPr>
              <a:t> Resource Sharing </a:t>
            </a:r>
          </a:p>
          <a:p>
            <a:pPr lvl="1">
              <a:buFont typeface="Arial" pitchFamily="34" charset="0"/>
              <a:buChar char="•"/>
            </a:pPr>
            <a:r>
              <a:rPr lang="en-US" sz="2800" b="1" dirty="0" smtClean="0">
                <a:solidFill>
                  <a:srgbClr val="0070C0"/>
                </a:solidFill>
              </a:rPr>
              <a:t> Economy</a:t>
            </a:r>
          </a:p>
          <a:p>
            <a:pPr lvl="1">
              <a:buFont typeface="Arial" pitchFamily="34" charset="0"/>
              <a:buChar char="•"/>
            </a:pPr>
            <a:r>
              <a:rPr lang="en-US" sz="2800" b="1" dirty="0" smtClean="0">
                <a:solidFill>
                  <a:srgbClr val="0070C0"/>
                </a:solidFill>
              </a:rPr>
              <a:t> Utilization of multiprocessor architecture</a:t>
            </a:r>
          </a:p>
          <a:p>
            <a:pPr lvl="1">
              <a:buFont typeface="Arial" pitchFamily="34" charset="0"/>
              <a:buChar char="•"/>
            </a:pPr>
            <a:endParaRPr lang="en-US" sz="2800" dirty="0" smtClean="0"/>
          </a:p>
        </p:txBody>
      </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13</a:t>
            </a:fld>
            <a:endParaRPr kumimoji="0"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533400"/>
            <a:ext cx="8077200" cy="3970318"/>
          </a:xfrm>
          <a:prstGeom prst="rect">
            <a:avLst/>
          </a:prstGeom>
        </p:spPr>
        <p:txBody>
          <a:bodyPr wrap="square">
            <a:spAutoFit/>
          </a:bodyPr>
          <a:lstStyle/>
          <a:p>
            <a:pPr>
              <a:buFont typeface="Wingdings" pitchFamily="2" charset="2"/>
              <a:buChar char="Ø"/>
            </a:pPr>
            <a:r>
              <a:rPr lang="en-US" sz="2800" b="1" dirty="0" smtClean="0">
                <a:solidFill>
                  <a:srgbClr val="FF0000"/>
                </a:solidFill>
              </a:rPr>
              <a:t> User Space Thread</a:t>
            </a:r>
          </a:p>
          <a:p>
            <a:pPr lvl="1">
              <a:buFont typeface="Arial" pitchFamily="34" charset="0"/>
              <a:buChar char="•"/>
            </a:pPr>
            <a:r>
              <a:rPr lang="en-US" sz="2400" b="1" dirty="0" smtClean="0">
                <a:solidFill>
                  <a:srgbClr val="0070C0"/>
                </a:solidFill>
              </a:rPr>
              <a:t> User managed threads</a:t>
            </a:r>
          </a:p>
          <a:p>
            <a:pPr marL="693738" lvl="1" indent="-236538" algn="just">
              <a:buFont typeface="Arial" pitchFamily="34" charset="0"/>
              <a:buChar char="•"/>
            </a:pPr>
            <a:r>
              <a:rPr lang="en-US" sz="2400" b="1" dirty="0" smtClean="0">
                <a:solidFill>
                  <a:srgbClr val="0070C0"/>
                </a:solidFill>
              </a:rPr>
              <a:t>In </a:t>
            </a:r>
            <a:r>
              <a:rPr lang="en-US" sz="2400" b="1" dirty="0">
                <a:solidFill>
                  <a:srgbClr val="0070C0"/>
                </a:solidFill>
              </a:rPr>
              <a:t>this case, the thread management kernel is not aware of the existence of </a:t>
            </a:r>
            <a:r>
              <a:rPr lang="en-US" sz="2400" b="1" dirty="0" smtClean="0">
                <a:solidFill>
                  <a:srgbClr val="0070C0"/>
                </a:solidFill>
              </a:rPr>
              <a:t>threads</a:t>
            </a:r>
          </a:p>
          <a:p>
            <a:pPr marL="693738" lvl="1" indent="-236538" algn="just">
              <a:buFont typeface="Arial" pitchFamily="34" charset="0"/>
              <a:buChar char="•"/>
            </a:pPr>
            <a:r>
              <a:rPr lang="en-US" sz="2400" b="1" dirty="0" smtClean="0">
                <a:solidFill>
                  <a:srgbClr val="0070C0"/>
                </a:solidFill>
              </a:rPr>
              <a:t>The </a:t>
            </a:r>
            <a:r>
              <a:rPr lang="en-US" sz="2400" b="1" dirty="0">
                <a:solidFill>
                  <a:srgbClr val="0070C0"/>
                </a:solidFill>
              </a:rPr>
              <a:t>thread library contains code for creating and destroying threads, for passing message and data between threads, for scheduling thread execution and for saving and restoring thread </a:t>
            </a:r>
            <a:r>
              <a:rPr lang="en-US" sz="2400" b="1" dirty="0" smtClean="0">
                <a:solidFill>
                  <a:srgbClr val="0070C0"/>
                </a:solidFill>
              </a:rPr>
              <a:t>contexts</a:t>
            </a:r>
          </a:p>
          <a:p>
            <a:pPr>
              <a:buFont typeface="Wingdings" pitchFamily="2" charset="2"/>
              <a:buChar char="Ø"/>
            </a:pPr>
            <a:endParaRPr lang="en-US" sz="2400" b="1" dirty="0" smtClean="0">
              <a:solidFill>
                <a:srgbClr val="0070C0"/>
              </a:solidFill>
            </a:endParaRPr>
          </a:p>
          <a:p>
            <a:pPr marL="693738" lvl="1" indent="-236538" algn="just">
              <a:buFont typeface="Arial" pitchFamily="34" charset="0"/>
              <a:buChar char="•"/>
            </a:pPr>
            <a:endParaRPr lang="en-US" sz="2800" b="1" dirty="0">
              <a:solidFill>
                <a:srgbClr val="0070C0"/>
              </a:solidFill>
            </a:endParaRPr>
          </a:p>
        </p:txBody>
      </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14</a:t>
            </a:fld>
            <a:endParaRPr kumimoji="0"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8837" y="3604146"/>
            <a:ext cx="4429125"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normAutofit fontScale="90000"/>
          </a:bodyPr>
          <a:lstStyle/>
          <a:p>
            <a:endParaRPr lang="en-US"/>
          </a:p>
        </p:txBody>
      </p:sp>
    </p:spTree>
    <p:extLst>
      <p:ext uri="{BB962C8B-B14F-4D97-AF65-F5344CB8AC3E}">
        <p14:creationId xmlns:p14="http://schemas.microsoft.com/office/powerpoint/2010/main" val="76885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wipe(left)">
                                      <p:cBhvr>
                                        <p:cTn id="7" dur="500"/>
                                        <p:tgtEl>
                                          <p:spTgt spid="10">
                                            <p:txEl>
                                              <p:pRg st="1" end="1"/>
                                            </p:txEl>
                                          </p:spTgt>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027"/>
                                        </p:tgtEl>
                                        <p:attrNameLst>
                                          <p:attrName>style.visibility</p:attrName>
                                        </p:attrNameLst>
                                      </p:cBhvr>
                                      <p:to>
                                        <p:strVal val="visible"/>
                                      </p:to>
                                    </p:set>
                                    <p:anim calcmode="lin" valueType="num">
                                      <p:cBhvr>
                                        <p:cTn id="11" dur="500" fill="hold"/>
                                        <p:tgtEl>
                                          <p:spTgt spid="1027"/>
                                        </p:tgtEl>
                                        <p:attrNameLst>
                                          <p:attrName>ppt_w</p:attrName>
                                        </p:attrNameLst>
                                      </p:cBhvr>
                                      <p:tavLst>
                                        <p:tav tm="0">
                                          <p:val>
                                            <p:fltVal val="0"/>
                                          </p:val>
                                        </p:tav>
                                        <p:tav tm="100000">
                                          <p:val>
                                            <p:strVal val="#ppt_w"/>
                                          </p:val>
                                        </p:tav>
                                      </p:tavLst>
                                    </p:anim>
                                    <p:anim calcmode="lin" valueType="num">
                                      <p:cBhvr>
                                        <p:cTn id="12" dur="500" fill="hold"/>
                                        <p:tgtEl>
                                          <p:spTgt spid="1027"/>
                                        </p:tgtEl>
                                        <p:attrNameLst>
                                          <p:attrName>ppt_h</p:attrName>
                                        </p:attrNameLst>
                                      </p:cBhvr>
                                      <p:tavLst>
                                        <p:tav tm="0">
                                          <p:val>
                                            <p:fltVal val="0"/>
                                          </p:val>
                                        </p:tav>
                                        <p:tav tm="100000">
                                          <p:val>
                                            <p:strVal val="#ppt_h"/>
                                          </p:val>
                                        </p:tav>
                                      </p:tavLst>
                                    </p:anim>
                                    <p:animEffect transition="in" filter="fade">
                                      <p:cBhvr>
                                        <p:cTn id="13" dur="500"/>
                                        <p:tgtEl>
                                          <p:spTgt spid="102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0">
                                            <p:txEl>
                                              <p:pRg st="2" end="2"/>
                                            </p:txEl>
                                          </p:spTgt>
                                        </p:tgtEl>
                                        <p:attrNameLst>
                                          <p:attrName>style.visibility</p:attrName>
                                        </p:attrNameLst>
                                      </p:cBhvr>
                                      <p:to>
                                        <p:strVal val="visible"/>
                                      </p:to>
                                    </p:set>
                                    <p:animEffect transition="in" filter="wipe(left)">
                                      <p:cBhvr>
                                        <p:cTn id="18" dur="500"/>
                                        <p:tgtEl>
                                          <p:spTgt spid="10">
                                            <p:txEl>
                                              <p:pRg st="2" end="2"/>
                                            </p:txEl>
                                          </p:spTgt>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left)">
                                      <p:cBhvr>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533400"/>
            <a:ext cx="8077200" cy="4647426"/>
          </a:xfrm>
          <a:prstGeom prst="rect">
            <a:avLst/>
          </a:prstGeom>
        </p:spPr>
        <p:txBody>
          <a:bodyPr wrap="square">
            <a:spAutoFit/>
          </a:bodyPr>
          <a:lstStyle/>
          <a:p>
            <a:pPr>
              <a:buFont typeface="Wingdings" pitchFamily="2" charset="2"/>
              <a:buChar char="Ø"/>
            </a:pPr>
            <a:r>
              <a:rPr lang="en-US" sz="2800" b="1" dirty="0">
                <a:solidFill>
                  <a:srgbClr val="FF0000"/>
                </a:solidFill>
              </a:rPr>
              <a:t>Advantages</a:t>
            </a:r>
          </a:p>
          <a:p>
            <a:pPr marL="693738" lvl="1" indent="-236538" algn="just">
              <a:buFont typeface="Arial" pitchFamily="34" charset="0"/>
              <a:buChar char="•"/>
            </a:pPr>
            <a:r>
              <a:rPr lang="en-US" sz="2400" b="1" dirty="0">
                <a:solidFill>
                  <a:srgbClr val="0070C0"/>
                </a:solidFill>
              </a:rPr>
              <a:t>Thread switching does not require Kernel mode privileges</a:t>
            </a:r>
          </a:p>
          <a:p>
            <a:pPr marL="693738" lvl="1" indent="-236538" algn="just">
              <a:buFont typeface="Arial" pitchFamily="34" charset="0"/>
              <a:buChar char="•"/>
            </a:pPr>
            <a:r>
              <a:rPr lang="en-US" sz="2400" b="1" dirty="0">
                <a:solidFill>
                  <a:srgbClr val="0070C0"/>
                </a:solidFill>
              </a:rPr>
              <a:t>Can run on any operating system</a:t>
            </a:r>
          </a:p>
          <a:p>
            <a:pPr marL="693738" lvl="1" indent="-236538" algn="just">
              <a:buFont typeface="Arial" pitchFamily="34" charset="0"/>
              <a:buChar char="•"/>
            </a:pPr>
            <a:r>
              <a:rPr lang="en-US" sz="2400" b="1" dirty="0">
                <a:solidFill>
                  <a:srgbClr val="0070C0"/>
                </a:solidFill>
              </a:rPr>
              <a:t>Scheduling can be application specific</a:t>
            </a:r>
          </a:p>
          <a:p>
            <a:pPr marL="693738" lvl="1" indent="-236538" algn="just">
              <a:buFont typeface="Arial" pitchFamily="34" charset="0"/>
              <a:buChar char="•"/>
            </a:pPr>
            <a:r>
              <a:rPr lang="en-US" sz="2400" b="1" dirty="0">
                <a:solidFill>
                  <a:srgbClr val="0070C0"/>
                </a:solidFill>
              </a:rPr>
              <a:t>Fast to create and manage</a:t>
            </a:r>
          </a:p>
          <a:p>
            <a:pPr>
              <a:buFont typeface="Wingdings" pitchFamily="2" charset="2"/>
              <a:buChar char="Ø"/>
            </a:pPr>
            <a:r>
              <a:rPr lang="en-US" sz="2800" b="1" dirty="0" smtClean="0">
                <a:solidFill>
                  <a:srgbClr val="FF0000"/>
                </a:solidFill>
              </a:rPr>
              <a:t> Disadvantages</a:t>
            </a:r>
            <a:endParaRPr lang="en-US" sz="2800" b="1" dirty="0">
              <a:solidFill>
                <a:srgbClr val="FF0000"/>
              </a:solidFill>
            </a:endParaRPr>
          </a:p>
          <a:p>
            <a:pPr marL="693738" lvl="1" indent="-236538" algn="just">
              <a:buFont typeface="Arial" pitchFamily="34" charset="0"/>
              <a:buChar char="•"/>
            </a:pPr>
            <a:r>
              <a:rPr lang="en-US" sz="2400" b="1" dirty="0" smtClean="0">
                <a:solidFill>
                  <a:srgbClr val="0070C0"/>
                </a:solidFill>
              </a:rPr>
              <a:t>In </a:t>
            </a:r>
            <a:r>
              <a:rPr lang="en-US" sz="2400" b="1" dirty="0">
                <a:solidFill>
                  <a:srgbClr val="0070C0"/>
                </a:solidFill>
              </a:rPr>
              <a:t>a typical operating system, most system calls are </a:t>
            </a:r>
            <a:r>
              <a:rPr lang="en-US" sz="2400" b="1" dirty="0" smtClean="0">
                <a:solidFill>
                  <a:srgbClr val="0070C0"/>
                </a:solidFill>
              </a:rPr>
              <a:t>blocking</a:t>
            </a:r>
            <a:endParaRPr lang="en-US" sz="2400" b="1" dirty="0">
              <a:solidFill>
                <a:srgbClr val="0070C0"/>
              </a:solidFill>
            </a:endParaRPr>
          </a:p>
          <a:p>
            <a:pPr marL="693738" lvl="1" indent="-236538" algn="just">
              <a:buFont typeface="Arial" pitchFamily="34" charset="0"/>
              <a:buChar char="•"/>
            </a:pPr>
            <a:r>
              <a:rPr lang="en-US" sz="2400" b="1" dirty="0">
                <a:solidFill>
                  <a:srgbClr val="0070C0"/>
                </a:solidFill>
              </a:rPr>
              <a:t>Multithreaded application cannot take advantage of multiprocessing</a:t>
            </a:r>
          </a:p>
          <a:p>
            <a:pPr marL="693738" lvl="1" indent="-236538" algn="just">
              <a:buFont typeface="Arial" pitchFamily="34" charset="0"/>
              <a:buChar char="•"/>
            </a:pPr>
            <a:endParaRPr lang="en-US" sz="2400" b="1" dirty="0">
              <a:solidFill>
                <a:srgbClr val="0070C0"/>
              </a:solidFill>
            </a:endParaRPr>
          </a:p>
        </p:txBody>
      </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15</a:t>
            </a:fld>
            <a:endParaRPr kumimoji="0" lang="en-US" dirty="0"/>
          </a:p>
        </p:txBody>
      </p:sp>
      <p:sp>
        <p:nvSpPr>
          <p:cNvPr id="4" name="Title 3"/>
          <p:cNvSpPr>
            <a:spLocks noGrp="1"/>
          </p:cNvSpPr>
          <p:nvPr>
            <p:ph type="title"/>
          </p:nvPr>
        </p:nvSpPr>
        <p:spPr/>
        <p:txBody>
          <a:bodyPr>
            <a:normAutofit fontScale="90000"/>
          </a:bodyPr>
          <a:lstStyle/>
          <a:p>
            <a:endParaRPr lang="en-US"/>
          </a:p>
        </p:txBody>
      </p:sp>
    </p:spTree>
    <p:extLst>
      <p:ext uri="{BB962C8B-B14F-4D97-AF65-F5344CB8AC3E}">
        <p14:creationId xmlns:p14="http://schemas.microsoft.com/office/powerpoint/2010/main" val="1568907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wipe(left)">
                                      <p:cBhvr>
                                        <p:cTn id="7" dur="500"/>
                                        <p:tgtEl>
                                          <p:spTgt spid="10">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animEffect transition="in" filter="wipe(left)">
                                      <p:cBhvr>
                                        <p:cTn id="11" dur="500"/>
                                        <p:tgtEl>
                                          <p:spTgt spid="10">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wipe(left)">
                                      <p:cBhvr>
                                        <p:cTn id="15" dur="500"/>
                                        <p:tgtEl>
                                          <p:spTgt spid="10">
                                            <p:txEl>
                                              <p:pRg st="3" end="3"/>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Effect transition="in" filter="wipe(left)">
                                      <p:cBhvr>
                                        <p:cTn id="19" dur="500"/>
                                        <p:tgtEl>
                                          <p:spTgt spid="10">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wipe(left)">
                                      <p:cBhvr>
                                        <p:cTn id="24" dur="500"/>
                                        <p:tgtEl>
                                          <p:spTgt spid="10">
                                            <p:txEl>
                                              <p:pRg st="5" end="5"/>
                                            </p:txEl>
                                          </p:spTgt>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10">
                                            <p:txEl>
                                              <p:pRg st="6" end="6"/>
                                            </p:txEl>
                                          </p:spTgt>
                                        </p:tgtEl>
                                        <p:attrNameLst>
                                          <p:attrName>style.visibility</p:attrName>
                                        </p:attrNameLst>
                                      </p:cBhvr>
                                      <p:to>
                                        <p:strVal val="visible"/>
                                      </p:to>
                                    </p:set>
                                    <p:animEffect transition="in" filter="wipe(left)">
                                      <p:cBhvr>
                                        <p:cTn id="28" dur="500"/>
                                        <p:tgtEl>
                                          <p:spTgt spid="10">
                                            <p:txEl>
                                              <p:pRg st="6" end="6"/>
                                            </p:txEl>
                                          </p:spTgt>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10">
                                            <p:txEl>
                                              <p:pRg st="7" end="7"/>
                                            </p:txEl>
                                          </p:spTgt>
                                        </p:tgtEl>
                                        <p:attrNameLst>
                                          <p:attrName>style.visibility</p:attrName>
                                        </p:attrNameLst>
                                      </p:cBhvr>
                                      <p:to>
                                        <p:strVal val="visible"/>
                                      </p:to>
                                    </p:set>
                                    <p:animEffect transition="in" filter="wipe(left)">
                                      <p:cBhvr>
                                        <p:cTn id="32"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533400"/>
            <a:ext cx="8077200" cy="3170099"/>
          </a:xfrm>
          <a:prstGeom prst="rect">
            <a:avLst/>
          </a:prstGeom>
        </p:spPr>
        <p:txBody>
          <a:bodyPr wrap="square">
            <a:spAutoFit/>
          </a:bodyPr>
          <a:lstStyle/>
          <a:p>
            <a:pPr>
              <a:buFont typeface="Wingdings" pitchFamily="2" charset="2"/>
              <a:buChar char="Ø"/>
            </a:pPr>
            <a:r>
              <a:rPr lang="en-US" sz="2800" b="1" dirty="0" smtClean="0">
                <a:solidFill>
                  <a:srgbClr val="FF0000"/>
                </a:solidFill>
              </a:rPr>
              <a:t> Kernel Space Thread</a:t>
            </a:r>
          </a:p>
          <a:p>
            <a:pPr lvl="1">
              <a:buFont typeface="Arial" pitchFamily="34" charset="0"/>
              <a:buChar char="•"/>
            </a:pPr>
            <a:r>
              <a:rPr lang="en-US" sz="2400" b="1" dirty="0" smtClean="0">
                <a:solidFill>
                  <a:srgbClr val="0070C0"/>
                </a:solidFill>
              </a:rPr>
              <a:t> OS managed threads acting on kernel</a:t>
            </a:r>
          </a:p>
          <a:p>
            <a:pPr marL="688975" lvl="1" indent="-225425" algn="just">
              <a:buFont typeface="Arial" pitchFamily="34" charset="0"/>
              <a:buChar char="•"/>
            </a:pPr>
            <a:r>
              <a:rPr lang="en-US" sz="2400" b="1" dirty="0" smtClean="0">
                <a:solidFill>
                  <a:srgbClr val="0070C0"/>
                </a:solidFill>
              </a:rPr>
              <a:t>No </a:t>
            </a:r>
            <a:r>
              <a:rPr lang="en-US" sz="2400" b="1" dirty="0">
                <a:solidFill>
                  <a:srgbClr val="0070C0"/>
                </a:solidFill>
              </a:rPr>
              <a:t>thread management code in the application </a:t>
            </a:r>
            <a:r>
              <a:rPr lang="en-US" sz="2400" b="1" dirty="0" smtClean="0">
                <a:solidFill>
                  <a:srgbClr val="0070C0"/>
                </a:solidFill>
              </a:rPr>
              <a:t>area </a:t>
            </a:r>
          </a:p>
          <a:p>
            <a:pPr marL="688975" lvl="1" indent="-225425" algn="just">
              <a:buFont typeface="Arial" pitchFamily="34" charset="0"/>
              <a:buChar char="•"/>
            </a:pPr>
            <a:r>
              <a:rPr lang="en-US" sz="2400" b="1" dirty="0" smtClean="0">
                <a:solidFill>
                  <a:srgbClr val="0070C0"/>
                </a:solidFill>
              </a:rPr>
              <a:t>Any </a:t>
            </a:r>
            <a:r>
              <a:rPr lang="en-US" sz="2400" b="1" dirty="0">
                <a:solidFill>
                  <a:srgbClr val="0070C0"/>
                </a:solidFill>
              </a:rPr>
              <a:t>application can be programmed to be </a:t>
            </a:r>
            <a:r>
              <a:rPr lang="en-US" sz="2400" b="1" dirty="0" smtClean="0">
                <a:solidFill>
                  <a:srgbClr val="0070C0"/>
                </a:solidFill>
              </a:rPr>
              <a:t>multithreaded</a:t>
            </a:r>
          </a:p>
          <a:p>
            <a:pPr marL="688975" lvl="1" indent="-225425" algn="just">
              <a:buFont typeface="Arial" pitchFamily="34" charset="0"/>
              <a:buChar char="•"/>
            </a:pPr>
            <a:r>
              <a:rPr lang="en-US" sz="2400" b="1" dirty="0" smtClean="0">
                <a:solidFill>
                  <a:srgbClr val="0070C0"/>
                </a:solidFill>
              </a:rPr>
              <a:t>The </a:t>
            </a:r>
            <a:r>
              <a:rPr lang="en-US" sz="2400" b="1" dirty="0">
                <a:solidFill>
                  <a:srgbClr val="0070C0"/>
                </a:solidFill>
              </a:rPr>
              <a:t>Kernel performs thread creation, scheduling and management in Kernel </a:t>
            </a:r>
            <a:r>
              <a:rPr lang="en-US" sz="2400" b="1" dirty="0" smtClean="0">
                <a:solidFill>
                  <a:srgbClr val="0070C0"/>
                </a:solidFill>
              </a:rPr>
              <a:t>space</a:t>
            </a:r>
          </a:p>
          <a:p>
            <a:pPr>
              <a:buFont typeface="Wingdings" pitchFamily="2" charset="2"/>
              <a:buChar char="Ø"/>
            </a:pPr>
            <a:endParaRPr lang="en-US" sz="2400" b="1" dirty="0" smtClean="0">
              <a:solidFill>
                <a:srgbClr val="0070C0"/>
              </a:solidFill>
            </a:endParaRPr>
          </a:p>
          <a:p>
            <a:pPr marL="693738" lvl="1" indent="-236538" algn="just">
              <a:buFont typeface="Arial" pitchFamily="34" charset="0"/>
              <a:buChar char="•"/>
            </a:pPr>
            <a:endParaRPr lang="en-US" sz="2800" b="1" dirty="0">
              <a:solidFill>
                <a:srgbClr val="0070C0"/>
              </a:solidFill>
            </a:endParaRPr>
          </a:p>
        </p:txBody>
      </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16</a:t>
            </a:fld>
            <a:endParaRPr kumimoji="0"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971800"/>
            <a:ext cx="4038600" cy="348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normAutofit fontScale="90000"/>
          </a:bodyPr>
          <a:lstStyle/>
          <a:p>
            <a:endParaRPr lang="en-US"/>
          </a:p>
        </p:txBody>
      </p:sp>
    </p:spTree>
    <p:extLst>
      <p:ext uri="{BB962C8B-B14F-4D97-AF65-F5344CB8AC3E}">
        <p14:creationId xmlns:p14="http://schemas.microsoft.com/office/powerpoint/2010/main" val="336208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wipe(left)">
                                      <p:cBhvr>
                                        <p:cTn id="7" dur="500"/>
                                        <p:tgtEl>
                                          <p:spTgt spid="10">
                                            <p:txEl>
                                              <p:pRg st="1" end="1"/>
                                            </p:txEl>
                                          </p:spTgt>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051"/>
                                        </p:tgtEl>
                                        <p:attrNameLst>
                                          <p:attrName>style.visibility</p:attrName>
                                        </p:attrNameLst>
                                      </p:cBhvr>
                                      <p:to>
                                        <p:strVal val="visible"/>
                                      </p:to>
                                    </p:set>
                                    <p:anim calcmode="lin" valueType="num">
                                      <p:cBhvr>
                                        <p:cTn id="11" dur="500" fill="hold"/>
                                        <p:tgtEl>
                                          <p:spTgt spid="2051"/>
                                        </p:tgtEl>
                                        <p:attrNameLst>
                                          <p:attrName>ppt_w</p:attrName>
                                        </p:attrNameLst>
                                      </p:cBhvr>
                                      <p:tavLst>
                                        <p:tav tm="0">
                                          <p:val>
                                            <p:fltVal val="0"/>
                                          </p:val>
                                        </p:tav>
                                        <p:tav tm="100000">
                                          <p:val>
                                            <p:strVal val="#ppt_w"/>
                                          </p:val>
                                        </p:tav>
                                      </p:tavLst>
                                    </p:anim>
                                    <p:anim calcmode="lin" valueType="num">
                                      <p:cBhvr>
                                        <p:cTn id="12" dur="500" fill="hold"/>
                                        <p:tgtEl>
                                          <p:spTgt spid="2051"/>
                                        </p:tgtEl>
                                        <p:attrNameLst>
                                          <p:attrName>ppt_h</p:attrName>
                                        </p:attrNameLst>
                                      </p:cBhvr>
                                      <p:tavLst>
                                        <p:tav tm="0">
                                          <p:val>
                                            <p:fltVal val="0"/>
                                          </p:val>
                                        </p:tav>
                                        <p:tav tm="100000">
                                          <p:val>
                                            <p:strVal val="#ppt_h"/>
                                          </p:val>
                                        </p:tav>
                                      </p:tavLst>
                                    </p:anim>
                                    <p:animEffect transition="in" filter="fade">
                                      <p:cBhvr>
                                        <p:cTn id="13" dur="500"/>
                                        <p:tgtEl>
                                          <p:spTgt spid="205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0">
                                            <p:txEl>
                                              <p:pRg st="2" end="2"/>
                                            </p:txEl>
                                          </p:spTgt>
                                        </p:tgtEl>
                                        <p:attrNameLst>
                                          <p:attrName>style.visibility</p:attrName>
                                        </p:attrNameLst>
                                      </p:cBhvr>
                                      <p:to>
                                        <p:strVal val="visible"/>
                                      </p:to>
                                    </p:set>
                                    <p:animEffect transition="in" filter="wipe(left)">
                                      <p:cBhvr>
                                        <p:cTn id="18" dur="500"/>
                                        <p:tgtEl>
                                          <p:spTgt spid="10">
                                            <p:txEl>
                                              <p:pRg st="2" end="2"/>
                                            </p:txEl>
                                          </p:spTgt>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left)">
                                      <p:cBhvr>
                                        <p:cTn id="22" dur="500"/>
                                        <p:tgtEl>
                                          <p:spTgt spid="10">
                                            <p:txEl>
                                              <p:pRg st="3" end="3"/>
                                            </p:txEl>
                                          </p:spTgt>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10">
                                            <p:txEl>
                                              <p:pRg st="4" end="4"/>
                                            </p:txEl>
                                          </p:spTgt>
                                        </p:tgtEl>
                                        <p:attrNameLst>
                                          <p:attrName>style.visibility</p:attrName>
                                        </p:attrNameLst>
                                      </p:cBhvr>
                                      <p:to>
                                        <p:strVal val="visible"/>
                                      </p:to>
                                    </p:set>
                                    <p:animEffect transition="in" filter="wipe(left)">
                                      <p:cBhvr>
                                        <p:cTn id="26"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533400"/>
            <a:ext cx="8077200" cy="5016758"/>
          </a:xfrm>
          <a:prstGeom prst="rect">
            <a:avLst/>
          </a:prstGeom>
        </p:spPr>
        <p:txBody>
          <a:bodyPr wrap="square">
            <a:spAutoFit/>
          </a:bodyPr>
          <a:lstStyle/>
          <a:p>
            <a:pPr>
              <a:buFont typeface="Wingdings" pitchFamily="2" charset="2"/>
              <a:buChar char="Ø"/>
            </a:pPr>
            <a:r>
              <a:rPr lang="en-US" sz="2800" b="1" dirty="0">
                <a:solidFill>
                  <a:srgbClr val="FF0000"/>
                </a:solidFill>
              </a:rPr>
              <a:t>Advantages</a:t>
            </a:r>
          </a:p>
          <a:p>
            <a:pPr marL="693738" lvl="1" indent="-236538" algn="just">
              <a:buFont typeface="Arial" pitchFamily="34" charset="0"/>
              <a:buChar char="•"/>
            </a:pPr>
            <a:r>
              <a:rPr lang="en-US" sz="2400" b="1" dirty="0" smtClean="0">
                <a:solidFill>
                  <a:srgbClr val="0070C0"/>
                </a:solidFill>
              </a:rPr>
              <a:t>Kernel </a:t>
            </a:r>
            <a:r>
              <a:rPr lang="en-US" sz="2400" b="1" dirty="0">
                <a:solidFill>
                  <a:srgbClr val="0070C0"/>
                </a:solidFill>
              </a:rPr>
              <a:t>can simultaneously schedule multiple threads from the same process on multiple </a:t>
            </a:r>
            <a:r>
              <a:rPr lang="en-US" sz="2400" b="1" dirty="0" smtClean="0">
                <a:solidFill>
                  <a:srgbClr val="0070C0"/>
                </a:solidFill>
              </a:rPr>
              <a:t>processes</a:t>
            </a:r>
            <a:endParaRPr lang="en-US" sz="2400" b="1" dirty="0">
              <a:solidFill>
                <a:srgbClr val="0070C0"/>
              </a:solidFill>
            </a:endParaRPr>
          </a:p>
          <a:p>
            <a:pPr marL="693738" lvl="1" indent="-236538" algn="just">
              <a:buFont typeface="Arial" pitchFamily="34" charset="0"/>
              <a:buChar char="•"/>
            </a:pPr>
            <a:r>
              <a:rPr lang="en-US" sz="2400" b="1" dirty="0">
                <a:solidFill>
                  <a:srgbClr val="0070C0"/>
                </a:solidFill>
              </a:rPr>
              <a:t>If one thread in a process is blocked, the Kernel can schedule another thread of the same </a:t>
            </a:r>
            <a:r>
              <a:rPr lang="en-US" sz="2400" b="1" dirty="0" smtClean="0">
                <a:solidFill>
                  <a:srgbClr val="0070C0"/>
                </a:solidFill>
              </a:rPr>
              <a:t>process</a:t>
            </a:r>
            <a:endParaRPr lang="en-US" sz="2400" b="1" dirty="0">
              <a:solidFill>
                <a:srgbClr val="0070C0"/>
              </a:solidFill>
            </a:endParaRPr>
          </a:p>
          <a:p>
            <a:pPr marL="693738" lvl="1" indent="-236538" algn="just">
              <a:buFont typeface="Arial" pitchFamily="34" charset="0"/>
              <a:buChar char="•"/>
            </a:pPr>
            <a:r>
              <a:rPr lang="en-US" sz="2400" b="1" dirty="0">
                <a:solidFill>
                  <a:srgbClr val="0070C0"/>
                </a:solidFill>
              </a:rPr>
              <a:t>Kernel routines themselves can be </a:t>
            </a:r>
            <a:r>
              <a:rPr lang="en-US" sz="2400" b="1" dirty="0" smtClean="0">
                <a:solidFill>
                  <a:srgbClr val="0070C0"/>
                </a:solidFill>
              </a:rPr>
              <a:t>multithreaded</a:t>
            </a:r>
            <a:endParaRPr lang="en-US" sz="2400" b="1" dirty="0">
              <a:solidFill>
                <a:srgbClr val="0070C0"/>
              </a:solidFill>
            </a:endParaRPr>
          </a:p>
          <a:p>
            <a:pPr>
              <a:buFont typeface="Wingdings" pitchFamily="2" charset="2"/>
              <a:buChar char="Ø"/>
            </a:pPr>
            <a:r>
              <a:rPr lang="en-US" sz="2800" b="1" dirty="0" smtClean="0">
                <a:solidFill>
                  <a:srgbClr val="FF0000"/>
                </a:solidFill>
              </a:rPr>
              <a:t> Disadvantages</a:t>
            </a:r>
            <a:endParaRPr lang="en-US" sz="2800" b="1" dirty="0">
              <a:solidFill>
                <a:srgbClr val="FF0000"/>
              </a:solidFill>
            </a:endParaRPr>
          </a:p>
          <a:p>
            <a:pPr marL="693738" lvl="1" indent="-236538" algn="just">
              <a:buFont typeface="Arial" pitchFamily="34" charset="0"/>
              <a:buChar char="•"/>
            </a:pPr>
            <a:r>
              <a:rPr lang="en-US" sz="2400" b="1" dirty="0" smtClean="0">
                <a:solidFill>
                  <a:srgbClr val="0070C0"/>
                </a:solidFill>
              </a:rPr>
              <a:t>Generally slower </a:t>
            </a:r>
            <a:r>
              <a:rPr lang="en-US" sz="2400" b="1" dirty="0">
                <a:solidFill>
                  <a:srgbClr val="0070C0"/>
                </a:solidFill>
              </a:rPr>
              <a:t>to create and manage than the user </a:t>
            </a:r>
            <a:r>
              <a:rPr lang="en-US" sz="2400" b="1" dirty="0" smtClean="0">
                <a:solidFill>
                  <a:srgbClr val="0070C0"/>
                </a:solidFill>
              </a:rPr>
              <a:t>threads</a:t>
            </a:r>
            <a:endParaRPr lang="en-US" sz="2400" b="1" dirty="0">
              <a:solidFill>
                <a:srgbClr val="0070C0"/>
              </a:solidFill>
            </a:endParaRPr>
          </a:p>
          <a:p>
            <a:pPr marL="693738" lvl="1" indent="-236538" algn="just">
              <a:buFont typeface="Arial" pitchFamily="34" charset="0"/>
              <a:buChar char="•"/>
            </a:pPr>
            <a:r>
              <a:rPr lang="en-US" sz="2400" b="1" dirty="0">
                <a:solidFill>
                  <a:srgbClr val="0070C0"/>
                </a:solidFill>
              </a:rPr>
              <a:t>Transfer of control from one thread to another within the same process requires a mode switch to the </a:t>
            </a:r>
            <a:r>
              <a:rPr lang="en-US" sz="2400" b="1" dirty="0" smtClean="0">
                <a:solidFill>
                  <a:srgbClr val="0070C0"/>
                </a:solidFill>
              </a:rPr>
              <a:t>Kernel</a:t>
            </a:r>
            <a:endParaRPr lang="en-US" sz="2400" b="1" dirty="0">
              <a:solidFill>
                <a:srgbClr val="0070C0"/>
              </a:solidFill>
            </a:endParaRPr>
          </a:p>
          <a:p>
            <a:pPr marL="693738" lvl="1" indent="-236538" algn="just">
              <a:buFont typeface="Arial" pitchFamily="34" charset="0"/>
              <a:buChar char="•"/>
            </a:pPr>
            <a:endParaRPr lang="en-US" sz="2400" b="1" dirty="0" smtClean="0">
              <a:solidFill>
                <a:srgbClr val="0070C0"/>
              </a:solidFill>
            </a:endParaRPr>
          </a:p>
          <a:p>
            <a:pPr marL="693738" lvl="1" indent="-236538" algn="just">
              <a:buFont typeface="Arial" pitchFamily="34" charset="0"/>
              <a:buChar char="•"/>
            </a:pPr>
            <a:endParaRPr lang="en-US" sz="2400" b="1" dirty="0">
              <a:solidFill>
                <a:srgbClr val="0070C0"/>
              </a:solidFill>
            </a:endParaRPr>
          </a:p>
        </p:txBody>
      </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17</a:t>
            </a:fld>
            <a:endParaRPr kumimoji="0" lang="en-US" dirty="0"/>
          </a:p>
        </p:txBody>
      </p:sp>
      <p:sp>
        <p:nvSpPr>
          <p:cNvPr id="4" name="Title 3"/>
          <p:cNvSpPr>
            <a:spLocks noGrp="1"/>
          </p:cNvSpPr>
          <p:nvPr>
            <p:ph type="title"/>
          </p:nvPr>
        </p:nvSpPr>
        <p:spPr/>
        <p:txBody>
          <a:bodyPr>
            <a:normAutofit fontScale="90000"/>
          </a:bodyPr>
          <a:lstStyle/>
          <a:p>
            <a:endParaRPr lang="en-US"/>
          </a:p>
        </p:txBody>
      </p:sp>
    </p:spTree>
    <p:extLst>
      <p:ext uri="{BB962C8B-B14F-4D97-AF65-F5344CB8AC3E}">
        <p14:creationId xmlns:p14="http://schemas.microsoft.com/office/powerpoint/2010/main" val="337987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wipe(left)">
                                      <p:cBhvr>
                                        <p:cTn id="7" dur="500"/>
                                        <p:tgtEl>
                                          <p:spTgt spid="10">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animEffect transition="in" filter="wipe(left)">
                                      <p:cBhvr>
                                        <p:cTn id="11" dur="500"/>
                                        <p:tgtEl>
                                          <p:spTgt spid="10">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wipe(left)">
                                      <p:cBhvr>
                                        <p:cTn id="15" dur="500"/>
                                        <p:tgtEl>
                                          <p:spTgt spid="10">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0">
                                            <p:txEl>
                                              <p:pRg st="4" end="4"/>
                                            </p:txEl>
                                          </p:spTgt>
                                        </p:tgtEl>
                                        <p:attrNameLst>
                                          <p:attrName>style.visibility</p:attrName>
                                        </p:attrNameLst>
                                      </p:cBhvr>
                                      <p:to>
                                        <p:strVal val="visible"/>
                                      </p:to>
                                    </p:set>
                                    <p:animEffect transition="in" filter="wipe(left)">
                                      <p:cBhvr>
                                        <p:cTn id="20" dur="500"/>
                                        <p:tgtEl>
                                          <p:spTgt spid="10">
                                            <p:txEl>
                                              <p:pRg st="4" end="4"/>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wipe(left)">
                                      <p:cBhvr>
                                        <p:cTn id="24" dur="500"/>
                                        <p:tgtEl>
                                          <p:spTgt spid="10">
                                            <p:txEl>
                                              <p:pRg st="5" end="5"/>
                                            </p:txEl>
                                          </p:spTgt>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10">
                                            <p:txEl>
                                              <p:pRg st="6" end="6"/>
                                            </p:txEl>
                                          </p:spTgt>
                                        </p:tgtEl>
                                        <p:attrNameLst>
                                          <p:attrName>style.visibility</p:attrName>
                                        </p:attrNameLst>
                                      </p:cBhvr>
                                      <p:to>
                                        <p:strVal val="visible"/>
                                      </p:to>
                                    </p:set>
                                    <p:animEffect transition="in" filter="wipe(left)">
                                      <p:cBhvr>
                                        <p:cTn id="28"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b="1" dirty="0" smtClean="0"/>
              <a:t>MULTITHREADING MODEL</a:t>
            </a:r>
            <a:endParaRPr lang="en-US" b="1" dirty="0"/>
          </a:p>
        </p:txBody>
      </p:sp>
      <p:sp>
        <p:nvSpPr>
          <p:cNvPr id="10" name="Rectangle 9"/>
          <p:cNvSpPr/>
          <p:nvPr/>
        </p:nvSpPr>
        <p:spPr>
          <a:xfrm>
            <a:off x="304800" y="533400"/>
            <a:ext cx="8077200" cy="954107"/>
          </a:xfrm>
          <a:prstGeom prst="rect">
            <a:avLst/>
          </a:prstGeom>
        </p:spPr>
        <p:txBody>
          <a:bodyPr wrap="square">
            <a:spAutoFit/>
          </a:bodyPr>
          <a:lstStyle/>
          <a:p>
            <a:pPr>
              <a:buFont typeface="Wingdings" pitchFamily="2" charset="2"/>
              <a:buChar char="Ø"/>
            </a:pPr>
            <a:r>
              <a:rPr lang="en-US" sz="2800" b="1" dirty="0" smtClean="0">
                <a:solidFill>
                  <a:srgbClr val="FF0000"/>
                </a:solidFill>
              </a:rPr>
              <a:t> One-to-One</a:t>
            </a:r>
          </a:p>
          <a:p>
            <a:endParaRPr lang="en-US" sz="2800" dirty="0" smtClean="0"/>
          </a:p>
        </p:txBody>
      </p:sp>
      <p:pic>
        <p:nvPicPr>
          <p:cNvPr id="1026" name="Picture 2"/>
          <p:cNvPicPr>
            <a:picLocks noChangeAspect="1" noChangeArrowheads="1"/>
          </p:cNvPicPr>
          <p:nvPr/>
        </p:nvPicPr>
        <p:blipFill>
          <a:blip r:embed="rId3"/>
          <a:srcRect/>
          <a:stretch>
            <a:fillRect/>
          </a:stretch>
        </p:blipFill>
        <p:spPr bwMode="auto">
          <a:xfrm>
            <a:off x="762000" y="1219200"/>
            <a:ext cx="6981598" cy="2971800"/>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18</a:t>
            </a:fld>
            <a:endParaRPr kumimoji="0"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b="1" dirty="0" smtClean="0"/>
              <a:t>MULTITHREADING MODEL</a:t>
            </a:r>
            <a:endParaRPr lang="en-US" b="1" dirty="0"/>
          </a:p>
        </p:txBody>
      </p:sp>
      <p:sp>
        <p:nvSpPr>
          <p:cNvPr id="10" name="Rectangle 9"/>
          <p:cNvSpPr/>
          <p:nvPr/>
        </p:nvSpPr>
        <p:spPr>
          <a:xfrm>
            <a:off x="304800" y="533400"/>
            <a:ext cx="8077200" cy="523220"/>
          </a:xfrm>
          <a:prstGeom prst="rect">
            <a:avLst/>
          </a:prstGeom>
        </p:spPr>
        <p:txBody>
          <a:bodyPr wrap="square">
            <a:spAutoFit/>
          </a:bodyPr>
          <a:lstStyle/>
          <a:p>
            <a:pPr>
              <a:buFont typeface="Wingdings" pitchFamily="2" charset="2"/>
              <a:buChar char="Ø"/>
            </a:pPr>
            <a:r>
              <a:rPr lang="en-US" sz="2800" b="1" dirty="0" smtClean="0">
                <a:solidFill>
                  <a:srgbClr val="FF0000"/>
                </a:solidFill>
              </a:rPr>
              <a:t> Many-to-One</a:t>
            </a:r>
          </a:p>
        </p:txBody>
      </p:sp>
      <p:pic>
        <p:nvPicPr>
          <p:cNvPr id="2051" name="Picture 3"/>
          <p:cNvPicPr>
            <a:picLocks noChangeAspect="1" noChangeArrowheads="1"/>
          </p:cNvPicPr>
          <p:nvPr/>
        </p:nvPicPr>
        <p:blipFill>
          <a:blip r:embed="rId3"/>
          <a:srcRect/>
          <a:stretch>
            <a:fillRect/>
          </a:stretch>
        </p:blipFill>
        <p:spPr bwMode="auto">
          <a:xfrm>
            <a:off x="1295400" y="1295400"/>
            <a:ext cx="5181023" cy="3810000"/>
          </a:xfrm>
          <a:prstGeom prst="rect">
            <a:avLst/>
          </a:prstGeom>
          <a:noFill/>
          <a:ln w="9525">
            <a:noFill/>
            <a:miter lim="800000"/>
            <a:headEnd/>
            <a:tailEnd/>
          </a:ln>
          <a:effectLst/>
        </p:spPr>
      </p:pic>
      <p:sp>
        <p:nvSpPr>
          <p:cNvPr id="7" name="TextBox 6"/>
          <p:cNvSpPr txBox="1"/>
          <p:nvPr/>
        </p:nvSpPr>
        <p:spPr>
          <a:xfrm>
            <a:off x="2133600" y="5410200"/>
            <a:ext cx="3513141" cy="369332"/>
          </a:xfrm>
          <a:prstGeom prst="rect">
            <a:avLst/>
          </a:prstGeom>
          <a:noFill/>
        </p:spPr>
        <p:txBody>
          <a:bodyPr wrap="none" rtlCol="0">
            <a:spAutoFit/>
          </a:bodyPr>
          <a:lstStyle/>
          <a:p>
            <a:r>
              <a:rPr lang="en-US" b="1" dirty="0" smtClean="0">
                <a:solidFill>
                  <a:srgbClr val="FF0000"/>
                </a:solidFill>
              </a:rPr>
              <a:t>Fig:- many-to-one threading model</a:t>
            </a:r>
            <a:endParaRPr lang="en-US" b="1" dirty="0">
              <a:solidFill>
                <a:srgbClr val="FF0000"/>
              </a:solidFill>
            </a:endParaRPr>
          </a:p>
        </p:txBody>
      </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19</a:t>
            </a:fld>
            <a:endParaRPr kumimoji="0"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PROGRAM VS PROCESS</a:t>
            </a:r>
            <a:endParaRPr lang="en-US" b="1" dirty="0"/>
          </a:p>
        </p:txBody>
      </p:sp>
      <p:sp>
        <p:nvSpPr>
          <p:cNvPr id="5" name="TextBox 4"/>
          <p:cNvSpPr txBox="1"/>
          <p:nvPr/>
        </p:nvSpPr>
        <p:spPr>
          <a:xfrm>
            <a:off x="304800" y="228600"/>
            <a:ext cx="8153400" cy="461665"/>
          </a:xfrm>
          <a:prstGeom prst="rect">
            <a:avLst/>
          </a:prstGeom>
          <a:noFill/>
        </p:spPr>
        <p:txBody>
          <a:bodyPr wrap="square" rtlCol="0">
            <a:spAutoFit/>
          </a:bodyPr>
          <a:lstStyle/>
          <a:p>
            <a:pPr>
              <a:buFont typeface="Arial" pitchFamily="34" charset="0"/>
              <a:buChar char="•"/>
            </a:pPr>
            <a:endParaRPr lang="en-US" sz="2400" dirty="0">
              <a:latin typeface="Times New Roman" pitchFamily="18" charset="0"/>
              <a:cs typeface="Times New Roman" pitchFamily="18" charset="0"/>
            </a:endParaRPr>
          </a:p>
        </p:txBody>
      </p:sp>
      <p:sp>
        <p:nvSpPr>
          <p:cNvPr id="6" name="TextBox 5"/>
          <p:cNvSpPr txBox="1"/>
          <p:nvPr/>
        </p:nvSpPr>
        <p:spPr>
          <a:xfrm>
            <a:off x="457200" y="609600"/>
            <a:ext cx="8077200" cy="5262979"/>
          </a:xfrm>
          <a:prstGeom prst="rect">
            <a:avLst/>
          </a:prstGeom>
          <a:noFill/>
        </p:spPr>
        <p:txBody>
          <a:bodyPr wrap="square" rtlCol="0">
            <a:spAutoFit/>
          </a:bodyPr>
          <a:lstStyle/>
          <a:p>
            <a:pPr>
              <a:buFont typeface="Wingdings" pitchFamily="2" charset="2"/>
              <a:buChar char="Ø"/>
            </a:pPr>
            <a:r>
              <a:rPr lang="en-US" sz="2800" b="1" dirty="0" smtClean="0">
                <a:solidFill>
                  <a:srgbClr val="FF0000"/>
                </a:solidFill>
              </a:rPr>
              <a:t> Process</a:t>
            </a:r>
          </a:p>
          <a:p>
            <a:pPr marL="568325" lvl="1" indent="-222250">
              <a:buFont typeface="Arial" pitchFamily="34" charset="0"/>
              <a:buChar char="•"/>
            </a:pPr>
            <a:r>
              <a:rPr lang="en-US" sz="2800" b="1" dirty="0" smtClean="0">
                <a:solidFill>
                  <a:srgbClr val="0070C0"/>
                </a:solidFill>
              </a:rPr>
              <a:t>Dynamic and an active entity</a:t>
            </a:r>
          </a:p>
          <a:p>
            <a:pPr marL="568325" lvl="1" indent="-222250">
              <a:buFont typeface="Arial" pitchFamily="34" charset="0"/>
              <a:buChar char="•"/>
            </a:pPr>
            <a:r>
              <a:rPr lang="en-US" sz="2800" b="1" dirty="0" smtClean="0">
                <a:solidFill>
                  <a:srgbClr val="0070C0"/>
                </a:solidFill>
              </a:rPr>
              <a:t>Program in execution</a:t>
            </a:r>
          </a:p>
          <a:p>
            <a:pPr marL="568325" lvl="1" indent="-222250">
              <a:buFont typeface="Arial" pitchFamily="34" charset="0"/>
              <a:buChar char="•"/>
            </a:pPr>
            <a:r>
              <a:rPr lang="en-US" sz="2800" b="1" dirty="0" smtClean="0">
                <a:solidFill>
                  <a:srgbClr val="0070C0"/>
                </a:solidFill>
              </a:rPr>
              <a:t>Different states- wait, running, ready etc</a:t>
            </a:r>
          </a:p>
          <a:p>
            <a:pPr marL="568325" lvl="1" indent="-222250">
              <a:buFont typeface="Arial" pitchFamily="34" charset="0"/>
              <a:buChar char="•"/>
            </a:pPr>
            <a:r>
              <a:rPr lang="en-US" sz="2800" b="1" dirty="0" smtClean="0">
                <a:solidFill>
                  <a:srgbClr val="00B0F0"/>
                </a:solidFill>
              </a:rPr>
              <a:t>A live entity [ can be created, executed and terminated]</a:t>
            </a:r>
          </a:p>
          <a:p>
            <a:pPr marL="568325" lvl="1" indent="-222250">
              <a:buFont typeface="Arial" pitchFamily="34" charset="0"/>
              <a:buChar char="•"/>
            </a:pPr>
            <a:r>
              <a:rPr lang="en-US" sz="2800" b="1" dirty="0" smtClean="0">
                <a:solidFill>
                  <a:srgbClr val="00B0F0"/>
                </a:solidFill>
              </a:rPr>
              <a:t>Requires resources to be allocated by OS</a:t>
            </a:r>
          </a:p>
          <a:p>
            <a:pPr lvl="1"/>
            <a:endParaRPr lang="en-US" sz="2800" b="1" dirty="0" smtClean="0"/>
          </a:p>
          <a:p>
            <a:pPr marL="0" lvl="1">
              <a:buFont typeface="Wingdings" pitchFamily="2" charset="2"/>
              <a:buChar char="Ø"/>
            </a:pPr>
            <a:r>
              <a:rPr lang="en-US" sz="2800" b="1" dirty="0" smtClean="0">
                <a:solidFill>
                  <a:srgbClr val="FF0000"/>
                </a:solidFill>
              </a:rPr>
              <a:t>  Program</a:t>
            </a:r>
          </a:p>
          <a:p>
            <a:pPr marL="568325" lvl="2" indent="-174625">
              <a:buFont typeface="Arial" pitchFamily="34" charset="0"/>
              <a:buChar char="•"/>
            </a:pPr>
            <a:r>
              <a:rPr lang="en-US" sz="2800" b="1" dirty="0" smtClean="0">
                <a:solidFill>
                  <a:srgbClr val="0070C0"/>
                </a:solidFill>
              </a:rPr>
              <a:t> Static and Passive entity</a:t>
            </a:r>
          </a:p>
          <a:p>
            <a:pPr marL="568325" lvl="2" indent="-174625">
              <a:buFont typeface="Arial" pitchFamily="34" charset="0"/>
              <a:buChar char="•"/>
            </a:pPr>
            <a:r>
              <a:rPr lang="en-US" sz="2800" b="1" dirty="0" smtClean="0">
                <a:solidFill>
                  <a:srgbClr val="0070C0"/>
                </a:solidFill>
              </a:rPr>
              <a:t> Set of instructions</a:t>
            </a:r>
          </a:p>
          <a:p>
            <a:pPr marL="568325" lvl="2" indent="-174625">
              <a:buFont typeface="Arial" pitchFamily="34" charset="0"/>
              <a:buChar char="•"/>
            </a:pPr>
            <a:r>
              <a:rPr lang="en-US" sz="2800" b="1" dirty="0" smtClean="0">
                <a:solidFill>
                  <a:srgbClr val="0070C0"/>
                </a:solidFill>
              </a:rPr>
              <a:t> No states</a:t>
            </a:r>
          </a:p>
        </p:txBody>
      </p:sp>
      <p:sp>
        <p:nvSpPr>
          <p:cNvPr id="3" name="Footer Placeholder 2"/>
          <p:cNvSpPr>
            <a:spLocks noGrp="1"/>
          </p:cNvSpPr>
          <p:nvPr>
            <p:ph type="ftr" sz="quarter" idx="16"/>
          </p:nvPr>
        </p:nvSpPr>
        <p:spPr/>
        <p:txBody>
          <a:bodyPr/>
          <a:lstStyle/>
          <a:p>
            <a:r>
              <a:rPr lang="en-US" dirty="0" smtClean="0"/>
              <a:t>Prepared by Er. Deeyoranjan Dongol</a:t>
            </a:r>
            <a:endParaRPr lang="en-US" dirty="0"/>
          </a:p>
        </p:txBody>
      </p:sp>
      <p:sp>
        <p:nvSpPr>
          <p:cNvPr id="7" name="Slide Number Placeholder 6"/>
          <p:cNvSpPr>
            <a:spLocks noGrp="1"/>
          </p:cNvSpPr>
          <p:nvPr>
            <p:ph type="sldNum" sz="quarter" idx="15"/>
          </p:nvPr>
        </p:nvSpPr>
        <p:spPr/>
        <p:txBody>
          <a:bodyPr/>
          <a:lstStyle/>
          <a:p>
            <a:pPr algn="r"/>
            <a:fld id="{256D3EEF-DE4E-429D-8EC4-DDC531AFF587}" type="slidenum">
              <a:rPr kumimoji="0" lang="en-US" sz="1000" smtClean="0"/>
              <a:pPr algn="r"/>
              <a:t>2</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Effect transition="in" filter="wipe(left)">
                                      <p:cBhvr>
                                        <p:cTn id="11" dur="500"/>
                                        <p:tgtEl>
                                          <p:spTgt spid="6">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wipe(left)">
                                      <p:cBhvr>
                                        <p:cTn id="15" dur="500"/>
                                        <p:tgtEl>
                                          <p:spTgt spid="6">
                                            <p:txEl>
                                              <p:pRg st="3" end="3"/>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wipe(left)">
                                      <p:cBhvr>
                                        <p:cTn id="19" dur="500"/>
                                        <p:tgtEl>
                                          <p:spTgt spid="6">
                                            <p:txEl>
                                              <p:pRg st="4" end="4"/>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wipe(left)">
                                      <p:cBhvr>
                                        <p:cTn id="23" dur="500"/>
                                        <p:tgtEl>
                                          <p:spTgt spid="6">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xEl>
                                              <p:pRg st="8" end="8"/>
                                            </p:txEl>
                                          </p:spTgt>
                                        </p:tgtEl>
                                        <p:attrNameLst>
                                          <p:attrName>style.visibility</p:attrName>
                                        </p:attrNameLst>
                                      </p:cBhvr>
                                      <p:to>
                                        <p:strVal val="visible"/>
                                      </p:to>
                                    </p:set>
                                    <p:animEffect transition="in" filter="wipe(left)">
                                      <p:cBhvr>
                                        <p:cTn id="28" dur="500"/>
                                        <p:tgtEl>
                                          <p:spTgt spid="6">
                                            <p:txEl>
                                              <p:pRg st="8" end="8"/>
                                            </p:txEl>
                                          </p:spTgt>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6">
                                            <p:txEl>
                                              <p:pRg st="9" end="9"/>
                                            </p:txEl>
                                          </p:spTgt>
                                        </p:tgtEl>
                                        <p:attrNameLst>
                                          <p:attrName>style.visibility</p:attrName>
                                        </p:attrNameLst>
                                      </p:cBhvr>
                                      <p:to>
                                        <p:strVal val="visible"/>
                                      </p:to>
                                    </p:set>
                                    <p:animEffect transition="in" filter="wipe(left)">
                                      <p:cBhvr>
                                        <p:cTn id="32" dur="500"/>
                                        <p:tgtEl>
                                          <p:spTgt spid="6">
                                            <p:txEl>
                                              <p:pRg st="9" end="9"/>
                                            </p:txEl>
                                          </p:spTgt>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6">
                                            <p:txEl>
                                              <p:pRg st="10" end="10"/>
                                            </p:txEl>
                                          </p:spTgt>
                                        </p:tgtEl>
                                        <p:attrNameLst>
                                          <p:attrName>style.visibility</p:attrName>
                                        </p:attrNameLst>
                                      </p:cBhvr>
                                      <p:to>
                                        <p:strVal val="visible"/>
                                      </p:to>
                                    </p:set>
                                    <p:animEffect transition="in" filter="wipe(left)">
                                      <p:cBhvr>
                                        <p:cTn id="36"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b="1" dirty="0" smtClean="0"/>
              <a:t>MULTITHREADING MODEL</a:t>
            </a:r>
            <a:endParaRPr lang="en-US" b="1" dirty="0"/>
          </a:p>
        </p:txBody>
      </p:sp>
      <p:sp>
        <p:nvSpPr>
          <p:cNvPr id="10" name="Rectangle 9"/>
          <p:cNvSpPr/>
          <p:nvPr/>
        </p:nvSpPr>
        <p:spPr>
          <a:xfrm>
            <a:off x="304800" y="533400"/>
            <a:ext cx="8077200" cy="523220"/>
          </a:xfrm>
          <a:prstGeom prst="rect">
            <a:avLst/>
          </a:prstGeom>
        </p:spPr>
        <p:txBody>
          <a:bodyPr wrap="square">
            <a:spAutoFit/>
          </a:bodyPr>
          <a:lstStyle/>
          <a:p>
            <a:pPr>
              <a:buFont typeface="Wingdings" pitchFamily="2" charset="2"/>
              <a:buChar char="Ø"/>
            </a:pPr>
            <a:r>
              <a:rPr lang="en-US" sz="2800" b="1" dirty="0" smtClean="0">
                <a:solidFill>
                  <a:srgbClr val="FF0000"/>
                </a:solidFill>
              </a:rPr>
              <a:t> Many-to-Many</a:t>
            </a:r>
          </a:p>
        </p:txBody>
      </p:sp>
      <p:pic>
        <p:nvPicPr>
          <p:cNvPr id="3074" name="Picture 2"/>
          <p:cNvPicPr>
            <a:picLocks noChangeAspect="1" noChangeArrowheads="1"/>
          </p:cNvPicPr>
          <p:nvPr/>
        </p:nvPicPr>
        <p:blipFill>
          <a:blip r:embed="rId3"/>
          <a:srcRect/>
          <a:stretch>
            <a:fillRect/>
          </a:stretch>
        </p:blipFill>
        <p:spPr bwMode="auto">
          <a:xfrm>
            <a:off x="1905000" y="1447800"/>
            <a:ext cx="4422628" cy="4267200"/>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20</a:t>
            </a:fld>
            <a:endParaRPr kumimoji="0"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b="1" dirty="0" smtClean="0"/>
              <a:t>PROCESS SCHEDULING </a:t>
            </a:r>
            <a:endParaRPr lang="en-US" b="1" dirty="0"/>
          </a:p>
        </p:txBody>
      </p:sp>
      <p:sp>
        <p:nvSpPr>
          <p:cNvPr id="10" name="Rectangle 9"/>
          <p:cNvSpPr/>
          <p:nvPr/>
        </p:nvSpPr>
        <p:spPr>
          <a:xfrm>
            <a:off x="304800" y="533400"/>
            <a:ext cx="8077200" cy="523220"/>
          </a:xfrm>
          <a:prstGeom prst="rect">
            <a:avLst/>
          </a:prstGeom>
        </p:spPr>
        <p:txBody>
          <a:bodyPr wrap="square">
            <a:spAutoFit/>
          </a:bodyPr>
          <a:lstStyle/>
          <a:p>
            <a:pPr>
              <a:buFont typeface="Wingdings" pitchFamily="2" charset="2"/>
              <a:buChar char="Ø"/>
            </a:pPr>
            <a:r>
              <a:rPr lang="en-US" sz="2800" b="1" dirty="0" smtClean="0">
                <a:solidFill>
                  <a:srgbClr val="FF0000"/>
                </a:solidFill>
              </a:rPr>
              <a:t> Scheduling Queues</a:t>
            </a:r>
          </a:p>
        </p:txBody>
      </p:sp>
      <p:pic>
        <p:nvPicPr>
          <p:cNvPr id="4098" name="Picture 2"/>
          <p:cNvPicPr>
            <a:picLocks noChangeAspect="1" noChangeArrowheads="1"/>
          </p:cNvPicPr>
          <p:nvPr/>
        </p:nvPicPr>
        <p:blipFill>
          <a:blip r:embed="rId3"/>
          <a:srcRect/>
          <a:stretch>
            <a:fillRect/>
          </a:stretch>
        </p:blipFill>
        <p:spPr bwMode="auto">
          <a:xfrm>
            <a:off x="1447800" y="1219200"/>
            <a:ext cx="5486400" cy="5006212"/>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21</a:t>
            </a:fld>
            <a:endParaRPr kumimoji="0"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b="1" dirty="0" smtClean="0"/>
              <a:t>PROCESS SCHEDULING </a:t>
            </a:r>
            <a:endParaRPr lang="en-US" b="1" dirty="0"/>
          </a:p>
        </p:txBody>
      </p:sp>
      <p:sp>
        <p:nvSpPr>
          <p:cNvPr id="10" name="Rectangle 9"/>
          <p:cNvSpPr/>
          <p:nvPr/>
        </p:nvSpPr>
        <p:spPr>
          <a:xfrm>
            <a:off x="304800" y="533400"/>
            <a:ext cx="8077200" cy="523220"/>
          </a:xfrm>
          <a:prstGeom prst="rect">
            <a:avLst/>
          </a:prstGeom>
        </p:spPr>
        <p:txBody>
          <a:bodyPr wrap="square">
            <a:spAutoFit/>
          </a:bodyPr>
          <a:lstStyle/>
          <a:p>
            <a:pPr>
              <a:buFont typeface="Wingdings" pitchFamily="2" charset="2"/>
              <a:buChar char="Ø"/>
            </a:pPr>
            <a:r>
              <a:rPr lang="en-US" sz="2800" b="1" dirty="0" smtClean="0">
                <a:solidFill>
                  <a:srgbClr val="FF0000"/>
                </a:solidFill>
              </a:rPr>
              <a:t> Queuing Diagram</a:t>
            </a:r>
          </a:p>
        </p:txBody>
      </p:sp>
      <p:pic>
        <p:nvPicPr>
          <p:cNvPr id="5122" name="Picture 2"/>
          <p:cNvPicPr>
            <a:picLocks noChangeAspect="1" noChangeArrowheads="1"/>
          </p:cNvPicPr>
          <p:nvPr/>
        </p:nvPicPr>
        <p:blipFill>
          <a:blip r:embed="rId3"/>
          <a:srcRect/>
          <a:stretch>
            <a:fillRect/>
          </a:stretch>
        </p:blipFill>
        <p:spPr bwMode="auto">
          <a:xfrm>
            <a:off x="1066799" y="1219200"/>
            <a:ext cx="6821845" cy="4419600"/>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22</a:t>
            </a:fld>
            <a:endParaRPr kumimoji="0"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b="1" dirty="0" smtClean="0"/>
              <a:t>PROCESS SCHEDULING </a:t>
            </a:r>
            <a:endParaRPr lang="en-US" b="1" dirty="0"/>
          </a:p>
        </p:txBody>
      </p:sp>
      <p:sp>
        <p:nvSpPr>
          <p:cNvPr id="10" name="Rectangle 9"/>
          <p:cNvSpPr/>
          <p:nvPr/>
        </p:nvSpPr>
        <p:spPr>
          <a:xfrm>
            <a:off x="304800" y="533401"/>
            <a:ext cx="8077200" cy="5940088"/>
          </a:xfrm>
          <a:prstGeom prst="rect">
            <a:avLst/>
          </a:prstGeom>
        </p:spPr>
        <p:txBody>
          <a:bodyPr wrap="square">
            <a:spAutoFit/>
          </a:bodyPr>
          <a:lstStyle/>
          <a:p>
            <a:pPr>
              <a:buFont typeface="Wingdings" pitchFamily="2" charset="2"/>
              <a:buChar char="Ø"/>
            </a:pPr>
            <a:r>
              <a:rPr lang="en-US" sz="2800" b="1" dirty="0" smtClean="0">
                <a:solidFill>
                  <a:srgbClr val="FF0000"/>
                </a:solidFill>
              </a:rPr>
              <a:t> Schedulers</a:t>
            </a:r>
          </a:p>
          <a:p>
            <a:pPr lvl="1">
              <a:buFont typeface="Wingdings" pitchFamily="2" charset="2"/>
              <a:buChar char="ü"/>
            </a:pPr>
            <a:r>
              <a:rPr lang="en-US" sz="2000" b="1" dirty="0" smtClean="0">
                <a:solidFill>
                  <a:srgbClr val="FF0000"/>
                </a:solidFill>
              </a:rPr>
              <a:t> </a:t>
            </a:r>
            <a:r>
              <a:rPr lang="en-US" sz="2400" b="1" dirty="0" smtClean="0">
                <a:solidFill>
                  <a:srgbClr val="FF0000"/>
                </a:solidFill>
              </a:rPr>
              <a:t>Long-term scheduler  (or job scheduler)</a:t>
            </a:r>
          </a:p>
          <a:p>
            <a:pPr lvl="2">
              <a:buFont typeface="Arial" pitchFamily="34" charset="0"/>
              <a:buChar char="•"/>
            </a:pPr>
            <a:r>
              <a:rPr lang="en-US" sz="2000" b="1" dirty="0" smtClean="0">
                <a:solidFill>
                  <a:srgbClr val="0070C0"/>
                </a:solidFill>
                <a:sym typeface="Symbol" pitchFamily="18" charset="2"/>
              </a:rPr>
              <a:t> In a batch system, more processes are submitted than can be </a:t>
            </a:r>
          </a:p>
          <a:p>
            <a:pPr lvl="2"/>
            <a:r>
              <a:rPr lang="en-US" sz="2000" b="1" dirty="0" smtClean="0">
                <a:solidFill>
                  <a:srgbClr val="0070C0"/>
                </a:solidFill>
                <a:sym typeface="Symbol" pitchFamily="18" charset="2"/>
              </a:rPr>
              <a:t>   executed in memory </a:t>
            </a:r>
          </a:p>
          <a:p>
            <a:pPr lvl="2">
              <a:buFont typeface="Arial" pitchFamily="34" charset="0"/>
              <a:buChar char="•"/>
            </a:pPr>
            <a:r>
              <a:rPr lang="en-US" sz="2000" b="1" dirty="0" smtClean="0">
                <a:solidFill>
                  <a:srgbClr val="0070C0"/>
                </a:solidFill>
                <a:sym typeface="Symbol" pitchFamily="18" charset="2"/>
              </a:rPr>
              <a:t> They are spooled to disk</a:t>
            </a:r>
          </a:p>
          <a:p>
            <a:pPr lvl="2">
              <a:buFont typeface="Arial" pitchFamily="34" charset="0"/>
              <a:buChar char="•"/>
            </a:pPr>
            <a:r>
              <a:rPr lang="en-US" sz="2000" b="1" dirty="0" smtClean="0">
                <a:solidFill>
                  <a:srgbClr val="0070C0"/>
                </a:solidFill>
              </a:rPr>
              <a:t> selects which processes should be brought into the ready queue</a:t>
            </a:r>
          </a:p>
          <a:p>
            <a:pPr lvl="2">
              <a:buFont typeface="Arial" pitchFamily="34" charset="0"/>
              <a:buChar char="•"/>
            </a:pPr>
            <a:r>
              <a:rPr lang="en-US" sz="2000" b="1" dirty="0" smtClean="0">
                <a:solidFill>
                  <a:srgbClr val="0070C0"/>
                </a:solidFill>
                <a:sym typeface="Symbol" pitchFamily="18" charset="2"/>
              </a:rPr>
              <a:t> invoked infrequently </a:t>
            </a:r>
          </a:p>
          <a:p>
            <a:pPr lvl="3">
              <a:buFont typeface="Arial" pitchFamily="34" charset="0"/>
              <a:buChar char="•"/>
            </a:pPr>
            <a:r>
              <a:rPr lang="en-US" sz="2000" b="1" dirty="0" smtClean="0">
                <a:solidFill>
                  <a:srgbClr val="0070C0"/>
                </a:solidFill>
                <a:sym typeface="Symbol" pitchFamily="18" charset="2"/>
              </a:rPr>
              <a:t>(seconds, minutes)  (may be slow, hence can use advanced  </a:t>
            </a:r>
          </a:p>
          <a:p>
            <a:pPr lvl="3"/>
            <a:r>
              <a:rPr lang="en-US" sz="2000" b="1" dirty="0" smtClean="0">
                <a:solidFill>
                  <a:srgbClr val="0070C0"/>
                </a:solidFill>
                <a:sym typeface="Symbol" pitchFamily="18" charset="2"/>
              </a:rPr>
              <a:t>   algorithms)</a:t>
            </a:r>
          </a:p>
          <a:p>
            <a:pPr lvl="2">
              <a:buFont typeface="Arial" pitchFamily="34" charset="0"/>
              <a:buChar char="•"/>
            </a:pPr>
            <a:r>
              <a:rPr lang="en-US" sz="2000" b="1" dirty="0" smtClean="0">
                <a:solidFill>
                  <a:srgbClr val="0070C0"/>
                </a:solidFill>
                <a:sym typeface="Symbol" pitchFamily="18" charset="2"/>
              </a:rPr>
              <a:t> controls the degree of multiprogramming</a:t>
            </a:r>
          </a:p>
          <a:p>
            <a:pPr lvl="3">
              <a:buFont typeface="Arial" pitchFamily="34" charset="0"/>
              <a:buChar char="•"/>
            </a:pPr>
            <a:r>
              <a:rPr lang="en-US" sz="2000" b="1" dirty="0" smtClean="0">
                <a:solidFill>
                  <a:srgbClr val="0070C0"/>
                </a:solidFill>
                <a:sym typeface="Symbol" pitchFamily="18" charset="2"/>
              </a:rPr>
              <a:t>The number of processes in memory</a:t>
            </a:r>
          </a:p>
          <a:p>
            <a:pPr marL="0" lvl="3">
              <a:buFont typeface="Wingdings" pitchFamily="2" charset="2"/>
              <a:buChar char="Ø"/>
            </a:pPr>
            <a:r>
              <a:rPr lang="en-US" sz="2800" b="1" dirty="0" smtClean="0">
                <a:solidFill>
                  <a:srgbClr val="FF0000"/>
                </a:solidFill>
                <a:sym typeface="Symbol" pitchFamily="18" charset="2"/>
              </a:rPr>
              <a:t>Processes can be described as either:</a:t>
            </a:r>
          </a:p>
          <a:p>
            <a:pPr lvl="3">
              <a:buFont typeface="Arial" pitchFamily="34" charset="0"/>
              <a:buChar char="•"/>
            </a:pPr>
            <a:r>
              <a:rPr lang="en-US" sz="2000" b="1" dirty="0" smtClean="0">
                <a:solidFill>
                  <a:srgbClr val="FF0000"/>
                </a:solidFill>
                <a:sym typeface="Symbol" pitchFamily="18" charset="2"/>
              </a:rPr>
              <a:t> I/O-bound process  </a:t>
            </a:r>
          </a:p>
          <a:p>
            <a:pPr lvl="4">
              <a:buFont typeface="Arial" pitchFamily="34" charset="0"/>
              <a:buChar char="•"/>
            </a:pPr>
            <a:r>
              <a:rPr lang="en-US" sz="2000" b="1" dirty="0" smtClean="0">
                <a:solidFill>
                  <a:srgbClr val="0070C0"/>
                </a:solidFill>
                <a:sym typeface="Symbol" pitchFamily="18" charset="2"/>
              </a:rPr>
              <a:t> Spends more time doing I/O than computations, many </a:t>
            </a:r>
          </a:p>
          <a:p>
            <a:pPr lvl="4"/>
            <a:r>
              <a:rPr lang="en-US" sz="2000" b="1" dirty="0" smtClean="0">
                <a:solidFill>
                  <a:srgbClr val="0070C0"/>
                </a:solidFill>
                <a:sym typeface="Symbol" pitchFamily="18" charset="2"/>
              </a:rPr>
              <a:t>  short CPU bursts</a:t>
            </a:r>
          </a:p>
          <a:p>
            <a:pPr lvl="3">
              <a:buFont typeface="Arial" pitchFamily="34" charset="0"/>
              <a:buChar char="•"/>
            </a:pPr>
            <a:r>
              <a:rPr lang="en-US" sz="2000" b="1" dirty="0" smtClean="0">
                <a:solidFill>
                  <a:srgbClr val="FF0000"/>
                </a:solidFill>
                <a:sym typeface="Symbol" pitchFamily="18" charset="2"/>
              </a:rPr>
              <a:t> CPU-bound process </a:t>
            </a:r>
          </a:p>
          <a:p>
            <a:pPr lvl="4">
              <a:buFont typeface="Arial" pitchFamily="34" charset="0"/>
              <a:buChar char="•"/>
            </a:pPr>
            <a:r>
              <a:rPr lang="en-US" sz="2000" b="1" dirty="0" smtClean="0">
                <a:solidFill>
                  <a:srgbClr val="0070C0"/>
                </a:solidFill>
                <a:sym typeface="Symbol" pitchFamily="18" charset="2"/>
              </a:rPr>
              <a:t> Spends more time doing computations; few very long </a:t>
            </a:r>
          </a:p>
          <a:p>
            <a:pPr lvl="4"/>
            <a:r>
              <a:rPr lang="en-US" sz="2000" b="1" dirty="0" smtClean="0">
                <a:solidFill>
                  <a:srgbClr val="0070C0"/>
                </a:solidFill>
                <a:sym typeface="Symbol" pitchFamily="18" charset="2"/>
              </a:rPr>
              <a:t>   CPU bursts</a:t>
            </a:r>
            <a:endParaRPr lang="en-US" sz="2800" b="1" dirty="0" smtClean="0">
              <a:solidFill>
                <a:srgbClr val="0070C0"/>
              </a:solidFill>
            </a:endParaRPr>
          </a:p>
        </p:txBody>
      </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23</a:t>
            </a:fld>
            <a:endParaRPr kumimoji="0"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b="1" dirty="0" smtClean="0"/>
              <a:t>PROCESS BEHAVIOR </a:t>
            </a:r>
            <a:endParaRPr lang="en-US" b="1" dirty="0"/>
          </a:p>
        </p:txBody>
      </p:sp>
      <p:pic>
        <p:nvPicPr>
          <p:cNvPr id="1026" name="Picture 2"/>
          <p:cNvPicPr>
            <a:picLocks noChangeAspect="1" noChangeArrowheads="1"/>
          </p:cNvPicPr>
          <p:nvPr/>
        </p:nvPicPr>
        <p:blipFill>
          <a:blip r:embed="rId3"/>
          <a:srcRect/>
          <a:stretch>
            <a:fillRect/>
          </a:stretch>
        </p:blipFill>
        <p:spPr bwMode="auto">
          <a:xfrm>
            <a:off x="838200" y="1143000"/>
            <a:ext cx="6606540" cy="31242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533400" y="4724400"/>
            <a:ext cx="7620000" cy="533400"/>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24</a:t>
            </a:fld>
            <a:endParaRPr kumimoji="0"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b="1" dirty="0" smtClean="0"/>
              <a:t>PROCESS SCHEDULING </a:t>
            </a:r>
            <a:endParaRPr lang="en-US" b="1" dirty="0"/>
          </a:p>
        </p:txBody>
      </p:sp>
      <p:sp>
        <p:nvSpPr>
          <p:cNvPr id="4" name="Rectangle 3"/>
          <p:cNvSpPr/>
          <p:nvPr/>
        </p:nvSpPr>
        <p:spPr>
          <a:xfrm>
            <a:off x="685800" y="533400"/>
            <a:ext cx="7010400" cy="3570208"/>
          </a:xfrm>
          <a:prstGeom prst="rect">
            <a:avLst/>
          </a:prstGeom>
        </p:spPr>
        <p:txBody>
          <a:bodyPr wrap="square">
            <a:spAutoFit/>
          </a:bodyPr>
          <a:lstStyle/>
          <a:p>
            <a:pPr>
              <a:buFont typeface="Wingdings" pitchFamily="2" charset="2"/>
              <a:buChar char="ü"/>
            </a:pPr>
            <a:r>
              <a:rPr lang="en-US" sz="2800" b="1" dirty="0" smtClean="0">
                <a:solidFill>
                  <a:srgbClr val="FF0000"/>
                </a:solidFill>
              </a:rPr>
              <a:t>Short-term scheduler  (or CPU scheduler)  </a:t>
            </a:r>
          </a:p>
          <a:p>
            <a:pPr lvl="1">
              <a:spcAft>
                <a:spcPts val="600"/>
              </a:spcAft>
              <a:buFont typeface="Arial" pitchFamily="34" charset="0"/>
              <a:buChar char="•"/>
            </a:pPr>
            <a:r>
              <a:rPr lang="en-US" sz="2400" b="1" dirty="0" smtClean="0">
                <a:solidFill>
                  <a:srgbClr val="0070C0"/>
                </a:solidFill>
              </a:rPr>
              <a:t> Selects 1 process to be executed next </a:t>
            </a:r>
          </a:p>
          <a:p>
            <a:pPr lvl="2">
              <a:spcAft>
                <a:spcPts val="600"/>
              </a:spcAft>
              <a:buFont typeface="Arial" pitchFamily="34" charset="0"/>
              <a:buChar char="•"/>
            </a:pPr>
            <a:r>
              <a:rPr lang="en-US" sz="2400" b="1" dirty="0" smtClean="0">
                <a:solidFill>
                  <a:srgbClr val="0070C0"/>
                </a:solidFill>
              </a:rPr>
              <a:t> Among ready-to-execute processes </a:t>
            </a:r>
          </a:p>
          <a:p>
            <a:pPr lvl="2">
              <a:spcAft>
                <a:spcPts val="600"/>
              </a:spcAft>
              <a:buFont typeface="Arial" pitchFamily="34" charset="0"/>
              <a:buChar char="•"/>
            </a:pPr>
            <a:r>
              <a:rPr lang="en-US" sz="2400" b="1" dirty="0" smtClean="0">
                <a:solidFill>
                  <a:srgbClr val="0070C0"/>
                </a:solidFill>
              </a:rPr>
              <a:t> Allocates CPU to this process</a:t>
            </a:r>
          </a:p>
          <a:p>
            <a:pPr lvl="1">
              <a:spcAft>
                <a:spcPts val="600"/>
              </a:spcAft>
              <a:buFont typeface="Arial" pitchFamily="34" charset="0"/>
              <a:buChar char="•"/>
            </a:pPr>
            <a:r>
              <a:rPr lang="en-US" sz="2400" b="1" dirty="0" smtClean="0">
                <a:solidFill>
                  <a:srgbClr val="0070C0"/>
                </a:solidFill>
              </a:rPr>
              <a:t> Sometimes the only scheduler in a system</a:t>
            </a:r>
          </a:p>
          <a:p>
            <a:pPr lvl="1">
              <a:spcAft>
                <a:spcPts val="600"/>
              </a:spcAft>
              <a:buFont typeface="Arial" pitchFamily="34" charset="0"/>
              <a:buChar char="•"/>
            </a:pPr>
            <a:r>
              <a:rPr lang="en-US" sz="2400" b="1" dirty="0" smtClean="0">
                <a:solidFill>
                  <a:srgbClr val="0070C0"/>
                </a:solidFill>
              </a:rPr>
              <a:t> invoked frequently </a:t>
            </a:r>
          </a:p>
          <a:p>
            <a:pPr lvl="2">
              <a:spcAft>
                <a:spcPts val="600"/>
              </a:spcAft>
              <a:buFont typeface="Arial" pitchFamily="34" charset="0"/>
              <a:buChar char="•"/>
            </a:pPr>
            <a:r>
              <a:rPr lang="en-US" sz="2400" b="1" dirty="0" smtClean="0">
                <a:solidFill>
                  <a:srgbClr val="0070C0"/>
                </a:solidFill>
              </a:rPr>
              <a:t> (milliseconds) </a:t>
            </a:r>
            <a:r>
              <a:rPr lang="en-US" sz="2400" b="1" dirty="0" smtClean="0">
                <a:solidFill>
                  <a:srgbClr val="0070C0"/>
                </a:solidFill>
                <a:sym typeface="Symbol" pitchFamily="18" charset="2"/>
              </a:rPr>
              <a:t> (must be fast) </a:t>
            </a:r>
          </a:p>
          <a:p>
            <a:pPr lvl="2">
              <a:spcAft>
                <a:spcPts val="600"/>
              </a:spcAft>
              <a:buFont typeface="Arial" pitchFamily="34" charset="0"/>
              <a:buChar char="•"/>
            </a:pPr>
            <a:r>
              <a:rPr lang="en-US" sz="2400" b="1" dirty="0" smtClean="0">
                <a:solidFill>
                  <a:srgbClr val="0070C0"/>
                </a:solidFill>
                <a:sym typeface="Symbol" pitchFamily="18" charset="2"/>
              </a:rPr>
              <a:t> Hence cannot use costly selection logic</a:t>
            </a:r>
          </a:p>
        </p:txBody>
      </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25</a:t>
            </a:fld>
            <a:endParaRPr kumimoji="0"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b="1" dirty="0" smtClean="0"/>
              <a:t>PROCESS SCHEDULING </a:t>
            </a:r>
            <a:endParaRPr lang="en-US" b="1" dirty="0"/>
          </a:p>
        </p:txBody>
      </p:sp>
      <p:sp>
        <p:nvSpPr>
          <p:cNvPr id="4" name="Rectangle 3"/>
          <p:cNvSpPr/>
          <p:nvPr/>
        </p:nvSpPr>
        <p:spPr>
          <a:xfrm>
            <a:off x="609600" y="3585389"/>
            <a:ext cx="7848600" cy="2492990"/>
          </a:xfrm>
          <a:prstGeom prst="rect">
            <a:avLst/>
          </a:prstGeom>
        </p:spPr>
        <p:txBody>
          <a:bodyPr wrap="square">
            <a:spAutoFit/>
          </a:bodyPr>
          <a:lstStyle/>
          <a:p>
            <a:pPr>
              <a:buFont typeface="Wingdings" pitchFamily="2" charset="2"/>
              <a:buChar char="ü"/>
            </a:pPr>
            <a:r>
              <a:rPr lang="en-US" sz="2400" b="1" dirty="0" smtClean="0">
                <a:solidFill>
                  <a:srgbClr val="FF0000"/>
                </a:solidFill>
              </a:rPr>
              <a:t>Medium-term scheduler  (or CPU scheduler)  </a:t>
            </a:r>
          </a:p>
          <a:p>
            <a:pPr lvl="1" algn="just">
              <a:buFont typeface="Arial" pitchFamily="34" charset="0"/>
              <a:buChar char="•"/>
            </a:pPr>
            <a:r>
              <a:rPr lang="en-US" sz="2200" b="1" dirty="0" smtClean="0">
                <a:solidFill>
                  <a:srgbClr val="0070C0"/>
                </a:solidFill>
              </a:rPr>
              <a:t> Can be added to decrease degree of multiprogramming</a:t>
            </a:r>
          </a:p>
          <a:p>
            <a:pPr lvl="1" algn="just">
              <a:buFont typeface="Arial" pitchFamily="34" charset="0"/>
              <a:buChar char="•"/>
            </a:pPr>
            <a:r>
              <a:rPr lang="en-US" sz="2200" b="1" dirty="0" smtClean="0">
                <a:solidFill>
                  <a:srgbClr val="0070C0"/>
                </a:solidFill>
              </a:rPr>
              <a:t> Key idea </a:t>
            </a:r>
          </a:p>
          <a:p>
            <a:pPr marL="1087438" lvl="2" indent="-173038" algn="just">
              <a:buFont typeface="Arial" pitchFamily="34" charset="0"/>
              <a:buChar char="•"/>
            </a:pPr>
            <a:r>
              <a:rPr kumimoji="1" lang="en-US" sz="2200" b="1" dirty="0" smtClean="0">
                <a:solidFill>
                  <a:srgbClr val="0070C0"/>
                </a:solidFill>
                <a:latin typeface="+mj-lt"/>
                <a:cs typeface="Times New Roman" pitchFamily="18" charset="0"/>
              </a:rPr>
              <a:t>Reduce the degree of multiprogramming by swapping</a:t>
            </a:r>
          </a:p>
          <a:p>
            <a:pPr marL="1087438" lvl="2" indent="-173038" algn="just">
              <a:buFont typeface="Arial" pitchFamily="34" charset="0"/>
              <a:buChar char="•"/>
            </a:pPr>
            <a:r>
              <a:rPr kumimoji="1" lang="en-US" sz="2200" b="1" dirty="0" smtClean="0">
                <a:solidFill>
                  <a:srgbClr val="0070C0"/>
                </a:solidFill>
                <a:latin typeface="+mj-lt"/>
                <a:cs typeface="Times New Roman" pitchFamily="18" charset="0"/>
              </a:rPr>
              <a:t>Swapping removes a process from memory, stores on disk, brings back in from disk to continue execution</a:t>
            </a:r>
          </a:p>
          <a:p>
            <a:pPr lvl="1"/>
            <a:endParaRPr lang="en-US" sz="2200" dirty="0" smtClean="0"/>
          </a:p>
        </p:txBody>
      </p:sp>
      <p:pic>
        <p:nvPicPr>
          <p:cNvPr id="6146" name="Picture 2"/>
          <p:cNvPicPr>
            <a:picLocks noChangeAspect="1" noChangeArrowheads="1"/>
          </p:cNvPicPr>
          <p:nvPr/>
        </p:nvPicPr>
        <p:blipFill>
          <a:blip r:embed="rId3"/>
          <a:srcRect/>
          <a:stretch>
            <a:fillRect/>
          </a:stretch>
        </p:blipFill>
        <p:spPr bwMode="auto">
          <a:xfrm>
            <a:off x="1066800" y="304800"/>
            <a:ext cx="6248400" cy="3352800"/>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26</a:t>
            </a:fld>
            <a:endParaRPr kumimoji="0"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b="1" dirty="0" smtClean="0"/>
              <a:t>PROCESS SCHEDULING </a:t>
            </a:r>
            <a:endParaRPr lang="en-US" b="1" dirty="0"/>
          </a:p>
        </p:txBody>
      </p:sp>
      <p:sp>
        <p:nvSpPr>
          <p:cNvPr id="5" name="Rectangle 4"/>
          <p:cNvSpPr/>
          <p:nvPr/>
        </p:nvSpPr>
        <p:spPr>
          <a:xfrm>
            <a:off x="304800" y="533400"/>
            <a:ext cx="8229600" cy="3970318"/>
          </a:xfrm>
          <a:prstGeom prst="rect">
            <a:avLst/>
          </a:prstGeom>
        </p:spPr>
        <p:txBody>
          <a:bodyPr wrap="square">
            <a:spAutoFit/>
          </a:bodyPr>
          <a:lstStyle/>
          <a:p>
            <a:pPr>
              <a:buFont typeface="Wingdings" pitchFamily="2" charset="2"/>
              <a:buChar char="Ø"/>
            </a:pPr>
            <a:r>
              <a:rPr lang="en-US" sz="2800" b="1" dirty="0" smtClean="0">
                <a:solidFill>
                  <a:srgbClr val="FF0000"/>
                </a:solidFill>
              </a:rPr>
              <a:t> Dispatcher</a:t>
            </a:r>
          </a:p>
          <a:p>
            <a:pPr marL="520700" lvl="1" indent="-236538" algn="just">
              <a:buFont typeface="Arial" pitchFamily="34" charset="0"/>
              <a:buChar char="•"/>
            </a:pPr>
            <a:r>
              <a:rPr lang="en-US" sz="2800" b="1" dirty="0" smtClean="0">
                <a:solidFill>
                  <a:srgbClr val="0070C0"/>
                </a:solidFill>
              </a:rPr>
              <a:t>A module that gives control of the CPU to the process  selected by short-term scheduler</a:t>
            </a:r>
          </a:p>
          <a:p>
            <a:pPr marL="520700" lvl="1" indent="-236538" algn="just">
              <a:buFont typeface="Arial" pitchFamily="34" charset="0"/>
              <a:buChar char="•"/>
            </a:pPr>
            <a:r>
              <a:rPr lang="en-US" sz="2800" b="1" dirty="0" smtClean="0">
                <a:solidFill>
                  <a:srgbClr val="0070C0"/>
                </a:solidFill>
              </a:rPr>
              <a:t>Functions</a:t>
            </a:r>
          </a:p>
          <a:p>
            <a:pPr marL="1025525" lvl="2" indent="-174625" algn="just">
              <a:buFont typeface="Arial" pitchFamily="34" charset="0"/>
              <a:buChar char="•"/>
            </a:pPr>
            <a:r>
              <a:rPr lang="en-US" sz="2800" b="1" dirty="0" smtClean="0">
                <a:solidFill>
                  <a:srgbClr val="0070C0"/>
                </a:solidFill>
              </a:rPr>
              <a:t>Switching context</a:t>
            </a:r>
          </a:p>
          <a:p>
            <a:pPr marL="1025525" lvl="2" indent="-174625" algn="just">
              <a:buFont typeface="Arial" pitchFamily="34" charset="0"/>
              <a:buChar char="•"/>
            </a:pPr>
            <a:r>
              <a:rPr lang="en-US" sz="2800" b="1" dirty="0" smtClean="0">
                <a:solidFill>
                  <a:srgbClr val="0070C0"/>
                </a:solidFill>
              </a:rPr>
              <a:t>Switching to user mode</a:t>
            </a:r>
          </a:p>
          <a:p>
            <a:pPr marL="1025525" lvl="2" indent="-174625" algn="just">
              <a:buFont typeface="Arial" pitchFamily="34" charset="0"/>
              <a:buChar char="•"/>
            </a:pPr>
            <a:r>
              <a:rPr lang="en-US" sz="2800" b="1" dirty="0" smtClean="0">
                <a:solidFill>
                  <a:srgbClr val="0070C0"/>
                </a:solidFill>
              </a:rPr>
              <a:t>Jumping to proper location in the user program to restart the program</a:t>
            </a:r>
          </a:p>
          <a:p>
            <a:endParaRPr lang="en-US" sz="2800" dirty="0" smtClean="0"/>
          </a:p>
        </p:txBody>
      </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27</a:t>
            </a:fld>
            <a:endParaRPr kumimoji="0"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b="1" dirty="0" smtClean="0"/>
              <a:t> </a:t>
            </a:r>
            <a:endParaRPr lang="en-US" b="1" dirty="0"/>
          </a:p>
        </p:txBody>
      </p:sp>
      <p:sp>
        <p:nvSpPr>
          <p:cNvPr id="5" name="Rectangle 4"/>
          <p:cNvSpPr/>
          <p:nvPr/>
        </p:nvSpPr>
        <p:spPr>
          <a:xfrm>
            <a:off x="304800" y="533400"/>
            <a:ext cx="8229600" cy="4401205"/>
          </a:xfrm>
          <a:prstGeom prst="rect">
            <a:avLst/>
          </a:prstGeom>
        </p:spPr>
        <p:txBody>
          <a:bodyPr wrap="square">
            <a:spAutoFit/>
          </a:bodyPr>
          <a:lstStyle/>
          <a:p>
            <a:pPr marL="0" lvl="1">
              <a:buFont typeface="Wingdings" pitchFamily="2" charset="2"/>
              <a:buChar char="Ø"/>
            </a:pPr>
            <a:r>
              <a:rPr lang="en-US" sz="2800" b="1" dirty="0" smtClean="0">
                <a:solidFill>
                  <a:srgbClr val="FF0000"/>
                </a:solidFill>
              </a:rPr>
              <a:t>  Circumstances for CPU scheduling decisions</a:t>
            </a:r>
          </a:p>
          <a:p>
            <a:pPr marL="520700" lvl="1" indent="-236538" algn="just">
              <a:buFont typeface="Arial" pitchFamily="34" charset="0"/>
              <a:buChar char="•"/>
            </a:pPr>
            <a:r>
              <a:rPr lang="en-US" sz="2800" b="1" dirty="0" smtClean="0">
                <a:solidFill>
                  <a:srgbClr val="0070C0"/>
                </a:solidFill>
              </a:rPr>
              <a:t>When a process switches from running state to waiting state</a:t>
            </a:r>
          </a:p>
          <a:p>
            <a:pPr marL="520700" lvl="1" indent="-236538" algn="just">
              <a:buFont typeface="Arial" pitchFamily="34" charset="0"/>
              <a:buChar char="•"/>
            </a:pPr>
            <a:r>
              <a:rPr lang="en-US" sz="2800" b="1" dirty="0" smtClean="0">
                <a:solidFill>
                  <a:srgbClr val="0070C0"/>
                </a:solidFill>
              </a:rPr>
              <a:t>When a process switches from running state to ready state</a:t>
            </a:r>
          </a:p>
          <a:p>
            <a:pPr marL="520700" lvl="1" indent="-236538" algn="just">
              <a:buFont typeface="Arial" pitchFamily="34" charset="0"/>
              <a:buChar char="•"/>
            </a:pPr>
            <a:r>
              <a:rPr lang="en-US" sz="2800" b="1" dirty="0" smtClean="0">
                <a:solidFill>
                  <a:srgbClr val="0070C0"/>
                </a:solidFill>
              </a:rPr>
              <a:t>When a process switches from waiting state to ready state</a:t>
            </a:r>
          </a:p>
          <a:p>
            <a:pPr marL="520700" lvl="1" indent="-236538" algn="just">
              <a:buFont typeface="Arial" pitchFamily="34" charset="0"/>
              <a:buChar char="•"/>
            </a:pPr>
            <a:r>
              <a:rPr lang="en-US" sz="2800" b="1" dirty="0" smtClean="0">
                <a:solidFill>
                  <a:srgbClr val="0070C0"/>
                </a:solidFill>
              </a:rPr>
              <a:t>When process terminates</a:t>
            </a:r>
          </a:p>
          <a:p>
            <a:pPr lvl="1"/>
            <a:endParaRPr lang="en-US" sz="2800" dirty="0" smtClean="0"/>
          </a:p>
          <a:p>
            <a:pPr lvl="1"/>
            <a:endParaRPr lang="en-US" sz="2800" dirty="0" smtClean="0"/>
          </a:p>
        </p:txBody>
      </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28</a:t>
            </a:fld>
            <a:endParaRPr kumimoji="0"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b="1" dirty="0" smtClean="0"/>
              <a:t>PROCESS SCHEDULING </a:t>
            </a:r>
            <a:endParaRPr lang="en-US" b="1" dirty="0"/>
          </a:p>
        </p:txBody>
      </p:sp>
      <p:sp>
        <p:nvSpPr>
          <p:cNvPr id="5" name="Rectangle 4"/>
          <p:cNvSpPr/>
          <p:nvPr/>
        </p:nvSpPr>
        <p:spPr>
          <a:xfrm>
            <a:off x="304800" y="533400"/>
            <a:ext cx="8229600" cy="4832092"/>
          </a:xfrm>
          <a:prstGeom prst="rect">
            <a:avLst/>
          </a:prstGeom>
        </p:spPr>
        <p:txBody>
          <a:bodyPr wrap="square">
            <a:spAutoFit/>
          </a:bodyPr>
          <a:lstStyle/>
          <a:p>
            <a:pPr marL="0" lvl="1">
              <a:buFont typeface="Wingdings" pitchFamily="2" charset="2"/>
              <a:buChar char="Ø"/>
            </a:pPr>
            <a:r>
              <a:rPr lang="en-US" sz="2800" b="1" dirty="0" smtClean="0">
                <a:solidFill>
                  <a:srgbClr val="FF0000"/>
                </a:solidFill>
              </a:rPr>
              <a:t> Types of Scheduling</a:t>
            </a:r>
          </a:p>
          <a:p>
            <a:pPr lvl="1">
              <a:buFont typeface="Arial" pitchFamily="34" charset="0"/>
              <a:buChar char="•"/>
              <a:tabLst>
                <a:tab pos="2349500" algn="l"/>
              </a:tabLst>
            </a:pPr>
            <a:r>
              <a:rPr lang="en-US" sz="2800" b="1" dirty="0" smtClean="0">
                <a:solidFill>
                  <a:srgbClr val="0070C0"/>
                </a:solidFill>
              </a:rPr>
              <a:t> Preemptive Scheduling</a:t>
            </a:r>
          </a:p>
          <a:p>
            <a:pPr lvl="1">
              <a:buFont typeface="Arial" pitchFamily="34" charset="0"/>
              <a:buChar char="•"/>
              <a:tabLst>
                <a:tab pos="2349500" algn="l"/>
              </a:tabLst>
            </a:pPr>
            <a:r>
              <a:rPr lang="en-US" sz="2800" b="1" dirty="0" smtClean="0">
                <a:solidFill>
                  <a:srgbClr val="0070C0"/>
                </a:solidFill>
              </a:rPr>
              <a:t> Non-Preemptive Scheduling</a:t>
            </a:r>
          </a:p>
          <a:p>
            <a:pPr>
              <a:buFont typeface="Wingdings" pitchFamily="2" charset="2"/>
              <a:buChar char="Ø"/>
            </a:pPr>
            <a:endParaRPr lang="en-US" sz="2800" b="1" dirty="0" smtClean="0"/>
          </a:p>
          <a:p>
            <a:pPr marL="346075" indent="-346075" algn="just">
              <a:buFont typeface="Wingdings" pitchFamily="2" charset="2"/>
              <a:buChar char="Ø"/>
            </a:pPr>
            <a:r>
              <a:rPr lang="en-US" sz="2800" b="1" dirty="0" smtClean="0">
                <a:solidFill>
                  <a:srgbClr val="FF0000"/>
                </a:solidFill>
              </a:rPr>
              <a:t>Criteria for comparison of CPU scheduling algorithms</a:t>
            </a:r>
          </a:p>
          <a:p>
            <a:pPr marL="520700" lvl="1" indent="-174625">
              <a:buFont typeface="Arial" pitchFamily="34" charset="0"/>
              <a:buChar char="•"/>
            </a:pPr>
            <a:r>
              <a:rPr lang="en-US" sz="2800" b="1" dirty="0" smtClean="0">
                <a:solidFill>
                  <a:srgbClr val="0070C0"/>
                </a:solidFill>
              </a:rPr>
              <a:t> CPU utilization</a:t>
            </a:r>
          </a:p>
          <a:p>
            <a:pPr marL="520700" lvl="1" indent="-174625">
              <a:buFont typeface="Arial" pitchFamily="34" charset="0"/>
              <a:buChar char="•"/>
            </a:pPr>
            <a:r>
              <a:rPr lang="en-US" sz="2800" b="1" dirty="0" smtClean="0">
                <a:solidFill>
                  <a:srgbClr val="0070C0"/>
                </a:solidFill>
              </a:rPr>
              <a:t> Throughput</a:t>
            </a:r>
          </a:p>
          <a:p>
            <a:pPr marL="520700" lvl="1" indent="-174625">
              <a:buFont typeface="Arial" pitchFamily="34" charset="0"/>
              <a:buChar char="•"/>
            </a:pPr>
            <a:r>
              <a:rPr lang="en-US" sz="2800" b="1" dirty="0" smtClean="0">
                <a:solidFill>
                  <a:srgbClr val="0070C0"/>
                </a:solidFill>
              </a:rPr>
              <a:t> Turnaround Time</a:t>
            </a:r>
          </a:p>
          <a:p>
            <a:pPr marL="520700" lvl="1" indent="-174625">
              <a:buFont typeface="Arial" pitchFamily="34" charset="0"/>
              <a:buChar char="•"/>
            </a:pPr>
            <a:r>
              <a:rPr lang="en-US" sz="2800" b="1" dirty="0" smtClean="0">
                <a:solidFill>
                  <a:srgbClr val="0070C0"/>
                </a:solidFill>
              </a:rPr>
              <a:t> Waiting Time</a:t>
            </a:r>
          </a:p>
          <a:p>
            <a:pPr marL="520700" lvl="1" indent="-174625">
              <a:buFont typeface="Arial" pitchFamily="34" charset="0"/>
              <a:buChar char="•"/>
            </a:pPr>
            <a:r>
              <a:rPr lang="en-US" sz="2800" b="1" dirty="0" smtClean="0">
                <a:solidFill>
                  <a:srgbClr val="0070C0"/>
                </a:solidFill>
              </a:rPr>
              <a:t> Response Time</a:t>
            </a:r>
          </a:p>
        </p:txBody>
      </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29</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wipe(left)">
                                      <p:cBhvr>
                                        <p:cTn id="16" dur="500"/>
                                        <p:tgtEl>
                                          <p:spTgt spid="5">
                                            <p:txEl>
                                              <p:pRg st="4" end="4"/>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wipe(left)">
                                      <p:cBhvr>
                                        <p:cTn id="20" dur="500"/>
                                        <p:tgtEl>
                                          <p:spTgt spid="5">
                                            <p:txEl>
                                              <p:pRg st="5" end="5"/>
                                            </p:txEl>
                                          </p:spTgt>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wipe(left)">
                                      <p:cBhvr>
                                        <p:cTn id="24" dur="500"/>
                                        <p:tgtEl>
                                          <p:spTgt spid="5">
                                            <p:txEl>
                                              <p:pRg st="6" end="6"/>
                                            </p:txEl>
                                          </p:spTgt>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wipe(left)">
                                      <p:cBhvr>
                                        <p:cTn id="28" dur="500"/>
                                        <p:tgtEl>
                                          <p:spTgt spid="5">
                                            <p:txEl>
                                              <p:pRg st="7" end="7"/>
                                            </p:txEl>
                                          </p:spTgt>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wipe(left)">
                                      <p:cBhvr>
                                        <p:cTn id="32" dur="500"/>
                                        <p:tgtEl>
                                          <p:spTgt spid="5">
                                            <p:txEl>
                                              <p:pRg st="8" end="8"/>
                                            </p:txEl>
                                          </p:spTgt>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wipe(left)">
                                      <p:cBhvr>
                                        <p:cTn id="36"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PROGRAM VS PROCESS</a:t>
            </a:r>
            <a:endParaRPr lang="en-US" b="1" dirty="0"/>
          </a:p>
        </p:txBody>
      </p:sp>
      <p:sp>
        <p:nvSpPr>
          <p:cNvPr id="5" name="TextBox 4"/>
          <p:cNvSpPr txBox="1"/>
          <p:nvPr/>
        </p:nvSpPr>
        <p:spPr>
          <a:xfrm>
            <a:off x="304800" y="228600"/>
            <a:ext cx="8153400" cy="461665"/>
          </a:xfrm>
          <a:prstGeom prst="rect">
            <a:avLst/>
          </a:prstGeom>
          <a:noFill/>
        </p:spPr>
        <p:txBody>
          <a:bodyPr wrap="square" rtlCol="0">
            <a:spAutoFit/>
          </a:bodyPr>
          <a:lstStyle/>
          <a:p>
            <a:pPr>
              <a:buFont typeface="Arial" pitchFamily="34" charset="0"/>
              <a:buChar char="•"/>
            </a:pPr>
            <a:endParaRPr lang="en-US" sz="2400" dirty="0">
              <a:latin typeface="Times New Roman" pitchFamily="18" charset="0"/>
              <a:cs typeface="Times New Roman" pitchFamily="18" charset="0"/>
            </a:endParaRPr>
          </a:p>
        </p:txBody>
      </p:sp>
      <p:sp>
        <p:nvSpPr>
          <p:cNvPr id="6" name="TextBox 5"/>
          <p:cNvSpPr txBox="1"/>
          <p:nvPr/>
        </p:nvSpPr>
        <p:spPr>
          <a:xfrm>
            <a:off x="457200" y="609600"/>
            <a:ext cx="8077200" cy="3539430"/>
          </a:xfrm>
          <a:prstGeom prst="rect">
            <a:avLst/>
          </a:prstGeom>
          <a:noFill/>
        </p:spPr>
        <p:txBody>
          <a:bodyPr wrap="square" rtlCol="0">
            <a:spAutoFit/>
          </a:bodyPr>
          <a:lstStyle/>
          <a:p>
            <a:r>
              <a:rPr lang="en-US" sz="2800" b="1" dirty="0" smtClean="0">
                <a:solidFill>
                  <a:srgbClr val="0070C0"/>
                </a:solidFill>
              </a:rPr>
              <a:t>main()</a:t>
            </a:r>
          </a:p>
          <a:p>
            <a:r>
              <a:rPr lang="en-US" sz="2800" b="1" dirty="0" smtClean="0">
                <a:solidFill>
                  <a:srgbClr val="0070C0"/>
                </a:solidFill>
              </a:rPr>
              <a:t>{</a:t>
            </a:r>
          </a:p>
          <a:p>
            <a:r>
              <a:rPr lang="en-US" sz="2800" b="1" dirty="0" smtClean="0">
                <a:solidFill>
                  <a:srgbClr val="0070C0"/>
                </a:solidFill>
              </a:rPr>
              <a:t>	int i,sum=1;</a:t>
            </a:r>
          </a:p>
          <a:p>
            <a:r>
              <a:rPr lang="en-US" sz="2800" b="1" dirty="0" smtClean="0">
                <a:solidFill>
                  <a:srgbClr val="0070C0"/>
                </a:solidFill>
              </a:rPr>
              <a:t>	for(i=0;i&lt;100;i++)</a:t>
            </a:r>
          </a:p>
          <a:p>
            <a:r>
              <a:rPr lang="en-US" sz="2800" b="1" dirty="0" smtClean="0">
                <a:solidFill>
                  <a:srgbClr val="0070C0"/>
                </a:solidFill>
              </a:rPr>
              <a:t>	{</a:t>
            </a:r>
          </a:p>
          <a:p>
            <a:r>
              <a:rPr lang="en-US" sz="2800" b="1" dirty="0" smtClean="0">
                <a:solidFill>
                  <a:srgbClr val="0070C0"/>
                </a:solidFill>
              </a:rPr>
              <a:t>		sum+=i;</a:t>
            </a:r>
          </a:p>
          <a:p>
            <a:r>
              <a:rPr lang="en-US" sz="2800" b="1" dirty="0" smtClean="0">
                <a:solidFill>
                  <a:srgbClr val="0070C0"/>
                </a:solidFill>
              </a:rPr>
              <a:t>	}</a:t>
            </a:r>
          </a:p>
          <a:p>
            <a:r>
              <a:rPr lang="en-US" sz="2800" b="1" dirty="0" smtClean="0">
                <a:solidFill>
                  <a:srgbClr val="0070C0"/>
                </a:solidFill>
              </a:rPr>
              <a:t>}</a:t>
            </a:r>
          </a:p>
        </p:txBody>
      </p:sp>
      <p:sp>
        <p:nvSpPr>
          <p:cNvPr id="3" name="Footer Placeholder 2"/>
          <p:cNvSpPr>
            <a:spLocks noGrp="1"/>
          </p:cNvSpPr>
          <p:nvPr>
            <p:ph type="ftr" sz="quarter" idx="16"/>
          </p:nvPr>
        </p:nvSpPr>
        <p:spPr/>
        <p:txBody>
          <a:bodyPr/>
          <a:lstStyle/>
          <a:p>
            <a:r>
              <a:rPr lang="en-US" dirty="0" smtClean="0"/>
              <a:t>Prepared by Er. Deeyoranjan Dongol</a:t>
            </a:r>
            <a:endParaRPr lang="en-US" dirty="0"/>
          </a:p>
        </p:txBody>
      </p:sp>
      <p:sp>
        <p:nvSpPr>
          <p:cNvPr id="7" name="Slide Number Placeholder 6"/>
          <p:cNvSpPr>
            <a:spLocks noGrp="1"/>
          </p:cNvSpPr>
          <p:nvPr>
            <p:ph type="sldNum" sz="quarter" idx="15"/>
          </p:nvPr>
        </p:nvSpPr>
        <p:spPr/>
        <p:txBody>
          <a:bodyPr/>
          <a:lstStyle/>
          <a:p>
            <a:pPr algn="r"/>
            <a:fld id="{256D3EEF-DE4E-429D-8EC4-DDC531AFF587}" type="slidenum">
              <a:rPr kumimoji="0" lang="en-US" sz="1000" smtClean="0"/>
              <a:pPr algn="r"/>
              <a:t>3</a:t>
            </a:fld>
            <a:endParaRPr kumimoji="0"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dirty="0"/>
          </a:p>
        </p:txBody>
      </p:sp>
      <p:sp>
        <p:nvSpPr>
          <p:cNvPr id="3" name="Text Placeholder 2"/>
          <p:cNvSpPr>
            <a:spLocks noGrp="1"/>
          </p:cNvSpPr>
          <p:nvPr>
            <p:ph type="body" sz="quarter" idx="13"/>
          </p:nvPr>
        </p:nvSpPr>
        <p:spPr/>
        <p:txBody>
          <a:bodyPr>
            <a:noAutofit/>
          </a:bodyPr>
          <a:lstStyle/>
          <a:p>
            <a:pPr algn="ctr"/>
            <a:r>
              <a:rPr lang="en-US" sz="2400" dirty="0" smtClean="0"/>
              <a:t>SCHEDULING  ALGORITHMS</a:t>
            </a:r>
            <a:endParaRPr lang="en-US" sz="2400" dirty="0"/>
          </a:p>
        </p:txBody>
      </p:sp>
      <p:sp>
        <p:nvSpPr>
          <p:cNvPr id="5" name="Footer Placeholder 4"/>
          <p:cNvSpPr>
            <a:spLocks noGrp="1"/>
          </p:cNvSpPr>
          <p:nvPr>
            <p:ph type="ftr" sz="quarter" idx="16"/>
          </p:nvPr>
        </p:nvSpPr>
        <p:spPr/>
        <p:txBody>
          <a:bodyPr/>
          <a:lstStyle/>
          <a:p>
            <a:r>
              <a:rPr lang="en-US" dirty="0" smtClean="0"/>
              <a:t>Prepared by Er. Deeyoranjan Dongol</a:t>
            </a:r>
            <a:endParaRPr lang="en-US" dirty="0"/>
          </a:p>
        </p:txBody>
      </p:sp>
      <p:sp>
        <p:nvSpPr>
          <p:cNvPr id="6" name="Slide Number Placeholder 5"/>
          <p:cNvSpPr>
            <a:spLocks noGrp="1"/>
          </p:cNvSpPr>
          <p:nvPr>
            <p:ph type="sldNum" sz="quarter" idx="15"/>
          </p:nvPr>
        </p:nvSpPr>
        <p:spPr/>
        <p:txBody>
          <a:bodyPr/>
          <a:lstStyle/>
          <a:p>
            <a:pPr algn="r"/>
            <a:fld id="{256D3EEF-DE4E-429D-8EC4-DDC531AFF587}" type="slidenum">
              <a:rPr kumimoji="0" lang="en-US" sz="1000" smtClean="0"/>
              <a:pPr algn="r"/>
              <a:t>30</a:t>
            </a:fld>
            <a:endParaRPr kumimoji="0"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endParaRPr lang="en-US" b="1" dirty="0"/>
          </a:p>
        </p:txBody>
      </p:sp>
      <p:sp>
        <p:nvSpPr>
          <p:cNvPr id="5" name="Rectangle 4"/>
          <p:cNvSpPr/>
          <p:nvPr/>
        </p:nvSpPr>
        <p:spPr>
          <a:xfrm>
            <a:off x="304800" y="533400"/>
            <a:ext cx="8229600" cy="1815882"/>
          </a:xfrm>
          <a:prstGeom prst="rect">
            <a:avLst/>
          </a:prstGeom>
        </p:spPr>
        <p:txBody>
          <a:bodyPr wrap="square">
            <a:spAutoFit/>
          </a:bodyPr>
          <a:lstStyle/>
          <a:p>
            <a:pPr marL="0" lvl="1">
              <a:buFont typeface="Wingdings" pitchFamily="2" charset="2"/>
              <a:buChar char="Ø"/>
            </a:pPr>
            <a:r>
              <a:rPr lang="en-US" sz="2800" b="1" dirty="0" smtClean="0">
                <a:solidFill>
                  <a:srgbClr val="FF0000"/>
                </a:solidFill>
              </a:rPr>
              <a:t> Categories of Scheduling Algorithms</a:t>
            </a:r>
          </a:p>
          <a:p>
            <a:pPr marL="568325" lvl="2" indent="-222250">
              <a:buFont typeface="Arial" pitchFamily="34" charset="0"/>
              <a:buChar char="•"/>
            </a:pPr>
            <a:r>
              <a:rPr lang="en-US" sz="2800" b="1" dirty="0" smtClean="0">
                <a:solidFill>
                  <a:srgbClr val="0070C0"/>
                </a:solidFill>
              </a:rPr>
              <a:t> Batch </a:t>
            </a:r>
          </a:p>
          <a:p>
            <a:pPr marL="568325" lvl="2" indent="-222250">
              <a:buFont typeface="Arial" pitchFamily="34" charset="0"/>
              <a:buChar char="•"/>
            </a:pPr>
            <a:r>
              <a:rPr lang="en-US" sz="2800" b="1" dirty="0" smtClean="0">
                <a:solidFill>
                  <a:srgbClr val="0070C0"/>
                </a:solidFill>
              </a:rPr>
              <a:t> Interactive </a:t>
            </a:r>
          </a:p>
          <a:p>
            <a:pPr marL="568325" lvl="2" indent="-222250">
              <a:buFont typeface="Arial" pitchFamily="34" charset="0"/>
              <a:buChar char="•"/>
            </a:pPr>
            <a:r>
              <a:rPr lang="en-US" sz="2800" b="1" dirty="0" smtClean="0">
                <a:solidFill>
                  <a:srgbClr val="0070C0"/>
                </a:solidFill>
              </a:rPr>
              <a:t> Real Time</a:t>
            </a:r>
          </a:p>
        </p:txBody>
      </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31</a:t>
            </a:fld>
            <a:endParaRPr kumimoji="0"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dirty="0"/>
          </a:p>
        </p:txBody>
      </p:sp>
      <p:sp>
        <p:nvSpPr>
          <p:cNvPr id="3" name="Text Placeholder 2"/>
          <p:cNvSpPr>
            <a:spLocks noGrp="1"/>
          </p:cNvSpPr>
          <p:nvPr>
            <p:ph type="body" sz="quarter" idx="13"/>
          </p:nvPr>
        </p:nvSpPr>
        <p:spPr/>
        <p:txBody>
          <a:bodyPr>
            <a:noAutofit/>
          </a:bodyPr>
          <a:lstStyle/>
          <a:p>
            <a:pPr algn="ctr"/>
            <a:r>
              <a:rPr lang="en-US" sz="2400" dirty="0" smtClean="0"/>
              <a:t>SCHEDULING  ALGORITHMS IN BATCH SYSTEM</a:t>
            </a:r>
            <a:endParaRPr lang="en-US" sz="2400" dirty="0"/>
          </a:p>
        </p:txBody>
      </p:sp>
      <p:sp>
        <p:nvSpPr>
          <p:cNvPr id="5" name="Footer Placeholder 4"/>
          <p:cNvSpPr>
            <a:spLocks noGrp="1"/>
          </p:cNvSpPr>
          <p:nvPr>
            <p:ph type="ftr" sz="quarter" idx="16"/>
          </p:nvPr>
        </p:nvSpPr>
        <p:spPr/>
        <p:txBody>
          <a:bodyPr/>
          <a:lstStyle/>
          <a:p>
            <a:r>
              <a:rPr lang="en-US" dirty="0" smtClean="0"/>
              <a:t>Prepared by Er. Deeyoranjan Dongol</a:t>
            </a:r>
            <a:endParaRPr lang="en-US" dirty="0"/>
          </a:p>
        </p:txBody>
      </p:sp>
      <p:sp>
        <p:nvSpPr>
          <p:cNvPr id="6" name="Slide Number Placeholder 5"/>
          <p:cNvSpPr>
            <a:spLocks noGrp="1"/>
          </p:cNvSpPr>
          <p:nvPr>
            <p:ph type="sldNum" sz="quarter" idx="15"/>
          </p:nvPr>
        </p:nvSpPr>
        <p:spPr/>
        <p:txBody>
          <a:bodyPr/>
          <a:lstStyle/>
          <a:p>
            <a:pPr algn="r"/>
            <a:fld id="{256D3EEF-DE4E-429D-8EC4-DDC531AFF587}" type="slidenum">
              <a:rPr kumimoji="0" lang="en-US" sz="1000" smtClean="0"/>
              <a:pPr algn="r"/>
              <a:t>32</a:t>
            </a:fld>
            <a:endParaRPr kumimoji="0"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endParaRPr lang="en-US" b="1" dirty="0"/>
          </a:p>
        </p:txBody>
      </p:sp>
      <p:sp>
        <p:nvSpPr>
          <p:cNvPr id="5" name="Rectangle 4"/>
          <p:cNvSpPr/>
          <p:nvPr/>
        </p:nvSpPr>
        <p:spPr>
          <a:xfrm>
            <a:off x="304800" y="533400"/>
            <a:ext cx="8229600" cy="4401205"/>
          </a:xfrm>
          <a:prstGeom prst="rect">
            <a:avLst/>
          </a:prstGeom>
        </p:spPr>
        <p:txBody>
          <a:bodyPr wrap="square">
            <a:spAutoFit/>
          </a:bodyPr>
          <a:lstStyle/>
          <a:p>
            <a:pPr marL="0" lvl="1">
              <a:buFont typeface="Wingdings" pitchFamily="2" charset="2"/>
              <a:buChar char="Ø"/>
            </a:pPr>
            <a:r>
              <a:rPr lang="en-US" sz="2800" b="1" dirty="0" smtClean="0">
                <a:solidFill>
                  <a:srgbClr val="FF0000"/>
                </a:solidFill>
              </a:rPr>
              <a:t> First Come First Serve (FCFS)</a:t>
            </a:r>
          </a:p>
          <a:p>
            <a:pPr marL="0" lvl="1">
              <a:buFont typeface="Wingdings" pitchFamily="2" charset="2"/>
              <a:buChar char="Ø"/>
            </a:pPr>
            <a:endParaRPr lang="en-US" sz="2800" dirty="0" smtClean="0"/>
          </a:p>
          <a:p>
            <a:pPr marL="0" lvl="1">
              <a:buFont typeface="Wingdings" pitchFamily="2" charset="2"/>
              <a:buChar char="Ø"/>
            </a:pPr>
            <a:endParaRPr lang="en-US" sz="2800" dirty="0" smtClean="0"/>
          </a:p>
          <a:p>
            <a:pPr marL="0" lvl="1">
              <a:buFont typeface="Wingdings" pitchFamily="2" charset="2"/>
              <a:buChar char="Ø"/>
            </a:pPr>
            <a:endParaRPr lang="en-US" sz="2800" dirty="0" smtClean="0"/>
          </a:p>
          <a:p>
            <a:pPr marL="0" lvl="1">
              <a:buFont typeface="Wingdings" pitchFamily="2" charset="2"/>
              <a:buChar char="Ø"/>
            </a:pPr>
            <a:endParaRPr lang="en-US" sz="2800" dirty="0" smtClean="0"/>
          </a:p>
          <a:p>
            <a:pPr marL="457200" lvl="2">
              <a:buFont typeface="Arial" pitchFamily="34" charset="0"/>
              <a:buChar char="•"/>
            </a:pPr>
            <a:r>
              <a:rPr lang="en-US" sz="2800" b="1" dirty="0" smtClean="0">
                <a:solidFill>
                  <a:srgbClr val="FF0000"/>
                </a:solidFill>
              </a:rPr>
              <a:t> Process Order :- </a:t>
            </a:r>
            <a:r>
              <a:rPr lang="en-US" sz="2800" b="1" dirty="0" smtClean="0">
                <a:solidFill>
                  <a:srgbClr val="0070C0"/>
                </a:solidFill>
              </a:rPr>
              <a:t>P1,P2,P3</a:t>
            </a:r>
          </a:p>
          <a:p>
            <a:pPr marL="457200" lvl="2">
              <a:buFont typeface="Arial" pitchFamily="34" charset="0"/>
              <a:buChar char="•"/>
            </a:pPr>
            <a:endParaRPr lang="en-US" sz="2800" dirty="0" smtClean="0"/>
          </a:p>
          <a:p>
            <a:pPr marL="457200" lvl="2">
              <a:buFont typeface="Arial" pitchFamily="34" charset="0"/>
              <a:buChar char="•"/>
            </a:pPr>
            <a:endParaRPr lang="en-US" sz="2800" dirty="0" smtClean="0"/>
          </a:p>
          <a:p>
            <a:pPr marL="457200" lvl="2">
              <a:buFont typeface="Arial" pitchFamily="34" charset="0"/>
              <a:buChar char="•"/>
            </a:pPr>
            <a:endParaRPr lang="en-US" sz="2800" dirty="0" smtClean="0"/>
          </a:p>
          <a:p>
            <a:pPr marL="457200" lvl="2">
              <a:buFont typeface="Arial" pitchFamily="34" charset="0"/>
              <a:buChar char="•"/>
            </a:pPr>
            <a:r>
              <a:rPr lang="en-US" sz="2800" b="1" dirty="0" smtClean="0">
                <a:solidFill>
                  <a:srgbClr val="FF0000"/>
                </a:solidFill>
              </a:rPr>
              <a:t> Process Order:- </a:t>
            </a:r>
            <a:r>
              <a:rPr lang="en-US" sz="2800" b="1" dirty="0" smtClean="0">
                <a:solidFill>
                  <a:srgbClr val="0070C0"/>
                </a:solidFill>
              </a:rPr>
              <a:t>P2,P3,P1</a:t>
            </a:r>
          </a:p>
        </p:txBody>
      </p:sp>
      <p:pic>
        <p:nvPicPr>
          <p:cNvPr id="5122" name="Picture 2"/>
          <p:cNvPicPr>
            <a:picLocks noChangeAspect="1" noChangeArrowheads="1"/>
          </p:cNvPicPr>
          <p:nvPr/>
        </p:nvPicPr>
        <p:blipFill>
          <a:blip r:embed="rId3"/>
          <a:srcRect/>
          <a:stretch>
            <a:fillRect/>
          </a:stretch>
        </p:blipFill>
        <p:spPr bwMode="auto">
          <a:xfrm>
            <a:off x="2514600" y="1066800"/>
            <a:ext cx="2753853" cy="1676400"/>
          </a:xfrm>
          <a:prstGeom prst="rect">
            <a:avLst/>
          </a:prstGeom>
          <a:noFill/>
          <a:ln w="9525">
            <a:noFill/>
            <a:miter lim="800000"/>
            <a:headEnd/>
            <a:tailEnd/>
          </a:ln>
          <a:effectLst/>
        </p:spPr>
      </p:pic>
      <p:grpSp>
        <p:nvGrpSpPr>
          <p:cNvPr id="11" name="Group 10"/>
          <p:cNvGrpSpPr/>
          <p:nvPr/>
        </p:nvGrpSpPr>
        <p:grpSpPr>
          <a:xfrm>
            <a:off x="838200" y="3147483"/>
            <a:ext cx="6746185" cy="1272117"/>
            <a:chOff x="838200" y="3147483"/>
            <a:chExt cx="6746185" cy="1272117"/>
          </a:xfrm>
        </p:grpSpPr>
        <p:pic>
          <p:nvPicPr>
            <p:cNvPr id="5123" name="Picture 3"/>
            <p:cNvPicPr>
              <a:picLocks noChangeAspect="1" noChangeArrowheads="1"/>
            </p:cNvPicPr>
            <p:nvPr/>
          </p:nvPicPr>
          <p:blipFill>
            <a:blip r:embed="rId4"/>
            <a:srcRect/>
            <a:stretch>
              <a:fillRect/>
            </a:stretch>
          </p:blipFill>
          <p:spPr bwMode="auto">
            <a:xfrm>
              <a:off x="838200" y="3505200"/>
              <a:ext cx="6746185" cy="914400"/>
            </a:xfrm>
            <a:prstGeom prst="rect">
              <a:avLst/>
            </a:prstGeom>
            <a:noFill/>
            <a:ln w="9525">
              <a:noFill/>
              <a:miter lim="800000"/>
              <a:headEnd/>
              <a:tailEnd/>
            </a:ln>
            <a:effectLst/>
          </p:spPr>
        </p:pic>
        <p:pic>
          <p:nvPicPr>
            <p:cNvPr id="2" name="Picture 2"/>
            <p:cNvPicPr>
              <a:picLocks noChangeAspect="1" noChangeArrowheads="1"/>
            </p:cNvPicPr>
            <p:nvPr/>
          </p:nvPicPr>
          <p:blipFill>
            <a:blip r:embed="rId5"/>
            <a:srcRect/>
            <a:stretch>
              <a:fillRect/>
            </a:stretch>
          </p:blipFill>
          <p:spPr bwMode="auto">
            <a:xfrm>
              <a:off x="990600" y="3147483"/>
              <a:ext cx="1143000" cy="396875"/>
            </a:xfrm>
            <a:prstGeom prst="rect">
              <a:avLst/>
            </a:prstGeom>
            <a:noFill/>
            <a:ln w="9525">
              <a:noFill/>
              <a:miter lim="800000"/>
              <a:headEnd/>
              <a:tailEnd/>
            </a:ln>
            <a:effectLst/>
          </p:spPr>
        </p:pic>
      </p:grpSp>
      <p:grpSp>
        <p:nvGrpSpPr>
          <p:cNvPr id="12" name="Group 11"/>
          <p:cNvGrpSpPr/>
          <p:nvPr/>
        </p:nvGrpSpPr>
        <p:grpSpPr>
          <a:xfrm>
            <a:off x="990600" y="4876799"/>
            <a:ext cx="6595753" cy="1371601"/>
            <a:chOff x="990600" y="4876799"/>
            <a:chExt cx="6595753" cy="1371601"/>
          </a:xfrm>
        </p:grpSpPr>
        <p:pic>
          <p:nvPicPr>
            <p:cNvPr id="5124" name="Picture 4"/>
            <p:cNvPicPr>
              <a:picLocks noChangeAspect="1" noChangeArrowheads="1"/>
            </p:cNvPicPr>
            <p:nvPr/>
          </p:nvPicPr>
          <p:blipFill>
            <a:blip r:embed="rId6"/>
            <a:srcRect/>
            <a:stretch>
              <a:fillRect/>
            </a:stretch>
          </p:blipFill>
          <p:spPr bwMode="auto">
            <a:xfrm>
              <a:off x="1066800" y="5334000"/>
              <a:ext cx="6519553" cy="914400"/>
            </a:xfrm>
            <a:prstGeom prst="rect">
              <a:avLst/>
            </a:prstGeom>
            <a:noFill/>
            <a:ln w="9525">
              <a:noFill/>
              <a:miter lim="800000"/>
              <a:headEnd/>
              <a:tailEnd/>
            </a:ln>
            <a:effectLst/>
          </p:spPr>
        </p:pic>
        <p:pic>
          <p:nvPicPr>
            <p:cNvPr id="10" name="Picture 2"/>
            <p:cNvPicPr>
              <a:picLocks noChangeAspect="1" noChangeArrowheads="1"/>
            </p:cNvPicPr>
            <p:nvPr/>
          </p:nvPicPr>
          <p:blipFill>
            <a:blip r:embed="rId5"/>
            <a:srcRect/>
            <a:stretch>
              <a:fillRect/>
            </a:stretch>
          </p:blipFill>
          <p:spPr bwMode="auto">
            <a:xfrm>
              <a:off x="990600" y="4876799"/>
              <a:ext cx="1143000" cy="396875"/>
            </a:xfrm>
            <a:prstGeom prst="rect">
              <a:avLst/>
            </a:prstGeom>
            <a:noFill/>
            <a:ln w="9525">
              <a:noFill/>
              <a:miter lim="800000"/>
              <a:headEnd/>
              <a:tailEnd/>
            </a:ln>
            <a:effectLst/>
          </p:spPr>
        </p:pic>
      </p:grpSp>
      <p:sp>
        <p:nvSpPr>
          <p:cNvPr id="3" name="Footer Placeholder 2"/>
          <p:cNvSpPr>
            <a:spLocks noGrp="1"/>
          </p:cNvSpPr>
          <p:nvPr>
            <p:ph type="ftr" sz="quarter" idx="16"/>
          </p:nvPr>
        </p:nvSpPr>
        <p:spPr/>
        <p:txBody>
          <a:bodyPr/>
          <a:lstStyle/>
          <a:p>
            <a:r>
              <a:rPr lang="en-US" dirty="0" smtClean="0"/>
              <a:t>Prepared by Er. Deeyoranjan Dongol</a:t>
            </a:r>
            <a:endParaRPr lang="en-US"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33</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dissolve">
                                      <p:cBhvr>
                                        <p:cTn id="7" dur="500"/>
                                        <p:tgtEl>
                                          <p:spTgt spid="5">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animEffect transition="in" filter="dissolve">
                                      <p:cBhvr>
                                        <p:cTn id="17" dur="500"/>
                                        <p:tgtEl>
                                          <p:spTgt spid="5">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endParaRPr lang="en-US" b="1" dirty="0"/>
          </a:p>
        </p:txBody>
      </p:sp>
      <p:sp>
        <p:nvSpPr>
          <p:cNvPr id="5" name="Rectangle 4"/>
          <p:cNvSpPr/>
          <p:nvPr/>
        </p:nvSpPr>
        <p:spPr>
          <a:xfrm>
            <a:off x="304800" y="533400"/>
            <a:ext cx="8229600" cy="4401205"/>
          </a:xfrm>
          <a:prstGeom prst="rect">
            <a:avLst/>
          </a:prstGeom>
        </p:spPr>
        <p:txBody>
          <a:bodyPr wrap="square">
            <a:spAutoFit/>
          </a:bodyPr>
          <a:lstStyle/>
          <a:p>
            <a:pPr marL="0" lvl="1">
              <a:buFont typeface="Wingdings" pitchFamily="2" charset="2"/>
              <a:buChar char="Ø"/>
            </a:pPr>
            <a:r>
              <a:rPr lang="en-US" sz="2800" b="1" dirty="0" smtClean="0">
                <a:solidFill>
                  <a:srgbClr val="FF0000"/>
                </a:solidFill>
              </a:rPr>
              <a:t> First Come First Serve (FCFS)</a:t>
            </a:r>
          </a:p>
          <a:p>
            <a:pPr marL="0" lvl="1">
              <a:buFont typeface="Wingdings" pitchFamily="2" charset="2"/>
              <a:buChar char="Ø"/>
            </a:pPr>
            <a:endParaRPr lang="en-US" sz="2800" dirty="0" smtClean="0"/>
          </a:p>
          <a:p>
            <a:pPr marL="0" lvl="1">
              <a:buFont typeface="Wingdings" pitchFamily="2" charset="2"/>
              <a:buChar char="Ø"/>
            </a:pPr>
            <a:endParaRPr lang="en-US" sz="2800" dirty="0" smtClean="0"/>
          </a:p>
          <a:p>
            <a:pPr marL="0" lvl="1">
              <a:buFont typeface="Wingdings" pitchFamily="2" charset="2"/>
              <a:buChar char="Ø"/>
            </a:pPr>
            <a:endParaRPr lang="en-US" sz="2800" dirty="0" smtClean="0"/>
          </a:p>
          <a:p>
            <a:pPr marL="0" lvl="1">
              <a:buFont typeface="Wingdings" pitchFamily="2" charset="2"/>
              <a:buChar char="Ø"/>
            </a:pPr>
            <a:endParaRPr lang="en-US" sz="2800" dirty="0" smtClean="0"/>
          </a:p>
          <a:p>
            <a:pPr marL="457200" lvl="2"/>
            <a:endParaRPr lang="en-US" sz="2800" b="1" dirty="0" smtClean="0">
              <a:solidFill>
                <a:srgbClr val="0070C0"/>
              </a:solidFill>
            </a:endParaRPr>
          </a:p>
          <a:p>
            <a:pPr marL="457200" lvl="2">
              <a:buFont typeface="Arial" pitchFamily="34" charset="0"/>
              <a:buChar char="•"/>
            </a:pPr>
            <a:endParaRPr lang="en-US" sz="2800" dirty="0" smtClean="0"/>
          </a:p>
          <a:p>
            <a:pPr marL="457200" lvl="2">
              <a:buFont typeface="Arial" pitchFamily="34" charset="0"/>
              <a:buChar char="•"/>
            </a:pPr>
            <a:endParaRPr lang="en-US" sz="2800" dirty="0" smtClean="0"/>
          </a:p>
          <a:p>
            <a:pPr marL="457200" lvl="2">
              <a:buFont typeface="Arial" pitchFamily="34" charset="0"/>
              <a:buChar char="•"/>
            </a:pPr>
            <a:endParaRPr lang="en-US" sz="2800" dirty="0" smtClean="0"/>
          </a:p>
          <a:p>
            <a:pPr marL="457200" lvl="2">
              <a:buFont typeface="Arial" pitchFamily="34" charset="0"/>
              <a:buChar char="•"/>
            </a:pPr>
            <a:endParaRPr lang="en-US" sz="2800" b="1" dirty="0" smtClean="0">
              <a:solidFill>
                <a:srgbClr val="0070C0"/>
              </a:solidFill>
            </a:endParaRPr>
          </a:p>
        </p:txBody>
      </p:sp>
      <p:pic>
        <p:nvPicPr>
          <p:cNvPr id="1027" name="Picture 3"/>
          <p:cNvPicPr>
            <a:picLocks noChangeAspect="1" noChangeArrowheads="1"/>
          </p:cNvPicPr>
          <p:nvPr/>
        </p:nvPicPr>
        <p:blipFill>
          <a:blip r:embed="rId3"/>
          <a:srcRect/>
          <a:stretch>
            <a:fillRect/>
          </a:stretch>
        </p:blipFill>
        <p:spPr bwMode="auto">
          <a:xfrm>
            <a:off x="2285999" y="1066799"/>
            <a:ext cx="3192237" cy="1752601"/>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762000" y="3048000"/>
            <a:ext cx="6599903" cy="1524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990600" y="4953000"/>
            <a:ext cx="6263148" cy="990600"/>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34</a:t>
            </a:fld>
            <a:endParaRPr kumimoji="0" lang="en-US"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dissolve">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29"/>
                                        </p:tgtEl>
                                        <p:attrNameLst>
                                          <p:attrName>style.visibility</p:attrName>
                                        </p:attrNameLst>
                                      </p:cBhvr>
                                      <p:to>
                                        <p:strVal val="visible"/>
                                      </p:to>
                                    </p:set>
                                    <p:animEffect transition="in" filter="dissolve">
                                      <p:cBhvr>
                                        <p:cTn id="12"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endParaRPr lang="en-US" b="1" dirty="0"/>
          </a:p>
        </p:txBody>
      </p:sp>
      <p:sp>
        <p:nvSpPr>
          <p:cNvPr id="5" name="Rectangle 4"/>
          <p:cNvSpPr/>
          <p:nvPr/>
        </p:nvSpPr>
        <p:spPr>
          <a:xfrm>
            <a:off x="304800" y="533400"/>
            <a:ext cx="8229600" cy="4832092"/>
          </a:xfrm>
          <a:prstGeom prst="rect">
            <a:avLst/>
          </a:prstGeom>
        </p:spPr>
        <p:txBody>
          <a:bodyPr wrap="square">
            <a:spAutoFit/>
          </a:bodyPr>
          <a:lstStyle/>
          <a:p>
            <a:pPr marL="0" lvl="1">
              <a:buFont typeface="Wingdings" pitchFamily="2" charset="2"/>
              <a:buChar char="Ø"/>
            </a:pPr>
            <a:r>
              <a:rPr lang="en-US" sz="2800" b="1" dirty="0" smtClean="0">
                <a:solidFill>
                  <a:srgbClr val="FF0000"/>
                </a:solidFill>
              </a:rPr>
              <a:t> Shortest Job First (SJF)</a:t>
            </a:r>
          </a:p>
          <a:p>
            <a:pPr marL="0" lvl="1">
              <a:buFont typeface="Wingdings" pitchFamily="2" charset="2"/>
              <a:buChar char="Ø"/>
            </a:pPr>
            <a:endParaRPr lang="en-US" sz="2800" dirty="0" smtClean="0"/>
          </a:p>
          <a:p>
            <a:pPr marL="0" lvl="1">
              <a:buFont typeface="Wingdings" pitchFamily="2" charset="2"/>
              <a:buChar char="Ø"/>
            </a:pPr>
            <a:endParaRPr lang="en-US" sz="2800" dirty="0" smtClean="0"/>
          </a:p>
          <a:p>
            <a:pPr marL="0" lvl="1">
              <a:buFont typeface="Wingdings" pitchFamily="2" charset="2"/>
              <a:buChar char="Ø"/>
            </a:pPr>
            <a:endParaRPr lang="en-US" sz="2800" dirty="0" smtClean="0"/>
          </a:p>
          <a:p>
            <a:pPr marL="0" lvl="1">
              <a:buFont typeface="Wingdings" pitchFamily="2" charset="2"/>
              <a:buChar char="Ø"/>
            </a:pPr>
            <a:endParaRPr lang="en-US" sz="2800" dirty="0" smtClean="0"/>
          </a:p>
          <a:p>
            <a:pPr marL="0" lvl="1">
              <a:buFont typeface="Wingdings" pitchFamily="2" charset="2"/>
              <a:buChar char="Ø"/>
            </a:pPr>
            <a:endParaRPr lang="en-US" sz="2800" dirty="0" smtClean="0"/>
          </a:p>
          <a:p>
            <a:pPr marL="0" lvl="1">
              <a:buFont typeface="Wingdings" pitchFamily="2" charset="2"/>
              <a:buChar char="Ø"/>
            </a:pPr>
            <a:endParaRPr lang="en-US" sz="2800" dirty="0" smtClean="0"/>
          </a:p>
          <a:p>
            <a:pPr marL="0" lvl="1">
              <a:buFont typeface="Wingdings" pitchFamily="2" charset="2"/>
              <a:buChar char="Ø"/>
            </a:pPr>
            <a:endParaRPr lang="en-US" sz="2800" dirty="0" smtClean="0"/>
          </a:p>
          <a:p>
            <a:pPr marL="0" lvl="1">
              <a:buFont typeface="Wingdings" pitchFamily="2" charset="2"/>
              <a:buChar char="Ø"/>
            </a:pPr>
            <a:endParaRPr lang="en-US" sz="2800" dirty="0" smtClean="0"/>
          </a:p>
          <a:p>
            <a:pPr marL="0" lvl="1">
              <a:buFont typeface="Wingdings" pitchFamily="2" charset="2"/>
              <a:buChar char="Ø"/>
            </a:pPr>
            <a:endParaRPr lang="en-US" sz="2800" dirty="0" smtClean="0"/>
          </a:p>
          <a:p>
            <a:pPr marL="457200" lvl="2"/>
            <a:endParaRPr lang="en-US" sz="2800" dirty="0" smtClean="0"/>
          </a:p>
        </p:txBody>
      </p:sp>
      <p:pic>
        <p:nvPicPr>
          <p:cNvPr id="6146" name="Picture 2"/>
          <p:cNvPicPr>
            <a:picLocks noChangeAspect="1" noChangeArrowheads="1"/>
          </p:cNvPicPr>
          <p:nvPr/>
        </p:nvPicPr>
        <p:blipFill>
          <a:blip r:embed="rId3"/>
          <a:srcRect/>
          <a:stretch>
            <a:fillRect/>
          </a:stretch>
        </p:blipFill>
        <p:spPr bwMode="auto">
          <a:xfrm>
            <a:off x="2895600" y="1371600"/>
            <a:ext cx="3015574" cy="2286000"/>
          </a:xfrm>
          <a:prstGeom prst="rect">
            <a:avLst/>
          </a:prstGeom>
          <a:noFill/>
          <a:ln w="9525">
            <a:noFill/>
            <a:miter lim="800000"/>
            <a:headEnd/>
            <a:tailEnd/>
          </a:ln>
          <a:effectLst/>
        </p:spPr>
      </p:pic>
      <p:grpSp>
        <p:nvGrpSpPr>
          <p:cNvPr id="8" name="Group 7"/>
          <p:cNvGrpSpPr/>
          <p:nvPr/>
        </p:nvGrpSpPr>
        <p:grpSpPr>
          <a:xfrm>
            <a:off x="990600" y="3429000"/>
            <a:ext cx="6698933" cy="1447800"/>
            <a:chOff x="990600" y="3429000"/>
            <a:chExt cx="6698933" cy="1447800"/>
          </a:xfrm>
        </p:grpSpPr>
        <p:pic>
          <p:nvPicPr>
            <p:cNvPr id="6147" name="Picture 3"/>
            <p:cNvPicPr>
              <a:picLocks noChangeAspect="1" noChangeArrowheads="1"/>
            </p:cNvPicPr>
            <p:nvPr/>
          </p:nvPicPr>
          <p:blipFill>
            <a:blip r:embed="rId4"/>
            <a:srcRect/>
            <a:stretch>
              <a:fillRect/>
            </a:stretch>
          </p:blipFill>
          <p:spPr bwMode="auto">
            <a:xfrm>
              <a:off x="990600" y="3886200"/>
              <a:ext cx="6698933" cy="990600"/>
            </a:xfrm>
            <a:prstGeom prst="rect">
              <a:avLst/>
            </a:prstGeom>
            <a:noFill/>
            <a:ln w="9525">
              <a:noFill/>
              <a:miter lim="800000"/>
              <a:headEnd/>
              <a:tailEnd/>
            </a:ln>
            <a:effectLst/>
          </p:spPr>
        </p:pic>
        <p:pic>
          <p:nvPicPr>
            <p:cNvPr id="2" name="Picture 2"/>
            <p:cNvPicPr>
              <a:picLocks noChangeAspect="1" noChangeArrowheads="1"/>
            </p:cNvPicPr>
            <p:nvPr/>
          </p:nvPicPr>
          <p:blipFill>
            <a:blip r:embed="rId5"/>
            <a:srcRect/>
            <a:stretch>
              <a:fillRect/>
            </a:stretch>
          </p:blipFill>
          <p:spPr bwMode="auto">
            <a:xfrm>
              <a:off x="1143000" y="3429000"/>
              <a:ext cx="1097280" cy="381000"/>
            </a:xfrm>
            <a:prstGeom prst="rect">
              <a:avLst/>
            </a:prstGeom>
            <a:noFill/>
            <a:ln w="9525">
              <a:noFill/>
              <a:miter lim="800000"/>
              <a:headEnd/>
              <a:tailEnd/>
            </a:ln>
            <a:effectLst/>
          </p:spPr>
        </p:pic>
      </p:grpSp>
      <p:pic>
        <p:nvPicPr>
          <p:cNvPr id="6148" name="Picture 4"/>
          <p:cNvPicPr>
            <a:picLocks noChangeAspect="1" noChangeArrowheads="1"/>
          </p:cNvPicPr>
          <p:nvPr/>
        </p:nvPicPr>
        <p:blipFill>
          <a:blip r:embed="rId6"/>
          <a:srcRect/>
          <a:stretch>
            <a:fillRect/>
          </a:stretch>
        </p:blipFill>
        <p:spPr bwMode="auto">
          <a:xfrm>
            <a:off x="1447800" y="4953000"/>
            <a:ext cx="5350510" cy="838200"/>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lang="en-US" dirty="0" smtClean="0"/>
              <a:t>Prepared by Er. Deeyoranjan Dongol</a:t>
            </a:r>
            <a:endParaRPr lang="en-US"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35</a:t>
            </a:fld>
            <a:endParaRPr kumimoji="0" lang="en-US"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dissolve">
                                      <p:cBhvr>
                                        <p:cTn id="12"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endParaRPr lang="en-US" b="1" dirty="0"/>
          </a:p>
        </p:txBody>
      </p:sp>
      <p:sp>
        <p:nvSpPr>
          <p:cNvPr id="5" name="Rectangle 4"/>
          <p:cNvSpPr/>
          <p:nvPr/>
        </p:nvSpPr>
        <p:spPr>
          <a:xfrm>
            <a:off x="304800" y="533400"/>
            <a:ext cx="8229600" cy="3539430"/>
          </a:xfrm>
          <a:prstGeom prst="rect">
            <a:avLst/>
          </a:prstGeom>
        </p:spPr>
        <p:txBody>
          <a:bodyPr wrap="square">
            <a:spAutoFit/>
          </a:bodyPr>
          <a:lstStyle/>
          <a:p>
            <a:pPr marL="0" lvl="1">
              <a:buFont typeface="Wingdings" pitchFamily="2" charset="2"/>
              <a:buChar char="Ø"/>
            </a:pPr>
            <a:r>
              <a:rPr lang="en-US" sz="2800" b="1" dirty="0" smtClean="0">
                <a:solidFill>
                  <a:srgbClr val="FF0000"/>
                </a:solidFill>
              </a:rPr>
              <a:t> Shortest Job First (SJF)</a:t>
            </a:r>
          </a:p>
          <a:p>
            <a:pPr marL="0" lvl="1">
              <a:buFont typeface="Wingdings" pitchFamily="2" charset="2"/>
              <a:buChar char="Ø"/>
            </a:pPr>
            <a:endParaRPr lang="en-US" sz="2800" dirty="0" smtClean="0"/>
          </a:p>
          <a:p>
            <a:pPr marL="0" lvl="1">
              <a:buFont typeface="Wingdings" pitchFamily="2" charset="2"/>
              <a:buChar char="Ø"/>
            </a:pPr>
            <a:endParaRPr lang="en-US" sz="2800" dirty="0" smtClean="0"/>
          </a:p>
          <a:p>
            <a:pPr marL="0" lvl="1">
              <a:buFont typeface="Wingdings" pitchFamily="2" charset="2"/>
              <a:buChar char="Ø"/>
            </a:pPr>
            <a:endParaRPr lang="en-US" sz="2800" dirty="0" smtClean="0"/>
          </a:p>
          <a:p>
            <a:pPr marL="0" lvl="1">
              <a:buFont typeface="Wingdings" pitchFamily="2" charset="2"/>
              <a:buChar char="Ø"/>
            </a:pPr>
            <a:endParaRPr lang="en-US" sz="2800" dirty="0" smtClean="0"/>
          </a:p>
          <a:p>
            <a:pPr marL="457200" lvl="2"/>
            <a:endParaRPr lang="en-US" sz="2800" dirty="0" smtClean="0"/>
          </a:p>
          <a:p>
            <a:pPr marL="457200" lvl="2">
              <a:buFont typeface="Arial" pitchFamily="34" charset="0"/>
              <a:buChar char="•"/>
            </a:pPr>
            <a:endParaRPr lang="en-US" sz="2800" dirty="0" smtClean="0"/>
          </a:p>
          <a:p>
            <a:pPr marL="457200" lvl="2"/>
            <a:endParaRPr lang="en-US" sz="2800" dirty="0" smtClean="0"/>
          </a:p>
        </p:txBody>
      </p:sp>
      <p:pic>
        <p:nvPicPr>
          <p:cNvPr id="2052" name="Picture 4"/>
          <p:cNvPicPr>
            <a:picLocks noChangeAspect="1" noChangeArrowheads="1"/>
          </p:cNvPicPr>
          <p:nvPr/>
        </p:nvPicPr>
        <p:blipFill>
          <a:blip r:embed="rId3"/>
          <a:srcRect/>
          <a:stretch>
            <a:fillRect/>
          </a:stretch>
        </p:blipFill>
        <p:spPr bwMode="auto">
          <a:xfrm>
            <a:off x="1981200" y="1143000"/>
            <a:ext cx="3124200" cy="1985329"/>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1143000" y="3352800"/>
            <a:ext cx="6164752" cy="1524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1447800" y="5029200"/>
            <a:ext cx="5392616" cy="762000"/>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36</a:t>
            </a:fld>
            <a:endParaRPr kumimoji="0" lang="en-US"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dissolve">
                                      <p:cBhvr>
                                        <p:cTn id="7" dur="500"/>
                                        <p:tgtEl>
                                          <p:spTgt spid="20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dissolve">
                                      <p:cBhvr>
                                        <p:cTn id="1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endParaRPr lang="en-US" b="1" dirty="0"/>
          </a:p>
        </p:txBody>
      </p:sp>
      <p:sp>
        <p:nvSpPr>
          <p:cNvPr id="5" name="Rectangle 4"/>
          <p:cNvSpPr/>
          <p:nvPr/>
        </p:nvSpPr>
        <p:spPr>
          <a:xfrm>
            <a:off x="304800" y="533400"/>
            <a:ext cx="8229600" cy="4401205"/>
          </a:xfrm>
          <a:prstGeom prst="rect">
            <a:avLst/>
          </a:prstGeom>
        </p:spPr>
        <p:txBody>
          <a:bodyPr wrap="square">
            <a:spAutoFit/>
          </a:bodyPr>
          <a:lstStyle/>
          <a:p>
            <a:pPr marL="0" lvl="1"/>
            <a:endParaRPr lang="en-US" sz="2800" dirty="0" smtClean="0"/>
          </a:p>
          <a:p>
            <a:pPr marL="0" lvl="1">
              <a:buFont typeface="Wingdings" pitchFamily="2" charset="2"/>
              <a:buChar char="Ø"/>
            </a:pPr>
            <a:endParaRPr lang="en-US" sz="2800" dirty="0" smtClean="0"/>
          </a:p>
          <a:p>
            <a:pPr marL="0" lvl="1">
              <a:buFont typeface="Wingdings" pitchFamily="2" charset="2"/>
              <a:buChar char="Ø"/>
            </a:pPr>
            <a:endParaRPr lang="en-US" sz="2800" dirty="0" smtClean="0"/>
          </a:p>
          <a:p>
            <a:pPr marL="0" lvl="1">
              <a:buFont typeface="Wingdings" pitchFamily="2" charset="2"/>
              <a:buChar char="Ø"/>
            </a:pPr>
            <a:endParaRPr lang="en-US" sz="2800" dirty="0" smtClean="0"/>
          </a:p>
          <a:p>
            <a:pPr marL="0" lvl="1">
              <a:buFont typeface="Wingdings" pitchFamily="2" charset="2"/>
              <a:buChar char="Ø"/>
            </a:pPr>
            <a:endParaRPr lang="en-US" sz="2800" dirty="0" smtClean="0"/>
          </a:p>
          <a:p>
            <a:pPr marL="0" lvl="1">
              <a:buFont typeface="Wingdings" pitchFamily="2" charset="2"/>
              <a:buChar char="Ø"/>
            </a:pPr>
            <a:endParaRPr lang="en-US" sz="2800" dirty="0" smtClean="0"/>
          </a:p>
          <a:p>
            <a:pPr marL="0" lvl="1">
              <a:buFont typeface="Wingdings" pitchFamily="2" charset="2"/>
              <a:buChar char="Ø"/>
            </a:pPr>
            <a:endParaRPr lang="en-US" sz="2800" dirty="0" smtClean="0"/>
          </a:p>
          <a:p>
            <a:pPr marL="0" lvl="1">
              <a:buFont typeface="Wingdings" pitchFamily="2" charset="2"/>
              <a:buChar char="Ø"/>
            </a:pPr>
            <a:endParaRPr lang="en-US" sz="2800" dirty="0" smtClean="0"/>
          </a:p>
          <a:p>
            <a:pPr marL="0" lvl="1">
              <a:buFont typeface="Wingdings" pitchFamily="2" charset="2"/>
              <a:buChar char="Ø"/>
            </a:pPr>
            <a:endParaRPr lang="en-US" sz="2800" dirty="0" smtClean="0"/>
          </a:p>
          <a:p>
            <a:pPr marL="457200" lvl="2"/>
            <a:endParaRPr lang="en-US" sz="2800" dirty="0" smtClean="0"/>
          </a:p>
        </p:txBody>
      </p:sp>
      <p:sp>
        <p:nvSpPr>
          <p:cNvPr id="3" name="Footer Placeholder 2"/>
          <p:cNvSpPr>
            <a:spLocks noGrp="1"/>
          </p:cNvSpPr>
          <p:nvPr>
            <p:ph type="ftr" sz="quarter" idx="16"/>
          </p:nvPr>
        </p:nvSpPr>
        <p:spPr/>
        <p:txBody>
          <a:bodyPr/>
          <a:lstStyle/>
          <a:p>
            <a:r>
              <a:rPr lang="en-US" dirty="0" smtClean="0"/>
              <a:t>Prepared by Er. Deeyoranjan Dongol</a:t>
            </a:r>
            <a:endParaRPr lang="en-US"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37</a:t>
            </a:fld>
            <a:endParaRPr kumimoji="0" lang="en-US" dirty="0"/>
          </a:p>
        </p:txBody>
      </p:sp>
      <p:graphicFrame>
        <p:nvGraphicFramePr>
          <p:cNvPr id="6" name="Table 5"/>
          <p:cNvGraphicFramePr>
            <a:graphicFrameLocks noGrp="1"/>
          </p:cNvGraphicFramePr>
          <p:nvPr>
            <p:extLst>
              <p:ext uri="{D42A27DB-BD31-4B8C-83A1-F6EECF244321}">
                <p14:modId xmlns:p14="http://schemas.microsoft.com/office/powerpoint/2010/main" val="3484453991"/>
              </p:ext>
            </p:extLst>
          </p:nvPr>
        </p:nvGraphicFramePr>
        <p:xfrm>
          <a:off x="533400" y="533400"/>
          <a:ext cx="7467600" cy="2434572"/>
        </p:xfrm>
        <a:graphic>
          <a:graphicData uri="http://schemas.openxmlformats.org/drawingml/2006/table">
            <a:tbl>
              <a:tblPr firstRow="1" bandRow="1">
                <a:tableStyleId>{5940675A-B579-460E-94D1-54222C63F5DA}</a:tableStyleId>
              </a:tblPr>
              <a:tblGrid>
                <a:gridCol w="2489200"/>
                <a:gridCol w="2489200"/>
                <a:gridCol w="2489200"/>
              </a:tblGrid>
              <a:tr h="355927">
                <a:tc>
                  <a:txBody>
                    <a:bodyPr/>
                    <a:lstStyle/>
                    <a:p>
                      <a:pPr algn="ctr"/>
                      <a:r>
                        <a:rPr lang="en-US" sz="2400" b="1" dirty="0" smtClean="0"/>
                        <a:t>Process</a:t>
                      </a:r>
                      <a:endParaRPr lang="en-US" sz="2400" b="1" dirty="0"/>
                    </a:p>
                  </a:txBody>
                  <a:tcPr anchor="ctr"/>
                </a:tc>
                <a:tc>
                  <a:txBody>
                    <a:bodyPr/>
                    <a:lstStyle/>
                    <a:p>
                      <a:pPr algn="ctr"/>
                      <a:r>
                        <a:rPr lang="en-US" sz="2400" b="1" dirty="0" smtClean="0"/>
                        <a:t>Burst</a:t>
                      </a:r>
                      <a:r>
                        <a:rPr lang="en-US" sz="2400" b="1" baseline="0" dirty="0" smtClean="0"/>
                        <a:t> Time</a:t>
                      </a:r>
                      <a:endParaRPr lang="en-US" sz="2400" b="1" dirty="0"/>
                    </a:p>
                  </a:txBody>
                  <a:tcPr anchor="ctr"/>
                </a:tc>
                <a:tc>
                  <a:txBody>
                    <a:bodyPr/>
                    <a:lstStyle/>
                    <a:p>
                      <a:pPr algn="ctr"/>
                      <a:r>
                        <a:rPr lang="en-US" sz="2400" b="1" dirty="0" smtClean="0"/>
                        <a:t>Arrival Time</a:t>
                      </a:r>
                      <a:endParaRPr lang="en-US" sz="2400" b="1" dirty="0"/>
                    </a:p>
                  </a:txBody>
                  <a:tcPr anchor="ctr"/>
                </a:tc>
              </a:tr>
              <a:tr h="494343">
                <a:tc>
                  <a:txBody>
                    <a:bodyPr/>
                    <a:lstStyle/>
                    <a:p>
                      <a:pPr algn="ctr"/>
                      <a:r>
                        <a:rPr lang="en-US" sz="2400" b="1" dirty="0" smtClean="0"/>
                        <a:t>A</a:t>
                      </a:r>
                      <a:endParaRPr lang="en-US" sz="2400" b="1" dirty="0"/>
                    </a:p>
                  </a:txBody>
                  <a:tcPr anchor="ctr"/>
                </a:tc>
                <a:tc>
                  <a:txBody>
                    <a:bodyPr/>
                    <a:lstStyle/>
                    <a:p>
                      <a:pPr algn="ctr"/>
                      <a:r>
                        <a:rPr lang="en-US" sz="2400" b="1" dirty="0" smtClean="0"/>
                        <a:t>15</a:t>
                      </a:r>
                      <a:endParaRPr lang="en-US" sz="2400" b="1" dirty="0"/>
                    </a:p>
                  </a:txBody>
                  <a:tcPr anchor="ctr"/>
                </a:tc>
                <a:tc>
                  <a:txBody>
                    <a:bodyPr/>
                    <a:lstStyle/>
                    <a:p>
                      <a:pPr algn="ctr"/>
                      <a:r>
                        <a:rPr lang="en-US" sz="2400" b="1" dirty="0" smtClean="0"/>
                        <a:t>2</a:t>
                      </a:r>
                      <a:endParaRPr lang="en-US" sz="2400" b="1" dirty="0"/>
                    </a:p>
                  </a:txBody>
                  <a:tcPr anchor="ctr"/>
                </a:tc>
              </a:tr>
              <a:tr h="494343">
                <a:tc>
                  <a:txBody>
                    <a:bodyPr/>
                    <a:lstStyle/>
                    <a:p>
                      <a:pPr algn="ctr"/>
                      <a:r>
                        <a:rPr lang="en-US" sz="2400" b="1" dirty="0" smtClean="0"/>
                        <a:t>B</a:t>
                      </a:r>
                      <a:endParaRPr lang="en-US" sz="2400" b="1" dirty="0"/>
                    </a:p>
                  </a:txBody>
                  <a:tcPr anchor="ctr"/>
                </a:tc>
                <a:tc>
                  <a:txBody>
                    <a:bodyPr/>
                    <a:lstStyle/>
                    <a:p>
                      <a:pPr algn="ctr"/>
                      <a:r>
                        <a:rPr lang="en-US" sz="2400" b="1" dirty="0" smtClean="0"/>
                        <a:t>4</a:t>
                      </a:r>
                      <a:endParaRPr lang="en-US" sz="2400" b="1" dirty="0"/>
                    </a:p>
                  </a:txBody>
                  <a:tcPr anchor="ctr"/>
                </a:tc>
                <a:tc>
                  <a:txBody>
                    <a:bodyPr/>
                    <a:lstStyle/>
                    <a:p>
                      <a:pPr algn="ctr"/>
                      <a:r>
                        <a:rPr lang="en-US" sz="2400" b="1" dirty="0" smtClean="0"/>
                        <a:t>0</a:t>
                      </a:r>
                      <a:endParaRPr lang="en-US" sz="2400" b="1" dirty="0"/>
                    </a:p>
                  </a:txBody>
                  <a:tcPr anchor="ctr"/>
                </a:tc>
              </a:tr>
              <a:tr h="494343">
                <a:tc>
                  <a:txBody>
                    <a:bodyPr/>
                    <a:lstStyle/>
                    <a:p>
                      <a:pPr algn="ctr"/>
                      <a:r>
                        <a:rPr lang="en-US" sz="2400" b="1" dirty="0" smtClean="0"/>
                        <a:t>C</a:t>
                      </a:r>
                      <a:endParaRPr lang="en-US" sz="2400" b="1" dirty="0"/>
                    </a:p>
                  </a:txBody>
                  <a:tcPr anchor="ctr"/>
                </a:tc>
                <a:tc>
                  <a:txBody>
                    <a:bodyPr/>
                    <a:lstStyle/>
                    <a:p>
                      <a:pPr algn="ctr"/>
                      <a:r>
                        <a:rPr lang="en-US" sz="2400" b="1" dirty="0" smtClean="0"/>
                        <a:t>10</a:t>
                      </a:r>
                      <a:endParaRPr lang="en-US" sz="2400" b="1" dirty="0"/>
                    </a:p>
                  </a:txBody>
                  <a:tcPr anchor="ctr"/>
                </a:tc>
                <a:tc>
                  <a:txBody>
                    <a:bodyPr/>
                    <a:lstStyle/>
                    <a:p>
                      <a:pPr algn="ctr"/>
                      <a:r>
                        <a:rPr lang="en-US" sz="2400" b="1" dirty="0" smtClean="0"/>
                        <a:t>1</a:t>
                      </a:r>
                      <a:endParaRPr lang="en-US" sz="2400" b="1" dirty="0"/>
                    </a:p>
                  </a:txBody>
                  <a:tcPr anchor="ctr"/>
                </a:tc>
              </a:tr>
              <a:tr h="494343">
                <a:tc>
                  <a:txBody>
                    <a:bodyPr/>
                    <a:lstStyle/>
                    <a:p>
                      <a:pPr algn="ctr"/>
                      <a:r>
                        <a:rPr lang="en-US" sz="2400" b="1" dirty="0" smtClean="0"/>
                        <a:t>D</a:t>
                      </a:r>
                      <a:endParaRPr lang="en-US" sz="2400" b="1" dirty="0"/>
                    </a:p>
                  </a:txBody>
                  <a:tcPr anchor="ctr"/>
                </a:tc>
                <a:tc>
                  <a:txBody>
                    <a:bodyPr/>
                    <a:lstStyle/>
                    <a:p>
                      <a:pPr algn="ctr"/>
                      <a:r>
                        <a:rPr lang="en-US" sz="2400" b="1" dirty="0" smtClean="0"/>
                        <a:t>8</a:t>
                      </a:r>
                      <a:endParaRPr lang="en-US" sz="2400" b="1" dirty="0"/>
                    </a:p>
                  </a:txBody>
                  <a:tcPr anchor="ctr"/>
                </a:tc>
                <a:tc>
                  <a:txBody>
                    <a:bodyPr/>
                    <a:lstStyle/>
                    <a:p>
                      <a:pPr algn="ctr"/>
                      <a:r>
                        <a:rPr lang="en-US" sz="2400" b="1" dirty="0" smtClean="0"/>
                        <a:t>3</a:t>
                      </a:r>
                      <a:endParaRPr lang="en-US" sz="2400" b="1" dirty="0"/>
                    </a:p>
                  </a:txBody>
                  <a:tcPr anchor="ctr"/>
                </a:tc>
              </a:tr>
            </a:tbl>
          </a:graphicData>
        </a:graphic>
      </p:graphicFrame>
      <p:sp>
        <p:nvSpPr>
          <p:cNvPr id="7" name="Rectangle 6"/>
          <p:cNvSpPr/>
          <p:nvPr/>
        </p:nvSpPr>
        <p:spPr>
          <a:xfrm>
            <a:off x="304800" y="3228973"/>
            <a:ext cx="8001000" cy="2246769"/>
          </a:xfrm>
          <a:prstGeom prst="rect">
            <a:avLst/>
          </a:prstGeom>
        </p:spPr>
        <p:txBody>
          <a:bodyPr wrap="square">
            <a:spAutoFit/>
          </a:bodyPr>
          <a:lstStyle/>
          <a:p>
            <a:pPr marL="173038" lvl="2" algn="just"/>
            <a:r>
              <a:rPr lang="en-US" sz="2800" b="1" dirty="0" smtClean="0">
                <a:solidFill>
                  <a:srgbClr val="0070C0"/>
                </a:solidFill>
              </a:rPr>
              <a:t>Draw the Gantt Chart for above given table using FCFS and SJF process </a:t>
            </a:r>
            <a:r>
              <a:rPr lang="en-US" sz="2800" b="1" dirty="0">
                <a:solidFill>
                  <a:srgbClr val="0070C0"/>
                </a:solidFill>
              </a:rPr>
              <a:t>s</a:t>
            </a:r>
            <a:r>
              <a:rPr lang="en-US" sz="2800" b="1" dirty="0" smtClean="0">
                <a:solidFill>
                  <a:srgbClr val="0070C0"/>
                </a:solidFill>
              </a:rPr>
              <a:t>cheduling algorithm and compute average waiting time and average turnaround time. </a:t>
            </a:r>
          </a:p>
          <a:p>
            <a:pPr marL="173038" lvl="2" indent="-173038"/>
            <a:endParaRPr lang="en-US" sz="2800" b="1" dirty="0">
              <a:solidFill>
                <a:srgbClr val="0070C0"/>
              </a:solidFill>
            </a:endParaRPr>
          </a:p>
        </p:txBody>
      </p:sp>
    </p:spTree>
    <p:extLst>
      <p:ext uri="{BB962C8B-B14F-4D97-AF65-F5344CB8AC3E}">
        <p14:creationId xmlns:p14="http://schemas.microsoft.com/office/powerpoint/2010/main" val="337829007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endParaRPr lang="en-US" b="1" dirty="0"/>
          </a:p>
        </p:txBody>
      </p:sp>
      <p:sp>
        <p:nvSpPr>
          <p:cNvPr id="5" name="Rectangle 4"/>
          <p:cNvSpPr/>
          <p:nvPr/>
        </p:nvSpPr>
        <p:spPr>
          <a:xfrm>
            <a:off x="304800" y="533400"/>
            <a:ext cx="8229600" cy="5262979"/>
          </a:xfrm>
          <a:prstGeom prst="rect">
            <a:avLst/>
          </a:prstGeom>
        </p:spPr>
        <p:txBody>
          <a:bodyPr wrap="square">
            <a:spAutoFit/>
          </a:bodyPr>
          <a:lstStyle/>
          <a:p>
            <a:pPr marL="346075" lvl="1" indent="-346075">
              <a:buFont typeface="Wingdings" pitchFamily="2" charset="2"/>
              <a:buChar char="Ø"/>
            </a:pPr>
            <a:r>
              <a:rPr lang="en-US" sz="2800" b="1" dirty="0" smtClean="0">
                <a:solidFill>
                  <a:srgbClr val="FF0000"/>
                </a:solidFill>
              </a:rPr>
              <a:t>Shortest Remaining Time Next (SRTN) / Preemptive SJF</a:t>
            </a:r>
          </a:p>
          <a:p>
            <a:pPr marL="346075" lvl="1" indent="-346075">
              <a:buFont typeface="Wingdings" pitchFamily="2" charset="2"/>
              <a:buChar char="Ø"/>
            </a:pPr>
            <a:endParaRPr lang="en-US" sz="2800" b="1" dirty="0" smtClean="0">
              <a:solidFill>
                <a:srgbClr val="FF0000"/>
              </a:solidFill>
            </a:endParaRPr>
          </a:p>
          <a:p>
            <a:pPr marL="346075" lvl="1" indent="-346075">
              <a:buFont typeface="Wingdings" pitchFamily="2" charset="2"/>
              <a:buChar char="Ø"/>
            </a:pPr>
            <a:endParaRPr lang="en-US" sz="2800" b="1" dirty="0" smtClean="0">
              <a:solidFill>
                <a:srgbClr val="FF0000"/>
              </a:solidFill>
            </a:endParaRPr>
          </a:p>
          <a:p>
            <a:pPr marL="346075" lvl="1" indent="-346075">
              <a:buFont typeface="Wingdings" pitchFamily="2" charset="2"/>
              <a:buChar char="Ø"/>
            </a:pPr>
            <a:endParaRPr lang="en-US" sz="2800" b="1" dirty="0" smtClean="0">
              <a:solidFill>
                <a:srgbClr val="FF0000"/>
              </a:solidFill>
            </a:endParaRPr>
          </a:p>
          <a:p>
            <a:pPr marL="346075" lvl="1" indent="-346075">
              <a:buFont typeface="Wingdings" pitchFamily="2" charset="2"/>
              <a:buChar char="Ø"/>
            </a:pPr>
            <a:endParaRPr lang="en-US" sz="2800" b="1" dirty="0" smtClean="0">
              <a:solidFill>
                <a:srgbClr val="FF0000"/>
              </a:solidFill>
            </a:endParaRPr>
          </a:p>
          <a:p>
            <a:pPr marL="346075" lvl="1" indent="-346075">
              <a:buFont typeface="Wingdings" pitchFamily="2" charset="2"/>
              <a:buChar char="Ø"/>
            </a:pPr>
            <a:endParaRPr lang="en-US" sz="2800" b="1" dirty="0" smtClean="0">
              <a:solidFill>
                <a:srgbClr val="FF0000"/>
              </a:solidFill>
            </a:endParaRPr>
          </a:p>
          <a:p>
            <a:pPr marL="346075" lvl="1" indent="-346075">
              <a:buFont typeface="Wingdings" pitchFamily="2" charset="2"/>
              <a:buChar char="Ø"/>
            </a:pPr>
            <a:endParaRPr lang="en-US" sz="2800" b="1" dirty="0" smtClean="0">
              <a:solidFill>
                <a:srgbClr val="FF0000"/>
              </a:solidFill>
            </a:endParaRPr>
          </a:p>
          <a:p>
            <a:pPr marL="346075" lvl="1" indent="-346075">
              <a:buFont typeface="Wingdings" pitchFamily="2" charset="2"/>
              <a:buChar char="Ø"/>
            </a:pPr>
            <a:endParaRPr lang="en-US" sz="2800" b="1" dirty="0" smtClean="0">
              <a:solidFill>
                <a:srgbClr val="FF0000"/>
              </a:solidFill>
            </a:endParaRPr>
          </a:p>
          <a:p>
            <a:pPr marL="346075" lvl="1" indent="-346075">
              <a:buFont typeface="Wingdings" pitchFamily="2" charset="2"/>
              <a:buChar char="Ø"/>
            </a:pPr>
            <a:endParaRPr lang="en-US" sz="2800" b="1" dirty="0" smtClean="0">
              <a:solidFill>
                <a:srgbClr val="FF0000"/>
              </a:solidFill>
            </a:endParaRPr>
          </a:p>
          <a:p>
            <a:pPr marL="346075" lvl="1" indent="-346075">
              <a:buFont typeface="Wingdings" pitchFamily="2" charset="2"/>
              <a:buChar char="Ø"/>
            </a:pPr>
            <a:endParaRPr lang="en-US" sz="2800" b="1" dirty="0" smtClean="0">
              <a:solidFill>
                <a:srgbClr val="FF0000"/>
              </a:solidFill>
            </a:endParaRPr>
          </a:p>
          <a:p>
            <a:pPr marL="457200" lvl="2"/>
            <a:endParaRPr lang="en-US" sz="2800" dirty="0" smtClean="0"/>
          </a:p>
        </p:txBody>
      </p:sp>
      <p:pic>
        <p:nvPicPr>
          <p:cNvPr id="7170" name="Picture 2"/>
          <p:cNvPicPr>
            <a:picLocks noChangeAspect="1" noChangeArrowheads="1"/>
          </p:cNvPicPr>
          <p:nvPr/>
        </p:nvPicPr>
        <p:blipFill>
          <a:blip r:embed="rId3"/>
          <a:srcRect/>
          <a:stretch>
            <a:fillRect/>
          </a:stretch>
        </p:blipFill>
        <p:spPr bwMode="auto">
          <a:xfrm>
            <a:off x="2438400" y="1676400"/>
            <a:ext cx="4182140" cy="1828800"/>
          </a:xfrm>
          <a:prstGeom prst="rect">
            <a:avLst/>
          </a:prstGeom>
          <a:noFill/>
          <a:ln w="9525">
            <a:noFill/>
            <a:miter lim="800000"/>
            <a:headEnd/>
            <a:tailEnd/>
          </a:ln>
          <a:effectLst/>
        </p:spPr>
      </p:pic>
      <p:grpSp>
        <p:nvGrpSpPr>
          <p:cNvPr id="10" name="Group 9"/>
          <p:cNvGrpSpPr/>
          <p:nvPr/>
        </p:nvGrpSpPr>
        <p:grpSpPr>
          <a:xfrm>
            <a:off x="1295400" y="3352800"/>
            <a:ext cx="5982159" cy="1295400"/>
            <a:chOff x="1295400" y="3352800"/>
            <a:chExt cx="5982159" cy="1295400"/>
          </a:xfrm>
        </p:grpSpPr>
        <p:pic>
          <p:nvPicPr>
            <p:cNvPr id="7171" name="Picture 3"/>
            <p:cNvPicPr>
              <a:picLocks noChangeAspect="1" noChangeArrowheads="1"/>
            </p:cNvPicPr>
            <p:nvPr/>
          </p:nvPicPr>
          <p:blipFill>
            <a:blip r:embed="rId4"/>
            <a:srcRect/>
            <a:stretch>
              <a:fillRect/>
            </a:stretch>
          </p:blipFill>
          <p:spPr bwMode="auto">
            <a:xfrm>
              <a:off x="1295400" y="3733800"/>
              <a:ext cx="5982159" cy="9144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5"/>
            <a:srcRect/>
            <a:stretch>
              <a:fillRect/>
            </a:stretch>
          </p:blipFill>
          <p:spPr bwMode="auto">
            <a:xfrm>
              <a:off x="1295400" y="3352800"/>
              <a:ext cx="1097280" cy="381000"/>
            </a:xfrm>
            <a:prstGeom prst="rect">
              <a:avLst/>
            </a:prstGeom>
            <a:noFill/>
            <a:ln w="9525">
              <a:noFill/>
              <a:miter lim="800000"/>
              <a:headEnd/>
              <a:tailEnd/>
            </a:ln>
            <a:effectLst/>
          </p:spPr>
        </p:pic>
      </p:grpSp>
      <p:pic>
        <p:nvPicPr>
          <p:cNvPr id="4100" name="Picture 4"/>
          <p:cNvPicPr>
            <a:picLocks noChangeAspect="1" noChangeArrowheads="1"/>
          </p:cNvPicPr>
          <p:nvPr/>
        </p:nvPicPr>
        <p:blipFill>
          <a:blip r:embed="rId6"/>
          <a:srcRect/>
          <a:stretch>
            <a:fillRect/>
          </a:stretch>
        </p:blipFill>
        <p:spPr bwMode="auto">
          <a:xfrm>
            <a:off x="990600" y="5029200"/>
            <a:ext cx="6677186" cy="838200"/>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38</a:t>
            </a:fld>
            <a:endParaRPr kumimoji="0" lang="en-US"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dissolve">
                                      <p:cBhvr>
                                        <p:cTn id="12"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endParaRPr lang="en-US" b="1" dirty="0"/>
          </a:p>
        </p:txBody>
      </p:sp>
      <p:sp>
        <p:nvSpPr>
          <p:cNvPr id="5" name="Rectangle 4"/>
          <p:cNvSpPr/>
          <p:nvPr/>
        </p:nvSpPr>
        <p:spPr>
          <a:xfrm>
            <a:off x="304800" y="533400"/>
            <a:ext cx="8229600" cy="4401205"/>
          </a:xfrm>
          <a:prstGeom prst="rect">
            <a:avLst/>
          </a:prstGeom>
        </p:spPr>
        <p:txBody>
          <a:bodyPr wrap="square">
            <a:spAutoFit/>
          </a:bodyPr>
          <a:lstStyle/>
          <a:p>
            <a:pPr marL="346075" lvl="1" indent="-346075">
              <a:buFont typeface="Wingdings" pitchFamily="2" charset="2"/>
              <a:buChar char="Ø"/>
            </a:pPr>
            <a:r>
              <a:rPr lang="en-US" sz="2800" b="1" dirty="0" smtClean="0">
                <a:solidFill>
                  <a:srgbClr val="FF0000"/>
                </a:solidFill>
              </a:rPr>
              <a:t>Shortest Remaining Time Next (SRTN) / Preemptive SJF</a:t>
            </a:r>
          </a:p>
          <a:p>
            <a:pPr marL="0" lvl="1"/>
            <a:endParaRPr lang="en-US" sz="2800" dirty="0" smtClean="0"/>
          </a:p>
          <a:p>
            <a:pPr marL="0" lvl="1">
              <a:buFont typeface="Wingdings" pitchFamily="2" charset="2"/>
              <a:buChar char="Ø"/>
            </a:pPr>
            <a:endParaRPr lang="en-US" sz="2800" dirty="0" smtClean="0"/>
          </a:p>
          <a:p>
            <a:pPr marL="0" lvl="1">
              <a:buFont typeface="Wingdings" pitchFamily="2" charset="2"/>
              <a:buChar char="Ø"/>
            </a:pPr>
            <a:endParaRPr lang="en-US" sz="2800" dirty="0" smtClean="0"/>
          </a:p>
          <a:p>
            <a:pPr marL="0" lvl="1">
              <a:buFont typeface="Wingdings" pitchFamily="2" charset="2"/>
              <a:buChar char="Ø"/>
            </a:pPr>
            <a:endParaRPr lang="en-US" sz="2800" dirty="0" smtClean="0"/>
          </a:p>
          <a:p>
            <a:pPr marL="0" lvl="1">
              <a:buFont typeface="Wingdings" pitchFamily="2" charset="2"/>
              <a:buChar char="Ø"/>
            </a:pPr>
            <a:endParaRPr lang="en-US" sz="2800" dirty="0" smtClean="0"/>
          </a:p>
          <a:p>
            <a:pPr marL="457200" lvl="2"/>
            <a:endParaRPr lang="en-US" sz="2800" dirty="0" smtClean="0"/>
          </a:p>
          <a:p>
            <a:pPr marL="457200" lvl="2">
              <a:buFont typeface="Arial" pitchFamily="34" charset="0"/>
              <a:buChar char="•"/>
            </a:pPr>
            <a:endParaRPr lang="en-US" sz="2800" dirty="0" smtClean="0"/>
          </a:p>
          <a:p>
            <a:pPr marL="457200" lvl="2"/>
            <a:endParaRPr lang="en-US" sz="2800" dirty="0" smtClean="0"/>
          </a:p>
        </p:txBody>
      </p:sp>
      <p:pic>
        <p:nvPicPr>
          <p:cNvPr id="3077" name="Picture 5"/>
          <p:cNvPicPr>
            <a:picLocks noChangeAspect="1" noChangeArrowheads="1"/>
          </p:cNvPicPr>
          <p:nvPr/>
        </p:nvPicPr>
        <p:blipFill>
          <a:blip r:embed="rId3"/>
          <a:srcRect/>
          <a:stretch>
            <a:fillRect/>
          </a:stretch>
        </p:blipFill>
        <p:spPr bwMode="auto">
          <a:xfrm>
            <a:off x="2666999" y="1371600"/>
            <a:ext cx="2784143" cy="1828800"/>
          </a:xfrm>
          <a:prstGeom prst="rect">
            <a:avLst/>
          </a:prstGeom>
          <a:noFill/>
          <a:ln w="9525">
            <a:noFill/>
            <a:miter lim="800000"/>
            <a:headEnd/>
            <a:tailEnd/>
          </a:ln>
          <a:effectLst/>
        </p:spPr>
      </p:pic>
      <p:pic>
        <p:nvPicPr>
          <p:cNvPr id="3078" name="Picture 6"/>
          <p:cNvPicPr>
            <a:picLocks noChangeAspect="1" noChangeArrowheads="1"/>
          </p:cNvPicPr>
          <p:nvPr/>
        </p:nvPicPr>
        <p:blipFill>
          <a:blip r:embed="rId4"/>
          <a:srcRect/>
          <a:stretch>
            <a:fillRect/>
          </a:stretch>
        </p:blipFill>
        <p:spPr bwMode="auto">
          <a:xfrm>
            <a:off x="1066800" y="3276600"/>
            <a:ext cx="6187669" cy="1524000"/>
          </a:xfrm>
          <a:prstGeom prst="rect">
            <a:avLst/>
          </a:prstGeom>
          <a:noFill/>
          <a:ln w="9525">
            <a:noFill/>
            <a:miter lim="800000"/>
            <a:headEnd/>
            <a:tailEnd/>
          </a:ln>
          <a:effectLst/>
        </p:spPr>
      </p:pic>
      <p:pic>
        <p:nvPicPr>
          <p:cNvPr id="3079" name="Picture 7"/>
          <p:cNvPicPr>
            <a:picLocks noChangeAspect="1" noChangeArrowheads="1"/>
          </p:cNvPicPr>
          <p:nvPr/>
        </p:nvPicPr>
        <p:blipFill>
          <a:blip r:embed="rId5"/>
          <a:srcRect/>
          <a:stretch>
            <a:fillRect/>
          </a:stretch>
        </p:blipFill>
        <p:spPr bwMode="auto">
          <a:xfrm>
            <a:off x="1676400" y="5105400"/>
            <a:ext cx="5045869" cy="990600"/>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39</a:t>
            </a:fld>
            <a:endParaRPr kumimoji="0" lang="en-US"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78"/>
                                        </p:tgtEl>
                                        <p:attrNameLst>
                                          <p:attrName>style.visibility</p:attrName>
                                        </p:attrNameLst>
                                      </p:cBhvr>
                                      <p:to>
                                        <p:strVal val="visible"/>
                                      </p:to>
                                    </p:set>
                                    <p:animEffect transition="in" filter="dissolve">
                                      <p:cBhvr>
                                        <p:cTn id="7" dur="500"/>
                                        <p:tgtEl>
                                          <p:spTgt spid="307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079"/>
                                        </p:tgtEl>
                                        <p:attrNameLst>
                                          <p:attrName>style.visibility</p:attrName>
                                        </p:attrNameLst>
                                      </p:cBhvr>
                                      <p:to>
                                        <p:strVal val="visible"/>
                                      </p:to>
                                    </p:set>
                                    <p:animEffect transition="in" filter="dissolve">
                                      <p:cBhvr>
                                        <p:cTn id="12" dur="500"/>
                                        <p:tgtEl>
                                          <p:spTgt spid="3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228600"/>
            <a:ext cx="8153400" cy="461665"/>
          </a:xfrm>
          <a:prstGeom prst="rect">
            <a:avLst/>
          </a:prstGeom>
          <a:noFill/>
        </p:spPr>
        <p:txBody>
          <a:bodyPr wrap="square" rtlCol="0">
            <a:spAutoFit/>
          </a:bodyPr>
          <a:lstStyle/>
          <a:p>
            <a:pPr>
              <a:buFont typeface="Arial" pitchFamily="34" charset="0"/>
              <a:buChar char="•"/>
            </a:pPr>
            <a:endParaRPr lang="en-US" sz="2400" dirty="0">
              <a:latin typeface="Times New Roman" pitchFamily="18" charset="0"/>
              <a:cs typeface="Times New Roman" pitchFamily="18" charset="0"/>
            </a:endParaRPr>
          </a:p>
        </p:txBody>
      </p:sp>
      <p:sp>
        <p:nvSpPr>
          <p:cNvPr id="6" name="Title 5"/>
          <p:cNvSpPr>
            <a:spLocks noGrp="1"/>
          </p:cNvSpPr>
          <p:nvPr>
            <p:ph type="title"/>
          </p:nvPr>
        </p:nvSpPr>
        <p:spPr/>
        <p:txBody>
          <a:bodyPr>
            <a:normAutofit fontScale="90000"/>
          </a:bodyPr>
          <a:lstStyle/>
          <a:p>
            <a:r>
              <a:rPr lang="en-US" b="1" dirty="0" smtClean="0"/>
              <a:t>PROCESS IN MEMORY</a:t>
            </a:r>
            <a:endParaRPr lang="en-US" b="1" dirty="0"/>
          </a:p>
        </p:txBody>
      </p:sp>
      <p:sp>
        <p:nvSpPr>
          <p:cNvPr id="20" name="Rectangle 19"/>
          <p:cNvSpPr/>
          <p:nvPr/>
        </p:nvSpPr>
        <p:spPr>
          <a:xfrm>
            <a:off x="304800" y="533400"/>
            <a:ext cx="5257800" cy="523220"/>
          </a:xfrm>
          <a:prstGeom prst="rect">
            <a:avLst/>
          </a:prstGeom>
        </p:spPr>
        <p:txBody>
          <a:bodyPr wrap="square">
            <a:spAutoFit/>
          </a:bodyPr>
          <a:lstStyle/>
          <a:p>
            <a:pPr>
              <a:buFont typeface="Wingdings" pitchFamily="2" charset="2"/>
              <a:buChar char="Ø"/>
            </a:pPr>
            <a:endParaRPr lang="en-US" sz="2800" dirty="0" smtClean="0"/>
          </a:p>
        </p:txBody>
      </p:sp>
      <p:grpSp>
        <p:nvGrpSpPr>
          <p:cNvPr id="8" name="Group 7"/>
          <p:cNvGrpSpPr/>
          <p:nvPr/>
        </p:nvGrpSpPr>
        <p:grpSpPr>
          <a:xfrm>
            <a:off x="2819400" y="609600"/>
            <a:ext cx="2964425" cy="5246132"/>
            <a:chOff x="2819400" y="609600"/>
            <a:chExt cx="2964425" cy="5246132"/>
          </a:xfrm>
        </p:grpSpPr>
        <p:sp>
          <p:nvSpPr>
            <p:cNvPr id="21" name="TextBox 20"/>
            <p:cNvSpPr txBox="1"/>
            <p:nvPr/>
          </p:nvSpPr>
          <p:spPr>
            <a:xfrm>
              <a:off x="3276600" y="5486400"/>
              <a:ext cx="2507225" cy="369332"/>
            </a:xfrm>
            <a:prstGeom prst="rect">
              <a:avLst/>
            </a:prstGeom>
            <a:noFill/>
          </p:spPr>
          <p:txBody>
            <a:bodyPr wrap="none" rtlCol="0">
              <a:spAutoFit/>
            </a:bodyPr>
            <a:lstStyle/>
            <a:p>
              <a:r>
                <a:rPr lang="en-US" b="1" dirty="0" smtClean="0">
                  <a:solidFill>
                    <a:srgbClr val="FF0000"/>
                  </a:solidFill>
                </a:rPr>
                <a:t>Fig:- Process in memory </a:t>
              </a:r>
              <a:endParaRPr lang="en-US" b="1" dirty="0">
                <a:solidFill>
                  <a:srgbClr val="FF0000"/>
                </a:solidFill>
              </a:endParaRPr>
            </a:p>
          </p:txBody>
        </p:sp>
        <p:pic>
          <p:nvPicPr>
            <p:cNvPr id="22" name="Picture 4"/>
            <p:cNvPicPr>
              <a:picLocks noChangeAspect="1" noChangeArrowheads="1"/>
            </p:cNvPicPr>
            <p:nvPr/>
          </p:nvPicPr>
          <p:blipFill>
            <a:blip r:embed="rId3"/>
            <a:srcRect/>
            <a:stretch>
              <a:fillRect/>
            </a:stretch>
          </p:blipFill>
          <p:spPr bwMode="auto">
            <a:xfrm>
              <a:off x="2819400" y="609600"/>
              <a:ext cx="2911475" cy="4598987"/>
            </a:xfrm>
            <a:prstGeom prst="rect">
              <a:avLst/>
            </a:prstGeom>
            <a:noFill/>
            <a:ln w="9525">
              <a:noFill/>
              <a:miter lim="800000"/>
              <a:headEnd/>
              <a:tailEnd/>
            </a:ln>
          </p:spPr>
        </p:pic>
      </p:gr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4</a:t>
            </a:fld>
            <a:endParaRPr kumimoji="0" lang="en-US"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endParaRPr lang="en-US" b="1" dirty="0"/>
          </a:p>
        </p:txBody>
      </p:sp>
      <p:sp>
        <p:nvSpPr>
          <p:cNvPr id="5" name="Rectangle 4"/>
          <p:cNvSpPr/>
          <p:nvPr/>
        </p:nvSpPr>
        <p:spPr>
          <a:xfrm>
            <a:off x="304800" y="533400"/>
            <a:ext cx="8229600" cy="4401205"/>
          </a:xfrm>
          <a:prstGeom prst="rect">
            <a:avLst/>
          </a:prstGeom>
        </p:spPr>
        <p:txBody>
          <a:bodyPr wrap="square">
            <a:spAutoFit/>
          </a:bodyPr>
          <a:lstStyle/>
          <a:p>
            <a:pPr marL="346075" lvl="1" indent="-346075">
              <a:buFont typeface="Wingdings" pitchFamily="2" charset="2"/>
              <a:buChar char="Ø"/>
            </a:pPr>
            <a:r>
              <a:rPr lang="en-US" sz="2800" b="1" dirty="0" smtClean="0">
                <a:solidFill>
                  <a:srgbClr val="FF0000"/>
                </a:solidFill>
              </a:rPr>
              <a:t>Shortest Remaining Time Next (SRTN) / Preemptive SJF</a:t>
            </a:r>
          </a:p>
          <a:p>
            <a:pPr marL="0" lvl="1"/>
            <a:endParaRPr lang="en-US" sz="2800" dirty="0" smtClean="0"/>
          </a:p>
          <a:p>
            <a:pPr marL="0" lvl="1">
              <a:buFont typeface="Wingdings" pitchFamily="2" charset="2"/>
              <a:buChar char="Ø"/>
            </a:pPr>
            <a:endParaRPr lang="en-US" sz="2800" dirty="0" smtClean="0"/>
          </a:p>
          <a:p>
            <a:pPr marL="0" lvl="1">
              <a:buFont typeface="Wingdings" pitchFamily="2" charset="2"/>
              <a:buChar char="Ø"/>
            </a:pPr>
            <a:endParaRPr lang="en-US" sz="2800" dirty="0" smtClean="0"/>
          </a:p>
          <a:p>
            <a:pPr marL="0" lvl="1">
              <a:buFont typeface="Wingdings" pitchFamily="2" charset="2"/>
              <a:buChar char="Ø"/>
            </a:pPr>
            <a:endParaRPr lang="en-US" sz="2800" dirty="0" smtClean="0"/>
          </a:p>
          <a:p>
            <a:pPr marL="0" lvl="1">
              <a:buFont typeface="Wingdings" pitchFamily="2" charset="2"/>
              <a:buChar char="Ø"/>
            </a:pPr>
            <a:endParaRPr lang="en-US" sz="2800" dirty="0" smtClean="0"/>
          </a:p>
          <a:p>
            <a:pPr marL="457200" lvl="2"/>
            <a:endParaRPr lang="en-US" sz="2800" dirty="0" smtClean="0"/>
          </a:p>
          <a:p>
            <a:pPr marL="457200" lvl="2">
              <a:buFont typeface="Arial" pitchFamily="34" charset="0"/>
              <a:buChar char="•"/>
            </a:pPr>
            <a:endParaRPr lang="en-US" sz="2800" dirty="0" smtClean="0"/>
          </a:p>
          <a:p>
            <a:pPr marL="457200" lvl="2"/>
            <a:endParaRPr lang="en-US" sz="2800" dirty="0" smtClean="0"/>
          </a:p>
        </p:txBody>
      </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40</a:t>
            </a:fld>
            <a:endParaRPr kumimoji="0" lang="en-US" dirty="0"/>
          </a:p>
        </p:txBody>
      </p:sp>
      <p:pic>
        <p:nvPicPr>
          <p:cNvPr id="7" name="Picture 6"/>
          <p:cNvPicPr>
            <a:picLocks noChangeAspect="1"/>
          </p:cNvPicPr>
          <p:nvPr/>
        </p:nvPicPr>
        <p:blipFill>
          <a:blip r:embed="rId3"/>
          <a:stretch>
            <a:fillRect/>
          </a:stretch>
        </p:blipFill>
        <p:spPr>
          <a:xfrm>
            <a:off x="1825137" y="1330297"/>
            <a:ext cx="5358901" cy="2251103"/>
          </a:xfrm>
          <a:prstGeom prst="rect">
            <a:avLst/>
          </a:prstGeom>
        </p:spPr>
      </p:pic>
      <p:pic>
        <p:nvPicPr>
          <p:cNvPr id="8" name="Picture 7"/>
          <p:cNvPicPr>
            <a:picLocks noChangeAspect="1"/>
          </p:cNvPicPr>
          <p:nvPr/>
        </p:nvPicPr>
        <p:blipFill>
          <a:blip r:embed="rId4"/>
          <a:stretch>
            <a:fillRect/>
          </a:stretch>
        </p:blipFill>
        <p:spPr>
          <a:xfrm>
            <a:off x="1996055" y="3682238"/>
            <a:ext cx="5206132" cy="1303765"/>
          </a:xfrm>
          <a:prstGeom prst="rect">
            <a:avLst/>
          </a:prstGeom>
        </p:spPr>
      </p:pic>
      <p:pic>
        <p:nvPicPr>
          <p:cNvPr id="10" name="Picture 9"/>
          <p:cNvPicPr>
            <a:picLocks noChangeAspect="1"/>
          </p:cNvPicPr>
          <p:nvPr/>
        </p:nvPicPr>
        <p:blipFill>
          <a:blip r:embed="rId5"/>
          <a:stretch>
            <a:fillRect/>
          </a:stretch>
        </p:blipFill>
        <p:spPr>
          <a:xfrm>
            <a:off x="1981127" y="5367980"/>
            <a:ext cx="5202911" cy="727044"/>
          </a:xfrm>
          <a:prstGeom prst="rect">
            <a:avLst/>
          </a:prstGeom>
        </p:spPr>
      </p:pic>
    </p:spTree>
    <p:extLst>
      <p:ext uri="{BB962C8B-B14F-4D97-AF65-F5344CB8AC3E}">
        <p14:creationId xmlns:p14="http://schemas.microsoft.com/office/powerpoint/2010/main" val="2076352792"/>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endParaRPr lang="en-US" b="1" dirty="0"/>
          </a:p>
        </p:txBody>
      </p:sp>
      <p:sp>
        <p:nvSpPr>
          <p:cNvPr id="5" name="Rectangle 4"/>
          <p:cNvSpPr/>
          <p:nvPr/>
        </p:nvSpPr>
        <p:spPr>
          <a:xfrm>
            <a:off x="304800" y="533400"/>
            <a:ext cx="8229600" cy="4401205"/>
          </a:xfrm>
          <a:prstGeom prst="rect">
            <a:avLst/>
          </a:prstGeom>
        </p:spPr>
        <p:txBody>
          <a:bodyPr wrap="square">
            <a:spAutoFit/>
          </a:bodyPr>
          <a:lstStyle/>
          <a:p>
            <a:pPr marL="346075" lvl="1" indent="-346075">
              <a:buFont typeface="Wingdings" pitchFamily="2" charset="2"/>
              <a:buChar char="Ø"/>
            </a:pPr>
            <a:r>
              <a:rPr lang="en-US" sz="2800" b="1" dirty="0" smtClean="0">
                <a:solidFill>
                  <a:srgbClr val="FF0000"/>
                </a:solidFill>
              </a:rPr>
              <a:t>Shortest Remaining Time Next (SRTN) / Preemptive SJF</a:t>
            </a:r>
          </a:p>
          <a:p>
            <a:pPr marL="0" lvl="1"/>
            <a:endParaRPr lang="en-US" sz="2800" dirty="0" smtClean="0"/>
          </a:p>
          <a:p>
            <a:pPr marL="0" lvl="1">
              <a:buFont typeface="Wingdings" pitchFamily="2" charset="2"/>
              <a:buChar char="Ø"/>
            </a:pPr>
            <a:endParaRPr lang="en-US" sz="2800" dirty="0" smtClean="0"/>
          </a:p>
          <a:p>
            <a:pPr marL="0" lvl="1">
              <a:buFont typeface="Wingdings" pitchFamily="2" charset="2"/>
              <a:buChar char="Ø"/>
            </a:pPr>
            <a:endParaRPr lang="en-US" sz="2800" dirty="0" smtClean="0"/>
          </a:p>
          <a:p>
            <a:pPr marL="0" lvl="1">
              <a:buFont typeface="Wingdings" pitchFamily="2" charset="2"/>
              <a:buChar char="Ø"/>
            </a:pPr>
            <a:endParaRPr lang="en-US" sz="2800" dirty="0" smtClean="0"/>
          </a:p>
          <a:p>
            <a:pPr marL="0" lvl="1">
              <a:buFont typeface="Wingdings" pitchFamily="2" charset="2"/>
              <a:buChar char="Ø"/>
            </a:pPr>
            <a:endParaRPr lang="en-US" sz="2800" dirty="0" smtClean="0"/>
          </a:p>
          <a:p>
            <a:pPr marL="457200" lvl="2"/>
            <a:endParaRPr lang="en-US" sz="2800" dirty="0" smtClean="0"/>
          </a:p>
          <a:p>
            <a:pPr marL="457200" lvl="2">
              <a:buFont typeface="Arial" pitchFamily="34" charset="0"/>
              <a:buChar char="•"/>
            </a:pPr>
            <a:endParaRPr lang="en-US" sz="2800" dirty="0" smtClean="0"/>
          </a:p>
          <a:p>
            <a:pPr marL="457200" lvl="2"/>
            <a:endParaRPr lang="en-US" sz="2800" dirty="0" smtClean="0"/>
          </a:p>
        </p:txBody>
      </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41</a:t>
            </a:fld>
            <a:endParaRPr kumimoji="0" lang="en-US" dirty="0"/>
          </a:p>
        </p:txBody>
      </p:sp>
      <p:pic>
        <p:nvPicPr>
          <p:cNvPr id="4" name="Picture 3"/>
          <p:cNvPicPr>
            <a:picLocks noChangeAspect="1"/>
          </p:cNvPicPr>
          <p:nvPr/>
        </p:nvPicPr>
        <p:blipFill>
          <a:blip r:embed="rId3"/>
          <a:stretch>
            <a:fillRect/>
          </a:stretch>
        </p:blipFill>
        <p:spPr>
          <a:xfrm>
            <a:off x="1675799" y="1295400"/>
            <a:ext cx="5245975" cy="2514600"/>
          </a:xfrm>
          <a:prstGeom prst="rect">
            <a:avLst/>
          </a:prstGeom>
        </p:spPr>
      </p:pic>
      <p:pic>
        <p:nvPicPr>
          <p:cNvPr id="6" name="Picture 5"/>
          <p:cNvPicPr>
            <a:picLocks noChangeAspect="1"/>
          </p:cNvPicPr>
          <p:nvPr/>
        </p:nvPicPr>
        <p:blipFill>
          <a:blip r:embed="rId4"/>
          <a:stretch>
            <a:fillRect/>
          </a:stretch>
        </p:blipFill>
        <p:spPr>
          <a:xfrm>
            <a:off x="1521055" y="4023312"/>
            <a:ext cx="5555461" cy="1097375"/>
          </a:xfrm>
          <a:prstGeom prst="rect">
            <a:avLst/>
          </a:prstGeom>
        </p:spPr>
      </p:pic>
      <p:pic>
        <p:nvPicPr>
          <p:cNvPr id="11" name="Picture 10"/>
          <p:cNvPicPr>
            <a:picLocks noChangeAspect="1"/>
          </p:cNvPicPr>
          <p:nvPr/>
        </p:nvPicPr>
        <p:blipFill>
          <a:blip r:embed="rId5"/>
          <a:stretch>
            <a:fillRect/>
          </a:stretch>
        </p:blipFill>
        <p:spPr>
          <a:xfrm>
            <a:off x="2133599" y="5479469"/>
            <a:ext cx="4661499" cy="540331"/>
          </a:xfrm>
          <a:prstGeom prst="rect">
            <a:avLst/>
          </a:prstGeom>
        </p:spPr>
      </p:pic>
    </p:spTree>
    <p:extLst>
      <p:ext uri="{BB962C8B-B14F-4D97-AF65-F5344CB8AC3E}">
        <p14:creationId xmlns:p14="http://schemas.microsoft.com/office/powerpoint/2010/main" val="4204557517"/>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dirty="0"/>
          </a:p>
        </p:txBody>
      </p:sp>
      <p:sp>
        <p:nvSpPr>
          <p:cNvPr id="3" name="Text Placeholder 2"/>
          <p:cNvSpPr>
            <a:spLocks noGrp="1"/>
          </p:cNvSpPr>
          <p:nvPr>
            <p:ph type="body" sz="quarter" idx="13"/>
          </p:nvPr>
        </p:nvSpPr>
        <p:spPr/>
        <p:txBody>
          <a:bodyPr>
            <a:noAutofit/>
          </a:bodyPr>
          <a:lstStyle/>
          <a:p>
            <a:pPr algn="ctr"/>
            <a:r>
              <a:rPr lang="en-US" sz="2400" dirty="0" smtClean="0"/>
              <a:t>SCHEDULING  ALGORITHMS IN INTERACTIVE SYSTEM</a:t>
            </a:r>
            <a:endParaRPr lang="en-US" sz="2400" dirty="0"/>
          </a:p>
        </p:txBody>
      </p:sp>
      <p:sp>
        <p:nvSpPr>
          <p:cNvPr id="5" name="Footer Placeholder 4"/>
          <p:cNvSpPr>
            <a:spLocks noGrp="1"/>
          </p:cNvSpPr>
          <p:nvPr>
            <p:ph type="ftr" sz="quarter" idx="16"/>
          </p:nvPr>
        </p:nvSpPr>
        <p:spPr/>
        <p:txBody>
          <a:bodyPr/>
          <a:lstStyle/>
          <a:p>
            <a:r>
              <a:rPr lang="en-US" dirty="0" smtClean="0"/>
              <a:t>Prepared by Er. Deeyoranjan Dongol</a:t>
            </a:r>
            <a:endParaRPr lang="en-US" dirty="0"/>
          </a:p>
        </p:txBody>
      </p:sp>
      <p:sp>
        <p:nvSpPr>
          <p:cNvPr id="6" name="Slide Number Placeholder 5"/>
          <p:cNvSpPr>
            <a:spLocks noGrp="1"/>
          </p:cNvSpPr>
          <p:nvPr>
            <p:ph type="sldNum" sz="quarter" idx="15"/>
          </p:nvPr>
        </p:nvSpPr>
        <p:spPr/>
        <p:txBody>
          <a:bodyPr/>
          <a:lstStyle/>
          <a:p>
            <a:pPr algn="r"/>
            <a:fld id="{256D3EEF-DE4E-429D-8EC4-DDC531AFF587}" type="slidenum">
              <a:rPr kumimoji="0" lang="en-US" sz="1000" smtClean="0"/>
              <a:pPr algn="r"/>
              <a:t>42</a:t>
            </a:fld>
            <a:endParaRPr kumimoji="0"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endParaRPr lang="en-US" b="1" dirty="0"/>
          </a:p>
        </p:txBody>
      </p:sp>
      <p:sp>
        <p:nvSpPr>
          <p:cNvPr id="5" name="Rectangle 4"/>
          <p:cNvSpPr/>
          <p:nvPr/>
        </p:nvSpPr>
        <p:spPr>
          <a:xfrm>
            <a:off x="304800" y="533400"/>
            <a:ext cx="8229600" cy="2523768"/>
          </a:xfrm>
          <a:prstGeom prst="rect">
            <a:avLst/>
          </a:prstGeom>
        </p:spPr>
        <p:txBody>
          <a:bodyPr wrap="square">
            <a:spAutoFit/>
          </a:bodyPr>
          <a:lstStyle/>
          <a:p>
            <a:pPr marL="0" lvl="1">
              <a:buFont typeface="Wingdings" pitchFamily="2" charset="2"/>
              <a:buChar char="Ø"/>
            </a:pPr>
            <a:r>
              <a:rPr lang="en-US" sz="2800" b="1" dirty="0" smtClean="0">
                <a:solidFill>
                  <a:srgbClr val="FF0000"/>
                </a:solidFill>
              </a:rPr>
              <a:t>Round Robin (RR) Scheduler</a:t>
            </a:r>
          </a:p>
          <a:p>
            <a:pPr lvl="1" indent="-173038" algn="just">
              <a:spcAft>
                <a:spcPts val="600"/>
              </a:spcAft>
              <a:buFont typeface="Arial" pitchFamily="34" charset="0"/>
              <a:buChar char="•"/>
            </a:pPr>
            <a:r>
              <a:rPr lang="en-US" sz="2400" b="1" dirty="0" smtClean="0">
                <a:solidFill>
                  <a:srgbClr val="0070C0"/>
                </a:solidFill>
              </a:rPr>
              <a:t>Each process gets a small unit of CPU time (</a:t>
            </a:r>
            <a:r>
              <a:rPr lang="en-US" sz="2400" b="1" i="1" dirty="0" smtClean="0">
                <a:solidFill>
                  <a:srgbClr val="0070C0"/>
                </a:solidFill>
              </a:rPr>
              <a:t>time quantum</a:t>
            </a:r>
            <a:r>
              <a:rPr lang="en-US" sz="2400" b="1" dirty="0" smtClean="0">
                <a:solidFill>
                  <a:srgbClr val="0070C0"/>
                </a:solidFill>
              </a:rPr>
              <a:t>),  usually 10-100 milliseconds</a:t>
            </a:r>
          </a:p>
          <a:p>
            <a:pPr lvl="1" indent="-173038" algn="just">
              <a:spcAft>
                <a:spcPts val="600"/>
              </a:spcAft>
              <a:buFont typeface="Arial" pitchFamily="34" charset="0"/>
              <a:buChar char="•"/>
            </a:pPr>
            <a:r>
              <a:rPr lang="en-US" sz="2400" b="1" dirty="0" smtClean="0">
                <a:solidFill>
                  <a:srgbClr val="0070C0"/>
                </a:solidFill>
              </a:rPr>
              <a:t>After this time has elapsed, the process is preempted and added to the end of the  ready queue</a:t>
            </a:r>
          </a:p>
          <a:p>
            <a:pPr lvl="1" indent="-173038" algn="just">
              <a:spcAft>
                <a:spcPts val="600"/>
              </a:spcAft>
              <a:buFont typeface="Arial" pitchFamily="34" charset="0"/>
              <a:buChar char="•"/>
            </a:pPr>
            <a:r>
              <a:rPr lang="en-US" sz="2400" b="1" dirty="0" smtClean="0">
                <a:solidFill>
                  <a:srgbClr val="0070C0"/>
                </a:solidFill>
              </a:rPr>
              <a:t> Deciding the length of quantum is subject of research</a:t>
            </a:r>
            <a:endParaRPr lang="en-US" sz="2800" b="1" dirty="0" smtClean="0">
              <a:solidFill>
                <a:srgbClr val="0070C0"/>
              </a:solidFill>
            </a:endParaRPr>
          </a:p>
        </p:txBody>
      </p:sp>
      <p:pic>
        <p:nvPicPr>
          <p:cNvPr id="7" name="Picture 2"/>
          <p:cNvPicPr>
            <a:picLocks noChangeAspect="1" noChangeArrowheads="1"/>
          </p:cNvPicPr>
          <p:nvPr/>
        </p:nvPicPr>
        <p:blipFill>
          <a:blip r:embed="rId3"/>
          <a:srcRect r="53877"/>
          <a:stretch>
            <a:fillRect/>
          </a:stretch>
        </p:blipFill>
        <p:spPr bwMode="auto">
          <a:xfrm>
            <a:off x="609600" y="3429000"/>
            <a:ext cx="3581400" cy="2098675"/>
          </a:xfrm>
          <a:prstGeom prst="rect">
            <a:avLst/>
          </a:prstGeom>
          <a:noFill/>
          <a:ln w="9525">
            <a:noFill/>
            <a:miter lim="800000"/>
            <a:headEnd/>
            <a:tailEnd/>
          </a:ln>
        </p:spPr>
      </p:pic>
      <p:pic>
        <p:nvPicPr>
          <p:cNvPr id="8" name="Picture 3"/>
          <p:cNvPicPr>
            <a:picLocks noChangeAspect="1" noChangeArrowheads="1"/>
          </p:cNvPicPr>
          <p:nvPr/>
        </p:nvPicPr>
        <p:blipFill>
          <a:blip r:embed="rId3"/>
          <a:srcRect l="53877"/>
          <a:stretch>
            <a:fillRect/>
          </a:stretch>
        </p:blipFill>
        <p:spPr bwMode="auto">
          <a:xfrm>
            <a:off x="4419600" y="3396455"/>
            <a:ext cx="3694054" cy="2163763"/>
          </a:xfrm>
          <a:prstGeom prst="rect">
            <a:avLst/>
          </a:prstGeom>
          <a:noFill/>
          <a:ln w="9525">
            <a:noFill/>
            <a:miter lim="800000"/>
            <a:headEnd/>
            <a:tailEnd/>
          </a:ln>
        </p:spPr>
      </p:pic>
      <p:sp>
        <p:nvSpPr>
          <p:cNvPr id="10" name="Rectangle 9"/>
          <p:cNvSpPr/>
          <p:nvPr/>
        </p:nvSpPr>
        <p:spPr>
          <a:xfrm>
            <a:off x="2031124" y="5715000"/>
            <a:ext cx="6082530" cy="584775"/>
          </a:xfrm>
          <a:prstGeom prst="rect">
            <a:avLst/>
          </a:prstGeom>
        </p:spPr>
        <p:txBody>
          <a:bodyPr wrap="square">
            <a:spAutoFit/>
          </a:bodyPr>
          <a:lstStyle/>
          <a:p>
            <a:r>
              <a:rPr lang="en-US" sz="1600" b="1" kern="0" dirty="0" smtClean="0"/>
              <a:t>Fig.:-Round-robin scheduling. (a) The list of runnable processes.</a:t>
            </a:r>
          </a:p>
          <a:p>
            <a:r>
              <a:rPr lang="en-US" sz="1600" b="1" kern="0" dirty="0" smtClean="0"/>
              <a:t> (b) The list of runnable processes after B uses up its quantum</a:t>
            </a:r>
            <a:endParaRPr lang="en-US" sz="1600" b="1" dirty="0"/>
          </a:p>
        </p:txBody>
      </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43</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left)">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fltVal val="0"/>
                                          </p:val>
                                        </p:tav>
                                        <p:tav tm="100000">
                                          <p:val>
                                            <p:strVal val="#ppt_h"/>
                                          </p:val>
                                        </p:tav>
                                      </p:tavLst>
                                    </p:anim>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b="1" dirty="0" smtClean="0"/>
              <a:t>QUANTUM SIZE</a:t>
            </a:r>
            <a:endParaRPr lang="en-US" b="1" dirty="0"/>
          </a:p>
        </p:txBody>
      </p:sp>
      <p:sp>
        <p:nvSpPr>
          <p:cNvPr id="5" name="Rectangle 4"/>
          <p:cNvSpPr/>
          <p:nvPr/>
        </p:nvSpPr>
        <p:spPr>
          <a:xfrm>
            <a:off x="304800" y="533400"/>
            <a:ext cx="8229600" cy="4401205"/>
          </a:xfrm>
          <a:prstGeom prst="rect">
            <a:avLst/>
          </a:prstGeom>
        </p:spPr>
        <p:txBody>
          <a:bodyPr wrap="square">
            <a:spAutoFit/>
          </a:bodyPr>
          <a:lstStyle/>
          <a:p>
            <a:pPr marL="284163" indent="-284163" algn="just">
              <a:buFont typeface="Arial" pitchFamily="34" charset="0"/>
              <a:buChar char="•"/>
            </a:pPr>
            <a:r>
              <a:rPr lang="en-US" sz="2800" b="1" dirty="0" smtClean="0">
                <a:solidFill>
                  <a:srgbClr val="0070C0"/>
                </a:solidFill>
              </a:rPr>
              <a:t>If there are </a:t>
            </a:r>
            <a:r>
              <a:rPr lang="en-US" sz="2800" b="1" i="1" dirty="0" smtClean="0">
                <a:solidFill>
                  <a:srgbClr val="FF0000"/>
                </a:solidFill>
                <a:effectLst>
                  <a:outerShdw blurRad="38100" dist="38100" dir="2700000" algn="tl">
                    <a:srgbClr val="000000">
                      <a:alpha val="43137"/>
                    </a:srgbClr>
                  </a:outerShdw>
                </a:effectLst>
              </a:rPr>
              <a:t>n</a:t>
            </a:r>
            <a:r>
              <a:rPr lang="en-US" sz="2800" b="1" dirty="0" smtClean="0">
                <a:solidFill>
                  <a:srgbClr val="0070C0"/>
                </a:solidFill>
              </a:rPr>
              <a:t> processes in the ready queue and the time quantum is </a:t>
            </a:r>
            <a:r>
              <a:rPr lang="en-US" sz="2800" b="1" i="1" dirty="0" smtClean="0">
                <a:solidFill>
                  <a:srgbClr val="FF0000"/>
                </a:solidFill>
                <a:effectLst>
                  <a:outerShdw blurRad="38100" dist="38100" dir="2700000" algn="tl">
                    <a:srgbClr val="000000">
                      <a:alpha val="43137"/>
                    </a:srgbClr>
                  </a:outerShdw>
                </a:effectLst>
              </a:rPr>
              <a:t>q</a:t>
            </a:r>
            <a:endParaRPr lang="en-US" sz="2800" b="1" dirty="0">
              <a:solidFill>
                <a:srgbClr val="FF0000"/>
              </a:solidFill>
              <a:effectLst>
                <a:outerShdw blurRad="38100" dist="38100" dir="2700000" algn="tl">
                  <a:srgbClr val="000000">
                    <a:alpha val="43137"/>
                  </a:srgbClr>
                </a:outerShdw>
              </a:effectLst>
            </a:endParaRPr>
          </a:p>
          <a:p>
            <a:pPr marL="284163" indent="-284163" algn="just">
              <a:buFont typeface="Arial" pitchFamily="34" charset="0"/>
              <a:buChar char="•"/>
            </a:pPr>
            <a:r>
              <a:rPr lang="en-US" sz="2800" b="1" dirty="0" smtClean="0">
                <a:solidFill>
                  <a:srgbClr val="0070C0"/>
                </a:solidFill>
              </a:rPr>
              <a:t>Then each process gets </a:t>
            </a:r>
            <a:r>
              <a:rPr lang="en-US" sz="2800" b="1" dirty="0" smtClean="0">
                <a:solidFill>
                  <a:srgbClr val="FF0000"/>
                </a:solidFill>
                <a:effectLst>
                  <a:outerShdw blurRad="38100" dist="38100" dir="2700000" algn="tl">
                    <a:srgbClr val="000000">
                      <a:alpha val="43137"/>
                    </a:srgbClr>
                  </a:outerShdw>
                </a:effectLst>
              </a:rPr>
              <a:t>1/</a:t>
            </a:r>
            <a:r>
              <a:rPr lang="en-US" sz="2800" b="1" i="1" dirty="0" smtClean="0">
                <a:solidFill>
                  <a:srgbClr val="FF0000"/>
                </a:solidFill>
                <a:effectLst>
                  <a:outerShdw blurRad="38100" dist="38100" dir="2700000" algn="tl">
                    <a:srgbClr val="000000">
                      <a:alpha val="43137"/>
                    </a:srgbClr>
                  </a:outerShdw>
                </a:effectLst>
              </a:rPr>
              <a:t>n</a:t>
            </a:r>
            <a:r>
              <a:rPr lang="en-US" sz="2800" b="1" dirty="0" smtClean="0">
                <a:solidFill>
                  <a:srgbClr val="0070C0"/>
                </a:solidFill>
              </a:rPr>
              <a:t> of the CPU time</a:t>
            </a:r>
          </a:p>
          <a:p>
            <a:pPr marL="284163" indent="-284163" algn="just">
              <a:buFont typeface="Arial" pitchFamily="34" charset="0"/>
              <a:buChar char="•"/>
            </a:pPr>
            <a:r>
              <a:rPr lang="en-US" sz="2800" b="1" dirty="0" smtClean="0">
                <a:solidFill>
                  <a:srgbClr val="0070C0"/>
                </a:solidFill>
              </a:rPr>
              <a:t>In chunks of at most </a:t>
            </a:r>
            <a:r>
              <a:rPr lang="en-US" sz="2800" b="1" i="1" dirty="0" smtClean="0">
                <a:solidFill>
                  <a:srgbClr val="FF0000"/>
                </a:solidFill>
                <a:effectLst>
                  <a:outerShdw blurRad="38100" dist="38100" dir="2700000" algn="tl">
                    <a:srgbClr val="000000">
                      <a:alpha val="43137"/>
                    </a:srgbClr>
                  </a:outerShdw>
                </a:effectLst>
              </a:rPr>
              <a:t>q</a:t>
            </a:r>
            <a:r>
              <a:rPr lang="en-US" sz="2800" b="1" dirty="0" smtClean="0">
                <a:solidFill>
                  <a:srgbClr val="0070C0"/>
                </a:solidFill>
              </a:rPr>
              <a:t> time units at once</a:t>
            </a:r>
          </a:p>
          <a:p>
            <a:pPr marL="284163" indent="-284163" algn="just">
              <a:buFont typeface="Arial" pitchFamily="34" charset="0"/>
              <a:buChar char="•"/>
            </a:pPr>
            <a:r>
              <a:rPr lang="en-US" sz="2800" b="1" dirty="0" smtClean="0">
                <a:solidFill>
                  <a:srgbClr val="0070C0"/>
                </a:solidFill>
              </a:rPr>
              <a:t>No process waits more than </a:t>
            </a:r>
            <a:r>
              <a:rPr lang="en-US" sz="2800" b="1" dirty="0" smtClean="0">
                <a:solidFill>
                  <a:srgbClr val="FF0000"/>
                </a:solidFill>
                <a:effectLst>
                  <a:outerShdw blurRad="38100" dist="38100" dir="2700000" algn="tl">
                    <a:srgbClr val="000000">
                      <a:alpha val="43137"/>
                    </a:srgbClr>
                  </a:outerShdw>
                </a:effectLst>
              </a:rPr>
              <a:t>(</a:t>
            </a:r>
            <a:r>
              <a:rPr lang="en-US" sz="2800" b="1" i="1" dirty="0" smtClean="0">
                <a:solidFill>
                  <a:srgbClr val="FF0000"/>
                </a:solidFill>
                <a:effectLst>
                  <a:outerShdw blurRad="38100" dist="38100" dir="2700000" algn="tl">
                    <a:srgbClr val="000000">
                      <a:alpha val="43137"/>
                    </a:srgbClr>
                  </a:outerShdw>
                </a:effectLst>
              </a:rPr>
              <a:t>n</a:t>
            </a:r>
            <a:r>
              <a:rPr lang="en-US" sz="2800" b="1" dirty="0" smtClean="0">
                <a:solidFill>
                  <a:srgbClr val="FF0000"/>
                </a:solidFill>
                <a:effectLst>
                  <a:outerShdw blurRad="38100" dist="38100" dir="2700000" algn="tl">
                    <a:srgbClr val="000000">
                      <a:alpha val="43137"/>
                    </a:srgbClr>
                  </a:outerShdw>
                </a:effectLst>
              </a:rPr>
              <a:t>-1)</a:t>
            </a:r>
            <a:r>
              <a:rPr lang="en-US" sz="2800" b="1" i="1" dirty="0" smtClean="0">
                <a:solidFill>
                  <a:srgbClr val="FF0000"/>
                </a:solidFill>
                <a:effectLst>
                  <a:outerShdw blurRad="38100" dist="38100" dir="2700000" algn="tl">
                    <a:srgbClr val="000000">
                      <a:alpha val="43137"/>
                    </a:srgbClr>
                  </a:outerShdw>
                </a:effectLst>
              </a:rPr>
              <a:t>q </a:t>
            </a:r>
            <a:r>
              <a:rPr lang="en-US" sz="2800" b="1" dirty="0" smtClean="0">
                <a:solidFill>
                  <a:srgbClr val="0070C0"/>
                </a:solidFill>
              </a:rPr>
              <a:t>time units</a:t>
            </a:r>
          </a:p>
          <a:p>
            <a:pPr algn="just"/>
            <a:endParaRPr lang="en-US" sz="2800" dirty="0" smtClean="0"/>
          </a:p>
          <a:p>
            <a:pPr>
              <a:buFont typeface="Arial" pitchFamily="34" charset="0"/>
              <a:buChar char="•"/>
            </a:pPr>
            <a:r>
              <a:rPr lang="en-US" sz="2800" b="1" dirty="0" smtClean="0">
                <a:solidFill>
                  <a:srgbClr val="FF0000"/>
                </a:solidFill>
              </a:rPr>
              <a:t> Performance</a:t>
            </a:r>
          </a:p>
          <a:p>
            <a:pPr lvl="1" algn="just">
              <a:buFont typeface="Arial" pitchFamily="34" charset="0"/>
              <a:buChar char="•"/>
            </a:pPr>
            <a:r>
              <a:rPr lang="en-US" sz="2800" i="1" dirty="0" smtClean="0">
                <a:solidFill>
                  <a:srgbClr val="0070C0"/>
                </a:solidFill>
              </a:rPr>
              <a:t> </a:t>
            </a:r>
            <a:r>
              <a:rPr lang="en-US" sz="2800" b="1" i="1" dirty="0" smtClean="0">
                <a:solidFill>
                  <a:srgbClr val="0070C0"/>
                </a:solidFill>
              </a:rPr>
              <a:t>q</a:t>
            </a:r>
            <a:r>
              <a:rPr lang="en-US" sz="2800" b="1" dirty="0" smtClean="0">
                <a:solidFill>
                  <a:srgbClr val="0070C0"/>
                </a:solidFill>
              </a:rPr>
              <a:t> large </a:t>
            </a:r>
            <a:r>
              <a:rPr lang="en-US" sz="2800" b="1" dirty="0" smtClean="0">
                <a:solidFill>
                  <a:srgbClr val="0070C0"/>
                </a:solidFill>
                <a:sym typeface="Symbol" pitchFamily="18" charset="2"/>
              </a:rPr>
              <a:t> FCFS, poor response time</a:t>
            </a:r>
          </a:p>
          <a:p>
            <a:pPr lvl="1" algn="just">
              <a:buFont typeface="Arial" pitchFamily="34" charset="0"/>
              <a:buChar char="•"/>
            </a:pPr>
            <a:r>
              <a:rPr lang="en-US" sz="2800" b="1" i="1" dirty="0" smtClean="0">
                <a:solidFill>
                  <a:srgbClr val="0070C0"/>
                </a:solidFill>
                <a:sym typeface="Symbol" pitchFamily="18" charset="2"/>
              </a:rPr>
              <a:t> q </a:t>
            </a:r>
            <a:r>
              <a:rPr lang="en-US" sz="2800" b="1" dirty="0" smtClean="0">
                <a:solidFill>
                  <a:srgbClr val="0070C0"/>
                </a:solidFill>
                <a:sym typeface="Symbol" pitchFamily="18" charset="2"/>
              </a:rPr>
              <a:t>small  overhead is too high</a:t>
            </a:r>
          </a:p>
          <a:p>
            <a:pPr marL="0" lvl="1"/>
            <a:endParaRPr lang="en-US" sz="2800" dirty="0" smtClean="0"/>
          </a:p>
        </p:txBody>
      </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44</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wipe(left)">
                                      <p:cBhvr>
                                        <p:cTn id="7" dur="500"/>
                                        <p:tgtEl>
                                          <p:spTgt spid="5">
                                            <p:txEl>
                                              <p:pRg st="5" end="5"/>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animEffect transition="in" filter="wipe(left)">
                                      <p:cBhvr>
                                        <p:cTn id="11" dur="500"/>
                                        <p:tgtEl>
                                          <p:spTgt spid="5">
                                            <p:txEl>
                                              <p:pRg st="6" end="6"/>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animEffect transition="in" filter="wipe(left)">
                                      <p:cBhvr>
                                        <p:cTn id="15"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endParaRPr lang="en-US" b="1" dirty="0"/>
          </a:p>
        </p:txBody>
      </p:sp>
      <p:pic>
        <p:nvPicPr>
          <p:cNvPr id="1026" name="Picture 2"/>
          <p:cNvPicPr>
            <a:picLocks noChangeAspect="1" noChangeArrowheads="1"/>
          </p:cNvPicPr>
          <p:nvPr/>
        </p:nvPicPr>
        <p:blipFill>
          <a:blip r:embed="rId3"/>
          <a:srcRect/>
          <a:stretch>
            <a:fillRect/>
          </a:stretch>
        </p:blipFill>
        <p:spPr bwMode="auto">
          <a:xfrm>
            <a:off x="228600" y="304800"/>
            <a:ext cx="8207604" cy="5486400"/>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a:xfrm>
            <a:off x="6504432" y="6629400"/>
            <a:ext cx="990600" cy="304800"/>
          </a:xfrm>
        </p:spPr>
        <p:txBody>
          <a:bodyPr/>
          <a:lstStyle/>
          <a:p>
            <a:pPr algn="r"/>
            <a:fld id="{256D3EEF-DE4E-429D-8EC4-DDC531AFF587}" type="slidenum">
              <a:rPr kumimoji="0" lang="en-US" sz="1000" smtClean="0"/>
              <a:pPr algn="r"/>
              <a:t>45</a:t>
            </a:fld>
            <a:endParaRPr kumimoji="0" lang="en-US"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b="1" dirty="0" smtClean="0"/>
              <a:t>ROUND ROBIN ALGORITHM</a:t>
            </a:r>
            <a:endParaRPr lang="en-US" b="1" dirty="0"/>
          </a:p>
        </p:txBody>
      </p:sp>
      <p:pic>
        <p:nvPicPr>
          <p:cNvPr id="7170" name="Picture 2"/>
          <p:cNvPicPr>
            <a:picLocks noChangeAspect="1" noChangeArrowheads="1"/>
          </p:cNvPicPr>
          <p:nvPr/>
        </p:nvPicPr>
        <p:blipFill>
          <a:blip r:embed="rId3"/>
          <a:srcRect/>
          <a:stretch>
            <a:fillRect/>
          </a:stretch>
        </p:blipFill>
        <p:spPr bwMode="auto">
          <a:xfrm>
            <a:off x="937260" y="4796940"/>
            <a:ext cx="6705600" cy="834540"/>
          </a:xfrm>
          <a:prstGeom prst="rect">
            <a:avLst/>
          </a:prstGeom>
          <a:noFill/>
          <a:ln w="9525">
            <a:noFill/>
            <a:miter lim="800000"/>
            <a:headEnd/>
            <a:tailEnd/>
          </a:ln>
          <a:effectLst/>
        </p:spPr>
      </p:pic>
      <p:grpSp>
        <p:nvGrpSpPr>
          <p:cNvPr id="10" name="Group 9"/>
          <p:cNvGrpSpPr/>
          <p:nvPr/>
        </p:nvGrpSpPr>
        <p:grpSpPr>
          <a:xfrm>
            <a:off x="609600" y="3009900"/>
            <a:ext cx="6827520" cy="1524000"/>
            <a:chOff x="609600" y="2209800"/>
            <a:chExt cx="6827520" cy="1524000"/>
          </a:xfrm>
        </p:grpSpPr>
        <p:pic>
          <p:nvPicPr>
            <p:cNvPr id="1027" name="Picture 3"/>
            <p:cNvPicPr>
              <a:picLocks noChangeAspect="1" noChangeArrowheads="1"/>
            </p:cNvPicPr>
            <p:nvPr/>
          </p:nvPicPr>
          <p:blipFill>
            <a:blip r:embed="rId4"/>
            <a:srcRect/>
            <a:stretch>
              <a:fillRect/>
            </a:stretch>
          </p:blipFill>
          <p:spPr bwMode="auto">
            <a:xfrm>
              <a:off x="1143000" y="2743200"/>
              <a:ext cx="6294120" cy="9906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5"/>
            <a:srcRect/>
            <a:stretch>
              <a:fillRect/>
            </a:stretch>
          </p:blipFill>
          <p:spPr bwMode="auto">
            <a:xfrm>
              <a:off x="609600" y="2209800"/>
              <a:ext cx="1129862" cy="381000"/>
            </a:xfrm>
            <a:prstGeom prst="rect">
              <a:avLst/>
            </a:prstGeom>
            <a:noFill/>
            <a:ln w="9525">
              <a:noFill/>
              <a:miter lim="800000"/>
              <a:headEnd/>
              <a:tailEnd/>
            </a:ln>
            <a:effectLst/>
          </p:spPr>
        </p:pic>
      </p:gr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46</a:t>
            </a:fld>
            <a:endParaRPr kumimoji="0" lang="en-US" dirty="0"/>
          </a:p>
        </p:txBody>
      </p:sp>
      <p:grpSp>
        <p:nvGrpSpPr>
          <p:cNvPr id="4" name="Group 3"/>
          <p:cNvGrpSpPr/>
          <p:nvPr/>
        </p:nvGrpSpPr>
        <p:grpSpPr>
          <a:xfrm>
            <a:off x="2133600" y="609600"/>
            <a:ext cx="3817143" cy="2154198"/>
            <a:chOff x="2133600" y="609600"/>
            <a:chExt cx="3817143" cy="2154198"/>
          </a:xfrm>
        </p:grpSpPr>
        <p:pic>
          <p:nvPicPr>
            <p:cNvPr id="1026" name="Picture 2"/>
            <p:cNvPicPr>
              <a:picLocks noChangeAspect="1" noChangeArrowheads="1"/>
            </p:cNvPicPr>
            <p:nvPr/>
          </p:nvPicPr>
          <p:blipFill>
            <a:blip r:embed="rId6"/>
            <a:srcRect/>
            <a:stretch>
              <a:fillRect/>
            </a:stretch>
          </p:blipFill>
          <p:spPr bwMode="auto">
            <a:xfrm>
              <a:off x="2133600" y="609600"/>
              <a:ext cx="3817143" cy="1600200"/>
            </a:xfrm>
            <a:prstGeom prst="rect">
              <a:avLst/>
            </a:prstGeom>
            <a:noFill/>
            <a:ln w="9525">
              <a:noFill/>
              <a:miter lim="800000"/>
              <a:headEnd/>
              <a:tailEnd/>
            </a:ln>
            <a:effectLst/>
          </p:spPr>
        </p:pic>
        <p:sp>
          <p:nvSpPr>
            <p:cNvPr id="11" name="Rectangle 10"/>
            <p:cNvSpPr/>
            <p:nvPr/>
          </p:nvSpPr>
          <p:spPr>
            <a:xfrm>
              <a:off x="3138705" y="2394466"/>
              <a:ext cx="2302709" cy="369332"/>
            </a:xfrm>
            <a:prstGeom prst="rect">
              <a:avLst/>
            </a:prstGeom>
          </p:spPr>
          <p:txBody>
            <a:bodyPr wrap="square">
              <a:spAutoFit/>
            </a:bodyPr>
            <a:lstStyle/>
            <a:p>
              <a:r>
                <a:rPr lang="en-US" b="1" kern="0" dirty="0">
                  <a:effectLst>
                    <a:outerShdw blurRad="38100" dist="38100" dir="2700000" algn="tl">
                      <a:srgbClr val="000000">
                        <a:alpha val="43137"/>
                      </a:srgbClr>
                    </a:outerShdw>
                  </a:effectLst>
                </a:rPr>
                <a:t>q</a:t>
              </a:r>
              <a:r>
                <a:rPr lang="en-US" b="1" kern="0" dirty="0" smtClean="0">
                  <a:effectLst>
                    <a:outerShdw blurRad="38100" dist="38100" dir="2700000" algn="tl">
                      <a:srgbClr val="000000">
                        <a:alpha val="43137"/>
                      </a:srgbClr>
                    </a:outerShdw>
                  </a:effectLst>
                </a:rPr>
                <a:t>uantum (q) = 20</a:t>
              </a:r>
              <a:endParaRPr lang="en-US" b="1" dirty="0">
                <a:effectLst>
                  <a:outerShdw blurRad="38100" dist="38100" dir="2700000" algn="tl">
                    <a:srgbClr val="000000">
                      <a:alpha val="43137"/>
                    </a:srgbClr>
                  </a:outerShdw>
                </a:effectLst>
              </a:endParaRPr>
            </a:p>
          </p:txBody>
        </p:sp>
      </p:gr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dissolve">
                                      <p:cBhvr>
                                        <p:cTn id="12"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b="1" dirty="0" smtClean="0"/>
              <a:t>ROUND ROBIN ALGORITHM</a:t>
            </a:r>
            <a:endParaRPr lang="en-US" b="1" dirty="0"/>
          </a:p>
        </p:txBody>
      </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47</a:t>
            </a:fld>
            <a:endParaRPr kumimoji="0" lang="en-US" dirty="0"/>
          </a:p>
        </p:txBody>
      </p:sp>
      <p:grpSp>
        <p:nvGrpSpPr>
          <p:cNvPr id="7" name="Group 6"/>
          <p:cNvGrpSpPr/>
          <p:nvPr/>
        </p:nvGrpSpPr>
        <p:grpSpPr>
          <a:xfrm>
            <a:off x="971023" y="1066800"/>
            <a:ext cx="6454140" cy="2895600"/>
            <a:chOff x="1447800" y="304800"/>
            <a:chExt cx="5562600" cy="2763205"/>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04800"/>
              <a:ext cx="5562600" cy="2468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3781" y="2777443"/>
              <a:ext cx="1290637" cy="2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6905296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b="1" dirty="0" smtClean="0"/>
              <a:t>ROUND ROBIN ALGORITHM</a:t>
            </a:r>
            <a:endParaRPr lang="en-US" b="1" dirty="0"/>
          </a:p>
        </p:txBody>
      </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48</a:t>
            </a:fld>
            <a:endParaRPr kumimoji="0" lang="en-US" dirty="0"/>
          </a:p>
        </p:txBody>
      </p:sp>
      <p:pic>
        <p:nvPicPr>
          <p:cNvPr id="4" name="Picture 3"/>
          <p:cNvPicPr>
            <a:picLocks noChangeAspect="1"/>
          </p:cNvPicPr>
          <p:nvPr/>
        </p:nvPicPr>
        <p:blipFill>
          <a:blip r:embed="rId3"/>
          <a:stretch>
            <a:fillRect/>
          </a:stretch>
        </p:blipFill>
        <p:spPr>
          <a:xfrm>
            <a:off x="1321377" y="205862"/>
            <a:ext cx="6617352" cy="2842137"/>
          </a:xfrm>
          <a:prstGeom prst="rect">
            <a:avLst/>
          </a:prstGeom>
        </p:spPr>
      </p:pic>
      <p:pic>
        <p:nvPicPr>
          <p:cNvPr id="11" name="Picture 10"/>
          <p:cNvPicPr>
            <a:picLocks noChangeAspect="1"/>
          </p:cNvPicPr>
          <p:nvPr/>
        </p:nvPicPr>
        <p:blipFill>
          <a:blip r:embed="rId4"/>
          <a:stretch>
            <a:fillRect/>
          </a:stretch>
        </p:blipFill>
        <p:spPr>
          <a:xfrm>
            <a:off x="1564024" y="3314699"/>
            <a:ext cx="5940533" cy="1219200"/>
          </a:xfrm>
          <a:prstGeom prst="rect">
            <a:avLst/>
          </a:prstGeom>
        </p:spPr>
      </p:pic>
      <p:pic>
        <p:nvPicPr>
          <p:cNvPr id="5" name="Picture 4"/>
          <p:cNvPicPr>
            <a:picLocks noChangeAspect="1"/>
          </p:cNvPicPr>
          <p:nvPr/>
        </p:nvPicPr>
        <p:blipFill>
          <a:blip r:embed="rId5"/>
          <a:stretch>
            <a:fillRect/>
          </a:stretch>
        </p:blipFill>
        <p:spPr>
          <a:xfrm>
            <a:off x="1855696" y="4800600"/>
            <a:ext cx="5673900" cy="682751"/>
          </a:xfrm>
          <a:prstGeom prst="rect">
            <a:avLst/>
          </a:prstGeom>
        </p:spPr>
      </p:pic>
      <p:sp>
        <p:nvSpPr>
          <p:cNvPr id="6" name="TextBox 5"/>
          <p:cNvSpPr txBox="1"/>
          <p:nvPr/>
        </p:nvSpPr>
        <p:spPr>
          <a:xfrm>
            <a:off x="3865171" y="2996683"/>
            <a:ext cx="1413657" cy="369332"/>
          </a:xfrm>
          <a:prstGeom prst="rect">
            <a:avLst/>
          </a:prstGeom>
          <a:noFill/>
        </p:spPr>
        <p:txBody>
          <a:bodyPr wrap="none" rtlCol="0">
            <a:spAutoFit/>
          </a:bodyPr>
          <a:lstStyle/>
          <a:p>
            <a:r>
              <a:rPr lang="en-US" dirty="0" smtClean="0"/>
              <a:t>Quantum = 2</a:t>
            </a:r>
            <a:endParaRPr lang="en-US" dirty="0"/>
          </a:p>
        </p:txBody>
      </p:sp>
    </p:spTree>
    <p:extLst>
      <p:ext uri="{BB962C8B-B14F-4D97-AF65-F5344CB8AC3E}">
        <p14:creationId xmlns:p14="http://schemas.microsoft.com/office/powerpoint/2010/main" val="32838791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b="1" dirty="0" smtClean="0"/>
              <a:t>ROUND ROBIN ALGORITHM</a:t>
            </a:r>
            <a:endParaRPr lang="en-US" b="1" dirty="0"/>
          </a:p>
        </p:txBody>
      </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49</a:t>
            </a:fld>
            <a:endParaRPr kumimoji="0" lang="en-US" dirty="0"/>
          </a:p>
        </p:txBody>
      </p:sp>
      <p:pic>
        <p:nvPicPr>
          <p:cNvPr id="6" name="Picture 5"/>
          <p:cNvPicPr>
            <a:picLocks noChangeAspect="1"/>
          </p:cNvPicPr>
          <p:nvPr/>
        </p:nvPicPr>
        <p:blipFill>
          <a:blip r:embed="rId3"/>
          <a:stretch>
            <a:fillRect/>
          </a:stretch>
        </p:blipFill>
        <p:spPr>
          <a:xfrm>
            <a:off x="1743075" y="304800"/>
            <a:ext cx="5271562" cy="2667000"/>
          </a:xfrm>
          <a:prstGeom prst="rect">
            <a:avLst/>
          </a:prstGeom>
        </p:spPr>
      </p:pic>
      <p:pic>
        <p:nvPicPr>
          <p:cNvPr id="7" name="Picture 6"/>
          <p:cNvPicPr>
            <a:picLocks noChangeAspect="1"/>
          </p:cNvPicPr>
          <p:nvPr/>
        </p:nvPicPr>
        <p:blipFill>
          <a:blip r:embed="rId4"/>
          <a:stretch>
            <a:fillRect/>
          </a:stretch>
        </p:blipFill>
        <p:spPr>
          <a:xfrm>
            <a:off x="1752600" y="3383104"/>
            <a:ext cx="5182049" cy="2027096"/>
          </a:xfrm>
          <a:prstGeom prst="rect">
            <a:avLst/>
          </a:prstGeom>
        </p:spPr>
      </p:pic>
      <p:pic>
        <p:nvPicPr>
          <p:cNvPr id="8" name="Picture 7"/>
          <p:cNvPicPr>
            <a:picLocks noChangeAspect="1"/>
          </p:cNvPicPr>
          <p:nvPr/>
        </p:nvPicPr>
        <p:blipFill>
          <a:blip r:embed="rId5"/>
          <a:stretch>
            <a:fillRect/>
          </a:stretch>
        </p:blipFill>
        <p:spPr>
          <a:xfrm>
            <a:off x="1771650" y="5558948"/>
            <a:ext cx="5350254" cy="537052"/>
          </a:xfrm>
          <a:prstGeom prst="rect">
            <a:avLst/>
          </a:prstGeom>
        </p:spPr>
      </p:pic>
      <p:sp>
        <p:nvSpPr>
          <p:cNvPr id="12" name="TextBox 11"/>
          <p:cNvSpPr txBox="1"/>
          <p:nvPr/>
        </p:nvSpPr>
        <p:spPr>
          <a:xfrm>
            <a:off x="3865171" y="2996683"/>
            <a:ext cx="1413657" cy="369332"/>
          </a:xfrm>
          <a:prstGeom prst="rect">
            <a:avLst/>
          </a:prstGeom>
          <a:noFill/>
        </p:spPr>
        <p:txBody>
          <a:bodyPr wrap="none" rtlCol="0">
            <a:spAutoFit/>
          </a:bodyPr>
          <a:lstStyle/>
          <a:p>
            <a:r>
              <a:rPr lang="en-US" dirty="0" smtClean="0"/>
              <a:t>Quantum = 2</a:t>
            </a:r>
            <a:endParaRPr lang="en-US" dirty="0"/>
          </a:p>
        </p:txBody>
      </p:sp>
    </p:spTree>
    <p:extLst>
      <p:ext uri="{BB962C8B-B14F-4D97-AF65-F5344CB8AC3E}">
        <p14:creationId xmlns:p14="http://schemas.microsoft.com/office/powerpoint/2010/main" val="1859635549"/>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b="1" dirty="0" smtClean="0"/>
              <a:t>PROCESS CREATION</a:t>
            </a:r>
            <a:endParaRPr lang="en-US" b="1" dirty="0"/>
          </a:p>
        </p:txBody>
      </p:sp>
      <p:sp>
        <p:nvSpPr>
          <p:cNvPr id="10" name="Rectangle 9"/>
          <p:cNvSpPr/>
          <p:nvPr/>
        </p:nvSpPr>
        <p:spPr>
          <a:xfrm>
            <a:off x="304800" y="533400"/>
            <a:ext cx="8077200" cy="2677656"/>
          </a:xfrm>
          <a:prstGeom prst="rect">
            <a:avLst/>
          </a:prstGeom>
        </p:spPr>
        <p:txBody>
          <a:bodyPr wrap="square">
            <a:spAutoFit/>
          </a:bodyPr>
          <a:lstStyle/>
          <a:p>
            <a:pPr>
              <a:buFont typeface="Wingdings" pitchFamily="2" charset="2"/>
              <a:buChar char="Ø"/>
            </a:pPr>
            <a:r>
              <a:rPr lang="en-US" sz="2800" b="1" dirty="0" smtClean="0">
                <a:solidFill>
                  <a:srgbClr val="FF0000"/>
                </a:solidFill>
              </a:rPr>
              <a:t> Four principal events that causes processes to be </a:t>
            </a:r>
          </a:p>
          <a:p>
            <a:r>
              <a:rPr lang="en-US" sz="2800" b="1" dirty="0" smtClean="0">
                <a:solidFill>
                  <a:srgbClr val="FF0000"/>
                </a:solidFill>
              </a:rPr>
              <a:t>     created</a:t>
            </a:r>
          </a:p>
          <a:p>
            <a:pPr marL="630238" lvl="1" indent="-236538">
              <a:buFont typeface="Arial" pitchFamily="34" charset="0"/>
              <a:buChar char="•"/>
            </a:pPr>
            <a:r>
              <a:rPr lang="en-US" sz="2800" b="1" dirty="0" smtClean="0">
                <a:solidFill>
                  <a:srgbClr val="0070C0"/>
                </a:solidFill>
              </a:rPr>
              <a:t>System initialization</a:t>
            </a:r>
          </a:p>
          <a:p>
            <a:pPr marL="630238" lvl="1" indent="-236538">
              <a:buFont typeface="Arial" pitchFamily="34" charset="0"/>
              <a:buChar char="•"/>
            </a:pPr>
            <a:r>
              <a:rPr lang="en-US" sz="2800" b="1" dirty="0" smtClean="0">
                <a:solidFill>
                  <a:srgbClr val="0070C0"/>
                </a:solidFill>
              </a:rPr>
              <a:t>Execution of a process creation by system call</a:t>
            </a:r>
          </a:p>
          <a:p>
            <a:pPr marL="630238" lvl="1" indent="-236538">
              <a:buFont typeface="Arial" pitchFamily="34" charset="0"/>
              <a:buChar char="•"/>
            </a:pPr>
            <a:r>
              <a:rPr lang="en-US" sz="2800" b="1" dirty="0" smtClean="0">
                <a:solidFill>
                  <a:srgbClr val="0070C0"/>
                </a:solidFill>
              </a:rPr>
              <a:t>A user request to create a new process</a:t>
            </a:r>
          </a:p>
          <a:p>
            <a:pPr marL="630238" lvl="1" indent="-236538">
              <a:buFont typeface="Arial" pitchFamily="34" charset="0"/>
              <a:buChar char="•"/>
            </a:pPr>
            <a:r>
              <a:rPr lang="en-US" sz="2800" b="1" dirty="0" smtClean="0">
                <a:solidFill>
                  <a:srgbClr val="0070C0"/>
                </a:solidFill>
              </a:rPr>
              <a:t>Initiation of a batch job</a:t>
            </a:r>
          </a:p>
        </p:txBody>
      </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5</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wipe(left)">
                                      <p:cBhvr>
                                        <p:cTn id="7" dur="500"/>
                                        <p:tgtEl>
                                          <p:spTgt spid="10">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animEffect transition="in" filter="wipe(left)">
                                      <p:cBhvr>
                                        <p:cTn id="11" dur="500"/>
                                        <p:tgtEl>
                                          <p:spTgt spid="10">
                                            <p:txEl>
                                              <p:pRg st="3" end="3"/>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animEffect transition="in" filter="wipe(left)">
                                      <p:cBhvr>
                                        <p:cTn id="15" dur="500"/>
                                        <p:tgtEl>
                                          <p:spTgt spid="10">
                                            <p:txEl>
                                              <p:pRg st="4" end="4"/>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animEffect transition="in" filter="wipe(left)">
                                      <p:cBhvr>
                                        <p:cTn id="19"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endParaRPr lang="en-US" b="1" dirty="0"/>
          </a:p>
        </p:txBody>
      </p:sp>
      <p:sp>
        <p:nvSpPr>
          <p:cNvPr id="5" name="Rectangle 4"/>
          <p:cNvSpPr/>
          <p:nvPr/>
        </p:nvSpPr>
        <p:spPr>
          <a:xfrm>
            <a:off x="304800" y="533400"/>
            <a:ext cx="8229600" cy="523220"/>
          </a:xfrm>
          <a:prstGeom prst="rect">
            <a:avLst/>
          </a:prstGeom>
        </p:spPr>
        <p:txBody>
          <a:bodyPr wrap="square">
            <a:spAutoFit/>
          </a:bodyPr>
          <a:lstStyle/>
          <a:p>
            <a:pPr marL="0" lvl="1">
              <a:buFont typeface="Wingdings" pitchFamily="2" charset="2"/>
              <a:buChar char="Ø"/>
            </a:pPr>
            <a:r>
              <a:rPr lang="en-US" sz="2800" b="1" dirty="0" smtClean="0">
                <a:solidFill>
                  <a:srgbClr val="FF0000"/>
                </a:solidFill>
              </a:rPr>
              <a:t> Priority Scheduling Concept</a:t>
            </a:r>
          </a:p>
        </p:txBody>
      </p:sp>
      <p:pic>
        <p:nvPicPr>
          <p:cNvPr id="11" name="Picture 2"/>
          <p:cNvPicPr>
            <a:picLocks noChangeAspect="1" noChangeArrowheads="1"/>
          </p:cNvPicPr>
          <p:nvPr/>
        </p:nvPicPr>
        <p:blipFill>
          <a:blip r:embed="rId3"/>
          <a:srcRect/>
          <a:stretch>
            <a:fillRect/>
          </a:stretch>
        </p:blipFill>
        <p:spPr>
          <a:xfrm>
            <a:off x="381000" y="1295400"/>
            <a:ext cx="7559675" cy="3384550"/>
          </a:xfrm>
          <a:prstGeom prst="rect">
            <a:avLst/>
          </a:prstGeom>
          <a:noFill/>
        </p:spPr>
      </p:pic>
      <p:pic>
        <p:nvPicPr>
          <p:cNvPr id="12" name="Picture 5"/>
          <p:cNvPicPr>
            <a:picLocks noChangeAspect="1" noChangeArrowheads="1"/>
          </p:cNvPicPr>
          <p:nvPr/>
        </p:nvPicPr>
        <p:blipFill>
          <a:blip r:embed="rId4"/>
          <a:srcRect/>
          <a:stretch>
            <a:fillRect/>
          </a:stretch>
        </p:blipFill>
        <p:spPr bwMode="auto">
          <a:xfrm>
            <a:off x="2514600" y="4724400"/>
            <a:ext cx="4359965" cy="304800"/>
          </a:xfrm>
          <a:prstGeom prst="rect">
            <a:avLst/>
          </a:prstGeom>
          <a:noFill/>
          <a:ln w="63500" cap="flat" cmpd="sng">
            <a:noFill/>
            <a:prstDash val="solid"/>
            <a:miter lim="800000"/>
            <a:headEnd type="none" w="med" len="med"/>
            <a:tailEnd type="none" w="med" len="med"/>
          </a:ln>
          <a:effectLst/>
        </p:spPr>
      </p:pic>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50</a:t>
            </a:fld>
            <a:endParaRPr kumimoji="0" lang="en-US"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b="1" dirty="0" smtClean="0"/>
              <a:t>PRIORITY SCHEDULING</a:t>
            </a:r>
            <a:endParaRPr lang="en-US" b="1" dirty="0"/>
          </a:p>
        </p:txBody>
      </p:sp>
      <p:pic>
        <p:nvPicPr>
          <p:cNvPr id="2051" name="Picture 3"/>
          <p:cNvPicPr>
            <a:picLocks noChangeAspect="1" noChangeArrowheads="1"/>
          </p:cNvPicPr>
          <p:nvPr/>
        </p:nvPicPr>
        <p:blipFill>
          <a:blip r:embed="rId3"/>
          <a:srcRect/>
          <a:stretch>
            <a:fillRect/>
          </a:stretch>
        </p:blipFill>
        <p:spPr bwMode="auto">
          <a:xfrm>
            <a:off x="2743200" y="533400"/>
            <a:ext cx="3577167" cy="1981200"/>
          </a:xfrm>
          <a:prstGeom prst="rect">
            <a:avLst/>
          </a:prstGeom>
          <a:noFill/>
          <a:ln w="9525">
            <a:noFill/>
            <a:miter lim="800000"/>
            <a:headEnd/>
            <a:tailEnd/>
          </a:ln>
          <a:effectLst/>
        </p:spPr>
      </p:pic>
      <p:sp>
        <p:nvSpPr>
          <p:cNvPr id="6" name="Rectangle 5"/>
          <p:cNvSpPr/>
          <p:nvPr/>
        </p:nvSpPr>
        <p:spPr>
          <a:xfrm>
            <a:off x="304800" y="4038600"/>
            <a:ext cx="8229600" cy="3539430"/>
          </a:xfrm>
          <a:prstGeom prst="rect">
            <a:avLst/>
          </a:prstGeom>
        </p:spPr>
        <p:txBody>
          <a:bodyPr wrap="square">
            <a:spAutoFit/>
          </a:bodyPr>
          <a:lstStyle/>
          <a:p>
            <a:pPr algn="just">
              <a:buFont typeface="Wingdings" pitchFamily="2" charset="2"/>
              <a:buChar char="Ø"/>
            </a:pPr>
            <a:r>
              <a:rPr lang="en-US" sz="2800" b="1" dirty="0" smtClean="0">
                <a:solidFill>
                  <a:srgbClr val="FF0000"/>
                </a:solidFill>
              </a:rPr>
              <a:t> Problem</a:t>
            </a:r>
          </a:p>
          <a:p>
            <a:pPr lvl="1" algn="just">
              <a:buFont typeface="Arial" pitchFamily="34" charset="0"/>
              <a:buChar char="•"/>
            </a:pPr>
            <a:r>
              <a:rPr lang="en-US" sz="2800" b="1" dirty="0" smtClean="0">
                <a:solidFill>
                  <a:srgbClr val="FF0000"/>
                </a:solidFill>
              </a:rPr>
              <a:t> Starvation</a:t>
            </a:r>
          </a:p>
          <a:p>
            <a:pPr lvl="1" algn="just">
              <a:buFont typeface="Arial" pitchFamily="34" charset="0"/>
              <a:buChar char="•"/>
            </a:pPr>
            <a:endParaRPr lang="en-US" sz="2800" dirty="0" smtClean="0"/>
          </a:p>
          <a:p>
            <a:pPr algn="just">
              <a:buFont typeface="Wingdings" pitchFamily="2" charset="2"/>
              <a:buChar char="Ø"/>
            </a:pPr>
            <a:r>
              <a:rPr lang="en-US" sz="2800" b="1" dirty="0" smtClean="0">
                <a:solidFill>
                  <a:srgbClr val="00B050"/>
                </a:solidFill>
              </a:rPr>
              <a:t>Solution</a:t>
            </a:r>
          </a:p>
          <a:p>
            <a:pPr lvl="1" algn="just">
              <a:buFont typeface="Arial" pitchFamily="34" charset="0"/>
              <a:buChar char="•"/>
            </a:pPr>
            <a:r>
              <a:rPr lang="en-US" sz="2800" b="1" dirty="0" smtClean="0">
                <a:solidFill>
                  <a:srgbClr val="00B050"/>
                </a:solidFill>
              </a:rPr>
              <a:t>Aging</a:t>
            </a:r>
          </a:p>
          <a:p>
            <a:pPr lvl="1" algn="just">
              <a:buFont typeface="Wingdings" pitchFamily="2" charset="2"/>
              <a:buChar char="Ø"/>
            </a:pPr>
            <a:endParaRPr lang="en-US" sz="2800" dirty="0" smtClean="0"/>
          </a:p>
          <a:p>
            <a:pPr lvl="1" algn="just"/>
            <a:endParaRPr lang="en-US" sz="2800" dirty="0" smtClean="0"/>
          </a:p>
          <a:p>
            <a:pPr algn="just"/>
            <a:endParaRPr lang="en-US" sz="2800" dirty="0" smtClean="0"/>
          </a:p>
        </p:txBody>
      </p:sp>
      <p:grpSp>
        <p:nvGrpSpPr>
          <p:cNvPr id="8" name="Group 7"/>
          <p:cNvGrpSpPr/>
          <p:nvPr/>
        </p:nvGrpSpPr>
        <p:grpSpPr>
          <a:xfrm>
            <a:off x="457200" y="2362200"/>
            <a:ext cx="7899722" cy="1524000"/>
            <a:chOff x="457200" y="2362200"/>
            <a:chExt cx="7899722" cy="1524000"/>
          </a:xfrm>
        </p:grpSpPr>
        <p:pic>
          <p:nvPicPr>
            <p:cNvPr id="2052" name="Picture 4"/>
            <p:cNvPicPr>
              <a:picLocks noChangeAspect="1" noChangeArrowheads="1"/>
            </p:cNvPicPr>
            <p:nvPr/>
          </p:nvPicPr>
          <p:blipFill>
            <a:blip r:embed="rId4"/>
            <a:srcRect/>
            <a:stretch>
              <a:fillRect/>
            </a:stretch>
          </p:blipFill>
          <p:spPr bwMode="auto">
            <a:xfrm>
              <a:off x="457200" y="2743200"/>
              <a:ext cx="7899722" cy="1143000"/>
            </a:xfrm>
            <a:prstGeom prst="rect">
              <a:avLst/>
            </a:prstGeom>
            <a:noFill/>
            <a:ln w="9525">
              <a:noFill/>
              <a:miter lim="800000"/>
              <a:headEnd/>
              <a:tailEnd/>
            </a:ln>
            <a:effectLst/>
          </p:spPr>
        </p:pic>
        <p:pic>
          <p:nvPicPr>
            <p:cNvPr id="8194" name="Picture 2"/>
            <p:cNvPicPr>
              <a:picLocks noChangeAspect="1" noChangeArrowheads="1"/>
            </p:cNvPicPr>
            <p:nvPr/>
          </p:nvPicPr>
          <p:blipFill>
            <a:blip r:embed="rId5"/>
            <a:srcRect/>
            <a:stretch>
              <a:fillRect/>
            </a:stretch>
          </p:blipFill>
          <p:spPr bwMode="auto">
            <a:xfrm>
              <a:off x="685800" y="2362200"/>
              <a:ext cx="903890" cy="304800"/>
            </a:xfrm>
            <a:prstGeom prst="rect">
              <a:avLst/>
            </a:prstGeom>
            <a:noFill/>
            <a:ln w="9525">
              <a:noFill/>
              <a:miter lim="800000"/>
              <a:headEnd/>
              <a:tailEnd/>
            </a:ln>
            <a:effectLst/>
          </p:spPr>
        </p:pic>
      </p:gr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51</a:t>
            </a:fld>
            <a:endParaRPr kumimoji="0" lang="en-US"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dissolve">
                                      <p:cBhvr>
                                        <p:cTn id="12" dur="500"/>
                                        <p:tgtEl>
                                          <p:spTgt spid="6">
                                            <p:txEl>
                                              <p:pRg st="0" end="0"/>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dissolve">
                                      <p:cBhvr>
                                        <p:cTn id="15" dur="500"/>
                                        <p:tgtEl>
                                          <p:spTgt spid="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dissolve">
                                      <p:cBhvr>
                                        <p:cTn id="20" dur="500"/>
                                        <p:tgtEl>
                                          <p:spTgt spid="6">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dissolve">
                                      <p:cBhvr>
                                        <p:cTn id="2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b="1" dirty="0" smtClean="0"/>
              <a:t>PRIORITY SCHEDULING </a:t>
            </a:r>
            <a:endParaRPr lang="en-US" b="1" dirty="0"/>
          </a:p>
        </p:txBody>
      </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52</a:t>
            </a:fld>
            <a:endParaRPr kumimoji="0" lang="en-US" dirty="0"/>
          </a:p>
        </p:txBody>
      </p:sp>
      <p:pic>
        <p:nvPicPr>
          <p:cNvPr id="4" name="Picture 3"/>
          <p:cNvPicPr>
            <a:picLocks noChangeAspect="1"/>
          </p:cNvPicPr>
          <p:nvPr/>
        </p:nvPicPr>
        <p:blipFill>
          <a:blip r:embed="rId3"/>
          <a:stretch>
            <a:fillRect/>
          </a:stretch>
        </p:blipFill>
        <p:spPr>
          <a:xfrm>
            <a:off x="1219200" y="533400"/>
            <a:ext cx="6409766" cy="2286000"/>
          </a:xfrm>
          <a:prstGeom prst="rect">
            <a:avLst/>
          </a:prstGeom>
        </p:spPr>
      </p:pic>
      <p:pic>
        <p:nvPicPr>
          <p:cNvPr id="5" name="Picture 4"/>
          <p:cNvPicPr>
            <a:picLocks noChangeAspect="1"/>
          </p:cNvPicPr>
          <p:nvPr/>
        </p:nvPicPr>
        <p:blipFill>
          <a:blip r:embed="rId4"/>
          <a:stretch>
            <a:fillRect/>
          </a:stretch>
        </p:blipFill>
        <p:spPr>
          <a:xfrm>
            <a:off x="1871828" y="3495955"/>
            <a:ext cx="4909972" cy="1250263"/>
          </a:xfrm>
          <a:prstGeom prst="rect">
            <a:avLst/>
          </a:prstGeom>
        </p:spPr>
      </p:pic>
      <p:pic>
        <p:nvPicPr>
          <p:cNvPr id="7" name="Picture 6"/>
          <p:cNvPicPr>
            <a:picLocks noChangeAspect="1"/>
          </p:cNvPicPr>
          <p:nvPr/>
        </p:nvPicPr>
        <p:blipFill>
          <a:blip r:embed="rId5"/>
          <a:stretch>
            <a:fillRect/>
          </a:stretch>
        </p:blipFill>
        <p:spPr>
          <a:xfrm>
            <a:off x="1900403" y="5181600"/>
            <a:ext cx="4604029" cy="522106"/>
          </a:xfrm>
          <a:prstGeom prst="rect">
            <a:avLst/>
          </a:prstGeom>
        </p:spPr>
      </p:pic>
    </p:spTree>
    <p:extLst>
      <p:ext uri="{BB962C8B-B14F-4D97-AF65-F5344CB8AC3E}">
        <p14:creationId xmlns:p14="http://schemas.microsoft.com/office/powerpoint/2010/main" val="1531566662"/>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endParaRPr lang="en-US" b="1" dirty="0"/>
          </a:p>
        </p:txBody>
      </p:sp>
      <p:sp>
        <p:nvSpPr>
          <p:cNvPr id="5" name="Rectangle 4"/>
          <p:cNvSpPr/>
          <p:nvPr/>
        </p:nvSpPr>
        <p:spPr>
          <a:xfrm>
            <a:off x="304800" y="533400"/>
            <a:ext cx="8229600" cy="523220"/>
          </a:xfrm>
          <a:prstGeom prst="rect">
            <a:avLst/>
          </a:prstGeom>
        </p:spPr>
        <p:txBody>
          <a:bodyPr wrap="square">
            <a:spAutoFit/>
          </a:bodyPr>
          <a:lstStyle/>
          <a:p>
            <a:pPr marL="0" lvl="1">
              <a:buFont typeface="Wingdings" pitchFamily="2" charset="2"/>
              <a:buChar char="Ø"/>
            </a:pPr>
            <a:r>
              <a:rPr lang="en-US" sz="2800" b="1" dirty="0" smtClean="0">
                <a:solidFill>
                  <a:srgbClr val="FF0000"/>
                </a:solidFill>
              </a:rPr>
              <a:t> Multilevel Queue Scheduling</a:t>
            </a:r>
          </a:p>
        </p:txBody>
      </p:sp>
      <p:pic>
        <p:nvPicPr>
          <p:cNvPr id="3074" name="Picture 2"/>
          <p:cNvPicPr>
            <a:picLocks noChangeAspect="1" noChangeArrowheads="1"/>
          </p:cNvPicPr>
          <p:nvPr/>
        </p:nvPicPr>
        <p:blipFill>
          <a:blip r:embed="rId3"/>
          <a:srcRect/>
          <a:stretch>
            <a:fillRect/>
          </a:stretch>
        </p:blipFill>
        <p:spPr bwMode="auto">
          <a:xfrm>
            <a:off x="1295400" y="1371600"/>
            <a:ext cx="6052940" cy="4495800"/>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53</a:t>
            </a:fld>
            <a:endParaRPr kumimoji="0" lang="en-US"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endParaRPr lang="en-US" b="1" dirty="0"/>
          </a:p>
        </p:txBody>
      </p:sp>
      <p:sp>
        <p:nvSpPr>
          <p:cNvPr id="5" name="Rectangle 4"/>
          <p:cNvSpPr/>
          <p:nvPr/>
        </p:nvSpPr>
        <p:spPr>
          <a:xfrm>
            <a:off x="304800" y="533400"/>
            <a:ext cx="8229600" cy="4585871"/>
          </a:xfrm>
          <a:prstGeom prst="rect">
            <a:avLst/>
          </a:prstGeom>
        </p:spPr>
        <p:txBody>
          <a:bodyPr wrap="square">
            <a:spAutoFit/>
          </a:bodyPr>
          <a:lstStyle/>
          <a:p>
            <a:pPr marL="0" lvl="1">
              <a:buFont typeface="Wingdings" pitchFamily="2" charset="2"/>
              <a:buChar char="Ø"/>
            </a:pPr>
            <a:r>
              <a:rPr lang="en-US" sz="2800" b="1" dirty="0" smtClean="0">
                <a:solidFill>
                  <a:srgbClr val="FF0000"/>
                </a:solidFill>
              </a:rPr>
              <a:t> Multilevel Queue Scheduling</a:t>
            </a:r>
          </a:p>
          <a:p>
            <a:pPr marL="0" lvl="1" algn="just"/>
            <a:r>
              <a:rPr lang="en-US" sz="2400" b="1" dirty="0">
                <a:solidFill>
                  <a:srgbClr val="0070C0"/>
                </a:solidFill>
              </a:rPr>
              <a:t>Consider below table of four processes under </a:t>
            </a:r>
            <a:r>
              <a:rPr lang="en-US" sz="2400" b="1" dirty="0" smtClean="0">
                <a:solidFill>
                  <a:srgbClr val="0070C0"/>
                </a:solidFill>
              </a:rPr>
              <a:t>Multilevel </a:t>
            </a:r>
            <a:r>
              <a:rPr lang="en-US" sz="2400" b="1" dirty="0">
                <a:solidFill>
                  <a:srgbClr val="0070C0"/>
                </a:solidFill>
              </a:rPr>
              <a:t>queue scheduling. Queue number denotes the queue of the </a:t>
            </a:r>
            <a:r>
              <a:rPr lang="en-US" sz="2400" b="1" dirty="0" smtClean="0">
                <a:solidFill>
                  <a:srgbClr val="0070C0"/>
                </a:solidFill>
              </a:rPr>
              <a:t>process. </a:t>
            </a:r>
            <a:r>
              <a:rPr lang="en-US" sz="2400" b="1" dirty="0">
                <a:solidFill>
                  <a:srgbClr val="0070C0"/>
                </a:solidFill>
              </a:rPr>
              <a:t>Priority of queue 1 is greater than queue 2. </a:t>
            </a:r>
            <a:r>
              <a:rPr lang="en-US" sz="2400" b="1" dirty="0" smtClean="0">
                <a:solidFill>
                  <a:srgbClr val="0070C0"/>
                </a:solidFill>
              </a:rPr>
              <a:t>Queue </a:t>
            </a:r>
            <a:r>
              <a:rPr lang="en-US" sz="2400" b="1" dirty="0">
                <a:solidFill>
                  <a:srgbClr val="0070C0"/>
                </a:solidFill>
              </a:rPr>
              <a:t>1 uses Round Robin (Time Quantum = 2) and queue 2 uses FCFS.</a:t>
            </a:r>
          </a:p>
          <a:p>
            <a:pPr marL="0" lvl="1" algn="just"/>
            <a:endParaRPr lang="en-US" sz="2400" b="1" dirty="0">
              <a:solidFill>
                <a:srgbClr val="0070C0"/>
              </a:solidFill>
            </a:endParaRPr>
          </a:p>
          <a:p>
            <a:pPr marL="0" lvl="1" algn="just"/>
            <a:endParaRPr lang="en-US" sz="2400" b="1" dirty="0" smtClean="0">
              <a:solidFill>
                <a:srgbClr val="0070C0"/>
              </a:solidFill>
            </a:endParaRPr>
          </a:p>
          <a:p>
            <a:pPr marL="0" lvl="1" algn="just"/>
            <a:endParaRPr lang="en-US" sz="2400" b="1" dirty="0">
              <a:solidFill>
                <a:srgbClr val="0070C0"/>
              </a:solidFill>
            </a:endParaRPr>
          </a:p>
          <a:p>
            <a:pPr marL="0" lvl="1" algn="just"/>
            <a:endParaRPr lang="en-US" sz="2400" b="1" dirty="0" smtClean="0">
              <a:solidFill>
                <a:srgbClr val="0070C0"/>
              </a:solidFill>
            </a:endParaRPr>
          </a:p>
          <a:p>
            <a:pPr marL="0" lvl="1" algn="just"/>
            <a:endParaRPr lang="en-US" sz="2400" b="1" dirty="0">
              <a:solidFill>
                <a:srgbClr val="0070C0"/>
              </a:solidFill>
            </a:endParaRPr>
          </a:p>
          <a:p>
            <a:pPr marL="0" lvl="1" algn="just"/>
            <a:endParaRPr lang="en-US" sz="2400" b="1" dirty="0" smtClean="0">
              <a:solidFill>
                <a:srgbClr val="0070C0"/>
              </a:solidFill>
            </a:endParaRPr>
          </a:p>
          <a:p>
            <a:pPr marL="0" lvl="1" algn="just"/>
            <a:r>
              <a:rPr lang="en-US" sz="2400" b="1" dirty="0" smtClean="0">
                <a:solidFill>
                  <a:srgbClr val="0070C0"/>
                </a:solidFill>
              </a:rPr>
              <a:t>Gantt Chart</a:t>
            </a:r>
          </a:p>
        </p:txBody>
      </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54</a:t>
            </a:fld>
            <a:endParaRPr kumimoji="0"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0" y="5107531"/>
            <a:ext cx="635317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b="4546"/>
          <a:stretch/>
        </p:blipFill>
        <p:spPr bwMode="auto">
          <a:xfrm>
            <a:off x="914400" y="2743200"/>
            <a:ext cx="71120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812497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animEffect transition="in" filter="wipe(left)">
                                      <p:cBhvr>
                                        <p:cTn id="7" dur="500"/>
                                        <p:tgtEl>
                                          <p:spTgt spid="5">
                                            <p:txEl>
                                              <p:pRg st="8" end="8"/>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27"/>
                                        </p:tgtEl>
                                        <p:attrNameLst>
                                          <p:attrName>style.visibility</p:attrName>
                                        </p:attrNameLst>
                                      </p:cBhvr>
                                      <p:to>
                                        <p:strVal val="visible"/>
                                      </p:to>
                                    </p:set>
                                    <p:animEffect transition="in" filter="wipe(left)">
                                      <p:cBhvr>
                                        <p:cTn id="11"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endParaRPr lang="en-US" b="1" dirty="0"/>
          </a:p>
        </p:txBody>
      </p:sp>
      <p:sp>
        <p:nvSpPr>
          <p:cNvPr id="5" name="Rectangle 4"/>
          <p:cNvSpPr/>
          <p:nvPr/>
        </p:nvSpPr>
        <p:spPr>
          <a:xfrm>
            <a:off x="304800" y="533400"/>
            <a:ext cx="8229600" cy="523220"/>
          </a:xfrm>
          <a:prstGeom prst="rect">
            <a:avLst/>
          </a:prstGeom>
        </p:spPr>
        <p:txBody>
          <a:bodyPr wrap="square">
            <a:spAutoFit/>
          </a:bodyPr>
          <a:lstStyle/>
          <a:p>
            <a:pPr marL="0" lvl="1">
              <a:buFont typeface="Wingdings" pitchFamily="2" charset="2"/>
              <a:buChar char="Ø"/>
            </a:pPr>
            <a:r>
              <a:rPr lang="en-US" sz="2800" b="1" dirty="0" smtClean="0">
                <a:solidFill>
                  <a:srgbClr val="FF0000"/>
                </a:solidFill>
              </a:rPr>
              <a:t> Multilevel  Feedback Queue Scheduling</a:t>
            </a:r>
          </a:p>
        </p:txBody>
      </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55</a:t>
            </a:fld>
            <a:endParaRPr kumimoji="0"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599" y="1492469"/>
            <a:ext cx="6771721"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691734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endParaRPr lang="en-US" b="1" dirty="0"/>
          </a:p>
        </p:txBody>
      </p:sp>
      <p:sp>
        <p:nvSpPr>
          <p:cNvPr id="5" name="Rectangle 4"/>
          <p:cNvSpPr/>
          <p:nvPr/>
        </p:nvSpPr>
        <p:spPr>
          <a:xfrm>
            <a:off x="304800" y="533401"/>
            <a:ext cx="7924800" cy="4031873"/>
          </a:xfrm>
          <a:prstGeom prst="rect">
            <a:avLst/>
          </a:prstGeom>
        </p:spPr>
        <p:txBody>
          <a:bodyPr wrap="square">
            <a:spAutoFit/>
          </a:bodyPr>
          <a:lstStyle/>
          <a:p>
            <a:pPr marL="393700" indent="-393700">
              <a:buFont typeface="Wingdings" pitchFamily="2" charset="2"/>
              <a:buChar char="Ø"/>
            </a:pPr>
            <a:r>
              <a:rPr lang="en-US" sz="2800" b="1" dirty="0" smtClean="0">
                <a:solidFill>
                  <a:srgbClr val="FF0000"/>
                </a:solidFill>
                <a:latin typeface="Times New Roman" pitchFamily="18" charset="0"/>
                <a:cs typeface="Times New Roman" pitchFamily="18" charset="0"/>
              </a:rPr>
              <a:t>Guaranteed Scheduling</a:t>
            </a:r>
          </a:p>
          <a:p>
            <a:pPr lvl="1" algn="just">
              <a:buFont typeface="Arial" pitchFamily="34" charset="0"/>
              <a:buChar char="•"/>
            </a:pPr>
            <a:r>
              <a:rPr lang="en-US" sz="2400" b="1" dirty="0" smtClean="0">
                <a:solidFill>
                  <a:srgbClr val="0070C0"/>
                </a:solidFill>
                <a:cs typeface="Times New Roman" pitchFamily="18" charset="0"/>
              </a:rPr>
              <a:t> CPU time entitled = Time since creation/n</a:t>
            </a:r>
          </a:p>
          <a:p>
            <a:pPr lvl="1" algn="just">
              <a:buFont typeface="Arial" pitchFamily="34" charset="0"/>
              <a:buChar char="•"/>
            </a:pPr>
            <a:r>
              <a:rPr lang="en-US" sz="2400" b="1" dirty="0" smtClean="0">
                <a:solidFill>
                  <a:srgbClr val="0070C0"/>
                </a:solidFill>
                <a:cs typeface="Times New Roman" pitchFamily="18" charset="0"/>
              </a:rPr>
              <a:t> Ratio = Actual CPU time consumed/ CPU time entitled </a:t>
            </a:r>
          </a:p>
          <a:p>
            <a:pPr lvl="2" algn="just">
              <a:buFont typeface="Arial" pitchFamily="34" charset="0"/>
              <a:buChar char="•"/>
            </a:pPr>
            <a:r>
              <a:rPr lang="en-US" sz="2400" b="1" dirty="0" smtClean="0">
                <a:solidFill>
                  <a:srgbClr val="0070C0"/>
                </a:solidFill>
                <a:cs typeface="Times New Roman" pitchFamily="18" charset="0"/>
              </a:rPr>
              <a:t> Ratio = 0.5[had half of what it should have had]</a:t>
            </a:r>
          </a:p>
          <a:p>
            <a:pPr lvl="2" algn="just">
              <a:buFont typeface="Arial" pitchFamily="34" charset="0"/>
              <a:buChar char="•"/>
            </a:pPr>
            <a:r>
              <a:rPr lang="en-US" sz="2400" b="1" dirty="0" smtClean="0">
                <a:solidFill>
                  <a:srgbClr val="0070C0"/>
                </a:solidFill>
                <a:cs typeface="Times New Roman" pitchFamily="18" charset="0"/>
              </a:rPr>
              <a:t> Ratio = 0.2[had twice as much as it was entitled]</a:t>
            </a:r>
          </a:p>
          <a:p>
            <a:pPr marL="630238" lvl="1" indent="-173038" algn="just">
              <a:buFont typeface="Arial" pitchFamily="34" charset="0"/>
              <a:buChar char="•"/>
            </a:pPr>
            <a:r>
              <a:rPr lang="en-US" sz="2400" b="1" dirty="0" smtClean="0">
                <a:solidFill>
                  <a:srgbClr val="0070C0"/>
                </a:solidFill>
                <a:cs typeface="Times New Roman" pitchFamily="18" charset="0"/>
              </a:rPr>
              <a:t>Runs process with lowest ratio until its ratio has moved   above its closest competitor</a:t>
            </a:r>
          </a:p>
          <a:p>
            <a:pPr lvl="1">
              <a:buFont typeface="Arial" pitchFamily="34" charset="0"/>
              <a:buChar char="•"/>
            </a:pPr>
            <a:endParaRPr lang="en-US" sz="2800" dirty="0" smtClean="0">
              <a:latin typeface="Times New Roman" pitchFamily="18" charset="0"/>
              <a:cs typeface="Times New Roman" pitchFamily="18" charset="0"/>
            </a:endParaRPr>
          </a:p>
          <a:p>
            <a:pPr>
              <a:buFont typeface="Wingdings" pitchFamily="2" charset="2"/>
              <a:buChar char="Ø"/>
            </a:pPr>
            <a:r>
              <a:rPr lang="en-US" sz="2800" b="1" dirty="0" smtClean="0">
                <a:solidFill>
                  <a:srgbClr val="FF0000"/>
                </a:solidFill>
                <a:latin typeface="Times New Roman" pitchFamily="18" charset="0"/>
                <a:cs typeface="Times New Roman" pitchFamily="18" charset="0"/>
              </a:rPr>
              <a:t> Lottery Scheduling</a:t>
            </a:r>
          </a:p>
          <a:p>
            <a:pPr marL="0" lvl="1"/>
            <a:endParaRPr lang="en-US" sz="2800" dirty="0" smtClean="0"/>
          </a:p>
        </p:txBody>
      </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56</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left)">
                                      <p:cBhvr>
                                        <p:cTn id="16" dur="500"/>
                                        <p:tgtEl>
                                          <p:spTgt spid="5">
                                            <p:txEl>
                                              <p:pRg st="3" end="3"/>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wipe(left)">
                                      <p:cBhvr>
                                        <p:cTn id="23"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228600"/>
            <a:ext cx="8153400" cy="461665"/>
          </a:xfrm>
          <a:prstGeom prst="rect">
            <a:avLst/>
          </a:prstGeom>
          <a:noFill/>
        </p:spPr>
        <p:txBody>
          <a:bodyPr wrap="square" rtlCol="0">
            <a:spAutoFit/>
          </a:bodyPr>
          <a:lstStyle/>
          <a:p>
            <a:pPr>
              <a:buFont typeface="Arial" pitchFamily="34" charset="0"/>
              <a:buChar char="•"/>
            </a:pPr>
            <a:endParaRPr lang="en-US" sz="2400" dirty="0">
              <a:latin typeface="Times New Roman" pitchFamily="18" charset="0"/>
              <a:cs typeface="Times New Roman" pitchFamily="18" charset="0"/>
            </a:endParaRPr>
          </a:p>
        </p:txBody>
      </p:sp>
      <p:sp>
        <p:nvSpPr>
          <p:cNvPr id="6" name="Title 5"/>
          <p:cNvSpPr>
            <a:spLocks noGrp="1"/>
          </p:cNvSpPr>
          <p:nvPr>
            <p:ph type="title"/>
          </p:nvPr>
        </p:nvSpPr>
        <p:spPr/>
        <p:txBody>
          <a:bodyPr>
            <a:normAutofit fontScale="90000"/>
          </a:bodyPr>
          <a:lstStyle/>
          <a:p>
            <a:r>
              <a:rPr lang="en-US" b="1" dirty="0" smtClean="0"/>
              <a:t>PROCESS CONTROL BLOCK(PCB)</a:t>
            </a:r>
            <a:endParaRPr lang="en-US" b="1" dirty="0"/>
          </a:p>
        </p:txBody>
      </p:sp>
      <p:sp>
        <p:nvSpPr>
          <p:cNvPr id="20" name="Rectangle 19"/>
          <p:cNvSpPr/>
          <p:nvPr/>
        </p:nvSpPr>
        <p:spPr>
          <a:xfrm>
            <a:off x="304800" y="533400"/>
            <a:ext cx="5257800" cy="523220"/>
          </a:xfrm>
          <a:prstGeom prst="rect">
            <a:avLst/>
          </a:prstGeom>
        </p:spPr>
        <p:txBody>
          <a:bodyPr wrap="square">
            <a:spAutoFit/>
          </a:bodyPr>
          <a:lstStyle/>
          <a:p>
            <a:pPr>
              <a:buFont typeface="Wingdings" pitchFamily="2" charset="2"/>
              <a:buChar char="Ø"/>
            </a:pPr>
            <a:endParaRPr lang="en-US" sz="2800" dirty="0" smtClean="0"/>
          </a:p>
        </p:txBody>
      </p:sp>
      <p:grpSp>
        <p:nvGrpSpPr>
          <p:cNvPr id="8" name="Group 7"/>
          <p:cNvGrpSpPr/>
          <p:nvPr/>
        </p:nvGrpSpPr>
        <p:grpSpPr>
          <a:xfrm>
            <a:off x="2667000" y="457200"/>
            <a:ext cx="3071417" cy="5703332"/>
            <a:chOff x="2667000" y="457200"/>
            <a:chExt cx="3071417" cy="5703332"/>
          </a:xfrm>
        </p:grpSpPr>
        <p:pic>
          <p:nvPicPr>
            <p:cNvPr id="2050" name="Picture 2"/>
            <p:cNvPicPr>
              <a:picLocks noChangeAspect="1" noChangeArrowheads="1"/>
            </p:cNvPicPr>
            <p:nvPr/>
          </p:nvPicPr>
          <p:blipFill>
            <a:blip r:embed="rId3"/>
            <a:srcRect/>
            <a:stretch>
              <a:fillRect/>
            </a:stretch>
          </p:blipFill>
          <p:spPr bwMode="auto">
            <a:xfrm>
              <a:off x="2667000" y="457200"/>
              <a:ext cx="2971800" cy="5202621"/>
            </a:xfrm>
            <a:prstGeom prst="rect">
              <a:avLst/>
            </a:prstGeom>
            <a:noFill/>
            <a:ln w="9525">
              <a:noFill/>
              <a:miter lim="800000"/>
              <a:headEnd/>
              <a:tailEnd/>
            </a:ln>
            <a:effectLst/>
          </p:spPr>
        </p:pic>
        <p:sp>
          <p:nvSpPr>
            <p:cNvPr id="21" name="TextBox 20"/>
            <p:cNvSpPr txBox="1"/>
            <p:nvPr/>
          </p:nvSpPr>
          <p:spPr>
            <a:xfrm>
              <a:off x="3048000" y="5791200"/>
              <a:ext cx="2690417" cy="369332"/>
            </a:xfrm>
            <a:prstGeom prst="rect">
              <a:avLst/>
            </a:prstGeom>
            <a:noFill/>
          </p:spPr>
          <p:txBody>
            <a:bodyPr wrap="none" rtlCol="0">
              <a:spAutoFit/>
            </a:bodyPr>
            <a:lstStyle/>
            <a:p>
              <a:r>
                <a:rPr lang="en-US" b="1" dirty="0" smtClean="0">
                  <a:solidFill>
                    <a:srgbClr val="FF0000"/>
                  </a:solidFill>
                </a:rPr>
                <a:t>Fig:- Process Control Block</a:t>
              </a:r>
              <a:endParaRPr lang="en-US" b="1" dirty="0">
                <a:solidFill>
                  <a:srgbClr val="FF0000"/>
                </a:solidFill>
              </a:endParaRPr>
            </a:p>
          </p:txBody>
        </p:sp>
      </p:gr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6</a:t>
            </a:fld>
            <a:endParaRPr kumimoji="0" lang="en-US"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b="1" dirty="0" smtClean="0"/>
              <a:t>PROCESS TERMINATION</a:t>
            </a:r>
            <a:endParaRPr lang="en-US" b="1" dirty="0"/>
          </a:p>
        </p:txBody>
      </p:sp>
      <p:sp>
        <p:nvSpPr>
          <p:cNvPr id="10" name="Rectangle 9"/>
          <p:cNvSpPr/>
          <p:nvPr/>
        </p:nvSpPr>
        <p:spPr>
          <a:xfrm>
            <a:off x="609600" y="533400"/>
            <a:ext cx="7772400" cy="3493264"/>
          </a:xfrm>
          <a:prstGeom prst="rect">
            <a:avLst/>
          </a:prstGeom>
        </p:spPr>
        <p:txBody>
          <a:bodyPr wrap="square">
            <a:spAutoFit/>
          </a:bodyPr>
          <a:lstStyle/>
          <a:p>
            <a:pPr>
              <a:buFont typeface="Wingdings" pitchFamily="2" charset="2"/>
              <a:buChar char="Ø"/>
            </a:pPr>
            <a:r>
              <a:rPr lang="en-US" sz="2800" b="1" dirty="0" smtClean="0">
                <a:solidFill>
                  <a:srgbClr val="FF0000"/>
                </a:solidFill>
              </a:rPr>
              <a:t> Reasons behind process termination</a:t>
            </a:r>
          </a:p>
          <a:p>
            <a:pPr lvl="1">
              <a:spcAft>
                <a:spcPts val="600"/>
              </a:spcAft>
              <a:buFont typeface="Arial" pitchFamily="34" charset="0"/>
              <a:buChar char="•"/>
            </a:pPr>
            <a:r>
              <a:rPr lang="en-US" sz="2800" b="1" dirty="0" smtClean="0">
                <a:solidFill>
                  <a:srgbClr val="FF0000"/>
                </a:solidFill>
              </a:rPr>
              <a:t> Voluntary</a:t>
            </a:r>
          </a:p>
          <a:p>
            <a:pPr lvl="2">
              <a:spcAft>
                <a:spcPts val="600"/>
              </a:spcAft>
              <a:buFont typeface="Arial" pitchFamily="34" charset="0"/>
              <a:buChar char="•"/>
            </a:pPr>
            <a:r>
              <a:rPr lang="en-US" sz="2800" b="1" dirty="0" smtClean="0">
                <a:solidFill>
                  <a:srgbClr val="0070C0"/>
                </a:solidFill>
              </a:rPr>
              <a:t> Normal exit</a:t>
            </a:r>
          </a:p>
          <a:p>
            <a:pPr lvl="2">
              <a:spcAft>
                <a:spcPts val="600"/>
              </a:spcAft>
              <a:buFont typeface="Arial" pitchFamily="34" charset="0"/>
              <a:buChar char="•"/>
            </a:pPr>
            <a:r>
              <a:rPr lang="en-US" sz="2800" b="1" dirty="0" smtClean="0">
                <a:solidFill>
                  <a:srgbClr val="0070C0"/>
                </a:solidFill>
              </a:rPr>
              <a:t> Error exit</a:t>
            </a:r>
          </a:p>
          <a:p>
            <a:pPr lvl="1">
              <a:spcAft>
                <a:spcPts val="600"/>
              </a:spcAft>
              <a:buFont typeface="Arial" pitchFamily="34" charset="0"/>
              <a:buChar char="•"/>
            </a:pPr>
            <a:r>
              <a:rPr lang="en-US" sz="2800" b="1" dirty="0" smtClean="0">
                <a:solidFill>
                  <a:srgbClr val="FF0000"/>
                </a:solidFill>
              </a:rPr>
              <a:t> Involuntary </a:t>
            </a:r>
          </a:p>
          <a:p>
            <a:pPr lvl="2">
              <a:spcAft>
                <a:spcPts val="600"/>
              </a:spcAft>
              <a:buFont typeface="Arial" pitchFamily="34" charset="0"/>
              <a:buChar char="•"/>
            </a:pPr>
            <a:r>
              <a:rPr lang="en-US" sz="2800" b="1" dirty="0" smtClean="0">
                <a:solidFill>
                  <a:srgbClr val="0070C0"/>
                </a:solidFill>
              </a:rPr>
              <a:t> Fatal error</a:t>
            </a:r>
          </a:p>
          <a:p>
            <a:pPr lvl="2">
              <a:spcAft>
                <a:spcPts val="600"/>
              </a:spcAft>
              <a:buFont typeface="Arial" pitchFamily="34" charset="0"/>
              <a:buChar char="•"/>
            </a:pPr>
            <a:r>
              <a:rPr lang="en-US" sz="2800" b="1" dirty="0" smtClean="0">
                <a:solidFill>
                  <a:srgbClr val="0070C0"/>
                </a:solidFill>
              </a:rPr>
              <a:t> Killed by another process</a:t>
            </a:r>
          </a:p>
        </p:txBody>
      </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7</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wipe(left)">
                                      <p:cBhvr>
                                        <p:cTn id="7" dur="500"/>
                                        <p:tgtEl>
                                          <p:spTgt spid="10">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0">
                                            <p:txEl>
                                              <p:pRg st="3" end="3"/>
                                            </p:txEl>
                                          </p:spTgt>
                                        </p:tgtEl>
                                        <p:attrNameLst>
                                          <p:attrName>style.visibility</p:attrName>
                                        </p:attrNameLst>
                                      </p:cBhvr>
                                      <p:to>
                                        <p:strVal val="visible"/>
                                      </p:to>
                                    </p:set>
                                    <p:animEffect transition="in" filter="wipe(left)">
                                      <p:cBhvr>
                                        <p:cTn id="10" dur="500"/>
                                        <p:tgtEl>
                                          <p:spTgt spid="10">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animEffect transition="in" filter="wipe(left)">
                                      <p:cBhvr>
                                        <p:cTn id="15" dur="500"/>
                                        <p:tgtEl>
                                          <p:spTgt spid="10">
                                            <p:txEl>
                                              <p:pRg st="5" end="5"/>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0">
                                            <p:txEl>
                                              <p:pRg st="6" end="6"/>
                                            </p:txEl>
                                          </p:spTgt>
                                        </p:tgtEl>
                                        <p:attrNameLst>
                                          <p:attrName>style.visibility</p:attrName>
                                        </p:attrNameLst>
                                      </p:cBhvr>
                                      <p:to>
                                        <p:strVal val="visible"/>
                                      </p:to>
                                    </p:set>
                                    <p:animEffect transition="in" filter="wipe(left)">
                                      <p:cBhvr>
                                        <p:cTn id="18"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b="1" dirty="0" smtClean="0"/>
              <a:t>PROCESS STATES </a:t>
            </a:r>
            <a:endParaRPr lang="en-US" b="1" dirty="0"/>
          </a:p>
        </p:txBody>
      </p:sp>
      <p:grpSp>
        <p:nvGrpSpPr>
          <p:cNvPr id="8" name="Group 7"/>
          <p:cNvGrpSpPr/>
          <p:nvPr/>
        </p:nvGrpSpPr>
        <p:grpSpPr>
          <a:xfrm>
            <a:off x="457200" y="762000"/>
            <a:ext cx="7684520" cy="3810000"/>
            <a:chOff x="457200" y="762000"/>
            <a:chExt cx="7684520" cy="3810000"/>
          </a:xfrm>
        </p:grpSpPr>
        <p:pic>
          <p:nvPicPr>
            <p:cNvPr id="3074" name="Picture 2"/>
            <p:cNvPicPr>
              <a:picLocks noChangeAspect="1" noChangeArrowheads="1"/>
            </p:cNvPicPr>
            <p:nvPr/>
          </p:nvPicPr>
          <p:blipFill>
            <a:blip r:embed="rId3"/>
            <a:srcRect/>
            <a:stretch>
              <a:fillRect/>
            </a:stretch>
          </p:blipFill>
          <p:spPr bwMode="auto">
            <a:xfrm>
              <a:off x="457200" y="762000"/>
              <a:ext cx="7684520" cy="3352800"/>
            </a:xfrm>
            <a:prstGeom prst="rect">
              <a:avLst/>
            </a:prstGeom>
            <a:noFill/>
            <a:ln w="9525">
              <a:noFill/>
              <a:miter lim="800000"/>
              <a:headEnd/>
              <a:tailEnd/>
            </a:ln>
            <a:effectLst/>
          </p:spPr>
        </p:pic>
        <p:sp>
          <p:nvSpPr>
            <p:cNvPr id="7" name="TextBox 6"/>
            <p:cNvSpPr txBox="1"/>
            <p:nvPr/>
          </p:nvSpPr>
          <p:spPr>
            <a:xfrm>
              <a:off x="2362200" y="4202668"/>
              <a:ext cx="3762633" cy="369332"/>
            </a:xfrm>
            <a:prstGeom prst="rect">
              <a:avLst/>
            </a:prstGeom>
            <a:noFill/>
          </p:spPr>
          <p:txBody>
            <a:bodyPr wrap="none" rtlCol="0">
              <a:spAutoFit/>
            </a:bodyPr>
            <a:lstStyle/>
            <a:p>
              <a:r>
                <a:rPr lang="en-US" b="1" dirty="0" smtClean="0">
                  <a:solidFill>
                    <a:srgbClr val="FF0000"/>
                  </a:solidFill>
                </a:rPr>
                <a:t>Fig:- Process State Transition Diagram</a:t>
              </a:r>
              <a:endParaRPr lang="en-US" b="1" dirty="0">
                <a:solidFill>
                  <a:srgbClr val="FF0000"/>
                </a:solidFill>
              </a:endParaRPr>
            </a:p>
          </p:txBody>
        </p:sp>
      </p:gr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8</a:t>
            </a:fld>
            <a:endParaRPr kumimoji="0" lang="en-US"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b="1" dirty="0" smtClean="0"/>
              <a:t>CONTEXT SWITCHING</a:t>
            </a:r>
            <a:endParaRPr lang="en-US" b="1" dirty="0"/>
          </a:p>
        </p:txBody>
      </p:sp>
      <p:sp>
        <p:nvSpPr>
          <p:cNvPr id="7" name="TextBox 6"/>
          <p:cNvSpPr txBox="1"/>
          <p:nvPr/>
        </p:nvSpPr>
        <p:spPr>
          <a:xfrm>
            <a:off x="2133600" y="5486400"/>
            <a:ext cx="4479881" cy="369332"/>
          </a:xfrm>
          <a:prstGeom prst="rect">
            <a:avLst/>
          </a:prstGeom>
          <a:noFill/>
        </p:spPr>
        <p:txBody>
          <a:bodyPr wrap="none" rtlCol="0">
            <a:spAutoFit/>
          </a:bodyPr>
          <a:lstStyle/>
          <a:p>
            <a:r>
              <a:rPr lang="en-US" b="1" dirty="0" smtClean="0">
                <a:solidFill>
                  <a:srgbClr val="FF0000"/>
                </a:solidFill>
              </a:rPr>
              <a:t>Fig:- CPU switch from one process to another</a:t>
            </a:r>
            <a:endParaRPr lang="en-US" b="1" dirty="0">
              <a:solidFill>
                <a:srgbClr val="FF0000"/>
              </a:solidFill>
            </a:endParaRPr>
          </a:p>
        </p:txBody>
      </p:sp>
      <p:pic>
        <p:nvPicPr>
          <p:cNvPr id="4098" name="Picture 2"/>
          <p:cNvPicPr>
            <a:picLocks noChangeAspect="1" noChangeArrowheads="1"/>
          </p:cNvPicPr>
          <p:nvPr/>
        </p:nvPicPr>
        <p:blipFill>
          <a:blip r:embed="rId3"/>
          <a:srcRect/>
          <a:stretch>
            <a:fillRect/>
          </a:stretch>
        </p:blipFill>
        <p:spPr bwMode="auto">
          <a:xfrm>
            <a:off x="1447800" y="304800"/>
            <a:ext cx="6129007" cy="5105400"/>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9</a:t>
            </a:fld>
            <a:endParaRPr kumimoji="0" lang="en-US"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Pitchboo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1_Pitchboo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C87CFE-642B-4AB0-BDFB-C5D4996E96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Pitchbook</Template>
  <TotalTime>0</TotalTime>
  <Words>2852</Words>
  <Application>Microsoft Office PowerPoint</Application>
  <PresentationFormat>On-screen Show (4:3)</PresentationFormat>
  <Paragraphs>549</Paragraphs>
  <Slides>56</Slides>
  <Notes>53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56</vt:i4>
      </vt:variant>
    </vt:vector>
  </HeadingPairs>
  <TitlesOfParts>
    <vt:vector size="63" baseType="lpstr">
      <vt:lpstr>Arial</vt:lpstr>
      <vt:lpstr>Calibri</vt:lpstr>
      <vt:lpstr>Symbol</vt:lpstr>
      <vt:lpstr>Times New Roman</vt:lpstr>
      <vt:lpstr>Wingdings</vt:lpstr>
      <vt:lpstr>Pitchbook</vt:lpstr>
      <vt:lpstr>1_Pitchbook</vt:lpstr>
      <vt:lpstr>Process management</vt:lpstr>
      <vt:lpstr>PROGRAM VS PROCESS</vt:lpstr>
      <vt:lpstr>PROGRAM VS PROCESS</vt:lpstr>
      <vt:lpstr>PROCESS IN MEMORY</vt:lpstr>
      <vt:lpstr>PROCESS CREATION</vt:lpstr>
      <vt:lpstr>PROCESS CONTROL BLOCK(PCB)</vt:lpstr>
      <vt:lpstr>PROCESS TERMINATION</vt:lpstr>
      <vt:lpstr>PROCESS STATES </vt:lpstr>
      <vt:lpstr>CONTEXT SWITCHING</vt:lpstr>
      <vt:lpstr>THREAD </vt:lpstr>
      <vt:lpstr>THREAD </vt:lpstr>
      <vt:lpstr>PROCESS VS THREAD</vt:lpstr>
      <vt:lpstr>MULTITHREADING</vt:lpstr>
      <vt:lpstr>PowerPoint Presentation</vt:lpstr>
      <vt:lpstr>PowerPoint Presentation</vt:lpstr>
      <vt:lpstr>PowerPoint Presentation</vt:lpstr>
      <vt:lpstr>PowerPoint Presentation</vt:lpstr>
      <vt:lpstr>MULTITHREADING MODEL</vt:lpstr>
      <vt:lpstr>MULTITHREADING MODEL</vt:lpstr>
      <vt:lpstr>MULTITHREADING MODEL</vt:lpstr>
      <vt:lpstr>PROCESS SCHEDULING </vt:lpstr>
      <vt:lpstr>PROCESS SCHEDULING </vt:lpstr>
      <vt:lpstr>PROCESS SCHEDULING </vt:lpstr>
      <vt:lpstr>PROCESS BEHAVIOR </vt:lpstr>
      <vt:lpstr>PROCESS SCHEDULING </vt:lpstr>
      <vt:lpstr>PROCESS SCHEDULING </vt:lpstr>
      <vt:lpstr>PROCESS SCHEDULING </vt:lpstr>
      <vt:lpstr> </vt:lpstr>
      <vt:lpstr>PROCESS SCHEDULING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QUANTUM SIZE</vt:lpstr>
      <vt:lpstr>PowerPoint Presentation</vt:lpstr>
      <vt:lpstr>ROUND ROBIN ALGORITHM</vt:lpstr>
      <vt:lpstr>ROUND ROBIN ALGORITHM</vt:lpstr>
      <vt:lpstr>ROUND ROBIN ALGORITHM</vt:lpstr>
      <vt:lpstr>ROUND ROBIN ALGORITHM</vt:lpstr>
      <vt:lpstr>PowerPoint Presentation</vt:lpstr>
      <vt:lpstr>PRIORITY SCHEDULING</vt:lpstr>
      <vt:lpstr>PRIORITY SCHEDULING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2012-07-23T09:30:26Z</dcterms:created>
  <dcterms:modified xsi:type="dcterms:W3CDTF">2023-08-28T03:23:35Z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TC101769289990</vt:lpwstr>
  </property>
</Properties>
</file>