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  <p:sldMasterId id="2147483653" r:id="rId3"/>
  </p:sldMasterIdLst>
  <p:notesMasterIdLst>
    <p:notesMasterId r:id="rId13"/>
  </p:notesMasterIdLst>
  <p:handoutMasterIdLst>
    <p:handoutMasterId r:id="rId14"/>
  </p:handoutMasterIdLst>
  <p:sldIdLst>
    <p:sldId id="406" r:id="rId4"/>
    <p:sldId id="290" r:id="rId5"/>
    <p:sldId id="367" r:id="rId6"/>
    <p:sldId id="369" r:id="rId7"/>
    <p:sldId id="407" r:id="rId8"/>
    <p:sldId id="408" r:id="rId9"/>
    <p:sldId id="409" r:id="rId10"/>
    <p:sldId id="410" r:id="rId11"/>
    <p:sldId id="411" r:id="rId1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modifyVerifier cryptProviderType="rsaAES" cryptAlgorithmClass="hash" cryptAlgorithmType="typeAny" cryptAlgorithmSid="14" spinCount="100000" saltData="nxcwkxt3HHgmC4tGUymaGA==" hashData="hZaSfRa+PjBoTicn9RxGbyO3TusmITCAfdjtLUeXiskOkhHBKoi5lvCzvAMG+dOnlyo2Mst8uMGFz0tGQWKfi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9467" autoAdjust="0"/>
  </p:normalViewPr>
  <p:slideViewPr>
    <p:cSldViewPr>
      <p:cViewPr varScale="1">
        <p:scale>
          <a:sx n="84" d="100"/>
          <a:sy n="84" d="100"/>
        </p:scale>
        <p:origin x="132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0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3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a request edge points to only the rectangle R1, whereas an assignment edge must also designate one of the dots in the rectangle.</a:t>
            </a:r>
          </a:p>
          <a:p>
            <a:endParaRPr lang="en-US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4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7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Er. Deeyoranjan Dongol</a:t>
            </a:r>
            <a:endParaRPr kumimoji="0"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fld id="{43C65E40-E1D8-47FA-BC00-5A9C5E2FE6D1}" type="datetime1">
              <a:rPr kumimoji="0" lang="en-US" smtClean="0"/>
              <a:t>12/11/2023</a:t>
            </a:fld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FC10BC61-C6A3-4971-9DCD-7DDAAD5B205E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A7F7D02-4BAE-4F00-86DF-A928C9CD7215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105D3464-CE61-474C-9747-A77F4EED7174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EA551B21-3A08-4C33-97F2-AF974A85DBDF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D121F4EA-4DD3-4329-9CFA-F4580AF6C80E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3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017C3585-B647-4590-8B12-6C0432AC9512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7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D33C8584-94D5-46F0-AC1B-6D937658CDBF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 dirty="0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2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9699D080-F6EC-4098-9F17-4617FFCBDC2A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AF9BA356-C67E-4FDF-AE6B-405161432AEE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C2918866-D5C2-42B6-9164-47576AD599A4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048000"/>
            <a:ext cx="8077200" cy="5334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47E0B36C-9CF2-470F-BF0A-C565D7FDD889}" type="datetime1">
              <a:rPr kumimoji="0" lang="en-US" smtClean="0"/>
              <a:t>12/11/2023</a:t>
            </a:fld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fld id="{DE8E674F-D9A9-4B25-BF17-101F80A8339C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3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000"/>
            </a:lvl1pPr>
            <a:extLst/>
          </a:lstStyle>
          <a:p>
            <a:pPr algn="r"/>
            <a:fld id="{67B9553A-0B1B-4B93-83F5-E31F4786E4B6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 dirty="0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3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fld id="{2338FC30-9CF3-4ABD-82BA-3073665DB2E7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7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8CBE0CF3-71E9-4EC7-B11A-E635D4CCFF0E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29DECEF7-CD4B-4146-A5DE-B4CE5025DA81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AFF6A2C-8872-4D5D-A268-F400A397283D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432B92F2-B4FB-4519-B530-5E7D462BDADA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5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69F939CE-E635-487F-A660-958D72995348}" type="datetime1">
              <a:rPr kumimoji="0" lang="en-US" smtClean="0"/>
              <a:t>12/11/2023</a:t>
            </a:fld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200" b="1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smtClean="0"/>
              <a:t>Er. Deeyoranjan Dongol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58A2F023-0EBE-410C-BB20-7E96CC44A3EE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pPr algn="r"/>
              <a:t>12/11/2023</a:t>
            </a:fld>
            <a:endParaRPr lang="en-US" dirty="0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47700" y="4109248"/>
            <a:ext cx="7620000" cy="5334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b="1" dirty="0" smtClean="0"/>
              <a:t>Real time operating system</a:t>
            </a:r>
            <a:endParaRPr lang="en-US" b="1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990600" y="4706112"/>
            <a:ext cx="6934200" cy="93268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2000" dirty="0" smtClean="0"/>
              <a:t>Er. Deeyoranjan Dongol</a:t>
            </a:r>
          </a:p>
          <a:p>
            <a:pPr algn="ctr"/>
            <a:endParaRPr lang="en-US" sz="2000" dirty="0"/>
          </a:p>
        </p:txBody>
      </p:sp>
      <p:pic>
        <p:nvPicPr>
          <p:cNvPr id="5" name="Picture 4" descr="os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136"/>
            <a:ext cx="9144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REAL TIME OPERATING SYSTEM [RTOS]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Special-purpose operating system used in computers that has strict time constraints for any job to be performed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Employed </a:t>
            </a:r>
            <a:r>
              <a:rPr lang="en-US" sz="2600" b="1" dirty="0">
                <a:solidFill>
                  <a:srgbClr val="0070C0"/>
                </a:solidFill>
              </a:rPr>
              <a:t>mostly in those systems in which the results of the computations are used to influence a process while it is </a:t>
            </a:r>
            <a:r>
              <a:rPr lang="en-US" sz="2600" b="1" dirty="0" smtClean="0">
                <a:solidFill>
                  <a:srgbClr val="0070C0"/>
                </a:solidFill>
              </a:rPr>
              <a:t>executing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B050"/>
                </a:solidFill>
              </a:rPr>
              <a:t>Examples: MTS, Lynx, QNX, </a:t>
            </a:r>
            <a:r>
              <a:rPr lang="en-US" sz="2600" b="1" dirty="0" err="1" smtClean="0">
                <a:solidFill>
                  <a:srgbClr val="00B050"/>
                </a:solidFill>
              </a:rPr>
              <a:t>VxWorks</a:t>
            </a:r>
            <a:endParaRPr lang="en-US" sz="2600" b="1" dirty="0" smtClean="0">
              <a:solidFill>
                <a:srgbClr val="00B05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endParaRPr lang="en-US" sz="2800" b="1" dirty="0">
              <a:solidFill>
                <a:srgbClr val="00B05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APPLICATIONS OF RTOS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077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Real-time </a:t>
            </a:r>
            <a:r>
              <a:rPr lang="en-US" sz="2600" b="1" dirty="0">
                <a:solidFill>
                  <a:srgbClr val="0070C0"/>
                </a:solidFill>
              </a:rPr>
              <a:t>running structures are used </a:t>
            </a:r>
            <a:r>
              <a:rPr lang="en-US" sz="2600" b="1" dirty="0" smtClean="0">
                <a:solidFill>
                  <a:srgbClr val="0070C0"/>
                </a:solidFill>
              </a:rPr>
              <a:t>inside </a:t>
            </a:r>
            <a:r>
              <a:rPr lang="en-US" sz="2600" b="1" dirty="0">
                <a:solidFill>
                  <a:srgbClr val="0070C0"/>
                </a:solidFill>
              </a:rPr>
              <a:t>the Radar </a:t>
            </a:r>
            <a:r>
              <a:rPr lang="en-US" sz="2600" b="1" dirty="0" smtClean="0">
                <a:solidFill>
                  <a:srgbClr val="0070C0"/>
                </a:solidFill>
              </a:rPr>
              <a:t>gadget 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Real-time </a:t>
            </a:r>
            <a:r>
              <a:rPr lang="en-US" sz="2600" b="1" dirty="0">
                <a:solidFill>
                  <a:srgbClr val="0070C0"/>
                </a:solidFill>
              </a:rPr>
              <a:t>running structures are utilized in Missile </a:t>
            </a:r>
            <a:r>
              <a:rPr lang="en-US" sz="2600" b="1" dirty="0" smtClean="0">
                <a:solidFill>
                  <a:srgbClr val="0070C0"/>
                </a:solidFill>
              </a:rPr>
              <a:t>guidance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Real-time </a:t>
            </a:r>
            <a:r>
              <a:rPr lang="en-US" sz="2600" b="1" dirty="0">
                <a:solidFill>
                  <a:srgbClr val="0070C0"/>
                </a:solidFill>
              </a:rPr>
              <a:t>running structures are utilized in on line inventory </a:t>
            </a:r>
            <a:r>
              <a:rPr lang="en-US" sz="2600" b="1" dirty="0" smtClean="0">
                <a:solidFill>
                  <a:srgbClr val="0070C0"/>
                </a:solidFill>
              </a:rPr>
              <a:t>trading</a:t>
            </a:r>
            <a:endParaRPr lang="en-US" sz="2600" b="1" dirty="0">
              <a:solidFill>
                <a:srgbClr val="0070C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Real-time </a:t>
            </a:r>
            <a:r>
              <a:rPr lang="en-US" sz="2600" b="1" dirty="0">
                <a:solidFill>
                  <a:srgbClr val="0070C0"/>
                </a:solidFill>
              </a:rPr>
              <a:t>running structures are used inside the cell phone switching </a:t>
            </a:r>
            <a:r>
              <a:rPr lang="en-US" sz="2600" b="1" dirty="0" smtClean="0">
                <a:solidFill>
                  <a:srgbClr val="0070C0"/>
                </a:solidFill>
              </a:rPr>
              <a:t>gadget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Real-time </a:t>
            </a:r>
            <a:r>
              <a:rPr lang="en-US" sz="2600" b="1" dirty="0">
                <a:solidFill>
                  <a:srgbClr val="0070C0"/>
                </a:solidFill>
              </a:rPr>
              <a:t>running structures are used in Medical Imaging </a:t>
            </a:r>
            <a:r>
              <a:rPr lang="en-US" sz="2600" b="1" dirty="0" smtClean="0">
                <a:solidFill>
                  <a:srgbClr val="0070C0"/>
                </a:solidFill>
              </a:rPr>
              <a:t>Systems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Real-time </a:t>
            </a:r>
            <a:r>
              <a:rPr lang="en-US" sz="2600" b="1" dirty="0">
                <a:solidFill>
                  <a:srgbClr val="0070C0"/>
                </a:solidFill>
              </a:rPr>
              <a:t>running structures are utilized in Autopilot travel </a:t>
            </a:r>
            <a:r>
              <a:rPr lang="en-US" sz="2600" b="1" dirty="0" smtClean="0">
                <a:solidFill>
                  <a:srgbClr val="0070C0"/>
                </a:solidFill>
              </a:rPr>
              <a:t>simulators</a:t>
            </a:r>
            <a:endParaRPr lang="en-US" sz="2600" b="1" dirty="0">
              <a:solidFill>
                <a:srgbClr val="0070C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endParaRPr lang="en-US" sz="2600" b="1" dirty="0" smtClean="0">
              <a:solidFill>
                <a:srgbClr val="0070C0"/>
              </a:solidFill>
            </a:endParaRPr>
          </a:p>
          <a:p>
            <a:pPr marL="346075" lvl="2" indent="-284163" algn="just"/>
            <a:endParaRPr lang="en-US" sz="2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dirty="0" smtClean="0"/>
              <a:t>Er. Deeyoranjan Dongol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RTOS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788034"/>
            <a:ext cx="6290901" cy="39439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HARD REAL TIME OPERATING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All </a:t>
            </a:r>
            <a:r>
              <a:rPr lang="en-US" sz="2600" b="1" dirty="0">
                <a:solidFill>
                  <a:srgbClr val="0070C0"/>
                </a:solidFill>
              </a:rPr>
              <a:t>critical tasks must be completed within the specified time duration, i.e., within the given </a:t>
            </a:r>
            <a:r>
              <a:rPr lang="en-US" sz="2600" b="1" dirty="0" smtClean="0">
                <a:solidFill>
                  <a:srgbClr val="0070C0"/>
                </a:solidFill>
              </a:rPr>
              <a:t>deadline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Not </a:t>
            </a:r>
            <a:r>
              <a:rPr lang="en-US" sz="2600" b="1" dirty="0">
                <a:solidFill>
                  <a:srgbClr val="0070C0"/>
                </a:solidFill>
              </a:rPr>
              <a:t>meeting the deadline would result in critical failures such as damage to equipment or even loss of human </a:t>
            </a:r>
            <a:r>
              <a:rPr lang="en-US" sz="2600" b="1" dirty="0" smtClean="0">
                <a:solidFill>
                  <a:srgbClr val="0070C0"/>
                </a:solidFill>
              </a:rPr>
              <a:t>life</a:t>
            </a:r>
            <a:endParaRPr lang="en-US" sz="2600" b="1" dirty="0">
              <a:solidFill>
                <a:srgbClr val="0070C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B050"/>
                </a:solidFill>
              </a:rPr>
              <a:t>Example</a:t>
            </a:r>
          </a:p>
          <a:p>
            <a:pPr marL="803275" lvl="1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B050"/>
                </a:solidFill>
              </a:rPr>
              <a:t>Airbags </a:t>
            </a:r>
            <a:r>
              <a:rPr lang="en-US" sz="2600" b="1" dirty="0">
                <a:solidFill>
                  <a:srgbClr val="00B050"/>
                </a:solidFill>
              </a:rPr>
              <a:t>provided by carmakers along with a handle in the driver's </a:t>
            </a:r>
            <a:r>
              <a:rPr lang="en-US" sz="2600" b="1" dirty="0" smtClean="0">
                <a:solidFill>
                  <a:srgbClr val="00B050"/>
                </a:solidFill>
              </a:rPr>
              <a:t>seat</a:t>
            </a:r>
          </a:p>
          <a:p>
            <a:pPr marL="803275" lvl="1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B050"/>
                </a:solidFill>
              </a:rPr>
              <a:t>When </a:t>
            </a:r>
            <a:r>
              <a:rPr lang="en-US" sz="2600" b="1" dirty="0">
                <a:solidFill>
                  <a:srgbClr val="00B050"/>
                </a:solidFill>
              </a:rPr>
              <a:t>the driver applies brakes at a particular instance, the airbags grow and prevent the driver's head from hitting the </a:t>
            </a:r>
            <a:r>
              <a:rPr lang="en-US" sz="2600" b="1" dirty="0" smtClean="0">
                <a:solidFill>
                  <a:srgbClr val="00B050"/>
                </a:solidFill>
              </a:rPr>
              <a:t>handle</a:t>
            </a:r>
          </a:p>
          <a:p>
            <a:pPr marL="803275" lvl="1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B050"/>
                </a:solidFill>
              </a:rPr>
              <a:t>Had </a:t>
            </a:r>
            <a:r>
              <a:rPr lang="en-US" sz="2600" b="1" dirty="0">
                <a:solidFill>
                  <a:srgbClr val="00B050"/>
                </a:solidFill>
              </a:rPr>
              <a:t>there been some delay even of milliseconds, then it would have resulted in an </a:t>
            </a:r>
            <a:r>
              <a:rPr lang="en-US" sz="2600" b="1" dirty="0" smtClean="0">
                <a:solidFill>
                  <a:srgbClr val="00B050"/>
                </a:solidFill>
              </a:rPr>
              <a:t>accident</a:t>
            </a: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81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SOFT REAL TIME OPERATING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Accepts </a:t>
            </a:r>
            <a:r>
              <a:rPr lang="en-US" sz="2600" b="1" dirty="0">
                <a:solidFill>
                  <a:srgbClr val="0070C0"/>
                </a:solidFill>
              </a:rPr>
              <a:t>a few delays via the means of the Operating </a:t>
            </a:r>
            <a:r>
              <a:rPr lang="en-US" sz="2600" b="1" dirty="0" smtClean="0">
                <a:solidFill>
                  <a:srgbClr val="0070C0"/>
                </a:solidFill>
              </a:rPr>
              <a:t>system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There </a:t>
            </a:r>
            <a:r>
              <a:rPr lang="en-US" sz="2600" b="1" dirty="0">
                <a:solidFill>
                  <a:srgbClr val="0070C0"/>
                </a:solidFill>
              </a:rPr>
              <a:t>may be a closing date assigned for a particular job, but a delay for a small amount of time is </a:t>
            </a:r>
            <a:r>
              <a:rPr lang="en-US" sz="2600" b="1" dirty="0" smtClean="0">
                <a:solidFill>
                  <a:srgbClr val="0070C0"/>
                </a:solidFill>
              </a:rPr>
              <a:t>acceptable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So</a:t>
            </a:r>
            <a:r>
              <a:rPr lang="en-US" sz="2600" b="1" dirty="0">
                <a:solidFill>
                  <a:srgbClr val="0070C0"/>
                </a:solidFill>
              </a:rPr>
              <a:t>, cut off dates are treated softly via means of this kind of </a:t>
            </a:r>
            <a:r>
              <a:rPr lang="en-US" sz="2600" b="1" dirty="0" smtClean="0">
                <a:solidFill>
                  <a:srgbClr val="0070C0"/>
                </a:solidFill>
              </a:rPr>
              <a:t>RTOS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B050"/>
                </a:solidFill>
              </a:rPr>
              <a:t>Example</a:t>
            </a:r>
          </a:p>
          <a:p>
            <a:pPr marL="803275" lvl="1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B050"/>
                </a:solidFill>
              </a:rPr>
              <a:t>Online </a:t>
            </a:r>
            <a:r>
              <a:rPr lang="en-US" sz="2600" b="1" dirty="0">
                <a:solidFill>
                  <a:srgbClr val="00B050"/>
                </a:solidFill>
              </a:rPr>
              <a:t>Transaction </a:t>
            </a:r>
            <a:r>
              <a:rPr lang="en-US" sz="2600" b="1" dirty="0" smtClean="0">
                <a:solidFill>
                  <a:srgbClr val="00B050"/>
                </a:solidFill>
              </a:rPr>
              <a:t>systems</a:t>
            </a:r>
          </a:p>
          <a:p>
            <a:pPr marL="803275" lvl="1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B050"/>
                </a:solidFill>
              </a:rPr>
              <a:t>Livestock </a:t>
            </a:r>
            <a:r>
              <a:rPr lang="en-US" sz="2600" b="1" dirty="0">
                <a:solidFill>
                  <a:srgbClr val="00B050"/>
                </a:solidFill>
              </a:rPr>
              <a:t>price quotation Systems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15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FIRM REAL TIME OPERATING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Firm </a:t>
            </a:r>
            <a:r>
              <a:rPr lang="en-US" sz="2600" b="1" dirty="0">
                <a:solidFill>
                  <a:srgbClr val="0070C0"/>
                </a:solidFill>
              </a:rPr>
              <a:t>RTOS additionally want to observe the </a:t>
            </a:r>
            <a:r>
              <a:rPr lang="en-US" sz="2600" b="1" dirty="0" smtClean="0">
                <a:solidFill>
                  <a:srgbClr val="0070C0"/>
                </a:solidFill>
              </a:rPr>
              <a:t>deadlines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However</a:t>
            </a:r>
            <a:r>
              <a:rPr lang="en-US" sz="2600" b="1" dirty="0">
                <a:solidFill>
                  <a:srgbClr val="0070C0"/>
                </a:solidFill>
              </a:rPr>
              <a:t>, lacking a closing date might not have a massive effect, however may want to purposely undesired effects, like a massive discount within the fine of a </a:t>
            </a:r>
            <a:r>
              <a:rPr lang="en-US" sz="2600" b="1" dirty="0" smtClean="0">
                <a:solidFill>
                  <a:srgbClr val="0070C0"/>
                </a:solidFill>
              </a:rPr>
              <a:t>product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>
                <a:solidFill>
                  <a:srgbClr val="00B050"/>
                </a:solidFill>
              </a:rPr>
              <a:t>Example</a:t>
            </a:r>
          </a:p>
          <a:p>
            <a:pPr marL="803275" lvl="1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B050"/>
                </a:solidFill>
              </a:rPr>
              <a:t>Multimedia applications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smtClean="0"/>
              <a:t>Er. Deeyoranjan Dongol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69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ADVANTANGES OF RTOS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Easy </a:t>
            </a:r>
            <a:r>
              <a:rPr lang="en-US" sz="2600" b="1" dirty="0">
                <a:solidFill>
                  <a:srgbClr val="0070C0"/>
                </a:solidFill>
              </a:rPr>
              <a:t>to layout, develop and execute real-time applications under the real-time operating </a:t>
            </a:r>
            <a:r>
              <a:rPr lang="en-US" sz="2600" b="1" dirty="0" smtClean="0">
                <a:solidFill>
                  <a:srgbClr val="0070C0"/>
                </a:solidFill>
              </a:rPr>
              <a:t>system</a:t>
            </a:r>
            <a:endParaRPr lang="en-US" sz="2600" b="1" dirty="0">
              <a:solidFill>
                <a:srgbClr val="0070C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In </a:t>
            </a:r>
            <a:r>
              <a:rPr lang="en-US" sz="2600" b="1" dirty="0">
                <a:solidFill>
                  <a:srgbClr val="0070C0"/>
                </a:solidFill>
              </a:rPr>
              <a:t>a Real-time operating system, the maximum utilization of devices and </a:t>
            </a:r>
            <a:r>
              <a:rPr lang="en-US" sz="2600" b="1" dirty="0" smtClean="0">
                <a:solidFill>
                  <a:srgbClr val="0070C0"/>
                </a:solidFill>
              </a:rPr>
              <a:t>systems</a:t>
            </a:r>
            <a:endParaRPr lang="en-US" sz="2600" b="1" dirty="0">
              <a:solidFill>
                <a:srgbClr val="0070C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>
                <a:solidFill>
                  <a:srgbClr val="0070C0"/>
                </a:solidFill>
              </a:rPr>
              <a:t>Focus on running applications and less importance to applications that are in the </a:t>
            </a:r>
            <a:r>
              <a:rPr lang="en-US" sz="2600" b="1" dirty="0" smtClean="0">
                <a:solidFill>
                  <a:srgbClr val="0070C0"/>
                </a:solidFill>
              </a:rPr>
              <a:t>queue</a:t>
            </a:r>
            <a:endParaRPr lang="en-US" sz="2600" b="1" dirty="0">
              <a:solidFill>
                <a:srgbClr val="0070C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>
                <a:solidFill>
                  <a:srgbClr val="0070C0"/>
                </a:solidFill>
              </a:rPr>
              <a:t>Since the size of programs is small, RTOS can also be embedded systems like in transport and </a:t>
            </a:r>
            <a:r>
              <a:rPr lang="en-US" sz="2600" b="1" dirty="0" smtClean="0">
                <a:solidFill>
                  <a:srgbClr val="0070C0"/>
                </a:solidFill>
              </a:rPr>
              <a:t>others</a:t>
            </a:r>
            <a:endParaRPr lang="en-US" sz="2600" b="1" dirty="0">
              <a:solidFill>
                <a:srgbClr val="0070C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Memory </a:t>
            </a:r>
            <a:r>
              <a:rPr lang="en-US" sz="2600" b="1" dirty="0">
                <a:solidFill>
                  <a:srgbClr val="0070C0"/>
                </a:solidFill>
              </a:rPr>
              <a:t>allocation is best managed in these types of </a:t>
            </a:r>
            <a:r>
              <a:rPr lang="en-US" sz="2600" b="1" dirty="0" smtClean="0">
                <a:solidFill>
                  <a:srgbClr val="0070C0"/>
                </a:solidFill>
              </a:rPr>
              <a:t>systems</a:t>
            </a:r>
            <a:endParaRPr lang="en-US" sz="2600" b="1" dirty="0">
              <a:solidFill>
                <a:srgbClr val="0070C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endParaRPr lang="en-US" sz="2600" b="1" dirty="0" smtClean="0">
              <a:solidFill>
                <a:srgbClr val="0070C0"/>
              </a:solidFill>
            </a:endParaRPr>
          </a:p>
          <a:p>
            <a:pPr marL="346075" lvl="2" indent="-284163" algn="just"/>
            <a:endParaRPr lang="en-US" sz="2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dirty="0" smtClean="0"/>
              <a:t>Er. Deeyoranjan Dongol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98337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DISADVANTANGES OF RTOS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8077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Real-time </a:t>
            </a:r>
            <a:r>
              <a:rPr lang="en-US" sz="2600" b="1" dirty="0">
                <a:solidFill>
                  <a:srgbClr val="0070C0"/>
                </a:solidFill>
              </a:rPr>
              <a:t>operating systems have complicated layout principles and are very costly to </a:t>
            </a:r>
            <a:r>
              <a:rPr lang="en-US" sz="2600" b="1" dirty="0" smtClean="0">
                <a:solidFill>
                  <a:srgbClr val="0070C0"/>
                </a:solidFill>
              </a:rPr>
              <a:t>develop</a:t>
            </a:r>
          </a:p>
          <a:p>
            <a:pPr marL="346075" indent="-346075" algn="just"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70C0"/>
                </a:solidFill>
              </a:rPr>
              <a:t>Real-time </a:t>
            </a:r>
            <a:r>
              <a:rPr lang="en-US" sz="2600" b="1" dirty="0">
                <a:solidFill>
                  <a:srgbClr val="0070C0"/>
                </a:solidFill>
              </a:rPr>
              <a:t>operating systems are very complex and can consume critical CPU </a:t>
            </a:r>
            <a:r>
              <a:rPr lang="en-US" sz="2600" b="1" dirty="0" smtClean="0">
                <a:solidFill>
                  <a:srgbClr val="0070C0"/>
                </a:solidFill>
              </a:rPr>
              <a:t>cycles</a:t>
            </a:r>
            <a:endParaRPr lang="en-US" sz="2600" b="1" dirty="0">
              <a:solidFill>
                <a:srgbClr val="0070C0"/>
              </a:solidFill>
            </a:endParaRPr>
          </a:p>
          <a:p>
            <a:pPr marL="346075" indent="-346075" algn="just">
              <a:buFont typeface="Wingdings" pitchFamily="2" charset="2"/>
              <a:buChar char="Ø"/>
            </a:pPr>
            <a:endParaRPr lang="en-US" sz="2600" b="1" dirty="0" smtClean="0">
              <a:solidFill>
                <a:srgbClr val="0070C0"/>
              </a:solidFill>
            </a:endParaRPr>
          </a:p>
          <a:p>
            <a:pPr marL="346075" lvl="2" indent="-284163" algn="just"/>
            <a:endParaRPr lang="en-US" sz="2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en-US" dirty="0" smtClean="0"/>
              <a:t>Er. Deeyoranjan Dongol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09914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507</Words>
  <Application>Microsoft Office PowerPoint</Application>
  <PresentationFormat>On-screen Show (4:3)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Pitchbook</vt:lpstr>
      <vt:lpstr>1_Pitchbook</vt:lpstr>
      <vt:lpstr>Real time operating system</vt:lpstr>
      <vt:lpstr>REAL TIME OPERATING SYSTEM [RTOS]</vt:lpstr>
      <vt:lpstr>APPLICATIONS OF RTOS</vt:lpstr>
      <vt:lpstr>TYPES OF RTOS</vt:lpstr>
      <vt:lpstr>HARD REAL TIME OPERATING SYSTEM</vt:lpstr>
      <vt:lpstr>SOFT REAL TIME OPERATING SYSTEM</vt:lpstr>
      <vt:lpstr>FIRM REAL TIME OPERATING SYSTEM</vt:lpstr>
      <vt:lpstr>ADVANTANGES OF RTOS</vt:lpstr>
      <vt:lpstr>DISADVANTANGES OF RTOS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2012-07-23T09:30:26Z</dcterms:created>
  <dcterms:modified xsi:type="dcterms:W3CDTF">2023-12-11T12:32:06Z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