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313"/>
    <a:srgbClr val="191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6"/>
          <a:sy d="100" n="86"/>
        </p:scale>
        <p:origin x="562" y="7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sorterViewPr>
    <p:cViewPr varScale="1"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presProps" Target="presProps.xml" /><Relationship Id="rId3" Type="http://schemas.openxmlformats.org/officeDocument/2006/relationships/customXml" Target="../customXml/item3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0225"/>
            <a:ext cx="10018713" cy="4210975"/>
          </a:xfrm>
        </p:spPr>
        <p:txBody>
          <a:bodyPr anchor="t"/>
          <a:lstStyle>
            <a:lvl1pPr>
              <a:defRPr sz="1800"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 sz="1600"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 sz="1400"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 sz="1200"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 sz="1000"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197528"/>
            <a:ext cx="5407023" cy="488271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569" y="685799"/>
            <a:ext cx="4344454" cy="51054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613" y="834501"/>
            <a:ext cx="4270159" cy="4956699"/>
          </a:xfrm>
          <a:noFill/>
          <a:ln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1" y="292962"/>
            <a:ext cx="4779655" cy="621437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914399"/>
            <a:ext cx="5426158" cy="4572000"/>
          </a:xfrm>
        </p:spPr>
        <p:txBody>
          <a:bodyPr anchor="t">
            <a:normAutofit/>
          </a:bodyPr>
          <a:lstStyle>
            <a:lvl1pPr marL="0" indent="0" algn="l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1/3/2024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dt="0" ftr="0" hdr="0" sldNum="0"/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.tuik.gov.tr/Bulten/DownloadIstatistikselTablo?p=VNahkuJlRdjGi186A0UyGFl4/vvuLqcU9WNSamrnmn2BsuZQSCYHsScr/wPRAsfd" TargetMode="External" /><Relationship Id="rId3" Type="http://schemas.openxmlformats.org/officeDocument/2006/relationships/hyperlink" Target="https://data.tuik.gov.tr/Bulten/DownloadIstatistikselTablo?p=8qvM/mN5mN8/qVhH4ZBw5Oevs/TvsYlRCOC2Dg/dcM7k8bk7Eod5aaqpj9EGFPTS" TargetMode="External" /><Relationship Id="rId4" Type="http://schemas.openxmlformats.org/officeDocument/2006/relationships/hyperlink" Target="https://data.tuik.gov.tr/Bulten/DownloadIstatistikselTablo?p=9u2oCqacK3ZUqx4qFHbuTulw5EqmeCn1xvvQcrq4mI95KN20YzGH7r0a1Be7Bz1y" TargetMode="External" /><Relationship Id="rId5" Type="http://schemas.openxmlformats.org/officeDocument/2006/relationships/hyperlink" Target="https://apps.who.int/gho/data/node.main.MHSUICIDEASDR?lang=en" TargetMode="External" /><Relationship Id="rId6" Type="http://schemas.openxmlformats.org/officeDocument/2006/relationships/hyperlink" Target="https://data.oecd.org/price/inflation-cpi.htm" TargetMode="External" /><Relationship Id="rId7" Type="http://schemas.openxmlformats.org/officeDocument/2006/relationships/hyperlink" Target="https://data.oecd.org/unemp/unemployment-rate.htm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Relation between Suicides, Inflation and Unemployment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Orhan Kocak, Enis Arda Iskender, Kerem Efe Akyurt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197528"/>
            <a:ext cx="5407023" cy="488271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Suicide - Consumer Price Index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plot_suicide_vs_price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suicideData_male,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(Total),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"cyan"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"dodge"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suicideData_female,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(Total),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"pink"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"dodge"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priceIndex,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(Total)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"Suicide Rates"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sec.axis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sec_axis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.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"Consumer Price"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(priceIndex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Total),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"cyan"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"pink"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axis.title.y.right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"Suicide Rates Vs. Consumer Price Index"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plot_suicide_vs_price</a:t>
            </a:r>
          </a:p>
        </p:txBody>
      </p:sp>
      <p:pic>
        <p:nvPicPr>
          <p:cNvPr descr="markdow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50100" y="1485900"/>
            <a:ext cx="4343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197528"/>
            <a:ext cx="5407023" cy="488271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Suicide - Unemployment Rate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plot_suicide_vs_unemployment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suicideData_male,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(Total),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"cyan"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"dodge"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suicideData_female,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(Total),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"pink"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"dodge"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unemploymentData,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Count),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"Suicide Rates"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sec.axis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sec_axis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.,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"Unemployment"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(unemploymentData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Count),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"cyan"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"pink"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axis.title.y.right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"Suicide Rates Vs. Unemployment"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plot_suicide_vs_unemployment</a:t>
            </a:r>
          </a:p>
        </p:txBody>
      </p:sp>
      <p:pic>
        <p:nvPicPr>
          <p:cNvPr descr="markdow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50100" y="1485900"/>
            <a:ext cx="4343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Data Cleaning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Inflation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inflation_data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"inflation_oecd.csv"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inflation_data_cleared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inflation_data[,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(inflation_data)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"INDICATOR"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"MEASURE"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"FREQUENCY"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"Flag.Codes"</a:t>
            </a:r>
            <a:r>
              <a:rPr>
                <a:latin typeface="Courier"/>
              </a:rPr>
              <a:t>))]</a:t>
            </a:r>
            <a:br/>
            <a:r>
              <a:rPr>
                <a:latin typeface="Courier"/>
              </a:rPr>
              <a:t>  inflation_data_filtered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inflation_data_cleared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between</a:t>
            </a:r>
            <a:r>
              <a:rPr>
                <a:latin typeface="Courier"/>
              </a:rPr>
              <a:t>(TIME, </a:t>
            </a:r>
            <a:r>
              <a:rPr>
                <a:solidFill>
                  <a:srgbClr val="40A070"/>
                </a:solidFill>
                <a:latin typeface="Courier"/>
              </a:rPr>
              <a:t>2000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2019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Unemployment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unemployee_data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"unemployee_rate.csv"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unemployee_data_oecd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unemployee_data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(LOCATION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"OECD"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unemployee_data_oecd_filtered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unemployee_data_oecd[,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(unemployee_data_oecd)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"MEASURE"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"FREQUENCY"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"Flag.Codes"</a:t>
            </a:r>
            <a:r>
              <a:rPr>
                <a:latin typeface="Courier"/>
              </a:rPr>
              <a:t>))]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Suicide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suicide_data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"global_suicide_rates.csv"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suicide_data_cleared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suicide_data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across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starts_with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gsub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"\\[.*?\\]"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 .)))</a:t>
            </a:r>
            <a:br/>
            <a:r>
              <a:rPr>
                <a:latin typeface="Courier"/>
              </a:rPr>
              <a:t>suicide_data_filtered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suicide_data_cleared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gather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key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"year_rate"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"rate"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starts_with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gsub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"X\\."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 year_rate))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separate</a:t>
            </a:r>
            <a:r>
              <a:rPr>
                <a:latin typeface="Courier"/>
              </a:rPr>
              <a:t>(year, </a:t>
            </a:r>
            <a:r>
              <a:rPr>
                <a:solidFill>
                  <a:srgbClr val="7D9029"/>
                </a:solidFill>
                <a:latin typeface="Courier"/>
              </a:rPr>
              <a:t>into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"\\."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year_rate)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(year)</a:t>
            </a:r>
            <a:br/>
            <a:r>
              <a:rPr>
                <a:latin typeface="Courier"/>
              </a:rPr>
              <a:t>suicide_data_filtered_avg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suicide_data_filtered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(year, Sex)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(rate),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'year'. You can override using the
## `.groups`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suicide_data_filtered_avg_unisex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suicide_data_filtered_avg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(Sex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Male"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Plots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197528"/>
            <a:ext cx="5407023" cy="488271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Inflation-Suicide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suicide_data_filtered_avg_unisex,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(rate))),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"#aa0000"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linewidth=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inflation_data_filtered,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(TIME),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(Value)),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linewidth=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"Suicide Rates"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sec.axis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sec_axis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., 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"Inflation"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"#aa0000"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axis.title.y.right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title=</a:t>
            </a:r>
            <a:r>
              <a:rPr>
                <a:solidFill>
                  <a:srgbClr val="4070A0"/>
                </a:solidFill>
                <a:latin typeface="Courier"/>
              </a:rPr>
              <a:t>"Inflation-Suicide Plot"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caption=</a:t>
            </a:r>
            <a:r>
              <a:rPr>
                <a:solidFill>
                  <a:srgbClr val="4070A0"/>
                </a:solidFill>
                <a:latin typeface="Courier"/>
              </a:rPr>
              <a:t>"Suicide count per 100.000 people*"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markdow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50100" y="1485900"/>
            <a:ext cx="4343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197528"/>
            <a:ext cx="5407023" cy="488271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Unemployment - Suicide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suicide_data_filtered_avg_unisex,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(rate))),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"#aa0000"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linewidth=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unemployee_data_oecd_filtered,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(TIME),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(Value)),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linewidth=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"Suicide Rates"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sec.axis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sec_axis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., 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"Unemployment"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"#aa0000"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axis.title.y.right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"#0000aa"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title=</a:t>
            </a:r>
            <a:r>
              <a:rPr>
                <a:solidFill>
                  <a:srgbClr val="4070A0"/>
                </a:solidFill>
                <a:latin typeface="Courier"/>
              </a:rPr>
              <a:t>"Unemployment-Suicide Plot"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caption=</a:t>
            </a:r>
            <a:r>
              <a:rPr>
                <a:solidFill>
                  <a:srgbClr val="4070A0"/>
                </a:solidFill>
                <a:latin typeface="Courier"/>
              </a:rPr>
              <a:t>"Suicide count per 100.000 people*"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markdow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50100" y="1485900"/>
            <a:ext cx="4343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- </a:t>
            </a:r>
            <a:r>
              <a:rPr>
                <a:hlinkClick r:id="rId2"/>
              </a:rPr>
              <a:t>Consumer Price Index</a:t>
            </a:r>
          </a:p>
          <a:p>
            <a:pPr lvl="0"/>
            <a:r>
              <a:rPr/>
              <a:t>- </a:t>
            </a:r>
            <a:r>
              <a:rPr>
                <a:hlinkClick r:id="rId3"/>
              </a:rPr>
              <a:t>Unemployment Rates</a:t>
            </a:r>
          </a:p>
          <a:p>
            <a:pPr lvl="0"/>
            <a:r>
              <a:rPr/>
              <a:t>- </a:t>
            </a:r>
            <a:r>
              <a:rPr>
                <a:hlinkClick r:id="rId4"/>
              </a:rPr>
              <a:t>Yearly Suicide Data</a:t>
            </a:r>
          </a:p>
          <a:p>
            <a:pPr lvl="0"/>
            <a:r>
              <a:rPr/>
              <a:t>- </a:t>
            </a:r>
            <a:r>
              <a:rPr>
                <a:hlinkClick r:id="rId5"/>
              </a:rPr>
              <a:t>Global Suicide Data</a:t>
            </a:r>
          </a:p>
          <a:p>
            <a:pPr lvl="0"/>
            <a:r>
              <a:rPr/>
              <a:t>- </a:t>
            </a:r>
            <a:r>
              <a:rPr>
                <a:hlinkClick r:id="rId6"/>
              </a:rPr>
              <a:t>Global Inflation Data</a:t>
            </a:r>
          </a:p>
          <a:p>
            <a:pPr lvl="0"/>
            <a:r>
              <a:rPr/>
              <a:t>- </a:t>
            </a:r>
            <a:r>
              <a:rPr>
                <a:hlinkClick r:id="rId7"/>
              </a:rPr>
              <a:t>Global Unemployment Rates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That’s the end, thank you all for listening.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unemployme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574800"/>
            <a:ext cx="32385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Unemployment Rate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priceindex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574800"/>
            <a:ext cx="60833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Consumer Price Index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suicid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79800" y="1574800"/>
            <a:ext cx="5994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Suicide 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Cleaning Datas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UnemploymentData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unemploymentData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"unemployment.xls"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"Count"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"Percentage"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unemploymentData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unemploymentData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unemploymentData[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"2021"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(unemploymentData,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× 3
##   Year  Count Percentage
##   &lt;chr&gt; &lt;dbl&gt;      &lt;dbl&gt;
## 1 2014   2853       9.91
## 2 2015   3057      10.3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Consumer Price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#Consumer Price Index</a:t>
            </a:r>
            <a:br/>
            <a:r>
              <a:rPr>
                <a:latin typeface="Courier"/>
              </a:rPr>
              <a:t>    priceIndex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"inflation.xls"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"January"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"February"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"March"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"April"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"May"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"June"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"July"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"August"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"September"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"October"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"November"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"December"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priceIndex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priceIndex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across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last_col</a:t>
            </a:r>
            <a:r>
              <a:rPr>
                <a:latin typeface="Courier"/>
              </a:rPr>
              <a:t>(), as.numeric))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Total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rowSums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across</a:t>
            </a:r>
            <a:r>
              <a:rPr>
                <a:latin typeface="Courier"/>
              </a:rPr>
              <a:t>(January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December)), </a:t>
            </a:r>
            <a:r>
              <a:rPr>
                <a:solidFill>
                  <a:srgbClr val="7D9029"/>
                </a:solidFill>
                <a:latin typeface="Courier"/>
              </a:rPr>
              <a:t>.before =</a:t>
            </a:r>
            <a:r>
              <a:rPr>
                <a:latin typeface="Courier"/>
              </a:rPr>
              <a:t> January)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Suicide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rows_to_read_male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159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198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237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276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315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rows_to_read_female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199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238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277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316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suicideData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"suicide.xls"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suicideData_male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suicideData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(rows_to_read_male)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2014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.before =</a:t>
            </a:r>
            <a:r>
              <a:rPr>
                <a:latin typeface="Courier"/>
              </a:rPr>
              <a:t> Sex)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row_number</a:t>
            </a:r>
            <a:r>
              <a:rPr>
                <a:latin typeface="Courier"/>
              </a:rPr>
              <a:t>())</a:t>
            </a:r>
            <a:br/>
            <a:r>
              <a:rPr>
                <a:latin typeface="Courier"/>
              </a:rPr>
              <a:t>  suicideData_female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suicideData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(rows_to_read_female)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2014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.before =</a:t>
            </a:r>
            <a:r>
              <a:rPr>
                <a:latin typeface="Courier"/>
              </a:rPr>
              <a:t> Sex)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row_number</a:t>
            </a:r>
            <a:r>
              <a:rPr>
                <a:latin typeface="Courier"/>
              </a:rPr>
              <a:t>())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54</TotalTime>
  <Words>81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Cascadia Code</vt:lpstr>
      <vt:lpstr>Corbel</vt:lpstr>
      <vt:lpstr>Parallax</vt:lpstr>
      <vt:lpstr>Title Lorem Ipsum</vt:lpstr>
      <vt:lpstr>Title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between Suicides, Inflation and Unemployment</dc:title>
  <dc:creator>Orhan Kocak, Enis Arda Iskender, Kerem Efe Akyurt</dc:creator>
  <cp:keywords/>
  <dcterms:created xsi:type="dcterms:W3CDTF">2024-01-02T22:11:24Z</dcterms:created>
  <dcterms:modified xsi:type="dcterms:W3CDTF">2024-01-02T22:11:24Z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2023-12-29</vt:lpwstr>
  </property>
  <property fmtid="{D5CDD505-2E9C-101B-9397-08002B2CF9AE}" pid="3" name="output">
    <vt:lpwstr/>
  </property>
</Properties>
</file>