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3" r:id="rId9"/>
    <p:sldId id="266" r:id="rId10"/>
    <p:sldId id="262" r:id="rId11"/>
    <p:sldId id="269" r:id="rId12"/>
    <p:sldId id="264" r:id="rId13"/>
    <p:sldId id="270" r:id="rId14"/>
    <p:sldId id="271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0EBAE-EAC3-4351-9EC9-3C2481AFBAE9}" type="datetimeFigureOut">
              <a:rPr lang="de-DE" smtClean="0"/>
              <a:t>08.04.2013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C3D60-AF4C-47D6-9BEB-B3745C61D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41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C3D60-AF4C-47D6-9BEB-B3745C61D6A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70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88E649F7-6122-4905-9B47-95D4E2CC77BD}" type="datetimeFigureOut">
              <a:rPr lang="de-DE" smtClean="0"/>
              <a:t>08.04.2013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A3AA595-DB74-442A-B7AD-1CB1D091229F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49F7-6122-4905-9B47-95D4E2CC77BD}" type="datetimeFigureOut">
              <a:rPr lang="de-DE" smtClean="0"/>
              <a:t>08.04.2013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A595-DB74-442A-B7AD-1CB1D091229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49F7-6122-4905-9B47-95D4E2CC77BD}" type="datetimeFigureOut">
              <a:rPr lang="de-DE" smtClean="0"/>
              <a:t>08.04.2013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A595-DB74-442A-B7AD-1CB1D091229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49F7-6122-4905-9B47-95D4E2CC77BD}" type="datetimeFigureOut">
              <a:rPr lang="de-DE" smtClean="0"/>
              <a:t>08.04.2013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A595-DB74-442A-B7AD-1CB1D091229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49F7-6122-4905-9B47-95D4E2CC77BD}" type="datetimeFigureOut">
              <a:rPr lang="de-DE" smtClean="0"/>
              <a:t>08.04.2013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A595-DB74-442A-B7AD-1CB1D091229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49F7-6122-4905-9B47-95D4E2CC77BD}" type="datetimeFigureOut">
              <a:rPr lang="de-DE" smtClean="0"/>
              <a:t>08.04.2013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A595-DB74-442A-B7AD-1CB1D091229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49F7-6122-4905-9B47-95D4E2CC77BD}" type="datetimeFigureOut">
              <a:rPr lang="de-DE" smtClean="0"/>
              <a:t>08.04.2013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A595-DB74-442A-B7AD-1CB1D091229F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49F7-6122-4905-9B47-95D4E2CC77BD}" type="datetimeFigureOut">
              <a:rPr lang="de-DE" smtClean="0"/>
              <a:t>08.04.2013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A595-DB74-442A-B7AD-1CB1D091229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49F7-6122-4905-9B47-95D4E2CC77BD}" type="datetimeFigureOut">
              <a:rPr lang="de-DE" smtClean="0"/>
              <a:t>08.04.2013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A595-DB74-442A-B7AD-1CB1D091229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49F7-6122-4905-9B47-95D4E2CC77BD}" type="datetimeFigureOut">
              <a:rPr lang="de-DE" smtClean="0"/>
              <a:t>08.04.2013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A595-DB74-442A-B7AD-1CB1D091229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49F7-6122-4905-9B47-95D4E2CC77BD}" type="datetimeFigureOut">
              <a:rPr lang="de-DE" smtClean="0"/>
              <a:t>08.04.2013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A595-DB74-442A-B7AD-1CB1D091229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88E649F7-6122-4905-9B47-95D4E2CC77BD}" type="datetimeFigureOut">
              <a:rPr lang="de-DE" smtClean="0"/>
              <a:t>08.04.2013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DA3AA595-DB74-442A-B7AD-1CB1D091229F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developer.android.com/reference/android/widget/LinearLayout.html" TargetMode="External"/><Relationship Id="rId7" Type="http://schemas.openxmlformats.org/officeDocument/2006/relationships/hyperlink" Target="http://developer.android.com/reference/android/widget/TableRow.html" TargetMode="External"/><Relationship Id="rId2" Type="http://schemas.openxmlformats.org/officeDocument/2006/relationships/hyperlink" Target="http://developer.android.com/reference/android/widget/GridLayou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android/widget/TableLayout.html" TargetMode="External"/><Relationship Id="rId5" Type="http://schemas.openxmlformats.org/officeDocument/2006/relationships/hyperlink" Target="http://developer.android.com/reference/android/widget/FrameLayout.html" TargetMode="External"/><Relationship Id="rId4" Type="http://schemas.openxmlformats.org/officeDocument/2006/relationships/hyperlink" Target="http://developer.android.com/reference/android/widget/RelativeLayout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Apps entwickeln mit </a:t>
            </a:r>
            <a:r>
              <a:rPr lang="de-DE" dirty="0" err="1" smtClean="0"/>
              <a:t>Android</a:t>
            </a:r>
            <a:r>
              <a:rPr lang="de-DE" dirty="0" smtClean="0"/>
              <a:t> 4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Tutorial</a:t>
            </a:r>
            <a:r>
              <a:rPr lang="de-DE" dirty="0" smtClean="0"/>
              <a:t> </a:t>
            </a:r>
          </a:p>
          <a:p>
            <a:r>
              <a:rPr lang="de-DE" dirty="0" smtClean="0"/>
              <a:t>Melanie Knappe </a:t>
            </a:r>
          </a:p>
          <a:p>
            <a:r>
              <a:rPr lang="de-DE" dirty="0" smtClean="0"/>
              <a:t>9.4.13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0" t="5317" r="17976" b="3033"/>
          <a:stretch/>
        </p:blipFill>
        <p:spPr>
          <a:xfrm rot="20491508">
            <a:off x="1102126" y="4125068"/>
            <a:ext cx="1334346" cy="146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3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Layout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16832"/>
            <a:ext cx="7467600" cy="4464496"/>
          </a:xfrm>
        </p:spPr>
        <p:txBody>
          <a:bodyPr>
            <a:normAutofit/>
          </a:bodyPr>
          <a:lstStyle/>
          <a:p>
            <a:r>
              <a:rPr lang="de-DE" dirty="0" smtClean="0"/>
              <a:t>Welche Layout gibt es?</a:t>
            </a:r>
          </a:p>
          <a:p>
            <a:pPr lvl="1"/>
            <a:r>
              <a:rPr lang="de-DE" dirty="0" err="1" smtClean="0"/>
              <a:t>GridLayout</a:t>
            </a:r>
            <a:r>
              <a:rPr lang="de-DE" dirty="0"/>
              <a:t> </a:t>
            </a:r>
            <a:r>
              <a:rPr lang="de-DE" sz="1500" dirty="0"/>
              <a:t>(</a:t>
            </a:r>
            <a:r>
              <a:rPr lang="de-DE" sz="1500" dirty="0">
                <a:hlinkClick r:id="rId2"/>
              </a:rPr>
              <a:t>http://</a:t>
            </a:r>
            <a:r>
              <a:rPr lang="de-DE" sz="1500" dirty="0" smtClean="0">
                <a:hlinkClick r:id="rId2"/>
              </a:rPr>
              <a:t>developer.android.com/reference/android/widget/GridLayout.html</a:t>
            </a:r>
            <a:r>
              <a:rPr lang="de-DE" sz="1500" dirty="0" smtClean="0"/>
              <a:t>)</a:t>
            </a:r>
          </a:p>
          <a:p>
            <a:pPr lvl="1"/>
            <a:r>
              <a:rPr lang="de-DE" dirty="0" err="1" smtClean="0"/>
              <a:t>LinerLayout</a:t>
            </a:r>
            <a:r>
              <a:rPr lang="de-DE" dirty="0"/>
              <a:t> </a:t>
            </a:r>
            <a:r>
              <a:rPr lang="de-DE" sz="1400" dirty="0" smtClean="0"/>
              <a:t>(</a:t>
            </a:r>
            <a:r>
              <a:rPr lang="de-DE" sz="1400" dirty="0">
                <a:hlinkClick r:id="rId3"/>
              </a:rPr>
              <a:t>http://</a:t>
            </a:r>
            <a:r>
              <a:rPr lang="de-DE" sz="1400" dirty="0" smtClean="0">
                <a:hlinkClick r:id="rId3"/>
              </a:rPr>
              <a:t>developer.android.com/reference/android/widget/LinearLayout.html</a:t>
            </a:r>
            <a:r>
              <a:rPr lang="de-DE" sz="1400" dirty="0" smtClean="0"/>
              <a:t>)</a:t>
            </a:r>
          </a:p>
          <a:p>
            <a:pPr lvl="1"/>
            <a:r>
              <a:rPr lang="de-DE" dirty="0" err="1" smtClean="0"/>
              <a:t>RelativeLayout</a:t>
            </a:r>
            <a:r>
              <a:rPr lang="de-DE" dirty="0"/>
              <a:t> </a:t>
            </a:r>
            <a:r>
              <a:rPr lang="de-DE" sz="1400" dirty="0"/>
              <a:t>(</a:t>
            </a:r>
            <a:r>
              <a:rPr lang="de-DE" sz="1400" dirty="0">
                <a:hlinkClick r:id="rId4"/>
              </a:rPr>
              <a:t>http://</a:t>
            </a:r>
            <a:r>
              <a:rPr lang="de-DE" sz="1400" dirty="0" smtClean="0">
                <a:hlinkClick r:id="rId4"/>
              </a:rPr>
              <a:t>developer.android.com/reference/android/widget/RelativeLayout.html</a:t>
            </a:r>
            <a:r>
              <a:rPr lang="de-DE" sz="1400" dirty="0" smtClean="0"/>
              <a:t> )</a:t>
            </a:r>
          </a:p>
          <a:p>
            <a:pPr lvl="1"/>
            <a:r>
              <a:rPr lang="de-DE" dirty="0" err="1" smtClean="0"/>
              <a:t>FrameLayout</a:t>
            </a:r>
            <a:r>
              <a:rPr lang="de-DE" dirty="0"/>
              <a:t> </a:t>
            </a:r>
            <a:r>
              <a:rPr lang="de-DE" sz="1300" dirty="0"/>
              <a:t>(</a:t>
            </a:r>
            <a:r>
              <a:rPr lang="de-DE" sz="1300" dirty="0">
                <a:hlinkClick r:id="rId5"/>
              </a:rPr>
              <a:t>http://</a:t>
            </a:r>
            <a:r>
              <a:rPr lang="de-DE" sz="1300" dirty="0" smtClean="0">
                <a:hlinkClick r:id="rId5"/>
              </a:rPr>
              <a:t>developer.android.com/reference/android/widget/FrameLayout.html</a:t>
            </a:r>
            <a:r>
              <a:rPr lang="de-DE" sz="1300" dirty="0" smtClean="0"/>
              <a:t> )</a:t>
            </a:r>
          </a:p>
          <a:p>
            <a:pPr lvl="1"/>
            <a:r>
              <a:rPr lang="de-DE" dirty="0" err="1" smtClean="0"/>
              <a:t>TableLayout</a:t>
            </a:r>
            <a:r>
              <a:rPr lang="de-DE" dirty="0"/>
              <a:t> </a:t>
            </a:r>
            <a:r>
              <a:rPr lang="de-DE" sz="1300" dirty="0"/>
              <a:t>(</a:t>
            </a:r>
            <a:r>
              <a:rPr lang="de-DE" sz="1300" dirty="0">
                <a:hlinkClick r:id="rId6"/>
              </a:rPr>
              <a:t>http://</a:t>
            </a:r>
            <a:r>
              <a:rPr lang="de-DE" sz="1300" dirty="0" smtClean="0">
                <a:hlinkClick r:id="rId6"/>
              </a:rPr>
              <a:t>developer.android.com/reference/android/widget/TableLayout.html</a:t>
            </a:r>
            <a:r>
              <a:rPr lang="de-DE" sz="1300" dirty="0" smtClean="0"/>
              <a:t> )</a:t>
            </a:r>
          </a:p>
          <a:p>
            <a:pPr lvl="1"/>
            <a:r>
              <a:rPr lang="de-DE" dirty="0" err="1" smtClean="0"/>
              <a:t>TableRow</a:t>
            </a:r>
            <a:r>
              <a:rPr lang="de-DE" dirty="0"/>
              <a:t> </a:t>
            </a:r>
            <a:r>
              <a:rPr lang="de-DE" sz="1200" dirty="0"/>
              <a:t>(</a:t>
            </a:r>
            <a:r>
              <a:rPr lang="de-DE" sz="1200" dirty="0">
                <a:hlinkClick r:id="rId7"/>
              </a:rPr>
              <a:t>http://</a:t>
            </a:r>
            <a:r>
              <a:rPr lang="de-DE" sz="1200" dirty="0" smtClean="0">
                <a:hlinkClick r:id="rId7"/>
              </a:rPr>
              <a:t>developer.android.com/reference/android/widget/TableRow.html</a:t>
            </a:r>
            <a:r>
              <a:rPr lang="de-DE" sz="1200" dirty="0" smtClean="0"/>
              <a:t> 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431" y="476672"/>
            <a:ext cx="176603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1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Beispiel zu Layouts</a:t>
            </a:r>
            <a:endParaRPr lang="de-DE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2462561" y="1616689"/>
            <a:ext cx="4392488" cy="2411430"/>
            <a:chOff x="1746105" y="1988840"/>
            <a:chExt cx="5806925" cy="3096344"/>
          </a:xfrm>
        </p:grpSpPr>
        <p:sp>
          <p:nvSpPr>
            <p:cNvPr id="4" name="Rechteck 3"/>
            <p:cNvSpPr/>
            <p:nvPr/>
          </p:nvSpPr>
          <p:spPr>
            <a:xfrm>
              <a:off x="1756588" y="1988840"/>
              <a:ext cx="5778096" cy="30963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746105" y="1988840"/>
              <a:ext cx="144016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3203848" y="1988840"/>
              <a:ext cx="1440160" cy="1008112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4654364" y="1988840"/>
              <a:ext cx="1440160" cy="100811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6094524" y="1988840"/>
              <a:ext cx="1440160" cy="100811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1754756" y="4077072"/>
              <a:ext cx="144016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3212499" y="4077072"/>
              <a:ext cx="1440160" cy="1008112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4663015" y="4077072"/>
              <a:ext cx="1440160" cy="100811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6103175" y="4077072"/>
              <a:ext cx="1440160" cy="100811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768789" y="3068960"/>
              <a:ext cx="2887420" cy="3600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Button</a:t>
              </a:r>
              <a:endParaRPr lang="de-DE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4665610" y="3071982"/>
              <a:ext cx="2887420" cy="3600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Button</a:t>
              </a:r>
              <a:endParaRPr lang="de-DE" dirty="0"/>
            </a:p>
          </p:txBody>
        </p:sp>
      </p:grpSp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251520" y="4149080"/>
            <a:ext cx="8496944" cy="2232248"/>
          </a:xfrm>
        </p:spPr>
        <p:txBody>
          <a:bodyPr>
            <a:normAutofit/>
          </a:bodyPr>
          <a:lstStyle/>
          <a:p>
            <a:r>
              <a:rPr lang="de-DE" dirty="0" smtClean="0"/>
              <a:t>Warum dieses Beispiel?</a:t>
            </a:r>
          </a:p>
          <a:p>
            <a:pPr lvl="1"/>
            <a:r>
              <a:rPr lang="de-DE" dirty="0" smtClean="0"/>
              <a:t>Oberflächen Gestaltung ist bei der Entwicklung von </a:t>
            </a:r>
            <a:r>
              <a:rPr lang="de-DE" dirty="0" err="1" smtClean="0"/>
              <a:t>Android</a:t>
            </a:r>
            <a:r>
              <a:rPr lang="de-DE" dirty="0" smtClean="0"/>
              <a:t> Apps ein zentraler Punkt </a:t>
            </a:r>
          </a:p>
          <a:p>
            <a:pPr lvl="1"/>
            <a:r>
              <a:rPr lang="de-DE" dirty="0" smtClean="0"/>
              <a:t>Unterschiede zu „unserem“ Kenntnisstand von Java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431" y="476672"/>
            <a:ext cx="176603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0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de-DE" sz="4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 </a:t>
            </a:r>
            <a:r>
              <a:rPr lang="de-DE" sz="48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Activities</a:t>
            </a:r>
            <a:endParaRPr lang="de-DE" sz="48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16832"/>
            <a:ext cx="7467600" cy="4072893"/>
          </a:xfrm>
        </p:spPr>
        <p:txBody>
          <a:bodyPr>
            <a:normAutofit/>
          </a:bodyPr>
          <a:lstStyle/>
          <a:p>
            <a:r>
              <a:rPr lang="de-DE" dirty="0" err="1" smtClean="0"/>
              <a:t>Activities</a:t>
            </a:r>
            <a:r>
              <a:rPr lang="de-DE" dirty="0" smtClean="0"/>
              <a:t> bringen die Layouts zur Anzeige </a:t>
            </a:r>
          </a:p>
          <a:p>
            <a:r>
              <a:rPr lang="de-DE" dirty="0" smtClean="0"/>
              <a:t>Jede </a:t>
            </a:r>
            <a:r>
              <a:rPr lang="de-DE" dirty="0" err="1" smtClean="0"/>
              <a:t>Activities</a:t>
            </a:r>
            <a:r>
              <a:rPr lang="de-DE" dirty="0" smtClean="0"/>
              <a:t> muss in der </a:t>
            </a:r>
            <a:r>
              <a:rPr lang="de-DE" dirty="0" err="1" smtClean="0"/>
              <a:t>Manifestdatei</a:t>
            </a:r>
            <a:r>
              <a:rPr lang="de-DE" dirty="0" smtClean="0"/>
              <a:t> bekannt sein</a:t>
            </a:r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76672"/>
            <a:ext cx="176603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4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Beispiel zu </a:t>
            </a:r>
            <a:r>
              <a:rPr lang="de-DE" dirty="0" err="1" smtClean="0"/>
              <a:t>Activities</a:t>
            </a:r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736569" y="1916832"/>
            <a:ext cx="7478150" cy="3960440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Layout 1 ist die „Startseite“ durch </a:t>
            </a:r>
            <a:r>
              <a:rPr lang="de-DE" dirty="0" err="1" smtClean="0"/>
              <a:t>click</a:t>
            </a:r>
            <a:r>
              <a:rPr lang="de-DE" dirty="0" smtClean="0"/>
              <a:t> auf den Button wechseln wir in Ansicht 2</a:t>
            </a:r>
          </a:p>
          <a:p>
            <a:r>
              <a:rPr lang="de-DE" dirty="0" smtClean="0"/>
              <a:t>Warum dieses Beispiel?</a:t>
            </a:r>
          </a:p>
          <a:p>
            <a:pPr lvl="1"/>
            <a:r>
              <a:rPr lang="de-DE" dirty="0" smtClean="0"/>
              <a:t>Wie zeigt man Layouts mit Hilfe von Java-code an?</a:t>
            </a:r>
          </a:p>
          <a:p>
            <a:pPr lvl="1"/>
            <a:r>
              <a:rPr lang="de-DE" dirty="0" smtClean="0"/>
              <a:t>Click-</a:t>
            </a:r>
            <a:r>
              <a:rPr lang="de-DE" dirty="0" err="1" smtClean="0"/>
              <a:t>Evente</a:t>
            </a:r>
            <a:r>
              <a:rPr lang="de-DE" dirty="0" smtClean="0"/>
              <a:t> behandeln</a:t>
            </a:r>
          </a:p>
          <a:p>
            <a:pPr lvl="1"/>
            <a:endParaRPr lang="de-DE" dirty="0" smtClean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160" y="188640"/>
            <a:ext cx="1269132" cy="879704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187624" y="1772816"/>
            <a:ext cx="2520280" cy="15841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Layout 1</a:t>
            </a:r>
          </a:p>
          <a:p>
            <a:pPr algn="ctr"/>
            <a:r>
              <a:rPr lang="de-DE" dirty="0" smtClean="0"/>
              <a:t>(„Seite 1“)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4860032" y="1772816"/>
            <a:ext cx="2520280" cy="15841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Layout 2</a:t>
            </a:r>
          </a:p>
          <a:p>
            <a:pPr algn="ctr"/>
            <a:r>
              <a:rPr lang="de-DE" dirty="0" smtClean="0"/>
              <a:t>(„Seite 2“)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1784731" y="2924944"/>
            <a:ext cx="1368152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Button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9246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de-DE" sz="4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Feedback</a:t>
            </a:r>
            <a:endParaRPr lang="de-DE" sz="48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16832"/>
            <a:ext cx="7467600" cy="4072893"/>
          </a:xfrm>
        </p:spPr>
        <p:txBody>
          <a:bodyPr>
            <a:normAutofit/>
          </a:bodyPr>
          <a:lstStyle/>
          <a:p>
            <a:r>
              <a:rPr lang="de-DE" dirty="0" smtClean="0"/>
              <a:t>Tempo angenehm?!</a:t>
            </a:r>
          </a:p>
          <a:p>
            <a:r>
              <a:rPr lang="de-DE" dirty="0" smtClean="0"/>
              <a:t>Neues gelernt?</a:t>
            </a:r>
          </a:p>
          <a:p>
            <a:r>
              <a:rPr lang="de-DE" dirty="0" smtClean="0"/>
              <a:t>Soll es eine Fortsetzung geben?!</a:t>
            </a:r>
          </a:p>
          <a:p>
            <a:pPr lvl="1"/>
            <a:r>
              <a:rPr lang="de-DE" dirty="0" smtClean="0"/>
              <a:t>Wenn ja: </a:t>
            </a:r>
          </a:p>
          <a:p>
            <a:pPr lvl="2"/>
            <a:r>
              <a:rPr lang="de-DE" dirty="0" smtClean="0"/>
              <a:t>Welche Themen?</a:t>
            </a:r>
          </a:p>
          <a:p>
            <a:pPr lvl="2"/>
            <a:r>
              <a:rPr lang="de-DE" dirty="0" smtClean="0"/>
              <a:t>Verbesserungen?!</a:t>
            </a:r>
          </a:p>
          <a:p>
            <a:pPr lvl="2"/>
            <a:r>
              <a:rPr lang="de-DE" dirty="0" smtClean="0"/>
              <a:t>….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76672"/>
            <a:ext cx="176603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1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038388"/>
            <a:ext cx="7766248" cy="3951337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Einleitung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 smtClean="0"/>
              <a:t>Vorbereitung</a:t>
            </a:r>
          </a:p>
          <a:p>
            <a:pPr lvl="1"/>
            <a:r>
              <a:rPr lang="de-DE" dirty="0" smtClean="0"/>
              <a:t>Installation</a:t>
            </a:r>
          </a:p>
          <a:p>
            <a:pPr lvl="1"/>
            <a:r>
              <a:rPr lang="de-DE" dirty="0" smtClean="0"/>
              <a:t>Emulator</a:t>
            </a:r>
          </a:p>
          <a:p>
            <a:pPr lvl="1"/>
            <a:r>
              <a:rPr lang="de-DE" dirty="0" smtClean="0"/>
              <a:t>Projektaufbau</a:t>
            </a:r>
          </a:p>
          <a:p>
            <a:pPr lvl="1"/>
            <a:r>
              <a:rPr lang="de-DE" dirty="0" smtClean="0"/>
              <a:t>Manifest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Android</a:t>
            </a:r>
            <a:r>
              <a:rPr lang="de-DE" dirty="0" smtClean="0"/>
              <a:t>-Programmierung</a:t>
            </a:r>
          </a:p>
          <a:p>
            <a:pPr lvl="1"/>
            <a:r>
              <a:rPr lang="de-DE" dirty="0" smtClean="0"/>
              <a:t>Layout</a:t>
            </a:r>
          </a:p>
          <a:p>
            <a:pPr lvl="1"/>
            <a:r>
              <a:rPr lang="de-DE" dirty="0" err="1" smtClean="0"/>
              <a:t>Activities</a:t>
            </a:r>
            <a:endParaRPr lang="de-DE" dirty="0" smtClean="0"/>
          </a:p>
          <a:p>
            <a:pPr lvl="1"/>
            <a:r>
              <a:rPr lang="de-DE" dirty="0" err="1" smtClean="0"/>
              <a:t>Intents</a:t>
            </a:r>
            <a:endParaRPr lang="de-DE" dirty="0" smtClean="0"/>
          </a:p>
          <a:p>
            <a:pPr lvl="1"/>
            <a:r>
              <a:rPr lang="de-DE" dirty="0" smtClean="0"/>
              <a:t>Fragmente</a:t>
            </a:r>
          </a:p>
          <a:p>
            <a:pPr lvl="1"/>
            <a:r>
              <a:rPr lang="de-DE" dirty="0" smtClean="0"/>
              <a:t>Menüs</a:t>
            </a:r>
          </a:p>
          <a:p>
            <a:pPr lvl="1"/>
            <a:r>
              <a:rPr lang="de-DE" dirty="0" smtClean="0"/>
              <a:t>Dialoge, Toast und Benachrichtigungen</a:t>
            </a:r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3" t="7934" r="21736" b="7493"/>
          <a:stretch/>
        </p:blipFill>
        <p:spPr>
          <a:xfrm>
            <a:off x="7740352" y="260648"/>
            <a:ext cx="1092447" cy="12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3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3501008"/>
            <a:ext cx="7467600" cy="2488717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 smtClean="0"/>
              <a:t>Cupcake</a:t>
            </a:r>
            <a:r>
              <a:rPr lang="de-DE" dirty="0" smtClean="0"/>
              <a:t> 1.5</a:t>
            </a:r>
          </a:p>
          <a:p>
            <a:r>
              <a:rPr lang="de-DE" dirty="0" smtClean="0"/>
              <a:t>Donut 1.6</a:t>
            </a:r>
          </a:p>
          <a:p>
            <a:r>
              <a:rPr lang="de-DE" dirty="0" smtClean="0"/>
              <a:t>Eclair 2.0, 2.0.1, 2.1</a:t>
            </a:r>
          </a:p>
          <a:p>
            <a:r>
              <a:rPr lang="de-DE" dirty="0" err="1" smtClean="0"/>
              <a:t>Froyo</a:t>
            </a:r>
            <a:r>
              <a:rPr lang="de-DE" dirty="0" smtClean="0"/>
              <a:t> 2.2</a:t>
            </a:r>
          </a:p>
          <a:p>
            <a:r>
              <a:rPr lang="de-DE" dirty="0" err="1" smtClean="0"/>
              <a:t>Gingerbread</a:t>
            </a:r>
            <a:r>
              <a:rPr lang="de-DE" dirty="0" smtClean="0"/>
              <a:t> 2.3, 2.3.3, 2.3.4, 2.3.5, 2.3.6, 2.3.7</a:t>
            </a:r>
          </a:p>
          <a:p>
            <a:r>
              <a:rPr lang="de-DE" dirty="0" err="1" smtClean="0"/>
              <a:t>Honeycomb</a:t>
            </a:r>
            <a:r>
              <a:rPr lang="de-DE" dirty="0" smtClean="0"/>
              <a:t> 3.0, 3.1, 3.2</a:t>
            </a:r>
          </a:p>
          <a:p>
            <a:r>
              <a:rPr lang="de-DE" dirty="0" err="1" smtClean="0"/>
              <a:t>Ice</a:t>
            </a:r>
            <a:r>
              <a:rPr lang="de-DE" dirty="0" smtClean="0"/>
              <a:t> Cream Sandwich 4.0</a:t>
            </a:r>
          </a:p>
          <a:p>
            <a:r>
              <a:rPr lang="de-DE" dirty="0" err="1" smtClean="0"/>
              <a:t>Jelly</a:t>
            </a:r>
            <a:r>
              <a:rPr lang="de-DE" dirty="0" smtClean="0"/>
              <a:t> Bean 4.1, 4.1.1, 4.1.2, 4.2, 4.2.1, 4.2.2</a:t>
            </a:r>
          </a:p>
          <a:p>
            <a:r>
              <a:rPr lang="de-DE" dirty="0" smtClean="0"/>
              <a:t>Key </a:t>
            </a:r>
            <a:r>
              <a:rPr lang="de-DE" dirty="0" err="1" smtClean="0"/>
              <a:t>Lime</a:t>
            </a:r>
            <a:r>
              <a:rPr lang="de-DE" dirty="0" smtClean="0"/>
              <a:t> </a:t>
            </a:r>
            <a:r>
              <a:rPr lang="de-DE" dirty="0" err="1" smtClean="0"/>
              <a:t>Pie</a:t>
            </a:r>
            <a:r>
              <a:rPr lang="de-DE" dirty="0"/>
              <a:t> </a:t>
            </a:r>
            <a:r>
              <a:rPr lang="de-DE" dirty="0" smtClean="0">
                <a:sym typeface="Wingdings" pitchFamily="2" charset="2"/>
              </a:rPr>
              <a:t> Zukunft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3" t="7934" r="21736" b="7493"/>
          <a:stretch/>
        </p:blipFill>
        <p:spPr>
          <a:xfrm>
            <a:off x="7740352" y="260648"/>
            <a:ext cx="1092447" cy="125893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8460432" cy="170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9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Kapitel	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Installation, Emulator erstellen, Projektaufbau, </a:t>
            </a:r>
            <a:r>
              <a:rPr lang="de-DE" dirty="0" err="1" smtClean="0"/>
              <a:t>Manifestdatei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0" t="3807" r="14534" b="6696"/>
          <a:stretch/>
        </p:blipFill>
        <p:spPr>
          <a:xfrm>
            <a:off x="6516216" y="476672"/>
            <a:ext cx="2088232" cy="199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9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Installieren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16832"/>
            <a:ext cx="7467600" cy="4072893"/>
          </a:xfrm>
        </p:spPr>
        <p:txBody>
          <a:bodyPr>
            <a:normAutofit/>
          </a:bodyPr>
          <a:lstStyle/>
          <a:p>
            <a:r>
              <a:rPr lang="de-DE" dirty="0" smtClean="0"/>
              <a:t>Java SDK (java.oracle.com) </a:t>
            </a:r>
            <a:r>
              <a:rPr lang="de-DE" dirty="0" smtClean="0">
                <a:sym typeface="Wingdings" pitchFamily="2" charset="2"/>
              </a:rPr>
              <a:t> Java SE  JDK</a:t>
            </a:r>
          </a:p>
          <a:p>
            <a:r>
              <a:rPr lang="de-DE" dirty="0" err="1" smtClean="0">
                <a:sym typeface="Wingdings" pitchFamily="2" charset="2"/>
              </a:rPr>
              <a:t>Android</a:t>
            </a:r>
            <a:r>
              <a:rPr lang="de-DE" dirty="0" smtClean="0">
                <a:sym typeface="Wingdings" pitchFamily="2" charset="2"/>
              </a:rPr>
              <a:t> SDK</a:t>
            </a:r>
          </a:p>
          <a:p>
            <a:r>
              <a:rPr lang="de-DE" dirty="0" err="1" smtClean="0">
                <a:sym typeface="Wingdings" pitchFamily="2" charset="2"/>
              </a:rPr>
              <a:t>Eclipse</a:t>
            </a:r>
            <a:r>
              <a:rPr lang="de-DE" dirty="0" smtClean="0">
                <a:sym typeface="Wingdings" pitchFamily="2" charset="2"/>
              </a:rPr>
              <a:t> (</a:t>
            </a:r>
            <a:r>
              <a:rPr lang="de-DE" dirty="0" smtClean="0">
                <a:sym typeface="Wingdings" pitchFamily="2" charset="2"/>
                <a:hlinkClick r:id="rId2"/>
              </a:rPr>
              <a:t>www.eclipse.org</a:t>
            </a:r>
            <a:r>
              <a:rPr lang="de-DE" dirty="0" smtClean="0">
                <a:sym typeface="Wingdings" pitchFamily="2" charset="2"/>
              </a:rPr>
              <a:t>) </a:t>
            </a:r>
            <a:r>
              <a:rPr lang="de-DE" dirty="0" err="1" smtClean="0">
                <a:sym typeface="Wingdings" pitchFamily="2" charset="2"/>
              </a:rPr>
              <a:t>Eclipse</a:t>
            </a:r>
            <a:r>
              <a:rPr lang="de-DE" dirty="0" smtClean="0">
                <a:sym typeface="Wingdings" pitchFamily="2" charset="2"/>
              </a:rPr>
              <a:t> IDE </a:t>
            </a:r>
            <a:r>
              <a:rPr lang="de-DE" dirty="0" err="1" smtClean="0">
                <a:sym typeface="Wingdings" pitchFamily="2" charset="2"/>
              </a:rPr>
              <a:t>for</a:t>
            </a:r>
            <a:r>
              <a:rPr lang="de-DE" dirty="0" smtClean="0">
                <a:sym typeface="Wingdings" pitchFamily="2" charset="2"/>
              </a:rPr>
              <a:t> Java Developers</a:t>
            </a:r>
          </a:p>
          <a:p>
            <a:endParaRPr lang="de-DE" dirty="0">
              <a:sym typeface="Wingdings" pitchFamily="2" charset="2"/>
            </a:endParaRPr>
          </a:p>
          <a:p>
            <a:pPr marL="0" indent="0">
              <a:buNone/>
            </a:pPr>
            <a:r>
              <a:rPr lang="de-DE" dirty="0" smtClean="0">
                <a:sym typeface="Wingdings" pitchFamily="2" charset="2"/>
              </a:rPr>
              <a:t>Interessante Webseite:</a:t>
            </a:r>
          </a:p>
          <a:p>
            <a:pPr marL="0" indent="0">
              <a:buNone/>
            </a:pPr>
            <a:r>
              <a:rPr lang="de-DE" dirty="0"/>
              <a:t>http://developer.android.com/index.html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0" t="3807" r="14534" b="6696"/>
          <a:stretch/>
        </p:blipFill>
        <p:spPr>
          <a:xfrm>
            <a:off x="7226231" y="260648"/>
            <a:ext cx="1586149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0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Emulator erstellen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16832"/>
            <a:ext cx="7467600" cy="4072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>
                <a:sym typeface="Wingdings" pitchFamily="2" charset="2"/>
              </a:rPr>
              <a:t> In </a:t>
            </a:r>
            <a:r>
              <a:rPr lang="de-DE" dirty="0" err="1" smtClean="0">
                <a:sym typeface="Wingdings" pitchFamily="2" charset="2"/>
              </a:rPr>
              <a:t>Eclipse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0" t="3807" r="14534" b="6696"/>
          <a:stretch/>
        </p:blipFill>
        <p:spPr>
          <a:xfrm>
            <a:off x="7226231" y="260648"/>
            <a:ext cx="1586149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6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Projektaufbau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16832"/>
            <a:ext cx="7467600" cy="40728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 Beispiel in </a:t>
            </a:r>
            <a:r>
              <a:rPr lang="de-DE" dirty="0" err="1">
                <a:sym typeface="Wingdings" pitchFamily="2" charset="2"/>
              </a:rPr>
              <a:t>Eclipse</a:t>
            </a:r>
            <a:r>
              <a:rPr lang="de-DE" dirty="0">
                <a:sym typeface="Wingdings" pitchFamily="2" charset="2"/>
              </a:rPr>
              <a:t> „</a:t>
            </a:r>
            <a:r>
              <a:rPr lang="de-DE" dirty="0" err="1">
                <a:sym typeface="Wingdings" pitchFamily="2" charset="2"/>
              </a:rPr>
              <a:t>Hello</a:t>
            </a:r>
            <a:r>
              <a:rPr lang="de-DE" dirty="0">
                <a:sym typeface="Wingdings" pitchFamily="2" charset="2"/>
              </a:rPr>
              <a:t> World</a:t>
            </a:r>
            <a:r>
              <a:rPr lang="de-DE" dirty="0" smtClean="0">
                <a:sym typeface="Wingdings" pitchFamily="2" charset="2"/>
              </a:rPr>
              <a:t>“</a:t>
            </a:r>
            <a:endParaRPr lang="de-DE" dirty="0" smtClean="0"/>
          </a:p>
          <a:p>
            <a:r>
              <a:rPr lang="de-DE" dirty="0" err="1" smtClean="0"/>
              <a:t>Src</a:t>
            </a:r>
            <a:r>
              <a:rPr lang="de-DE" dirty="0" smtClean="0"/>
              <a:t> </a:t>
            </a:r>
          </a:p>
          <a:p>
            <a:r>
              <a:rPr lang="de-DE" dirty="0" smtClean="0"/>
              <a:t>Gen (R.java: Brücke zwischen Java-Code und Ressourcen)</a:t>
            </a:r>
          </a:p>
          <a:p>
            <a:r>
              <a:rPr lang="de-DE" dirty="0" err="1" smtClean="0"/>
              <a:t>Assets</a:t>
            </a:r>
            <a:r>
              <a:rPr lang="de-DE" dirty="0" smtClean="0"/>
              <a:t> (Sachen die die App benötigt z.B. Schriftart)</a:t>
            </a:r>
          </a:p>
          <a:p>
            <a:r>
              <a:rPr lang="de-DE" dirty="0" smtClean="0"/>
              <a:t>Bin (hier können ausführbare Programme untergebracht werden)</a:t>
            </a:r>
          </a:p>
          <a:p>
            <a:r>
              <a:rPr lang="de-DE" dirty="0" err="1" smtClean="0"/>
              <a:t>Libs</a:t>
            </a:r>
            <a:r>
              <a:rPr lang="de-DE" dirty="0" smtClean="0"/>
              <a:t> (Bibliotheken) </a:t>
            </a:r>
          </a:p>
          <a:p>
            <a:r>
              <a:rPr lang="de-DE" dirty="0" smtClean="0"/>
              <a:t>Res (Ressourcen für die App)</a:t>
            </a:r>
          </a:p>
          <a:p>
            <a:pPr lvl="1"/>
            <a:r>
              <a:rPr lang="de-DE" dirty="0" smtClean="0"/>
              <a:t>Layout </a:t>
            </a:r>
            <a:endParaRPr lang="de-DE" dirty="0"/>
          </a:p>
          <a:p>
            <a:pPr lvl="1"/>
            <a:r>
              <a:rPr lang="de-DE" dirty="0" err="1" smtClean="0"/>
              <a:t>Drawble</a:t>
            </a:r>
            <a:r>
              <a:rPr lang="de-DE" dirty="0" smtClean="0"/>
              <a:t> (z.B. Grafiken)</a:t>
            </a:r>
          </a:p>
          <a:p>
            <a:pPr lvl="1"/>
            <a:r>
              <a:rPr lang="de-DE" dirty="0" smtClean="0"/>
              <a:t>Value</a:t>
            </a:r>
          </a:p>
          <a:p>
            <a:pPr lvl="2"/>
            <a:r>
              <a:rPr lang="de-DE" dirty="0" smtClean="0"/>
              <a:t>Strings</a:t>
            </a:r>
          </a:p>
          <a:p>
            <a:pPr lvl="2"/>
            <a:r>
              <a:rPr lang="de-DE" dirty="0" smtClean="0"/>
              <a:t>Arrays</a:t>
            </a:r>
          </a:p>
          <a:p>
            <a:pPr lvl="2"/>
            <a:r>
              <a:rPr lang="de-DE" smtClean="0"/>
              <a:t>Colors</a:t>
            </a:r>
            <a:endParaRPr lang="de-DE" dirty="0" smtClean="0"/>
          </a:p>
          <a:p>
            <a:pPr lvl="2"/>
            <a:r>
              <a:rPr lang="de-DE" dirty="0" smtClean="0"/>
              <a:t>Menu</a:t>
            </a:r>
          </a:p>
          <a:p>
            <a:pPr lvl="2"/>
            <a:r>
              <a:rPr lang="de-DE" dirty="0" err="1" smtClean="0"/>
              <a:t>Raw</a:t>
            </a:r>
            <a:r>
              <a:rPr lang="de-DE" dirty="0" smtClean="0"/>
              <a:t> („roh-daten“ z.B. Sounds)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0" t="3807" r="14534" b="6696"/>
          <a:stretch/>
        </p:blipFill>
        <p:spPr>
          <a:xfrm>
            <a:off x="7226231" y="260648"/>
            <a:ext cx="1586149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9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 err="1" smtClean="0"/>
              <a:t>Manifestdatei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16832"/>
            <a:ext cx="7467600" cy="4072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>
                <a:sym typeface="Wingdings" pitchFamily="2" charset="2"/>
              </a:rPr>
              <a:t> In </a:t>
            </a:r>
            <a:r>
              <a:rPr lang="de-DE" dirty="0" err="1" smtClean="0">
                <a:sym typeface="Wingdings" pitchFamily="2" charset="2"/>
              </a:rPr>
              <a:t>Eclipse</a:t>
            </a:r>
            <a:r>
              <a:rPr lang="de-DE" dirty="0" smtClean="0">
                <a:sym typeface="Wingdings" pitchFamily="2" charset="2"/>
              </a:rPr>
              <a:t> (Am Beispiel </a:t>
            </a:r>
            <a:r>
              <a:rPr lang="de-DE" dirty="0" err="1" smtClean="0">
                <a:sym typeface="Wingdings" pitchFamily="2" charset="2"/>
              </a:rPr>
              <a:t>Hello</a:t>
            </a:r>
            <a:r>
              <a:rPr lang="de-DE" dirty="0" smtClean="0">
                <a:sym typeface="Wingdings" pitchFamily="2" charset="2"/>
              </a:rPr>
              <a:t> World!)</a:t>
            </a:r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0" t="3807" r="14534" b="6696"/>
          <a:stretch/>
        </p:blipFill>
        <p:spPr>
          <a:xfrm>
            <a:off x="7226231" y="260648"/>
            <a:ext cx="1586149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6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Kapitel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620688"/>
            <a:ext cx="2160240" cy="1497379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/>
          <a:lstStyle/>
          <a:p>
            <a:r>
              <a:rPr lang="de-DE" dirty="0" smtClean="0"/>
              <a:t>Layout, </a:t>
            </a:r>
            <a:r>
              <a:rPr lang="de-DE" dirty="0" err="1" smtClean="0"/>
              <a:t>Activities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116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TC101790492[[fn=Skizzenbuch]]</Template>
  <TotalTime>0</TotalTime>
  <Words>388</Words>
  <Application>Microsoft Office PowerPoint</Application>
  <PresentationFormat>Bildschirmpräsentation (4:3)</PresentationFormat>
  <Paragraphs>100</Paragraphs>
  <Slides>14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Sketchbook</vt:lpstr>
      <vt:lpstr>Apps entwickeln mit Android 4</vt:lpstr>
      <vt:lpstr>Übersicht</vt:lpstr>
      <vt:lpstr>1. Einleitung</vt:lpstr>
      <vt:lpstr>2. Kapitel </vt:lpstr>
      <vt:lpstr>2. Installieren </vt:lpstr>
      <vt:lpstr>2. Emulator erstellen </vt:lpstr>
      <vt:lpstr>2. Projektaufbau </vt:lpstr>
      <vt:lpstr>2. Manifestdatei</vt:lpstr>
      <vt:lpstr>3. Kapitel</vt:lpstr>
      <vt:lpstr>3. Layout </vt:lpstr>
      <vt:lpstr>3. Beispiel zu Layouts</vt:lpstr>
      <vt:lpstr>3. Activities</vt:lpstr>
      <vt:lpstr>3. Beispiel zu Activities</vt:lpstr>
      <vt:lpstr>Feedback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moni</dc:creator>
  <cp:lastModifiedBy>moni</cp:lastModifiedBy>
  <cp:revision>34</cp:revision>
  <dcterms:created xsi:type="dcterms:W3CDTF">2013-04-06T06:08:38Z</dcterms:created>
  <dcterms:modified xsi:type="dcterms:W3CDTF">2013-04-08T15:12:49Z</dcterms:modified>
</cp:coreProperties>
</file>