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57" r:id="rId3"/>
    <p:sldId id="264" r:id="rId4"/>
    <p:sldId id="271" r:id="rId5"/>
    <p:sldId id="258" r:id="rId6"/>
    <p:sldId id="270" r:id="rId7"/>
    <p:sldId id="415" r:id="rId8"/>
    <p:sldId id="306" r:id="rId9"/>
    <p:sldId id="308" r:id="rId10"/>
    <p:sldId id="406" r:id="rId11"/>
    <p:sldId id="323" r:id="rId12"/>
    <p:sldId id="324" r:id="rId13"/>
    <p:sldId id="354" r:id="rId14"/>
    <p:sldId id="315" r:id="rId15"/>
    <p:sldId id="310" r:id="rId16"/>
    <p:sldId id="312" r:id="rId17"/>
    <p:sldId id="405" r:id="rId18"/>
    <p:sldId id="316" r:id="rId19"/>
    <p:sldId id="317" r:id="rId20"/>
    <p:sldId id="313" r:id="rId21"/>
    <p:sldId id="318" r:id="rId22"/>
    <p:sldId id="408" r:id="rId23"/>
    <p:sldId id="319" r:id="rId24"/>
    <p:sldId id="325" r:id="rId25"/>
    <p:sldId id="320" r:id="rId26"/>
    <p:sldId id="322" r:id="rId27"/>
    <p:sldId id="326" r:id="rId28"/>
    <p:sldId id="409" r:id="rId29"/>
    <p:sldId id="327" r:id="rId30"/>
    <p:sldId id="328" r:id="rId31"/>
    <p:sldId id="329" r:id="rId32"/>
    <p:sldId id="330" r:id="rId33"/>
    <p:sldId id="336" r:id="rId34"/>
    <p:sldId id="356" r:id="rId35"/>
    <p:sldId id="342" r:id="rId36"/>
    <p:sldId id="334" r:id="rId37"/>
    <p:sldId id="340" r:id="rId38"/>
    <p:sldId id="338" r:id="rId39"/>
    <p:sldId id="341" r:id="rId40"/>
    <p:sldId id="403" r:id="rId41"/>
    <p:sldId id="332" r:id="rId42"/>
    <p:sldId id="333" r:id="rId43"/>
    <p:sldId id="331" r:id="rId44"/>
    <p:sldId id="350" r:id="rId45"/>
    <p:sldId id="360" r:id="rId46"/>
    <p:sldId id="359" r:id="rId47"/>
    <p:sldId id="361" r:id="rId48"/>
    <p:sldId id="357" r:id="rId49"/>
    <p:sldId id="358" r:id="rId50"/>
    <p:sldId id="273" r:id="rId51"/>
    <p:sldId id="272" r:id="rId52"/>
    <p:sldId id="274" r:id="rId53"/>
    <p:sldId id="412" r:id="rId54"/>
    <p:sldId id="275" r:id="rId55"/>
    <p:sldId id="276" r:id="rId56"/>
    <p:sldId id="277" r:id="rId57"/>
    <p:sldId id="279" r:id="rId58"/>
    <p:sldId id="363" r:id="rId59"/>
    <p:sldId id="364" r:id="rId60"/>
    <p:sldId id="280" r:id="rId61"/>
    <p:sldId id="355" r:id="rId62"/>
    <p:sldId id="395" r:id="rId63"/>
    <p:sldId id="351" r:id="rId64"/>
    <p:sldId id="293" r:id="rId65"/>
    <p:sldId id="290" r:id="rId66"/>
    <p:sldId id="303" r:id="rId67"/>
    <p:sldId id="265" r:id="rId68"/>
    <p:sldId id="304" r:id="rId69"/>
    <p:sldId id="407" r:id="rId70"/>
    <p:sldId id="295" r:id="rId71"/>
    <p:sldId id="300" r:id="rId72"/>
    <p:sldId id="301" r:id="rId73"/>
    <p:sldId id="302" r:id="rId74"/>
    <p:sldId id="365" r:id="rId75"/>
    <p:sldId id="367" r:id="rId76"/>
    <p:sldId id="366" r:id="rId77"/>
    <p:sldId id="368" r:id="rId78"/>
    <p:sldId id="369" r:id="rId79"/>
    <p:sldId id="390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388" r:id="rId88"/>
    <p:sldId id="414" r:id="rId89"/>
    <p:sldId id="371" r:id="rId9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291" autoAdjust="0"/>
  </p:normalViewPr>
  <p:slideViewPr>
    <p:cSldViewPr snapToGrid="0">
      <p:cViewPr varScale="1">
        <p:scale>
          <a:sx n="83" d="100"/>
          <a:sy n="83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03B19FE-D6FA-40A2-9AF6-91EB4A7DB394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C12A9E7-4277-4DCE-A915-E045D16DD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A9E7-4277-4DCE-A915-E045D16DD331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942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55EA6-3EB7-4499-B819-8876B1FB4F5A}" type="slidenum">
              <a:rPr lang="he-IL" altLang="he-IL"/>
              <a:pPr/>
              <a:t>52</a:t>
            </a:fld>
            <a:endParaRPr lang="es-UY" altLang="he-IL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164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A9E7-4277-4DCE-A915-E045D16DD331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83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8C320-F35F-407B-8A55-9FB30435F3A9}" type="slidenum">
              <a:rPr lang="he-IL" altLang="he-IL"/>
              <a:pPr/>
              <a:t>54</a:t>
            </a:fld>
            <a:endParaRPr lang="es-UY" altLang="he-IL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6246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518CC-EFA8-4CED-A7B3-64BAEAA4E39B}" type="slidenum">
              <a:rPr lang="he-IL" altLang="he-IL"/>
              <a:pPr/>
              <a:t>55</a:t>
            </a:fld>
            <a:endParaRPr lang="es-UY" altLang="he-IL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0205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A34D-7473-4989-B977-2206C3489FB4}" type="slidenum">
              <a:rPr lang="he-IL" altLang="he-IL"/>
              <a:pPr/>
              <a:t>56</a:t>
            </a:fld>
            <a:endParaRPr lang="es-UY" altLang="he-IL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04871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D41B6-4C96-4418-B561-DDC2D7F2F98B}" type="slidenum">
              <a:rPr lang="he-IL" altLang="he-IL"/>
              <a:pPr/>
              <a:t>57</a:t>
            </a:fld>
            <a:endParaRPr lang="es-UY" altLang="he-IL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5778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D41B6-4C96-4418-B561-DDC2D7F2F98B}" type="slidenum">
              <a:rPr lang="he-IL" altLang="he-IL"/>
              <a:pPr/>
              <a:t>58</a:t>
            </a:fld>
            <a:endParaRPr lang="es-UY" altLang="he-IL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2720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D41B6-4C96-4418-B561-DDC2D7F2F98B}" type="slidenum">
              <a:rPr lang="he-IL" altLang="he-IL"/>
              <a:pPr/>
              <a:t>59</a:t>
            </a:fld>
            <a:endParaRPr lang="es-UY" altLang="he-IL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81060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1036B-991A-4EC8-A2EE-0C63AFC1D50E}" type="slidenum">
              <a:rPr lang="he-IL" altLang="he-IL"/>
              <a:pPr/>
              <a:t>60</a:t>
            </a:fld>
            <a:endParaRPr lang="es-UY" altLang="he-IL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1705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61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857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A9E7-4277-4DCE-A915-E045D16DD331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96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62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0956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4EB9C-A7D6-4B70-B23C-03BDFC653B56}" type="slidenum">
              <a:rPr lang="he-IL" altLang="he-IL"/>
              <a:pPr/>
              <a:t>63</a:t>
            </a:fld>
            <a:endParaRPr lang="es-UY" altLang="he-IL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69443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20F6D-5428-4A39-95C2-32B118F8B255}" type="slidenum">
              <a:rPr lang="he-IL" altLang="he-IL"/>
              <a:pPr/>
              <a:t>65</a:t>
            </a:fld>
            <a:endParaRPr lang="es-UY" altLang="he-IL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1004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A9E7-4277-4DCE-A915-E045D16DD331}" type="slidenum">
              <a:rPr lang="he-IL" smtClean="0"/>
              <a:t>69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6663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B78F-F752-44FA-864E-92B888CE17B8}" type="slidenum">
              <a:rPr lang="he-IL" altLang="he-IL"/>
              <a:pPr/>
              <a:t>71</a:t>
            </a:fld>
            <a:endParaRPr lang="es-UY" altLang="he-IL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57551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2B78F-F752-44FA-864E-92B888CE17B8}" type="slidenum">
              <a:rPr lang="he-IL" altLang="he-IL"/>
              <a:pPr/>
              <a:t>72</a:t>
            </a:fld>
            <a:endParaRPr lang="es-UY" altLang="he-IL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67801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73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2436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74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79834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75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42382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76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944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44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05166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77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11397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78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15482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BAF19-AA87-48D4-BBA6-E75BF006C129}" type="slidenum">
              <a:rPr lang="he-IL" altLang="he-IL"/>
              <a:pPr/>
              <a:t>79</a:t>
            </a:fld>
            <a:endParaRPr lang="es-UY" altLang="he-IL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5625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0E583-9051-4697-A2FD-3ACE314F1BEB}" type="slidenum">
              <a:rPr lang="he-IL" altLang="he-IL"/>
              <a:pPr/>
              <a:t>81</a:t>
            </a:fld>
            <a:endParaRPr lang="es-UY" altLang="he-IL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99255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EBFC7-E286-4BFA-A626-CB5CAE951616}" type="slidenum">
              <a:rPr lang="he-IL" altLang="he-IL"/>
              <a:pPr/>
              <a:t>82</a:t>
            </a:fld>
            <a:endParaRPr lang="es-UY" altLang="he-IL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134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A0133-CDA0-4202-A19B-DF48E5B0CDF2}" type="slidenum">
              <a:rPr lang="he-IL" altLang="he-IL"/>
              <a:pPr/>
              <a:t>83</a:t>
            </a:fld>
            <a:endParaRPr lang="es-UY" altLang="he-IL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982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AA540-1C74-47D8-94BB-1189A52025EB}" type="slidenum">
              <a:rPr lang="he-IL" altLang="he-IL"/>
              <a:pPr/>
              <a:t>84</a:t>
            </a:fld>
            <a:endParaRPr lang="es-UY" altLang="he-IL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79085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2A6E1-99B9-433A-A45E-D6963FA1D728}" type="slidenum">
              <a:rPr lang="he-IL" altLang="he-IL"/>
              <a:pPr/>
              <a:t>85</a:t>
            </a:fld>
            <a:endParaRPr lang="es-UY" altLang="he-IL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13827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1CA4C-49A7-4CE7-8B63-005D8B1B53C5}" type="slidenum">
              <a:rPr lang="he-IL" altLang="he-IL"/>
              <a:pPr/>
              <a:t>86</a:t>
            </a:fld>
            <a:endParaRPr lang="es-UY" altLang="he-IL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4662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87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6954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45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753164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D7BE6C-0221-4BAD-8C68-63C4F08B2A9B}" type="slidenum">
              <a:rPr lang="he-IL" altLang="he-IL"/>
              <a:pPr/>
              <a:t>88</a:t>
            </a:fld>
            <a:endParaRPr lang="es-UY" altLang="he-IL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125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46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1525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47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6778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48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3014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58159-CA9F-48E2-BE19-7D1FEAF2B381}" type="slidenum">
              <a:rPr lang="he-IL" altLang="he-IL"/>
              <a:pPr/>
              <a:t>49</a:t>
            </a:fld>
            <a:endParaRPr lang="es-UY" altLang="he-IL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588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64939-F81D-4ACE-B0C8-E2D6B0D6BEC3}" type="slidenum">
              <a:rPr lang="he-IL" altLang="he-IL"/>
              <a:pPr/>
              <a:t>51</a:t>
            </a:fld>
            <a:endParaRPr lang="es-UY" altLang="he-IL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2614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/>
          <a:lstStyle>
            <a:lvl1pPr algn="ctr" rtl="1">
              <a:defRPr sz="6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26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9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17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7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8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432-500C-458D-97A9-B09BD3295A89}" type="datetimeFigureOut">
              <a:rPr lang="he-IL" smtClean="0"/>
              <a:t>ה'/ניסן/תש"פ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7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Functional Programming in</a:t>
            </a:r>
            <a:r>
              <a:rPr lang="he-IL" dirty="0" smtClean="0"/>
              <a:t> </a:t>
            </a:r>
            <a:r>
              <a:rPr lang="en-US" dirty="0"/>
              <a:t>Python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Introduction, Python built-in Data Types, Copying and Sharing Compound Data Objects, Control Statements, Files Usage, Functions, OOP.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710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84544C-EACF-4A02-B8CE-4664FFE99797}"/>
              </a:ext>
            </a:extLst>
          </p:cNvPr>
          <p:cNvSpPr/>
          <p:nvPr/>
        </p:nvSpPr>
        <p:spPr>
          <a:xfrm>
            <a:off x="439639" y="745642"/>
            <a:ext cx="10515601" cy="46166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 smtClean="0"/>
              <a:t> </a:t>
            </a:r>
            <a:r>
              <a:rPr lang="en-US" altLang="he-IL" sz="2400" dirty="0">
                <a:solidFill>
                  <a:srgbClr val="FF0000"/>
                </a:solidFill>
              </a:rPr>
              <a:t>Numbers</a:t>
            </a:r>
            <a:r>
              <a:rPr lang="en-US" altLang="he-IL" sz="2200" dirty="0"/>
              <a:t> </a:t>
            </a:r>
            <a:r>
              <a:rPr lang="en-US" altLang="he-IL" sz="2400" dirty="0"/>
              <a:t>are </a:t>
            </a:r>
            <a:r>
              <a:rPr lang="en-US" altLang="he-IL" sz="2400" b="1" i="1" dirty="0" smtClean="0">
                <a:solidFill>
                  <a:schemeClr val="accent2"/>
                </a:solidFill>
              </a:rPr>
              <a:t>immutable data</a:t>
            </a:r>
            <a:endParaRPr lang="he-IL" altLang="he-IL" sz="22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4E70D29A-9506-4539-AEDE-7E8D155E501C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Basic Data Types: </a:t>
            </a:r>
            <a:r>
              <a:rPr lang="en-US" dirty="0" err="1" smtClean="0"/>
              <a:t>int</a:t>
            </a:r>
            <a:r>
              <a:rPr lang="en-US" dirty="0"/>
              <a:t>, long, float, complex </a:t>
            </a:r>
            <a:endParaRPr lang="he-IL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F41898-2228-4B69-8C60-B2FA1062CAA0}"/>
              </a:ext>
            </a:extLst>
          </p:cNvPr>
          <p:cNvGrpSpPr/>
          <p:nvPr/>
        </p:nvGrpSpPr>
        <p:grpSpPr>
          <a:xfrm>
            <a:off x="1104754" y="1440822"/>
            <a:ext cx="8849069" cy="5018807"/>
            <a:chOff x="1104754" y="1440822"/>
            <a:chExt cx="8849069" cy="501880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94D6C7-C4F4-4623-9551-8E38963A069B}"/>
                </a:ext>
              </a:extLst>
            </p:cNvPr>
            <p:cNvGrpSpPr/>
            <p:nvPr/>
          </p:nvGrpSpPr>
          <p:grpSpPr>
            <a:xfrm>
              <a:off x="1104754" y="1440822"/>
              <a:ext cx="8805056" cy="2523257"/>
              <a:chOff x="1104754" y="1440822"/>
              <a:chExt cx="8805056" cy="2523257"/>
            </a:xfrm>
          </p:grpSpPr>
          <p:grpSp>
            <p:nvGrpSpPr>
              <p:cNvPr id="12" name="Group 14">
                <a:extLst>
                  <a:ext uri="{FF2B5EF4-FFF2-40B4-BE49-F238E27FC236}">
                    <a16:creationId xmlns:a16="http://schemas.microsoft.com/office/drawing/2014/main" id="{89DA8442-0D2D-4147-BB25-083B81718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1314" y="1967322"/>
                <a:ext cx="1809750" cy="1104900"/>
                <a:chOff x="2472" y="1344"/>
                <a:chExt cx="1140" cy="696"/>
              </a:xfrm>
            </p:grpSpPr>
            <p:grpSp>
              <p:nvGrpSpPr>
                <p:cNvPr id="18" name="Group 9">
                  <a:extLst>
                    <a:ext uri="{FF2B5EF4-FFF2-40B4-BE49-F238E27FC236}">
                      <a16:creationId xmlns:a16="http://schemas.microsoft.com/office/drawing/2014/main" id="{2EDF040E-3C49-4C52-8815-2C3DD685E2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72" y="1344"/>
                  <a:ext cx="1140" cy="292"/>
                  <a:chOff x="2466" y="1344"/>
                  <a:chExt cx="1140" cy="292"/>
                </a:xfrm>
              </p:grpSpPr>
              <p:sp>
                <p:nvSpPr>
                  <p:cNvPr id="22" name="Text Box 6">
                    <a:extLst>
                      <a:ext uri="{FF2B5EF4-FFF2-40B4-BE49-F238E27FC236}">
                        <a16:creationId xmlns:a16="http://schemas.microsoft.com/office/drawing/2014/main" id="{755D564A-661D-4909-82D3-A279C5FCB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6" y="1348"/>
                    <a:ext cx="27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he-IL" dirty="0"/>
                      <a:t>x</a:t>
                    </a:r>
                  </a:p>
                </p:txBody>
              </p:sp>
              <p:sp>
                <p:nvSpPr>
                  <p:cNvPr id="23" name="Text Box 7">
                    <a:extLst>
                      <a:ext uri="{FF2B5EF4-FFF2-40B4-BE49-F238E27FC236}">
                        <a16:creationId xmlns:a16="http://schemas.microsoft.com/office/drawing/2014/main" id="{19738B05-7866-4591-8891-47A9DFC5F7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8" y="1344"/>
                    <a:ext cx="40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he-IL" dirty="0"/>
                      <a:t>3.5</a:t>
                    </a:r>
                  </a:p>
                </p:txBody>
              </p:sp>
              <p:sp>
                <p:nvSpPr>
                  <p:cNvPr id="24" name="Line 8">
                    <a:extLst>
                      <a:ext uri="{FF2B5EF4-FFF2-40B4-BE49-F238E27FC236}">
                        <a16:creationId xmlns:a16="http://schemas.microsoft.com/office/drawing/2014/main" id="{3464CA8D-8FF1-4B83-9C3A-D75238BA90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25" y="1525"/>
                    <a:ext cx="45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9" name="Text Box 11">
                  <a:extLst>
                    <a:ext uri="{FF2B5EF4-FFF2-40B4-BE49-F238E27FC236}">
                      <a16:creationId xmlns:a16="http://schemas.microsoft.com/office/drawing/2014/main" id="{F679D51B-1F72-4DBB-9D4D-A517BE5871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72" y="1752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/>
                    <a:t>y</a:t>
                  </a:r>
                </a:p>
              </p:txBody>
            </p:sp>
            <p:sp>
              <p:nvSpPr>
                <p:cNvPr id="21" name="Line 13">
                  <a:extLst>
                    <a:ext uri="{FF2B5EF4-FFF2-40B4-BE49-F238E27FC236}">
                      <a16:creationId xmlns:a16="http://schemas.microsoft.com/office/drawing/2014/main" id="{9F2E5E47-C65C-45C5-A331-4223773DD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1616"/>
                  <a:ext cx="544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9A735964-B8A6-490D-B17A-411E032E5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754" y="3964079"/>
                <a:ext cx="8805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0FD814F-1E7B-4A53-AFD0-70F307BC3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83268" y="1440822"/>
                <a:ext cx="1538253" cy="2348400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9D84458-AC1C-4117-AE93-B35FB0A6481F}"/>
                </a:ext>
              </a:extLst>
            </p:cNvPr>
            <p:cNvGrpSpPr/>
            <p:nvPr/>
          </p:nvGrpSpPr>
          <p:grpSpPr>
            <a:xfrm>
              <a:off x="1148767" y="4136238"/>
              <a:ext cx="8805056" cy="2323391"/>
              <a:chOff x="1148767" y="4136238"/>
              <a:chExt cx="8805056" cy="2323391"/>
            </a:xfrm>
          </p:grpSpPr>
          <p:grpSp>
            <p:nvGrpSpPr>
              <p:cNvPr id="26" name="Group 17">
                <a:extLst>
                  <a:ext uri="{FF2B5EF4-FFF2-40B4-BE49-F238E27FC236}">
                    <a16:creationId xmlns:a16="http://schemas.microsoft.com/office/drawing/2014/main" id="{804F1F3F-DA04-41D5-B3F1-C43EF2475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9407" y="4219916"/>
                <a:ext cx="1809750" cy="463550"/>
                <a:chOff x="2466" y="1344"/>
                <a:chExt cx="1140" cy="292"/>
              </a:xfrm>
            </p:grpSpPr>
            <p:sp>
              <p:nvSpPr>
                <p:cNvPr id="35" name="Text Box 18">
                  <a:extLst>
                    <a:ext uri="{FF2B5EF4-FFF2-40B4-BE49-F238E27FC236}">
                      <a16:creationId xmlns:a16="http://schemas.microsoft.com/office/drawing/2014/main" id="{840A70E0-926C-4EA8-B3C7-E8A3B344DF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6" y="1348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/>
                    <a:t>x</a:t>
                  </a:r>
                </a:p>
              </p:txBody>
            </p:sp>
            <p:sp>
              <p:nvSpPr>
                <p:cNvPr id="36" name="Text Box 19">
                  <a:extLst>
                    <a:ext uri="{FF2B5EF4-FFF2-40B4-BE49-F238E27FC236}">
                      <a16:creationId xmlns:a16="http://schemas.microsoft.com/office/drawing/2014/main" id="{DD16727F-A6F1-4635-ADE8-BEF804F675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8" y="1344"/>
                  <a:ext cx="4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 dirty="0"/>
                    <a:t>4.5</a:t>
                  </a:r>
                </a:p>
              </p:txBody>
            </p:sp>
            <p:sp>
              <p:nvSpPr>
                <p:cNvPr id="37" name="Line 20">
                  <a:extLst>
                    <a:ext uri="{FF2B5EF4-FFF2-40B4-BE49-F238E27FC236}">
                      <a16:creationId xmlns:a16="http://schemas.microsoft.com/office/drawing/2014/main" id="{71F3B220-0B8F-45DB-A535-E2BA9D3A1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525"/>
                  <a:ext cx="4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27" name="Group 23">
                <a:extLst>
                  <a:ext uri="{FF2B5EF4-FFF2-40B4-BE49-F238E27FC236}">
                    <a16:creationId xmlns:a16="http://schemas.microsoft.com/office/drawing/2014/main" id="{4E69D1BC-9EC7-463E-A2F3-94308B4F35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9407" y="4697753"/>
                <a:ext cx="1809750" cy="463550"/>
                <a:chOff x="2466" y="1344"/>
                <a:chExt cx="1140" cy="292"/>
              </a:xfrm>
            </p:grpSpPr>
            <p:sp>
              <p:nvSpPr>
                <p:cNvPr id="32" name="Text Box 24">
                  <a:extLst>
                    <a:ext uri="{FF2B5EF4-FFF2-40B4-BE49-F238E27FC236}">
                      <a16:creationId xmlns:a16="http://schemas.microsoft.com/office/drawing/2014/main" id="{019BA52C-2FBC-4793-8C94-581F0FFBE5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6" y="1348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/>
                    <a:t>y</a:t>
                  </a:r>
                </a:p>
              </p:txBody>
            </p:sp>
            <p:sp>
              <p:nvSpPr>
                <p:cNvPr id="33" name="Text Box 25">
                  <a:extLst>
                    <a:ext uri="{FF2B5EF4-FFF2-40B4-BE49-F238E27FC236}">
                      <a16:creationId xmlns:a16="http://schemas.microsoft.com/office/drawing/2014/main" id="{63244B7D-ECC1-4B7D-92B5-B3AF74312E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8" y="1344"/>
                  <a:ext cx="4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 dirty="0"/>
                    <a:t>3.5</a:t>
                  </a:r>
                </a:p>
              </p:txBody>
            </p:sp>
            <p:sp>
              <p:nvSpPr>
                <p:cNvPr id="34" name="Line 26">
                  <a:extLst>
                    <a:ext uri="{FF2B5EF4-FFF2-40B4-BE49-F238E27FC236}">
                      <a16:creationId xmlns:a16="http://schemas.microsoft.com/office/drawing/2014/main" id="{DB689431-67E3-4725-AFF2-F82D08B2B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525"/>
                  <a:ext cx="4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2A8220E-B4D2-43A7-9B9B-72264A02B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8405" y="4136238"/>
                <a:ext cx="1594509" cy="2082828"/>
              </a:xfrm>
              <a:prstGeom prst="rect">
                <a:avLst/>
              </a:prstGeom>
            </p:spPr>
          </p:pic>
          <p:sp>
            <p:nvSpPr>
              <p:cNvPr id="41" name="Line 15">
                <a:extLst>
                  <a:ext uri="{FF2B5EF4-FFF2-40B4-BE49-F238E27FC236}">
                    <a16:creationId xmlns:a16="http://schemas.microsoft.com/office/drawing/2014/main" id="{65BC99AD-7B01-4B6B-8B65-123A402D7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767" y="6459629"/>
                <a:ext cx="8805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0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he-IL" dirty="0" smtClean="0"/>
              <a:t> </a:t>
            </a:r>
            <a:r>
              <a:rPr lang="en-US" dirty="0" smtClean="0"/>
              <a:t>The basic data type </a:t>
            </a:r>
            <a:r>
              <a:rPr lang="en-US" sz="4500" b="1" i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bool</a:t>
            </a:r>
            <a:endParaRPr lang="he-IL" sz="4500" b="1" i="1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94F507-3F07-4F2D-91C6-B3FA9FDB67C9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103894"/>
            <a:ext cx="7772400" cy="534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The two values of type </a:t>
            </a:r>
            <a:r>
              <a:rPr lang="en-US" altLang="he-IL" b="1" i="1" dirty="0">
                <a:solidFill>
                  <a:schemeClr val="accent2"/>
                </a:solidFill>
              </a:rPr>
              <a:t>bool</a:t>
            </a:r>
            <a:r>
              <a:rPr lang="en-US" altLang="he-IL" dirty="0"/>
              <a:t>, are </a:t>
            </a:r>
            <a:r>
              <a:rPr lang="en-US" altLang="he-IL" b="1" dirty="0">
                <a:solidFill>
                  <a:schemeClr val="accent2"/>
                </a:solidFill>
              </a:rPr>
              <a:t>True</a:t>
            </a:r>
            <a:r>
              <a:rPr lang="en-US" altLang="he-IL" dirty="0"/>
              <a:t> and </a:t>
            </a:r>
            <a:r>
              <a:rPr lang="en-US" altLang="he-IL" b="1" dirty="0">
                <a:solidFill>
                  <a:schemeClr val="accent2"/>
                </a:solidFill>
              </a:rPr>
              <a:t>False.</a:t>
            </a:r>
            <a:endParaRPr lang="en-US" altLang="he-IL" dirty="0"/>
          </a:p>
          <a:p>
            <a:pPr algn="l" rtl="0"/>
            <a:r>
              <a:rPr lang="en-US" altLang="he-IL" dirty="0"/>
              <a:t>Every </a:t>
            </a:r>
            <a:r>
              <a:rPr lang="en-US" altLang="he-IL" b="1" dirty="0">
                <a:solidFill>
                  <a:schemeClr val="accent2"/>
                </a:solidFill>
              </a:rPr>
              <a:t>“empty” </a:t>
            </a:r>
            <a:r>
              <a:rPr lang="en-US" altLang="he-IL" dirty="0"/>
              <a:t>value</a:t>
            </a:r>
            <a:r>
              <a:rPr lang="en-US" altLang="he-IL" b="1" dirty="0">
                <a:solidFill>
                  <a:schemeClr val="accent2"/>
                </a:solidFill>
              </a:rPr>
              <a:t> </a:t>
            </a:r>
            <a:r>
              <a:rPr lang="en-US" altLang="he-IL" dirty="0"/>
              <a:t>is equivalent to </a:t>
            </a:r>
            <a:r>
              <a:rPr lang="en-US" altLang="he-IL" b="1" dirty="0">
                <a:solidFill>
                  <a:schemeClr val="accent2"/>
                </a:solidFill>
              </a:rPr>
              <a:t>False</a:t>
            </a:r>
            <a:r>
              <a:rPr lang="en-US" altLang="he-IL" dirty="0"/>
              <a:t>: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dirty="0"/>
              <a:t>    0, 0.0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dirty="0"/>
              <a:t>    the empty string: “” and str()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dirty="0"/>
              <a:t>    the empty list: [] and list()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dirty="0"/>
              <a:t>    the empty tuple: () and tuple()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dirty="0"/>
              <a:t>    the empty set: {} and set()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dirty="0"/>
              <a:t>    the empty dictionary: {} and </a:t>
            </a:r>
            <a:r>
              <a:rPr lang="en-US" altLang="he-IL" dirty="0" err="1"/>
              <a:t>dict</a:t>
            </a:r>
            <a:r>
              <a:rPr lang="en-US" altLang="he-IL" dirty="0"/>
              <a:t>()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dirty="0"/>
              <a:t>    and the special value None. </a:t>
            </a:r>
          </a:p>
          <a:p>
            <a:pPr algn="l" rtl="0"/>
            <a:r>
              <a:rPr lang="en-US" altLang="he-IL" b="1" dirty="0">
                <a:solidFill>
                  <a:schemeClr val="accent2"/>
                </a:solidFill>
              </a:rPr>
              <a:t>Everything else </a:t>
            </a:r>
            <a:r>
              <a:rPr lang="en-US" altLang="he-IL" dirty="0"/>
              <a:t>is equivalent to </a:t>
            </a:r>
            <a:r>
              <a:rPr lang="en-US" altLang="he-IL" b="1" dirty="0">
                <a:solidFill>
                  <a:schemeClr val="accent2"/>
                </a:solidFill>
              </a:rPr>
              <a:t>True</a:t>
            </a:r>
            <a:r>
              <a:rPr lang="en-US" alt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41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093C97-788C-4497-A9A1-5A8F1996FD9B}"/>
              </a:ext>
            </a:extLst>
          </p:cNvPr>
          <p:cNvGrpSpPr/>
          <p:nvPr/>
        </p:nvGrpSpPr>
        <p:grpSpPr>
          <a:xfrm>
            <a:off x="1703513" y="1077431"/>
            <a:ext cx="8103925" cy="5309621"/>
            <a:chOff x="1703513" y="1077431"/>
            <a:chExt cx="8103925" cy="530962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6BC5B48-4466-4786-852C-97B9C92EBE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03513" y="1077431"/>
              <a:ext cx="8067327" cy="22928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rtl="0"/>
              <a:r>
                <a:rPr lang="en-US" altLang="he-IL" sz="2600" dirty="0"/>
                <a:t>Compound </a:t>
              </a:r>
              <a:r>
                <a:rPr lang="en-US" altLang="he-IL" sz="2600" dirty="0" err="1"/>
                <a:t>boolean</a:t>
              </a:r>
              <a:r>
                <a:rPr lang="en-US" altLang="he-IL" sz="2600" dirty="0"/>
                <a:t> expressions short circuit.</a:t>
              </a:r>
            </a:p>
            <a:p>
              <a:pPr algn="l" rtl="0"/>
              <a:r>
                <a:rPr lang="en-US" altLang="he-IL" sz="2600" b="1" dirty="0">
                  <a:solidFill>
                    <a:schemeClr val="accent2"/>
                  </a:solidFill>
                </a:rPr>
                <a:t>and</a:t>
              </a:r>
              <a:r>
                <a:rPr lang="en-US" altLang="he-IL" sz="2600" dirty="0"/>
                <a:t> </a:t>
              </a:r>
              <a:r>
                <a:rPr lang="en-US" altLang="he-IL" sz="2600" dirty="0" err="1"/>
                <a:t>and</a:t>
              </a:r>
              <a:r>
                <a:rPr lang="en-US" altLang="he-IL" sz="2600" dirty="0"/>
                <a:t> </a:t>
              </a:r>
              <a:r>
                <a:rPr lang="en-US" altLang="he-IL" sz="2600" b="1" dirty="0">
                  <a:solidFill>
                    <a:schemeClr val="accent2"/>
                  </a:solidFill>
                </a:rPr>
                <a:t>or </a:t>
              </a:r>
              <a:r>
                <a:rPr lang="en-US" altLang="he-IL" sz="2600" dirty="0"/>
                <a:t>return one of the elements in the expression.</a:t>
              </a:r>
            </a:p>
            <a:p>
              <a:pPr algn="l" rtl="0"/>
              <a:r>
                <a:rPr lang="en-US" altLang="he-IL" sz="2600" dirty="0"/>
                <a:t>Note that when None is returned, the interpreter does not print anything.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DA7BFA8-EDB5-4297-9D80-72489A24E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513" y="3247731"/>
              <a:ext cx="8067326" cy="31393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dirty="0"/>
                <a:t>&gt;&gt;&gt; True and False</a:t>
              </a:r>
            </a:p>
            <a:p>
              <a:r>
                <a:rPr lang="en-US" altLang="he-IL" sz="2200" dirty="0"/>
                <a:t>False</a:t>
              </a:r>
            </a:p>
            <a:p>
              <a:r>
                <a:rPr lang="en-US" altLang="he-IL" sz="2200" dirty="0"/>
                <a:t>&gt;&gt;&gt; False or True</a:t>
              </a:r>
            </a:p>
            <a:p>
              <a:r>
                <a:rPr lang="en-US" altLang="he-IL" sz="2200" dirty="0"/>
                <a:t>True</a:t>
              </a:r>
            </a:p>
            <a:p>
              <a:r>
                <a:rPr lang="en-US" altLang="he-IL" sz="2200" dirty="0"/>
                <a:t>&gt;&gt;&gt; 7 and 14</a:t>
              </a:r>
            </a:p>
            <a:p>
              <a:r>
                <a:rPr lang="en-US" altLang="he-IL" sz="2200" dirty="0"/>
                <a:t>14</a:t>
              </a:r>
            </a:p>
            <a:p>
              <a:r>
                <a:rPr lang="en-US" altLang="he-IL" sz="2200" dirty="0"/>
                <a:t>&gt;&gt;&gt; None and 2</a:t>
              </a:r>
            </a:p>
            <a:p>
              <a:r>
                <a:rPr lang="en-US" altLang="he-IL" sz="2200" dirty="0"/>
                <a:t>&gt;&gt;&gt; None or 2</a:t>
              </a:r>
            </a:p>
            <a:p>
              <a:r>
                <a:rPr lang="en-US" altLang="he-IL" sz="2200" dirty="0"/>
                <a:t>2</a:t>
              </a:r>
            </a:p>
          </p:txBody>
        </p:sp>
        <p:sp>
          <p:nvSpPr>
            <p:cNvPr id="8" name="מציין מיקום תוכן 2">
              <a:extLst>
                <a:ext uri="{FF2B5EF4-FFF2-40B4-BE49-F238E27FC236}">
                  <a16:creationId xmlns:a16="http://schemas.microsoft.com/office/drawing/2014/main" id="{65FBD79A-82DA-4305-ACA6-E1750691E060}"/>
                </a:ext>
              </a:extLst>
            </p:cNvPr>
            <p:cNvSpPr txBox="1">
              <a:spLocks/>
            </p:cNvSpPr>
            <p:nvPr/>
          </p:nvSpPr>
          <p:spPr>
            <a:xfrm>
              <a:off x="4903620" y="5266088"/>
              <a:ext cx="4903818" cy="5229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buNone/>
              </a:pPr>
              <a:r>
                <a:rPr lang="en-US" sz="2200" dirty="0" smtClean="0"/>
                <a:t>The </a:t>
              </a:r>
              <a:r>
                <a:rPr lang="en-US" sz="2200" b="1" i="1" dirty="0" smtClean="0">
                  <a:solidFill>
                    <a:schemeClr val="accent2"/>
                  </a:solidFill>
                </a:rPr>
                <a:t>None</a:t>
              </a:r>
              <a:r>
                <a:rPr lang="en-US" sz="2200" dirty="0" smtClean="0"/>
                <a:t> value is returned here!</a:t>
              </a:r>
              <a:endParaRPr lang="he-IL" sz="2200" dirty="0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DD412EF-A68F-4237-9376-194A62A46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387" y="5491193"/>
              <a:ext cx="12683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81DD606B-56DC-4A20-8BB5-3EB01461F3F1}"/>
              </a:ext>
            </a:extLst>
          </p:cNvPr>
          <p:cNvSpPr txBox="1">
            <a:spLocks/>
          </p:cNvSpPr>
          <p:nvPr/>
        </p:nvSpPr>
        <p:spPr>
          <a:xfrm>
            <a:off x="592040" y="2034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8200" dirty="0"/>
              <a:t>The basic data type </a:t>
            </a:r>
            <a:r>
              <a:rPr lang="en-US" sz="9600" b="1" i="1" dirty="0">
                <a:solidFill>
                  <a:schemeClr val="accent2"/>
                </a:solidFill>
              </a:rPr>
              <a:t>bool</a:t>
            </a:r>
            <a:endParaRPr lang="he-IL" sz="96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Example: a solution to the quadratic equation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56437-5F13-4DC2-9564-C5A7E381C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5" y="880110"/>
            <a:ext cx="79819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C19BE-83D3-4ED2-B5B4-AB9B5D2AF49C}"/>
              </a:ext>
            </a:extLst>
          </p:cNvPr>
          <p:cNvSpPr txBox="1">
            <a:spLocks noChangeArrowheads="1"/>
          </p:cNvSpPr>
          <p:nvPr/>
        </p:nvSpPr>
        <p:spPr>
          <a:xfrm>
            <a:off x="439640" y="1007510"/>
            <a:ext cx="10515600" cy="186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400" dirty="0"/>
              <a:t>Three alternatives to specify a string constant: </a:t>
            </a:r>
          </a:p>
          <a:p>
            <a:pPr algn="l" rtl="0"/>
            <a:r>
              <a:rPr lang="en-US" altLang="he-IL" sz="2400" dirty="0"/>
              <a:t>Using single quotes.</a:t>
            </a:r>
          </a:p>
          <a:p>
            <a:pPr algn="l" rtl="0"/>
            <a:r>
              <a:rPr lang="en-US" altLang="he-IL" sz="2400" dirty="0"/>
              <a:t>Using double quotes. </a:t>
            </a:r>
          </a:p>
          <a:p>
            <a:pPr algn="l" rtl="0"/>
            <a:r>
              <a:rPr lang="en-US" altLang="he-IL" sz="2400" dirty="0"/>
              <a:t>Using three double, or single, quotes (for a multi-line string).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E960D08-E469-4C95-B284-DF2782F6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40" y="2995275"/>
            <a:ext cx="105156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'I am a string'</a:t>
            </a:r>
          </a:p>
          <a:p>
            <a:r>
              <a:rPr lang="en-US" altLang="he-IL" sz="2000" dirty="0"/>
              <a:t>'I am a string'</a:t>
            </a:r>
          </a:p>
          <a:p>
            <a:r>
              <a:rPr lang="en-US" altLang="he-IL" sz="2000" dirty="0"/>
              <a:t>&gt;&gt;&gt; "So am I!"</a:t>
            </a:r>
          </a:p>
          <a:p>
            <a:r>
              <a:rPr lang="en-US" altLang="he-IL" sz="2000" dirty="0"/>
              <a:t>'So am I!’</a:t>
            </a:r>
          </a:p>
          <a:p>
            <a:r>
              <a:rPr lang="en-US" altLang="he-IL" sz="2000" dirty="0"/>
              <a:t>&gt;&gt;&gt; s = """And me too!</a:t>
            </a:r>
          </a:p>
          <a:p>
            <a:r>
              <a:rPr lang="en-US" altLang="he-IL" sz="2000" dirty="0"/>
              <a:t>though I am much longer </a:t>
            </a:r>
          </a:p>
          <a:p>
            <a:r>
              <a:rPr lang="en-US" altLang="he-IL" sz="2000" dirty="0"/>
              <a:t>than the others :)"""</a:t>
            </a:r>
          </a:p>
          <a:p>
            <a:r>
              <a:rPr lang="en-US" altLang="he-IL" sz="2000" dirty="0"/>
              <a:t>'And me too!\</a:t>
            </a:r>
            <a:r>
              <a:rPr lang="en-US" altLang="he-IL" sz="2000" dirty="0" err="1"/>
              <a:t>nthough</a:t>
            </a:r>
            <a:r>
              <a:rPr lang="en-US" altLang="he-IL" sz="2000" dirty="0"/>
              <a:t> I am much longer\</a:t>
            </a:r>
            <a:r>
              <a:rPr lang="en-US" altLang="he-IL" sz="2000" dirty="0" err="1"/>
              <a:t>nthan</a:t>
            </a:r>
            <a:r>
              <a:rPr lang="en-US" altLang="he-IL" sz="2000" dirty="0"/>
              <a:t> the others :)‘</a:t>
            </a:r>
          </a:p>
          <a:p>
            <a:r>
              <a:rPr lang="en-US" altLang="he-IL" sz="2000" dirty="0"/>
              <a:t>&gt;&gt;&gt; print(s)</a:t>
            </a:r>
          </a:p>
          <a:p>
            <a:r>
              <a:rPr lang="en-US" altLang="he-IL" sz="2000" dirty="0"/>
              <a:t>And me too!</a:t>
            </a:r>
          </a:p>
          <a:p>
            <a:r>
              <a:rPr lang="en-US" altLang="he-IL" sz="2000" dirty="0"/>
              <a:t>though I am much longer</a:t>
            </a:r>
          </a:p>
          <a:p>
            <a:r>
              <a:rPr lang="en-US" altLang="he-IL" sz="2000" dirty="0"/>
              <a:t>than the others :)‘</a:t>
            </a:r>
            <a:endParaRPr lang="en-US" altLang="he-IL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9468B-CC24-4988-9D6A-CDF7996942CE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Built-in Compound Data Type: </a:t>
            </a:r>
            <a:r>
              <a:rPr lang="en-US" b="1" dirty="0" err="1" smtClean="0"/>
              <a:t>str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31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Built-in Compound </a:t>
            </a:r>
            <a:r>
              <a:rPr lang="en-US" dirty="0"/>
              <a:t>Data </a:t>
            </a:r>
            <a:r>
              <a:rPr lang="en-US" dirty="0" smtClean="0"/>
              <a:t>Type: </a:t>
            </a:r>
            <a:r>
              <a:rPr lang="en-US" b="1" dirty="0" err="1" smtClean="0"/>
              <a:t>str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C19BE-83D3-4ED2-B5B4-AB9B5D2AF49C}"/>
              </a:ext>
            </a:extLst>
          </p:cNvPr>
          <p:cNvSpPr txBox="1">
            <a:spLocks noChangeArrowheads="1"/>
          </p:cNvSpPr>
          <p:nvPr/>
        </p:nvSpPr>
        <p:spPr>
          <a:xfrm>
            <a:off x="439640" y="1006568"/>
            <a:ext cx="7848600" cy="186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There is no char type like in C++ or Java</a:t>
            </a:r>
          </a:p>
          <a:p>
            <a:pPr algn="l" rtl="0"/>
            <a:r>
              <a:rPr lang="en-US" altLang="he-IL" dirty="0"/>
              <a:t>+ is overloaded to do concatenation</a:t>
            </a:r>
          </a:p>
          <a:p>
            <a:pPr algn="l" rtl="0"/>
            <a:r>
              <a:rPr lang="en-US" altLang="he-IL" dirty="0"/>
              <a:t>* is overloaded to do self-concatenation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1A730-068F-4537-A577-A7E30976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072" y="2996786"/>
            <a:ext cx="4714735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400" dirty="0"/>
              <a:t>&gt;&gt;&gt; x = 'hello'</a:t>
            </a:r>
          </a:p>
          <a:p>
            <a:r>
              <a:rPr lang="en-US" altLang="he-IL" sz="2400" dirty="0"/>
              <a:t>&gt;&gt;&gt; x = x + ' there'</a:t>
            </a:r>
          </a:p>
          <a:p>
            <a:r>
              <a:rPr lang="en-US" altLang="he-IL" sz="2400" dirty="0"/>
              <a:t>&gt;&gt;&gt; x</a:t>
            </a:r>
          </a:p>
          <a:p>
            <a:r>
              <a:rPr lang="en-US" altLang="he-IL" sz="2400" dirty="0"/>
              <a:t>'hello there’</a:t>
            </a:r>
          </a:p>
          <a:p>
            <a:r>
              <a:rPr lang="en-US" altLang="he-IL" sz="2400" dirty="0"/>
              <a:t>&gt;&gt;&gt; y = 2*x</a:t>
            </a:r>
          </a:p>
          <a:p>
            <a:r>
              <a:rPr lang="en-US" altLang="he-IL" sz="2400" dirty="0"/>
              <a:t>&gt;&gt;&gt; y</a:t>
            </a:r>
          </a:p>
          <a:p>
            <a:r>
              <a:rPr lang="en-US" altLang="he-IL" sz="2400" dirty="0"/>
              <a:t>‘hello </a:t>
            </a:r>
            <a:r>
              <a:rPr lang="en-US" altLang="he-IL" sz="2400" dirty="0" err="1"/>
              <a:t>therehello</a:t>
            </a:r>
            <a:r>
              <a:rPr lang="en-US" altLang="he-IL" sz="2400" dirty="0"/>
              <a:t> there’</a:t>
            </a:r>
          </a:p>
          <a:p>
            <a:r>
              <a:rPr lang="en-US" altLang="he-IL" sz="2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635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1705650" y="896197"/>
            <a:ext cx="8332839" cy="3687233"/>
            <a:chOff x="1637070" y="1307677"/>
            <a:chExt cx="8332839" cy="37856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388A30-9F9A-466F-9CAB-059EF7DD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070" y="1307677"/>
              <a:ext cx="8332839" cy="3785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he-IL" sz="2400" u="sng" dirty="0"/>
                <a:t>Retrieving the character in position</a:t>
              </a:r>
              <a:r>
                <a:rPr lang="en-US" altLang="he-IL" sz="2400" u="sng" dirty="0">
                  <a:solidFill>
                    <a:schemeClr val="accent2"/>
                  </a:solidFill>
                </a:rPr>
                <a:t> </a:t>
              </a:r>
              <a:r>
                <a:rPr lang="en-US" altLang="he-IL" sz="2400" u="sng" dirty="0" err="1">
                  <a:solidFill>
                    <a:schemeClr val="accent2"/>
                  </a:solidFill>
                </a:rPr>
                <a:t>i</a:t>
              </a:r>
              <a:endParaRPr lang="en-US" altLang="he-IL" sz="2400" u="sng" dirty="0">
                <a:solidFill>
                  <a:schemeClr val="accent2"/>
                </a:solidFill>
              </a:endParaRPr>
            </a:p>
            <a:p>
              <a:pPr algn="ctr"/>
              <a:r>
                <a:rPr lang="en-US" altLang="he-IL" sz="2400" b="1" i="1" dirty="0">
                  <a:solidFill>
                    <a:schemeClr val="accent2"/>
                  </a:solidFill>
                </a:rPr>
                <a:t>string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[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]</a:t>
              </a:r>
              <a:r>
                <a:rPr lang="en-US" altLang="he-IL" sz="2400" dirty="0"/>
                <a:t> </a:t>
              </a:r>
            </a:p>
            <a:p>
              <a:r>
                <a:rPr lang="en-US" altLang="he-IL" sz="2400" b="1" dirty="0">
                  <a:solidFill>
                    <a:schemeClr val="accent2"/>
                  </a:solidFill>
                </a:rPr>
                <a:t>	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</a:t>
              </a:r>
              <a:r>
                <a:rPr lang="en-US" altLang="he-IL" sz="2400" dirty="0"/>
                <a:t> &gt;= 0   -  Referrers to a position numbered from left. </a:t>
              </a:r>
            </a:p>
            <a:p>
              <a:r>
                <a:rPr lang="en-US" altLang="he-IL" sz="2400" dirty="0"/>
                <a:t>  	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 </a:t>
              </a:r>
              <a:r>
                <a:rPr lang="en-US" altLang="he-IL" sz="2400" dirty="0"/>
                <a:t>&lt;= -1  -  Referrers to a position numbered from right. </a:t>
              </a:r>
            </a:p>
            <a:p>
              <a:r>
                <a:rPr lang="en-US" altLang="he-IL" sz="2400" dirty="0"/>
                <a:t>  	0              referrers to the first character of the string.</a:t>
              </a:r>
            </a:p>
            <a:p>
              <a:r>
                <a:rPr lang="en-US" altLang="he-IL" sz="2400" dirty="0"/>
                <a:t>  	-1             referrers to the last character of the string.</a:t>
              </a:r>
            </a:p>
            <a:p>
              <a:r>
                <a:rPr lang="en-US" altLang="he-IL" sz="2400" dirty="0"/>
                <a:t>  </a:t>
              </a:r>
            </a:p>
            <a:p>
              <a:pPr algn="ctr"/>
              <a:endParaRPr lang="en-US" altLang="he-IL" sz="2400" b="1" u="sng" dirty="0"/>
            </a:p>
            <a:p>
              <a:pPr algn="ctr"/>
              <a:endParaRPr lang="en-US" altLang="he-IL" sz="2400" b="1" u="sng" dirty="0"/>
            </a:p>
            <a:p>
              <a:pPr algn="ctr"/>
              <a:r>
                <a:rPr lang="en-US" altLang="he-IL" sz="2400" dirty="0"/>
                <a:t> 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 </a:t>
              </a:r>
              <a:endParaRPr lang="en-US" altLang="he-IL" sz="2400" i="1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39C867-7DD3-4BFF-9B04-DE78A022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378" y="3649582"/>
              <a:ext cx="6328196" cy="1261981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4069D85-E49C-40A4-8878-F201B025B565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Built-in Compound </a:t>
            </a:r>
            <a:r>
              <a:rPr lang="en-US" dirty="0"/>
              <a:t>Data </a:t>
            </a:r>
            <a:r>
              <a:rPr lang="en-US" dirty="0" smtClean="0"/>
              <a:t>Type: </a:t>
            </a:r>
            <a:r>
              <a:rPr lang="en-US" b="1" dirty="0" err="1" smtClean="0"/>
              <a:t>str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FC62A-1F11-4EBF-AF9A-09F662790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45" y="4418134"/>
            <a:ext cx="3335374" cy="23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1762800" y="907627"/>
            <a:ext cx="8332839" cy="3046988"/>
            <a:chOff x="1637070" y="1307677"/>
            <a:chExt cx="8332839" cy="30469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388A30-9F9A-466F-9CAB-059EF7DD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070" y="1307677"/>
              <a:ext cx="8332839" cy="304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he-IL" sz="2400" b="1" dirty="0">
                  <a:solidFill>
                    <a:schemeClr val="accent2"/>
                  </a:solidFill>
                </a:rPr>
                <a:t>	</a:t>
              </a:r>
              <a:r>
                <a:rPr lang="en-US" altLang="he-IL" sz="2400" u="sng" dirty="0"/>
                <a:t>Retrieving a </a:t>
              </a:r>
              <a:r>
                <a:rPr lang="en-US" altLang="he-IL" sz="2400" b="1" i="1" u="sng" dirty="0"/>
                <a:t>slice</a:t>
              </a:r>
              <a:r>
                <a:rPr lang="en-US" altLang="he-IL" sz="2400" u="sng" dirty="0"/>
                <a:t> of a string (a substring)</a:t>
              </a:r>
              <a:endParaRPr lang="en-US" altLang="he-IL" sz="2400" dirty="0"/>
            </a:p>
            <a:p>
              <a:pPr algn="ctr"/>
              <a:r>
                <a:rPr lang="en-US" altLang="he-IL" sz="2400" b="1" i="1" dirty="0">
                  <a:solidFill>
                    <a:schemeClr val="accent2"/>
                  </a:solidFill>
                </a:rPr>
                <a:t>string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[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i:j:k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]</a:t>
              </a:r>
              <a:r>
                <a:rPr lang="en-US" altLang="he-IL" sz="2400" dirty="0"/>
                <a:t> </a:t>
              </a:r>
            </a:p>
            <a:p>
              <a:r>
                <a:rPr lang="en-US" altLang="he-IL" sz="2400" dirty="0"/>
                <a:t>	Returns a new string containing the characters </a:t>
              </a:r>
            </a:p>
            <a:p>
              <a:r>
                <a:rPr lang="en-US" altLang="he-IL" sz="2400" dirty="0"/>
                <a:t>	of </a:t>
              </a:r>
              <a:r>
                <a:rPr lang="en-US" altLang="he-IL" sz="2400" b="1" i="1" dirty="0">
                  <a:solidFill>
                    <a:schemeClr val="accent2"/>
                  </a:solidFill>
                </a:rPr>
                <a:t>string</a:t>
              </a:r>
              <a:r>
                <a:rPr lang="en-US" altLang="he-IL" sz="2400" dirty="0"/>
                <a:t> between positions 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</a:t>
              </a:r>
              <a:r>
                <a:rPr lang="en-US" altLang="he-IL" sz="2400" dirty="0"/>
                <a:t> and 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j-1</a:t>
              </a:r>
              <a:r>
                <a:rPr lang="en-US" altLang="he-IL" sz="2400" dirty="0"/>
                <a:t>with </a:t>
              </a:r>
              <a:r>
                <a:rPr lang="en-US" altLang="he-IL" sz="2400" u="sng" dirty="0"/>
                <a:t>step-length</a:t>
              </a:r>
              <a:r>
                <a:rPr lang="en-US" altLang="he-IL" sz="2400" dirty="0"/>
                <a:t> 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k</a:t>
              </a:r>
              <a:r>
                <a:rPr lang="en-US" altLang="he-IL" sz="2400" dirty="0"/>
                <a:t>. </a:t>
              </a:r>
            </a:p>
            <a:p>
              <a:endParaRPr lang="en-US" altLang="he-IL" sz="2400" dirty="0"/>
            </a:p>
            <a:p>
              <a:endParaRPr lang="en-US" altLang="he-IL" sz="2400" dirty="0"/>
            </a:p>
            <a:p>
              <a:endParaRPr lang="en-US" altLang="he-IL" sz="2400" dirty="0"/>
            </a:p>
            <a:p>
              <a:r>
                <a:rPr lang="en-US" altLang="he-IL" sz="2400" dirty="0"/>
                <a:t> 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 </a:t>
              </a:r>
              <a:endParaRPr lang="en-US" altLang="he-IL" sz="2400" i="1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39C867-7DD3-4BFF-9B04-DE78A022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952" y="2987662"/>
              <a:ext cx="6328196" cy="1261981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4069D85-E49C-40A4-8878-F201B025B565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Built-in Compound </a:t>
            </a:r>
            <a:r>
              <a:rPr lang="en-US" dirty="0"/>
              <a:t>Data </a:t>
            </a:r>
            <a:r>
              <a:rPr lang="en-US" dirty="0" smtClean="0"/>
              <a:t>Type: </a:t>
            </a:r>
            <a:r>
              <a:rPr lang="en-US" b="1" dirty="0" err="1" smtClean="0"/>
              <a:t>str</a:t>
            </a:r>
            <a:endParaRPr lang="he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50A021-6BDD-4F84-BD51-0C91AA99F032}"/>
              </a:ext>
            </a:extLst>
          </p:cNvPr>
          <p:cNvGrpSpPr/>
          <p:nvPr/>
        </p:nvGrpSpPr>
        <p:grpSpPr>
          <a:xfrm>
            <a:off x="3381957" y="4887607"/>
            <a:ext cx="5428085" cy="1791165"/>
            <a:chOff x="3274428" y="4159208"/>
            <a:chExt cx="5428085" cy="17911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A5258AB-0208-40D6-AFB4-734D86A8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4428" y="4159208"/>
              <a:ext cx="2654790" cy="17864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85E46F-EB78-4E8C-9A3F-6B91AEFE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9218" y="4163971"/>
              <a:ext cx="2773295" cy="178640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57F550A-550F-46F3-AF3A-B1851A80F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266" y="3849593"/>
            <a:ext cx="3533905" cy="8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 smtClean="0"/>
                <a:t>Built-in Compound </a:t>
              </a:r>
              <a:r>
                <a:rPr lang="en-US" dirty="0"/>
                <a:t>Data </a:t>
              </a:r>
              <a:r>
                <a:rPr lang="en-US" dirty="0" smtClean="0"/>
                <a:t>Type: </a:t>
              </a:r>
              <a:r>
                <a:rPr lang="en-US" b="1" dirty="0" err="1" smtClean="0"/>
                <a:t>str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 smtClean="0"/>
                <a:t>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Methods</a:t>
              </a:r>
              <a:r>
                <a:rPr lang="en-US" altLang="he-IL" sz="2200" dirty="0"/>
                <a:t> on </a:t>
              </a:r>
              <a:r>
                <a:rPr lang="en-US" altLang="he-IL" sz="2400" dirty="0"/>
                <a:t>strings </a:t>
              </a:r>
              <a:endParaRPr lang="he-IL" altLang="he-IL" sz="2200" dirty="0"/>
            </a:p>
          </p:txBody>
        </p:sp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8B7FF7C0-FB06-4228-BC7C-3AB488BE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40" y="1536174"/>
            <a:ext cx="87849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6700" indent="-266700">
              <a:buFontTx/>
              <a:buChar char="•"/>
            </a:pPr>
            <a:r>
              <a:rPr lang="en-US" altLang="he-IL" sz="2800" b="1" dirty="0" err="1">
                <a:solidFill>
                  <a:schemeClr val="accent2"/>
                </a:solidFill>
              </a:rPr>
              <a:t>len</a:t>
            </a:r>
            <a:r>
              <a:rPr lang="en-US" altLang="he-IL" sz="2800" dirty="0"/>
              <a:t>(</a:t>
            </a:r>
            <a:r>
              <a:rPr lang="en-US" altLang="he-IL" sz="2800" i="1" dirty="0"/>
              <a:t>string</a:t>
            </a:r>
            <a:r>
              <a:rPr lang="en-US" altLang="he-IL" sz="2800" dirty="0"/>
              <a:t>) – returns the number of characters in </a:t>
            </a:r>
            <a:r>
              <a:rPr lang="en-US" altLang="he-IL" sz="2800" i="1" dirty="0"/>
              <a:t>string</a:t>
            </a:r>
          </a:p>
          <a:p>
            <a:pPr marL="266700" indent="-266700">
              <a:buFontTx/>
              <a:buChar char="•"/>
            </a:pPr>
            <a:r>
              <a:rPr lang="en-US" altLang="he-IL" sz="2800" b="1" dirty="0" err="1">
                <a:solidFill>
                  <a:schemeClr val="accent2"/>
                </a:solidFill>
              </a:rPr>
              <a:t>str</a:t>
            </a:r>
            <a:r>
              <a:rPr lang="en-US" altLang="he-IL" sz="2800" dirty="0"/>
              <a:t>(</a:t>
            </a:r>
            <a:r>
              <a:rPr lang="en-US" altLang="he-IL" sz="2800" i="1" dirty="0"/>
              <a:t>object</a:t>
            </a:r>
            <a:r>
              <a:rPr lang="en-US" altLang="he-IL" sz="2800" dirty="0"/>
              <a:t>) – returns a string representation of </a:t>
            </a:r>
            <a:r>
              <a:rPr lang="en-US" altLang="he-IL" sz="2800" i="1" dirty="0"/>
              <a:t>object</a:t>
            </a:r>
          </a:p>
          <a:p>
            <a:pPr marL="266700" indent="-266700">
              <a:buFontTx/>
              <a:buChar char="•"/>
            </a:pPr>
            <a:r>
              <a:rPr lang="en-US" altLang="he-IL" sz="2800" i="1" dirty="0" err="1"/>
              <a:t>string</a:t>
            </a:r>
            <a:r>
              <a:rPr lang="en-US" altLang="he-IL" sz="2800" dirty="0" err="1"/>
              <a:t>.</a:t>
            </a:r>
            <a:r>
              <a:rPr lang="en-US" altLang="he-IL" sz="2800" b="1" dirty="0" err="1">
                <a:solidFill>
                  <a:schemeClr val="accent2"/>
                </a:solidFill>
              </a:rPr>
              <a:t>upper</a:t>
            </a:r>
            <a:r>
              <a:rPr lang="en-US" altLang="he-IL" sz="2800" dirty="0"/>
              <a:t>( ) – returns a new string all in uppercase</a:t>
            </a:r>
          </a:p>
          <a:p>
            <a:pPr marL="266700" indent="-266700">
              <a:buFontTx/>
              <a:buChar char="•"/>
            </a:pPr>
            <a:r>
              <a:rPr lang="en-US" altLang="he-IL" sz="2800" i="1" dirty="0" err="1"/>
              <a:t>string.</a:t>
            </a:r>
            <a:r>
              <a:rPr lang="en-US" altLang="he-IL" sz="2800" b="1" dirty="0" err="1">
                <a:solidFill>
                  <a:schemeClr val="accent2"/>
                </a:solidFill>
              </a:rPr>
              <a:t>split</a:t>
            </a:r>
            <a:r>
              <a:rPr lang="en-US" altLang="he-IL" sz="2800" dirty="0"/>
              <a:t>([</a:t>
            </a:r>
            <a:r>
              <a:rPr lang="en-US" altLang="he-IL" sz="2800" dirty="0" err="1"/>
              <a:t>sep</a:t>
            </a:r>
            <a:r>
              <a:rPr lang="en-US" altLang="he-IL" sz="2800" dirty="0"/>
              <a:t>]) – splits the string and returns a new list containing the substrings of </a:t>
            </a:r>
            <a:r>
              <a:rPr lang="en-US" altLang="he-IL" sz="2800" i="1" dirty="0"/>
              <a:t>string</a:t>
            </a:r>
            <a:r>
              <a:rPr lang="en-US" altLang="he-IL" sz="2800" dirty="0"/>
              <a:t>.</a:t>
            </a:r>
          </a:p>
          <a:p>
            <a:pPr marL="266700" indent="-266700">
              <a:buFontTx/>
              <a:buChar char="•"/>
            </a:pPr>
            <a:r>
              <a:rPr lang="en-US" altLang="he-IL" sz="2800" i="1" dirty="0" err="1"/>
              <a:t>string</a:t>
            </a:r>
            <a:r>
              <a:rPr lang="en-US" altLang="he-IL" sz="2800" dirty="0" err="1"/>
              <a:t>.</a:t>
            </a:r>
            <a:r>
              <a:rPr lang="en-US" altLang="he-IL" sz="2800" b="1" dirty="0" err="1">
                <a:solidFill>
                  <a:schemeClr val="accent2"/>
                </a:solidFill>
              </a:rPr>
              <a:t>join</a:t>
            </a:r>
            <a:r>
              <a:rPr lang="en-US" altLang="he-IL" sz="2800" dirty="0"/>
              <a:t>(</a:t>
            </a:r>
            <a:r>
              <a:rPr lang="en-US" altLang="he-IL" sz="2800" i="1" dirty="0" err="1"/>
              <a:t>list_of_strings</a:t>
            </a:r>
            <a:r>
              <a:rPr lang="en-US" altLang="he-IL" sz="2800" dirty="0"/>
              <a:t>) – returns a new string containing the strings in the list, separated by </a:t>
            </a:r>
            <a:r>
              <a:rPr lang="en-US" altLang="he-IL" sz="2800" i="1" dirty="0"/>
              <a:t>string.</a:t>
            </a:r>
            <a:r>
              <a:rPr lang="en-US" altLang="he-IL" sz="28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BCF0C5-85BB-4E84-BDE7-112530407CD7}"/>
              </a:ext>
            </a:extLst>
          </p:cNvPr>
          <p:cNvGrpSpPr/>
          <p:nvPr/>
        </p:nvGrpSpPr>
        <p:grpSpPr>
          <a:xfrm>
            <a:off x="1490432" y="4788474"/>
            <a:ext cx="8395683" cy="1785104"/>
            <a:chOff x="208765" y="3562938"/>
            <a:chExt cx="8395683" cy="1785104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F194D53B-221F-44F9-A6C7-2470D87C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65" y="3562938"/>
              <a:ext cx="3272851" cy="1785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dirty="0"/>
                <a:t>&gt;&gt;&gt; x = ‘I love Python’</a:t>
              </a:r>
            </a:p>
            <a:p>
              <a:r>
                <a:rPr lang="en-US" altLang="he-IL" sz="2200" dirty="0"/>
                <a:t>&gt;&gt;&gt; </a:t>
              </a:r>
              <a:r>
                <a:rPr lang="en-US" altLang="he-IL" sz="2200" dirty="0" err="1"/>
                <a:t>len</a:t>
              </a:r>
              <a:r>
                <a:rPr lang="en-US" altLang="he-IL" sz="2200" dirty="0"/>
                <a:t>(x)</a:t>
              </a:r>
            </a:p>
            <a:p>
              <a:r>
                <a:rPr lang="en-US" altLang="he-IL" sz="2200" dirty="0"/>
                <a:t>13</a:t>
              </a:r>
            </a:p>
            <a:p>
              <a:r>
                <a:rPr lang="en-US" altLang="he-IL" sz="2200" dirty="0"/>
                <a:t>&gt;&gt;&gt; </a:t>
              </a:r>
              <a:r>
                <a:rPr lang="en-US" altLang="he-IL" sz="2200" dirty="0" err="1"/>
                <a:t>str</a:t>
              </a:r>
              <a:r>
                <a:rPr lang="en-US" altLang="he-IL" sz="2200" dirty="0"/>
                <a:t>(10.3)</a:t>
              </a:r>
            </a:p>
            <a:p>
              <a:r>
                <a:rPr lang="en-US" altLang="he-IL" sz="2200" dirty="0"/>
                <a:t>'10.3’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6D3394-783E-494F-B779-BD6855DD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3562938"/>
              <a:ext cx="5112568" cy="1785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dirty="0"/>
                <a:t>&gt;&gt;&gt; </a:t>
              </a:r>
              <a:r>
                <a:rPr lang="en-US" altLang="he-IL" sz="2200" dirty="0" err="1"/>
                <a:t>x.split</a:t>
              </a:r>
              <a:r>
                <a:rPr lang="en-US" altLang="he-IL" sz="2200" dirty="0"/>
                <a:t>(‘ ‘)</a:t>
              </a:r>
            </a:p>
            <a:p>
              <a:r>
                <a:rPr lang="en-US" altLang="he-IL" sz="2200" dirty="0"/>
                <a:t>[‘I’, ‘love’, ‘Python’]</a:t>
              </a:r>
            </a:p>
            <a:p>
              <a:r>
                <a:rPr lang="en-US" altLang="he-IL" sz="2200" dirty="0"/>
                <a:t>&gt;&gt;&gt; ‘ ‘.join(</a:t>
              </a:r>
              <a:r>
                <a:rPr lang="en-US" altLang="he-IL" sz="2200" dirty="0" err="1"/>
                <a:t>x.split</a:t>
              </a:r>
              <a:r>
                <a:rPr lang="en-US" altLang="he-IL" sz="2200" dirty="0"/>
                <a:t>(‘ ‘))</a:t>
              </a:r>
            </a:p>
            <a:p>
              <a:r>
                <a:rPr lang="en-US" altLang="he-IL" sz="2200" dirty="0"/>
                <a:t>‘I love Python’</a:t>
              </a:r>
            </a:p>
            <a:p>
              <a:r>
                <a:rPr lang="en-US" altLang="he-IL" sz="2200" dirty="0"/>
                <a:t>&gt;&gt;&gt;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1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39" y="51016"/>
            <a:ext cx="11137843" cy="1198583"/>
            <a:chOff x="439639" y="51016"/>
            <a:chExt cx="11137843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39" y="51016"/>
              <a:ext cx="11019857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 smtClean="0"/>
                <a:t>Built-in Compound </a:t>
              </a:r>
              <a:r>
                <a:rPr lang="en-US" dirty="0"/>
                <a:t>Data </a:t>
              </a:r>
              <a:r>
                <a:rPr lang="en-US" dirty="0" smtClean="0"/>
                <a:t>Type: </a:t>
              </a:r>
              <a:r>
                <a:rPr lang="en-US" b="1" dirty="0" err="1" smtClean="0"/>
                <a:t>str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39" y="787934"/>
              <a:ext cx="11137843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Search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Methods</a:t>
              </a:r>
              <a:r>
                <a:rPr lang="en-US" altLang="he-IL" sz="2200" dirty="0"/>
                <a:t> on </a:t>
              </a:r>
              <a:r>
                <a:rPr lang="en-US" altLang="he-IL" sz="2400" dirty="0"/>
                <a:t>strings </a:t>
              </a:r>
              <a:endParaRPr lang="he-IL" altLang="he-IL" sz="2200" dirty="0"/>
            </a:p>
          </p:txBody>
        </p:sp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7B8479C4-D3D0-459C-8930-4C95EF64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40" y="1246010"/>
            <a:ext cx="1113784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>
              <a:buFontTx/>
              <a:buChar char="•"/>
            </a:pPr>
            <a:r>
              <a:rPr lang="en-US" altLang="he-IL" sz="2600" b="1" i="1" dirty="0" err="1">
                <a:solidFill>
                  <a:schemeClr val="accent2"/>
                </a:solidFill>
              </a:rPr>
              <a:t>string.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find</a:t>
            </a:r>
            <a:r>
              <a:rPr lang="en-US" altLang="he-IL" sz="2600" dirty="0"/>
              <a:t>(</a:t>
            </a:r>
            <a:r>
              <a:rPr lang="en-US" altLang="he-IL" sz="2600" i="1" dirty="0" err="1"/>
              <a:t>substr</a:t>
            </a:r>
            <a:r>
              <a:rPr lang="en-US" altLang="he-IL" sz="2600" dirty="0"/>
              <a:t>) – returns the index of the first occurrence of </a:t>
            </a:r>
            <a:r>
              <a:rPr lang="en-US" altLang="he-IL" sz="2600" i="1" dirty="0" err="1"/>
              <a:t>substr</a:t>
            </a:r>
            <a:r>
              <a:rPr lang="en-US" altLang="he-IL" sz="2600" dirty="0"/>
              <a:t> in </a:t>
            </a:r>
            <a:r>
              <a:rPr lang="en-US" altLang="he-IL" sz="2600" i="1" dirty="0"/>
              <a:t>string</a:t>
            </a:r>
            <a:r>
              <a:rPr lang="en-US" altLang="he-IL" sz="2600" dirty="0"/>
              <a:t>. It returns -1 if not found. See also </a:t>
            </a:r>
            <a:r>
              <a:rPr lang="en-US" altLang="he-IL" sz="2600" b="1" i="1" dirty="0" err="1">
                <a:solidFill>
                  <a:schemeClr val="accent2"/>
                </a:solidFill>
              </a:rPr>
              <a:t>string.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rfind</a:t>
            </a:r>
            <a:r>
              <a:rPr lang="en-US" altLang="he-IL" sz="2600" dirty="0"/>
              <a:t>()</a:t>
            </a:r>
          </a:p>
          <a:p>
            <a:pPr marL="182563" indent="-182563">
              <a:buFontTx/>
              <a:buChar char="•"/>
            </a:pPr>
            <a:r>
              <a:rPr lang="en-US" altLang="he-IL" sz="2600" dirty="0"/>
              <a:t> </a:t>
            </a:r>
            <a:r>
              <a:rPr lang="en-US" altLang="he-IL" sz="2600" b="1" i="1" dirty="0" err="1">
                <a:solidFill>
                  <a:schemeClr val="accent2"/>
                </a:solidFill>
              </a:rPr>
              <a:t>string.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index</a:t>
            </a:r>
            <a:r>
              <a:rPr lang="en-US" altLang="he-IL" sz="2600" dirty="0"/>
              <a:t>(</a:t>
            </a:r>
            <a:r>
              <a:rPr lang="en-US" altLang="he-IL" sz="2600" i="1" dirty="0" err="1"/>
              <a:t>substr</a:t>
            </a:r>
            <a:r>
              <a:rPr lang="en-US" altLang="he-IL" sz="2600" dirty="0"/>
              <a:t>) – like find, but instead -1 it raises the exception Value Error. See also </a:t>
            </a:r>
            <a:r>
              <a:rPr lang="en-US" altLang="he-IL" sz="2600" b="1" i="1" dirty="0" err="1">
                <a:solidFill>
                  <a:schemeClr val="accent2"/>
                </a:solidFill>
              </a:rPr>
              <a:t>string.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rindex</a:t>
            </a:r>
            <a:r>
              <a:rPr lang="en-US" altLang="he-IL" sz="2600" dirty="0"/>
              <a:t>()</a:t>
            </a:r>
          </a:p>
          <a:p>
            <a:pPr marL="182563" indent="-182563">
              <a:buFontTx/>
              <a:buChar char="•"/>
            </a:pPr>
            <a:r>
              <a:rPr lang="en-US" altLang="he-IL" sz="2600" b="1" i="1" dirty="0" err="1">
                <a:solidFill>
                  <a:schemeClr val="accent2"/>
                </a:solidFill>
              </a:rPr>
              <a:t>string.count</a:t>
            </a:r>
            <a:r>
              <a:rPr lang="en-US" altLang="he-IL" sz="2600" dirty="0"/>
              <a:t>(</a:t>
            </a:r>
            <a:r>
              <a:rPr lang="en-US" altLang="he-IL" sz="2600" i="1" dirty="0" err="1"/>
              <a:t>substr</a:t>
            </a:r>
            <a:r>
              <a:rPr lang="en-US" altLang="he-IL" sz="2600" dirty="0"/>
              <a:t>) – returns number of non-overlapping occurrences of </a:t>
            </a:r>
            <a:r>
              <a:rPr lang="en-US" altLang="he-IL" sz="2600" i="1" dirty="0" err="1"/>
              <a:t>substr</a:t>
            </a:r>
            <a:r>
              <a:rPr lang="en-US" altLang="he-IL" sz="2600" i="1" dirty="0"/>
              <a:t>.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22786D6-023F-4CD1-81BD-A645F46B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33" y="3329109"/>
            <a:ext cx="5861524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s = “Jerusalem is my city”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s.find</a:t>
            </a:r>
            <a:r>
              <a:rPr lang="en-US" altLang="he-IL" sz="2000" dirty="0"/>
              <a:t>(“e”)  #  </a:t>
            </a:r>
            <a:r>
              <a:rPr lang="en-US" altLang="he-IL" sz="2000" dirty="0" err="1"/>
              <a:t>s.index</a:t>
            </a:r>
            <a:r>
              <a:rPr lang="en-US" altLang="he-IL" sz="2000" dirty="0"/>
              <a:t>(“e”) returns the same value</a:t>
            </a:r>
          </a:p>
          <a:p>
            <a:r>
              <a:rPr lang="en-US" altLang="he-IL" sz="2000" dirty="0"/>
              <a:t>1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s.rfind</a:t>
            </a:r>
            <a:r>
              <a:rPr lang="en-US" altLang="he-IL" sz="2000" dirty="0"/>
              <a:t>(“e”) # </a:t>
            </a:r>
            <a:r>
              <a:rPr lang="en-US" altLang="he-IL" sz="2000" dirty="0" err="1"/>
              <a:t>s.rindex</a:t>
            </a:r>
            <a:r>
              <a:rPr lang="en-US" altLang="he-IL" sz="2000" dirty="0"/>
              <a:t>(“e”) returns the same value</a:t>
            </a:r>
          </a:p>
          <a:p>
            <a:r>
              <a:rPr lang="en-US" altLang="he-IL" sz="2000" dirty="0"/>
              <a:t>7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s.find</a:t>
            </a:r>
            <a:r>
              <a:rPr lang="en-US" altLang="he-IL" sz="2000" dirty="0"/>
              <a:t>(“</a:t>
            </a:r>
            <a:r>
              <a:rPr lang="en-US" altLang="he-IL" sz="2000" dirty="0" err="1"/>
              <a:t>salam</a:t>
            </a:r>
            <a:r>
              <a:rPr lang="en-US" altLang="he-IL" sz="2000" dirty="0"/>
              <a:t>”)</a:t>
            </a:r>
          </a:p>
          <a:p>
            <a:r>
              <a:rPr lang="en-US" altLang="he-IL" sz="2000" dirty="0"/>
              <a:t>-1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s.index</a:t>
            </a:r>
            <a:r>
              <a:rPr lang="en-US" altLang="he-IL" sz="2000" dirty="0"/>
              <a:t>(“</a:t>
            </a:r>
            <a:r>
              <a:rPr lang="en-US" altLang="he-IL" sz="2000" dirty="0" err="1"/>
              <a:t>salam</a:t>
            </a:r>
            <a:r>
              <a:rPr lang="en-US" altLang="he-IL" sz="2000" dirty="0"/>
              <a:t>”)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Traceback ….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….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Value Error: substring not found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3A5D593-7E00-44C5-829F-14AE6D9D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58" y="3323150"/>
            <a:ext cx="2124299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s.count</a:t>
            </a:r>
            <a:r>
              <a:rPr lang="en-US" altLang="he-IL" sz="2000" dirty="0"/>
              <a:t>(“e”)</a:t>
            </a:r>
          </a:p>
          <a:p>
            <a:r>
              <a:rPr lang="en-US" altLang="he-IL" sz="2000" dirty="0"/>
              <a:t>2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s.count</a:t>
            </a:r>
            <a:r>
              <a:rPr lang="en-US" altLang="he-IL" sz="2000" dirty="0"/>
              <a:t>(“</a:t>
            </a:r>
            <a:r>
              <a:rPr lang="en-US" altLang="he-IL" sz="2000" dirty="0" err="1"/>
              <a:t>er</a:t>
            </a:r>
            <a:r>
              <a:rPr lang="en-US" altLang="he-IL" sz="2000" dirty="0"/>
              <a:t>”)</a:t>
            </a:r>
          </a:p>
          <a:p>
            <a:r>
              <a:rPr lang="en-US" altLang="he-IL" sz="2000" dirty="0"/>
              <a:t>1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s.count</a:t>
            </a:r>
            <a:r>
              <a:rPr lang="en-US" altLang="he-IL" sz="2000" dirty="0"/>
              <a:t>(“era”)</a:t>
            </a:r>
          </a:p>
          <a:p>
            <a:r>
              <a:rPr lang="en-US" altLang="he-IL" sz="2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66784-B6DF-4A5D-B490-3ECBC5C59022}"/>
              </a:ext>
            </a:extLst>
          </p:cNvPr>
          <p:cNvSpPr txBox="1"/>
          <p:nvPr/>
        </p:nvSpPr>
        <p:spPr>
          <a:xfrm>
            <a:off x="7555927" y="5890813"/>
            <a:ext cx="43933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strings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512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A few words about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Python is a very easy-to-learn and easy-to-use Scripting Programming Language. </a:t>
            </a:r>
            <a:endParaRPr lang="he-IL" dirty="0"/>
          </a:p>
          <a:p>
            <a:pPr algn="l" rtl="0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Python was invented in the 1990’s </a:t>
            </a:r>
            <a:r>
              <a:rPr lang="en-US" dirty="0"/>
              <a:t>by Guido Van Rossum</a:t>
            </a:r>
            <a:r>
              <a:rPr lang="he-IL" dirty="0"/>
              <a:t> </a:t>
            </a:r>
            <a:r>
              <a:rPr lang="en-US" dirty="0" smtClean="0"/>
              <a:t>, as a further development of the ABC programming language. </a:t>
            </a:r>
          </a:p>
          <a:p>
            <a:pPr algn="l" rtl="0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Python has been </a:t>
            </a:r>
            <a:r>
              <a:rPr lang="en-US" dirty="0" err="1" smtClean="0"/>
              <a:t>purposefuly</a:t>
            </a:r>
            <a:r>
              <a:rPr lang="en-US" dirty="0" smtClean="0"/>
              <a:t> developed for ease of use, high readability, high </a:t>
            </a:r>
            <a:r>
              <a:rPr lang="en-US" dirty="0" err="1" smtClean="0"/>
              <a:t>writeability</a:t>
            </a:r>
            <a:r>
              <a:rPr lang="en-US" dirty="0" smtClean="0"/>
              <a:t> and high supportability. </a:t>
            </a:r>
            <a:endParaRPr lang="en-US" dirty="0"/>
          </a:p>
          <a:p>
            <a:pPr algn="l" rtl="0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The code which implements this language is Open Source, which allows everybody to get it, to change it as he wants, and to publicize those changes. </a:t>
            </a:r>
          </a:p>
          <a:p>
            <a:pPr algn="l" rtl="0">
              <a:lnSpc>
                <a:spcPct val="170000"/>
              </a:lnSpc>
              <a:spcBef>
                <a:spcPts val="0"/>
              </a:spcBef>
            </a:pPr>
            <a:r>
              <a:rPr lang="en-US" dirty="0" smtClean="0"/>
              <a:t>Python 3.x is the version we use here. We need to know that it is not fully compatible with Python 2.x and previous versions. 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66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Built-in Compound </a:t>
            </a:r>
            <a:r>
              <a:rPr lang="en-US" dirty="0"/>
              <a:t>Data </a:t>
            </a:r>
            <a:r>
              <a:rPr lang="en-US" dirty="0" smtClean="0"/>
              <a:t>Type: </a:t>
            </a:r>
            <a:r>
              <a:rPr lang="en-US" b="1" dirty="0" err="1" smtClean="0"/>
              <a:t>str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F6333-A8B8-482B-9624-DA9EA9FFE54E}"/>
              </a:ext>
            </a:extLst>
          </p:cNvPr>
          <p:cNvSpPr/>
          <p:nvPr/>
        </p:nvSpPr>
        <p:spPr>
          <a:xfrm>
            <a:off x="439640" y="787934"/>
            <a:ext cx="10515600" cy="46166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 smtClean="0"/>
              <a:t> </a:t>
            </a:r>
            <a:r>
              <a:rPr lang="en-US" altLang="he-IL" sz="2400" dirty="0"/>
              <a:t>Strings are </a:t>
            </a:r>
            <a:r>
              <a:rPr lang="en-US" altLang="he-IL" sz="2400" b="1" i="1" dirty="0" smtClean="0">
                <a:solidFill>
                  <a:schemeClr val="accent2"/>
                </a:solidFill>
              </a:rPr>
              <a:t>immutable data</a:t>
            </a:r>
            <a:endParaRPr lang="he-IL" altLang="he-IL" sz="2200" dirty="0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F9E4482C-2D46-482E-A84F-ABB96FEF954B}"/>
              </a:ext>
            </a:extLst>
          </p:cNvPr>
          <p:cNvGrpSpPr>
            <a:grpSpLocks/>
          </p:cNvGrpSpPr>
          <p:nvPr/>
        </p:nvGrpSpPr>
        <p:grpSpPr bwMode="auto">
          <a:xfrm>
            <a:off x="916279" y="1927212"/>
            <a:ext cx="3225801" cy="1098550"/>
            <a:chOff x="2019" y="1381"/>
            <a:chExt cx="2032" cy="692"/>
          </a:xfrm>
        </p:grpSpPr>
        <p:grpSp>
          <p:nvGrpSpPr>
            <p:cNvPr id="24" name="Group 9">
              <a:extLst>
                <a:ext uri="{FF2B5EF4-FFF2-40B4-BE49-F238E27FC236}">
                  <a16:creationId xmlns:a16="http://schemas.microsoft.com/office/drawing/2014/main" id="{6E1B8433-863D-4B31-96F5-DEC3B4B62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" y="1381"/>
              <a:ext cx="1896" cy="235"/>
              <a:chOff x="2149" y="1381"/>
              <a:chExt cx="1896" cy="235"/>
            </a:xfrm>
          </p:grpSpPr>
          <p:sp>
            <p:nvSpPr>
              <p:cNvPr id="27" name="Text Box 6">
                <a:extLst>
                  <a:ext uri="{FF2B5EF4-FFF2-40B4-BE49-F238E27FC236}">
                    <a16:creationId xmlns:a16="http://schemas.microsoft.com/office/drawing/2014/main" id="{E534127A-3F70-4B07-9842-95FA1A32C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9" y="1383"/>
                <a:ext cx="5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he-IL" dirty="0"/>
                  <a:t>version</a:t>
                </a:r>
              </a:p>
            </p:txBody>
          </p:sp>
          <p:sp>
            <p:nvSpPr>
              <p:cNvPr id="28" name="Text Box 7">
                <a:extLst>
                  <a:ext uri="{FF2B5EF4-FFF2-40B4-BE49-F238E27FC236}">
                    <a16:creationId xmlns:a16="http://schemas.microsoft.com/office/drawing/2014/main" id="{690CC117-25A7-4CA4-A6DF-18F1AE45B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9" y="1381"/>
                <a:ext cx="86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he-IL" dirty="0"/>
                  <a:t>‘Python 3.6’</a:t>
                </a:r>
              </a:p>
            </p:txBody>
          </p:sp>
          <p:sp>
            <p:nvSpPr>
              <p:cNvPr id="29" name="Line 8">
                <a:extLst>
                  <a:ext uri="{FF2B5EF4-FFF2-40B4-BE49-F238E27FC236}">
                    <a16:creationId xmlns:a16="http://schemas.microsoft.com/office/drawing/2014/main" id="{B83B773D-59B4-48DF-8991-BF310D45C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E12ACA7B-EAF3-45FA-8F13-CB3CBD90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1840"/>
              <a:ext cx="7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he-IL" dirty="0"/>
                <a:t>version36</a:t>
              </a:r>
            </a:p>
          </p:txBody>
        </p:sp>
        <p:sp>
          <p:nvSpPr>
            <p:cNvPr id="26" name="Line 13">
              <a:extLst>
                <a:ext uri="{FF2B5EF4-FFF2-40B4-BE49-F238E27FC236}">
                  <a16:creationId xmlns:a16="http://schemas.microsoft.com/office/drawing/2014/main" id="{4714A002-D391-4B9C-87D7-B358981CC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1616"/>
              <a:ext cx="544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2" name="Line 15">
            <a:extLst>
              <a:ext uri="{FF2B5EF4-FFF2-40B4-BE49-F238E27FC236}">
                <a16:creationId xmlns:a16="http://schemas.microsoft.com/office/drawing/2014/main" id="{3D4FC356-D2A8-43FB-B327-D3BD958A5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27" y="3947558"/>
            <a:ext cx="4359253" cy="333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3A3572-FF8A-4BFD-84A3-47E0B4C6F691}"/>
              </a:ext>
            </a:extLst>
          </p:cNvPr>
          <p:cNvGrpSpPr/>
          <p:nvPr/>
        </p:nvGrpSpPr>
        <p:grpSpPr>
          <a:xfrm>
            <a:off x="970111" y="4321098"/>
            <a:ext cx="3452812" cy="889000"/>
            <a:chOff x="3035594" y="4324932"/>
            <a:chExt cx="3452812" cy="889000"/>
          </a:xfrm>
        </p:grpSpPr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62A70A6C-6A82-4EE0-895E-CB2DED641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1493" y="4324932"/>
              <a:ext cx="3236913" cy="374651"/>
              <a:chOff x="2177" y="1389"/>
              <a:chExt cx="2039" cy="236"/>
            </a:xfrm>
          </p:grpSpPr>
          <p:sp>
            <p:nvSpPr>
              <p:cNvPr id="18" name="Text Box 18">
                <a:extLst>
                  <a:ext uri="{FF2B5EF4-FFF2-40B4-BE49-F238E27FC236}">
                    <a16:creationId xmlns:a16="http://schemas.microsoft.com/office/drawing/2014/main" id="{E3412F94-2EC8-4293-95FB-A933DDE46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7" y="1389"/>
                <a:ext cx="59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he-IL" dirty="0"/>
                  <a:t>version</a:t>
                </a:r>
              </a:p>
            </p:txBody>
          </p:sp>
          <p:sp>
            <p:nvSpPr>
              <p:cNvPr id="19" name="Text Box 19">
                <a:extLst>
                  <a:ext uri="{FF2B5EF4-FFF2-40B4-BE49-F238E27FC236}">
                    <a16:creationId xmlns:a16="http://schemas.microsoft.com/office/drawing/2014/main" id="{DF456DE3-FF58-41F1-866D-559A99C1E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1" y="1392"/>
                <a:ext cx="10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he-IL" dirty="0"/>
                  <a:t>‘Python 2.7’</a:t>
                </a:r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A3EE4137-40B7-4012-AF9D-93123BF94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3FCE1F5E-B6F5-4370-BC0D-6166CD6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5594" y="4813881"/>
              <a:ext cx="3171826" cy="400051"/>
              <a:chOff x="2041" y="1396"/>
              <a:chExt cx="1998" cy="252"/>
            </a:xfrm>
          </p:grpSpPr>
          <p:sp>
            <p:nvSpPr>
              <p:cNvPr id="15" name="Text Box 24">
                <a:extLst>
                  <a:ext uri="{FF2B5EF4-FFF2-40B4-BE49-F238E27FC236}">
                    <a16:creationId xmlns:a16="http://schemas.microsoft.com/office/drawing/2014/main" id="{3F09FA91-1B0F-427E-8534-1640B3BF6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1" y="1415"/>
                <a:ext cx="73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he-IL" dirty="0"/>
                  <a:t>version36</a:t>
                </a:r>
              </a:p>
            </p:txBody>
          </p:sp>
          <p:sp>
            <p:nvSpPr>
              <p:cNvPr id="16" name="Text Box 25">
                <a:extLst>
                  <a:ext uri="{FF2B5EF4-FFF2-40B4-BE49-F238E27FC236}">
                    <a16:creationId xmlns:a16="http://schemas.microsoft.com/office/drawing/2014/main" id="{A9B5DD09-6BDB-4128-9819-D88F345C9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1" y="1396"/>
                <a:ext cx="83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he-IL" dirty="0"/>
                  <a:t>‘Python 3.6’</a:t>
                </a:r>
              </a:p>
            </p:txBody>
          </p:sp>
          <p:sp>
            <p:nvSpPr>
              <p:cNvPr id="17" name="Line 26">
                <a:extLst>
                  <a:ext uri="{FF2B5EF4-FFF2-40B4-BE49-F238E27FC236}">
                    <a16:creationId xmlns:a16="http://schemas.microsoft.com/office/drawing/2014/main" id="{C7F49D56-C75A-4900-8BDD-6647CA6FC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5" y="1525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14" name="Line 15">
            <a:extLst>
              <a:ext uri="{FF2B5EF4-FFF2-40B4-BE49-F238E27FC236}">
                <a16:creationId xmlns:a16="http://schemas.microsoft.com/office/drawing/2014/main" id="{3DF9CAAE-420D-48ED-9BF1-0F2008AD4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641" y="6493200"/>
            <a:ext cx="4315239" cy="333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801EC6-B1EE-435D-AAB7-29B27919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975" y="2655875"/>
            <a:ext cx="70675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/>
                <a:t>Built-in Compound Data Type: </a:t>
              </a:r>
              <a:r>
                <a:rPr lang="en-US" b="1" dirty="0" smtClean="0"/>
                <a:t>list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list</a:t>
              </a:r>
              <a:r>
                <a:rPr lang="en-US" altLang="he-IL" sz="2400" dirty="0" smtClean="0"/>
                <a:t> </a:t>
              </a:r>
              <a:endParaRPr lang="he-IL" altLang="he-IL" sz="2200" dirty="0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48134A63-432F-4C54-BD84-08889CE0C180}"/>
              </a:ext>
            </a:extLst>
          </p:cNvPr>
          <p:cNvSpPr txBox="1">
            <a:spLocks noChangeArrowheads="1"/>
          </p:cNvSpPr>
          <p:nvPr/>
        </p:nvSpPr>
        <p:spPr>
          <a:xfrm>
            <a:off x="2286387" y="1334500"/>
            <a:ext cx="8209160" cy="19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600" dirty="0"/>
              <a:t>Ordered collection of </a:t>
            </a:r>
            <a:r>
              <a:rPr lang="en-US" altLang="he-IL" sz="2600" b="1" i="1" dirty="0">
                <a:solidFill>
                  <a:schemeClr val="accent2"/>
                </a:solidFill>
              </a:rPr>
              <a:t>heterogeneous</a:t>
            </a:r>
            <a:r>
              <a:rPr lang="en-US" altLang="he-IL" sz="2600" dirty="0"/>
              <a:t> data</a:t>
            </a:r>
            <a:endParaRPr lang="en-US" altLang="he-IL" sz="2600" b="1" i="1" dirty="0">
              <a:solidFill>
                <a:schemeClr val="accent2"/>
              </a:solidFill>
            </a:endParaRPr>
          </a:p>
          <a:p>
            <a:pPr algn="l" rtl="0"/>
            <a:r>
              <a:rPr lang="en-US" altLang="he-IL" sz="2600" dirty="0"/>
              <a:t>Different lists may refer to </a:t>
            </a:r>
            <a:r>
              <a:rPr lang="en-US" altLang="he-IL" sz="2600" b="1" i="1" dirty="0">
                <a:solidFill>
                  <a:schemeClr val="accent2"/>
                </a:solidFill>
              </a:rPr>
              <a:t>shared </a:t>
            </a:r>
            <a:r>
              <a:rPr lang="en-US" altLang="he-IL" sz="2600" dirty="0"/>
              <a:t>objects </a:t>
            </a:r>
          </a:p>
          <a:p>
            <a:pPr algn="l" rtl="0"/>
            <a:r>
              <a:rPr lang="en-US" altLang="he-IL" sz="2600" b="1" i="1" dirty="0">
                <a:solidFill>
                  <a:schemeClr val="accent2"/>
                </a:solidFill>
              </a:rPr>
              <a:t>Indices</a:t>
            </a:r>
            <a:r>
              <a:rPr lang="en-US" altLang="he-IL" sz="2600" dirty="0"/>
              <a:t> and </a:t>
            </a:r>
            <a:r>
              <a:rPr lang="en-US" altLang="he-IL" sz="2600" b="1" i="1" dirty="0">
                <a:solidFill>
                  <a:schemeClr val="accent2"/>
                </a:solidFill>
              </a:rPr>
              <a:t>slices</a:t>
            </a:r>
            <a:r>
              <a:rPr lang="en-US" altLang="he-IL" sz="2600" dirty="0"/>
              <a:t> as in strings</a:t>
            </a:r>
          </a:p>
          <a:p>
            <a:pPr algn="l" rtl="0"/>
            <a:r>
              <a:rPr lang="en-US" altLang="he-IL" sz="2600" b="1" dirty="0">
                <a:solidFill>
                  <a:schemeClr val="accent2"/>
                </a:solidFill>
              </a:rPr>
              <a:t>+</a:t>
            </a:r>
            <a:r>
              <a:rPr lang="en-US" altLang="he-IL" sz="2600" dirty="0"/>
              <a:t> and </a:t>
            </a:r>
            <a:r>
              <a:rPr lang="en-US" altLang="he-IL" sz="2600" b="1" dirty="0">
                <a:solidFill>
                  <a:schemeClr val="accent2"/>
                </a:solidFill>
              </a:rPr>
              <a:t>*</a:t>
            </a:r>
            <a:r>
              <a:rPr lang="en-US" altLang="he-IL" sz="2600" dirty="0"/>
              <a:t> as in strings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B0C3D4E-3EFB-45B1-AB02-7FC063C8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42" y="3426299"/>
            <a:ext cx="2803973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dirty="0"/>
              <a:t>&gt;&gt;&gt; x = [1,'hello', (3 + 2j)]</a:t>
            </a:r>
          </a:p>
          <a:p>
            <a:r>
              <a:rPr lang="en-US" altLang="he-IL" sz="2000" dirty="0"/>
              <a:t>&gt;&gt;&gt; x</a:t>
            </a:r>
          </a:p>
          <a:p>
            <a:r>
              <a:rPr lang="en-US" altLang="he-IL" sz="2000" dirty="0"/>
              <a:t>[1, 'hello', (3+2j)]</a:t>
            </a:r>
          </a:p>
          <a:p>
            <a:r>
              <a:rPr lang="en-US" altLang="he-IL" sz="2000" dirty="0"/>
              <a:t>&gt;&gt;&gt; x[2]</a:t>
            </a:r>
          </a:p>
          <a:p>
            <a:r>
              <a:rPr lang="en-US" altLang="he-IL" sz="2000" dirty="0"/>
              <a:t>(3+2j)</a:t>
            </a:r>
          </a:p>
          <a:p>
            <a:r>
              <a:rPr lang="en-US" altLang="he-IL" sz="2000" dirty="0"/>
              <a:t>&gt;&gt;&gt; x[:2]</a:t>
            </a:r>
          </a:p>
          <a:p>
            <a:r>
              <a:rPr lang="en-US" altLang="he-IL" sz="2000" dirty="0"/>
              <a:t>[1, 'hello’]</a:t>
            </a:r>
          </a:p>
          <a:p>
            <a:r>
              <a:rPr lang="en-US" altLang="he-IL" sz="2000" dirty="0"/>
              <a:t>&gt;&gt;&gt; x[::2]</a:t>
            </a:r>
          </a:p>
          <a:p>
            <a:r>
              <a:rPr lang="en-US" altLang="he-IL" sz="2000" dirty="0"/>
              <a:t>[1,(3+2j)]</a:t>
            </a:r>
          </a:p>
          <a:p>
            <a:r>
              <a:rPr lang="en-US" altLang="he-IL" sz="2000" dirty="0"/>
              <a:t>&gt;&gt;&gt;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2E06C-F8E2-4342-89F7-D9C58558F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576" y="3429000"/>
            <a:ext cx="4660154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y = [5, x, ‘</a:t>
            </a:r>
            <a:r>
              <a:rPr lang="en-US" altLang="he-IL" sz="2000" dirty="0" err="1"/>
              <a:t>abc</a:t>
            </a:r>
            <a:r>
              <a:rPr lang="en-US" altLang="he-IL" sz="2000" dirty="0"/>
              <a:t>’]   # y is a nested list</a:t>
            </a:r>
          </a:p>
          <a:p>
            <a:r>
              <a:rPr lang="en-US" altLang="he-IL" sz="2000" dirty="0"/>
              <a:t>&gt;&gt;&gt; y</a:t>
            </a:r>
          </a:p>
          <a:p>
            <a:r>
              <a:rPr lang="en-US" altLang="he-IL" sz="2000" dirty="0"/>
              <a:t>[5,[1, 'hello', (3+2j)],’</a:t>
            </a:r>
            <a:r>
              <a:rPr lang="en-US" altLang="he-IL" sz="2000" dirty="0" err="1"/>
              <a:t>abc</a:t>
            </a:r>
            <a:r>
              <a:rPr lang="en-US" altLang="he-IL" sz="2000" dirty="0"/>
              <a:t>’]</a:t>
            </a:r>
          </a:p>
          <a:p>
            <a:r>
              <a:rPr lang="en-US" altLang="he-IL" sz="2000" dirty="0"/>
              <a:t>&gt;&gt;&gt; id(x)</a:t>
            </a:r>
          </a:p>
          <a:p>
            <a:r>
              <a:rPr lang="en-US" altLang="he-IL" sz="2000" dirty="0"/>
              <a:t>2516447480072</a:t>
            </a:r>
          </a:p>
          <a:p>
            <a:r>
              <a:rPr lang="en-US" altLang="he-IL" sz="2000" dirty="0"/>
              <a:t>&gt;&gt;&gt; id(y[1])</a:t>
            </a:r>
          </a:p>
          <a:p>
            <a:r>
              <a:rPr lang="en-US" altLang="he-IL" sz="2000" dirty="0"/>
              <a:t>2516447480072</a:t>
            </a:r>
          </a:p>
          <a:p>
            <a:r>
              <a:rPr lang="en-US" altLang="he-IL" sz="2000" dirty="0"/>
              <a:t>&gt;&gt;&gt; z = x[:]  # a copy list is created</a:t>
            </a:r>
          </a:p>
          <a:p>
            <a:r>
              <a:rPr lang="en-US" altLang="he-IL" sz="2000" dirty="0"/>
              <a:t>&gt;&gt;&gt; id(z)</a:t>
            </a:r>
          </a:p>
          <a:p>
            <a:r>
              <a:rPr lang="en-US" altLang="he-IL" sz="2000" dirty="0"/>
              <a:t>2516447551880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100B5-D938-4030-91ED-19FC30F54098}"/>
              </a:ext>
            </a:extLst>
          </p:cNvPr>
          <p:cNvSpPr txBox="1"/>
          <p:nvPr/>
        </p:nvSpPr>
        <p:spPr>
          <a:xfrm>
            <a:off x="7843013" y="4660106"/>
            <a:ext cx="24517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Both, y[1] and x, refer to the same object!</a:t>
            </a:r>
            <a:endParaRPr lang="he-IL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C85423-5A1F-4799-867A-E6D40AFA86C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55227" y="4804123"/>
            <a:ext cx="287784" cy="209926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279428-803B-4C81-8711-523DCB95A4EC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flipH="1">
            <a:off x="7555227" y="5014049"/>
            <a:ext cx="287786" cy="353944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/>
              <a:t>Built-in Compound Data Type: </a:t>
            </a:r>
            <a:r>
              <a:rPr lang="en-US" b="1" dirty="0" smtClean="0"/>
              <a:t>list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F6333-A8B8-482B-9624-DA9EA9FFE54E}"/>
              </a:ext>
            </a:extLst>
          </p:cNvPr>
          <p:cNvSpPr/>
          <p:nvPr/>
        </p:nvSpPr>
        <p:spPr>
          <a:xfrm>
            <a:off x="439640" y="787934"/>
            <a:ext cx="10515600" cy="46166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 smtClean="0"/>
              <a:t> </a:t>
            </a:r>
            <a:r>
              <a:rPr lang="en-US" altLang="he-IL" sz="2400" dirty="0"/>
              <a:t>Lists are </a:t>
            </a:r>
            <a:r>
              <a:rPr lang="en-US" altLang="he-IL" sz="2400" b="1" i="1" dirty="0" smtClean="0">
                <a:solidFill>
                  <a:schemeClr val="accent2"/>
                </a:solidFill>
              </a:rPr>
              <a:t>mutable data</a:t>
            </a:r>
            <a:endParaRPr lang="he-IL" altLang="he-IL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260FCD-65A3-40E9-BE4B-9CAD08CE0EF8}"/>
              </a:ext>
            </a:extLst>
          </p:cNvPr>
          <p:cNvGrpSpPr/>
          <p:nvPr/>
        </p:nvGrpSpPr>
        <p:grpSpPr>
          <a:xfrm>
            <a:off x="439640" y="1298001"/>
            <a:ext cx="9399883" cy="5508983"/>
            <a:chOff x="395627" y="1298000"/>
            <a:chExt cx="9399883" cy="55089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37E5BD-55C8-4D7F-9F37-33939391B35D}"/>
                </a:ext>
              </a:extLst>
            </p:cNvPr>
            <p:cNvGrpSpPr/>
            <p:nvPr/>
          </p:nvGrpSpPr>
          <p:grpSpPr>
            <a:xfrm>
              <a:off x="395627" y="1927212"/>
              <a:ext cx="4359253" cy="4599318"/>
              <a:chOff x="395627" y="1927212"/>
              <a:chExt cx="4359253" cy="4599318"/>
            </a:xfrm>
          </p:grpSpPr>
          <p:grpSp>
            <p:nvGrpSpPr>
              <p:cNvPr id="21" name="Group 14">
                <a:extLst>
                  <a:ext uri="{FF2B5EF4-FFF2-40B4-BE49-F238E27FC236}">
                    <a16:creationId xmlns:a16="http://schemas.microsoft.com/office/drawing/2014/main" id="{F9E4482C-2D46-482E-A84F-ABB96FEF9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6528" y="1927212"/>
                <a:ext cx="2776538" cy="1098550"/>
                <a:chOff x="2479" y="1381"/>
                <a:chExt cx="1749" cy="692"/>
              </a:xfrm>
            </p:grpSpPr>
            <p:grpSp>
              <p:nvGrpSpPr>
                <p:cNvPr id="24" name="Group 9">
                  <a:extLst>
                    <a:ext uri="{FF2B5EF4-FFF2-40B4-BE49-F238E27FC236}">
                      <a16:creationId xmlns:a16="http://schemas.microsoft.com/office/drawing/2014/main" id="{6E1B8433-863D-4B31-96F5-DEC3B4B62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79" y="1381"/>
                  <a:ext cx="1749" cy="235"/>
                  <a:chOff x="2473" y="1381"/>
                  <a:chExt cx="1749" cy="235"/>
                </a:xfrm>
              </p:grpSpPr>
              <p:sp>
                <p:nvSpPr>
                  <p:cNvPr id="27" name="Text Box 6">
                    <a:extLst>
                      <a:ext uri="{FF2B5EF4-FFF2-40B4-BE49-F238E27FC236}">
                        <a16:creationId xmlns:a16="http://schemas.microsoft.com/office/drawing/2014/main" id="{E534127A-3F70-4B07-9842-95FA1A32C4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3" y="1383"/>
                    <a:ext cx="220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he-IL" dirty="0"/>
                      <a:t>x</a:t>
                    </a:r>
                  </a:p>
                </p:txBody>
              </p:sp>
              <p:sp>
                <p:nvSpPr>
                  <p:cNvPr id="28" name="Text Box 7">
                    <a:extLst>
                      <a:ext uri="{FF2B5EF4-FFF2-40B4-BE49-F238E27FC236}">
                        <a16:creationId xmlns:a16="http://schemas.microsoft.com/office/drawing/2014/main" id="{690CC117-25A7-4CA4-A6DF-18F1AE45BD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9" y="1381"/>
                    <a:ext cx="104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he-IL" dirty="0"/>
                      <a:t>[1,'hello',(3+2j)]</a:t>
                    </a:r>
                  </a:p>
                </p:txBody>
              </p:sp>
              <p:sp>
                <p:nvSpPr>
                  <p:cNvPr id="29" name="Line 8">
                    <a:extLst>
                      <a:ext uri="{FF2B5EF4-FFF2-40B4-BE49-F238E27FC236}">
                        <a16:creationId xmlns:a16="http://schemas.microsoft.com/office/drawing/2014/main" id="{B83B773D-59B4-48DF-8991-BF310D45C8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25" y="1525"/>
                    <a:ext cx="45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25" name="Text Box 11">
                  <a:extLst>
                    <a:ext uri="{FF2B5EF4-FFF2-40B4-BE49-F238E27FC236}">
                      <a16:creationId xmlns:a16="http://schemas.microsoft.com/office/drawing/2014/main" id="{E12ACA7B-EAF3-45FA-8F13-CB3CBD9007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79" y="1840"/>
                  <a:ext cx="25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 dirty="0"/>
                    <a:t>y</a:t>
                  </a:r>
                </a:p>
              </p:txBody>
            </p:sp>
            <p:sp>
              <p:nvSpPr>
                <p:cNvPr id="26" name="Line 13">
                  <a:extLst>
                    <a:ext uri="{FF2B5EF4-FFF2-40B4-BE49-F238E27FC236}">
                      <a16:creationId xmlns:a16="http://schemas.microsoft.com/office/drawing/2014/main" id="{4714A002-D391-4B9C-87D7-B358981CC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1616"/>
                  <a:ext cx="544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2" name="Line 15">
                <a:extLst>
                  <a:ext uri="{FF2B5EF4-FFF2-40B4-BE49-F238E27FC236}">
                    <a16:creationId xmlns:a16="http://schemas.microsoft.com/office/drawing/2014/main" id="{3D4FC356-D2A8-43FB-B327-D3BD958A5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27" y="3947558"/>
                <a:ext cx="4359253" cy="333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3DF9CAAE-420D-48ED-9BF1-0F2008AD4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641" y="6493200"/>
                <a:ext cx="4315239" cy="33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  <p:grpSp>
            <p:nvGrpSpPr>
              <p:cNvPr id="23" name="Group 14">
                <a:extLst>
                  <a:ext uri="{FF2B5EF4-FFF2-40B4-BE49-F238E27FC236}">
                    <a16:creationId xmlns:a16="http://schemas.microsoft.com/office/drawing/2014/main" id="{92BD25FB-19A1-4C88-8965-6B7F8DF54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6528" y="4268233"/>
                <a:ext cx="2776538" cy="1098550"/>
                <a:chOff x="2479" y="1381"/>
                <a:chExt cx="1749" cy="692"/>
              </a:xfrm>
            </p:grpSpPr>
            <p:grpSp>
              <p:nvGrpSpPr>
                <p:cNvPr id="32" name="Group 9">
                  <a:extLst>
                    <a:ext uri="{FF2B5EF4-FFF2-40B4-BE49-F238E27FC236}">
                      <a16:creationId xmlns:a16="http://schemas.microsoft.com/office/drawing/2014/main" id="{8D4AA054-92FE-40D4-A9DE-9CBBB5F2E8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79" y="1381"/>
                  <a:ext cx="1749" cy="235"/>
                  <a:chOff x="2473" y="1381"/>
                  <a:chExt cx="1749" cy="235"/>
                </a:xfrm>
              </p:grpSpPr>
              <p:sp>
                <p:nvSpPr>
                  <p:cNvPr id="35" name="Text Box 6">
                    <a:extLst>
                      <a:ext uri="{FF2B5EF4-FFF2-40B4-BE49-F238E27FC236}">
                        <a16:creationId xmlns:a16="http://schemas.microsoft.com/office/drawing/2014/main" id="{41E074E2-E602-423B-81E9-3B7C1529E5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3" y="1383"/>
                    <a:ext cx="220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he-IL" dirty="0"/>
                      <a:t>x</a:t>
                    </a:r>
                  </a:p>
                </p:txBody>
              </p:sp>
              <p:sp>
                <p:nvSpPr>
                  <p:cNvPr id="36" name="Text Box 7">
                    <a:extLst>
                      <a:ext uri="{FF2B5EF4-FFF2-40B4-BE49-F238E27FC236}">
                        <a16:creationId xmlns:a16="http://schemas.microsoft.com/office/drawing/2014/main" id="{830352BE-E05F-4463-9B18-7058C92AA7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9" y="1381"/>
                    <a:ext cx="104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he-IL" dirty="0"/>
                      <a:t>[1,’hi!’,50.5]</a:t>
                    </a:r>
                  </a:p>
                </p:txBody>
              </p:sp>
              <p:sp>
                <p:nvSpPr>
                  <p:cNvPr id="37" name="Line 8">
                    <a:extLst>
                      <a:ext uri="{FF2B5EF4-FFF2-40B4-BE49-F238E27FC236}">
                        <a16:creationId xmlns:a16="http://schemas.microsoft.com/office/drawing/2014/main" id="{91FB88DC-A5CE-458E-9D7D-A807811441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25" y="1525"/>
                    <a:ext cx="45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19ED7ADB-0127-43C5-B30A-8C25562F2D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79" y="1840"/>
                  <a:ext cx="25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 dirty="0"/>
                    <a:t>y</a:t>
                  </a:r>
                </a:p>
              </p:txBody>
            </p:sp>
            <p:sp>
              <p:nvSpPr>
                <p:cNvPr id="34" name="Line 13">
                  <a:extLst>
                    <a:ext uri="{FF2B5EF4-FFF2-40B4-BE49-F238E27FC236}">
                      <a16:creationId xmlns:a16="http://schemas.microsoft.com/office/drawing/2014/main" id="{CB00AE65-7555-482D-B9E3-BA294871C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1616"/>
                  <a:ext cx="544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20D572-B6C9-444D-B717-C9CC69244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5070" y="1298000"/>
              <a:ext cx="3520440" cy="5508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8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Built-in Compound Data Type: </a:t>
              </a:r>
              <a:r>
                <a:rPr lang="en-US" b="1" dirty="0" smtClean="0"/>
                <a:t>list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Search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Methods</a:t>
              </a:r>
              <a:r>
                <a:rPr lang="en-US" altLang="he-IL" sz="2200" dirty="0"/>
                <a:t> on </a:t>
              </a:r>
              <a:r>
                <a:rPr lang="en-US" altLang="he-IL" sz="2200" dirty="0" smtClean="0"/>
                <a:t>lists</a:t>
              </a:r>
              <a:r>
                <a:rPr lang="en-US" altLang="he-IL" sz="2400" dirty="0" smtClean="0"/>
                <a:t> </a:t>
              </a:r>
              <a:endParaRPr lang="he-IL" altLang="he-IL" sz="2200" dirty="0"/>
            </a:p>
          </p:txBody>
        </p:sp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7B8479C4-D3D0-459C-8930-4C95EF64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83" y="1246010"/>
            <a:ext cx="904552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>
              <a:buFontTx/>
              <a:buChar char="•"/>
            </a:pPr>
            <a:r>
              <a:rPr lang="en-US" altLang="he-IL" sz="2600" b="1" i="1" dirty="0" err="1">
                <a:solidFill>
                  <a:schemeClr val="accent2"/>
                </a:solidFill>
              </a:rPr>
              <a:t>L.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index</a:t>
            </a:r>
            <a:r>
              <a:rPr lang="en-US" altLang="he-IL" sz="2600" dirty="0"/>
              <a:t>(</a:t>
            </a:r>
            <a:r>
              <a:rPr lang="en-US" altLang="he-IL" sz="2600" dirty="0" err="1"/>
              <a:t>val</a:t>
            </a:r>
            <a:r>
              <a:rPr lang="en-US" altLang="he-IL" sz="2600" dirty="0"/>
              <a:t>) – like index in strings.</a:t>
            </a:r>
          </a:p>
          <a:p>
            <a:pPr marL="182563" indent="-182563">
              <a:buFontTx/>
              <a:buChar char="•"/>
            </a:pPr>
            <a:r>
              <a:rPr lang="en-US" altLang="he-IL" sz="2600" b="1" i="1" dirty="0" err="1">
                <a:solidFill>
                  <a:schemeClr val="accent2"/>
                </a:solidFill>
              </a:rPr>
              <a:t>L.count</a:t>
            </a:r>
            <a:r>
              <a:rPr lang="en-US" altLang="he-IL" sz="2600" dirty="0"/>
              <a:t>(</a:t>
            </a:r>
            <a:r>
              <a:rPr lang="en-US" altLang="he-IL" sz="2600" dirty="0" err="1"/>
              <a:t>val</a:t>
            </a:r>
            <a:r>
              <a:rPr lang="en-US" altLang="he-IL" sz="2600" dirty="0"/>
              <a:t>) – returns number of occurrences of </a:t>
            </a:r>
            <a:r>
              <a:rPr lang="en-US" altLang="he-IL" sz="2600" i="1" dirty="0"/>
              <a:t>val.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22786D6-023F-4CD1-81BD-A645F46B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337" y="2583526"/>
            <a:ext cx="5861524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L = “Jerusalem is my city, my </a:t>
            </a:r>
            <a:r>
              <a:rPr lang="en-US" altLang="he-IL" sz="2000" dirty="0" err="1"/>
              <a:t>love”.split</a:t>
            </a:r>
            <a:r>
              <a:rPr lang="en-US" altLang="he-IL" sz="2000" dirty="0"/>
              <a:t>()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L.index</a:t>
            </a:r>
            <a:r>
              <a:rPr lang="en-US" altLang="he-IL" sz="2000" dirty="0"/>
              <a:t>(“my”)  </a:t>
            </a:r>
          </a:p>
          <a:p>
            <a:r>
              <a:rPr lang="en-US" altLang="he-IL" sz="2000" dirty="0"/>
              <a:t>2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L.count</a:t>
            </a:r>
            <a:r>
              <a:rPr lang="en-US" altLang="he-IL" sz="2000" dirty="0"/>
              <a:t>(“my”) </a:t>
            </a:r>
          </a:p>
          <a:p>
            <a:r>
              <a:rPr lang="en-US" altLang="he-IL" sz="2000" dirty="0"/>
              <a:t>2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L.index</a:t>
            </a:r>
            <a:r>
              <a:rPr lang="en-US" altLang="he-IL" sz="2000" dirty="0"/>
              <a:t>(“lobe”)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Traceback ….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….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Value Error: ‘lobe’ is not in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66784-B6DF-4A5D-B490-3ECBC5C59022}"/>
              </a:ext>
            </a:extLst>
          </p:cNvPr>
          <p:cNvSpPr txBox="1"/>
          <p:nvPr/>
        </p:nvSpPr>
        <p:spPr>
          <a:xfrm>
            <a:off x="2909414" y="5882269"/>
            <a:ext cx="43933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lists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0962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/>
                <a:t>Built-in Compound Data Type: </a:t>
              </a:r>
              <a:r>
                <a:rPr lang="en-US" b="1" dirty="0" smtClean="0"/>
                <a:t>list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 smtClean="0"/>
                <a:t>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Methods </a:t>
              </a:r>
              <a:r>
                <a:rPr lang="en-US" altLang="he-IL" sz="2200" dirty="0"/>
                <a:t>that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modify contents</a:t>
              </a:r>
              <a:r>
                <a:rPr lang="en-US" altLang="he-IL" sz="2200" dirty="0"/>
                <a:t> on </a:t>
              </a:r>
              <a:r>
                <a:rPr lang="en-US" altLang="he-IL" sz="2200" dirty="0" smtClean="0"/>
                <a:t>lists</a:t>
              </a:r>
              <a:r>
                <a:rPr lang="en-US" altLang="he-IL" sz="2400" dirty="0" smtClean="0"/>
                <a:t> </a:t>
              </a:r>
              <a:endParaRPr lang="he-IL" altLang="he-IL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666784-B6DF-4A5D-B490-3ECBC5C59022}"/>
              </a:ext>
            </a:extLst>
          </p:cNvPr>
          <p:cNvSpPr txBox="1"/>
          <p:nvPr/>
        </p:nvSpPr>
        <p:spPr>
          <a:xfrm>
            <a:off x="8716297" y="3844474"/>
            <a:ext cx="338213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r>
              <a:rPr lang="en-US" altLang="he-IL" sz="2000" u="sng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he-IL" sz="2000" u="sng" dirty="0"/>
              <a:t>and learn all about Python’s lists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2ED83E-2557-4A35-95E6-D25D9194FE1C}"/>
              </a:ext>
            </a:extLst>
          </p:cNvPr>
          <p:cNvSpPr txBox="1">
            <a:spLocks noChangeArrowheads="1"/>
          </p:cNvSpPr>
          <p:nvPr/>
        </p:nvSpPr>
        <p:spPr>
          <a:xfrm>
            <a:off x="800909" y="1341310"/>
            <a:ext cx="8928992" cy="65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700" dirty="0"/>
              <a:t>The methods </a:t>
            </a:r>
            <a:r>
              <a:rPr lang="en-US" altLang="he-IL" sz="2700" b="1" dirty="0">
                <a:solidFill>
                  <a:schemeClr val="accent2"/>
                </a:solidFill>
              </a:rPr>
              <a:t>append</a:t>
            </a:r>
            <a:r>
              <a:rPr lang="en-US" altLang="he-IL" sz="2700" dirty="0"/>
              <a:t>, </a:t>
            </a:r>
            <a:r>
              <a:rPr lang="en-US" altLang="he-IL" sz="2700" b="1" dirty="0">
                <a:solidFill>
                  <a:schemeClr val="accent2"/>
                </a:solidFill>
              </a:rPr>
              <a:t>extend</a:t>
            </a:r>
            <a:r>
              <a:rPr lang="en-US" altLang="he-IL" sz="2700" dirty="0"/>
              <a:t>, </a:t>
            </a:r>
            <a:r>
              <a:rPr lang="en-US" altLang="he-IL" sz="2700" b="1" dirty="0">
                <a:solidFill>
                  <a:schemeClr val="accent2"/>
                </a:solidFill>
              </a:rPr>
              <a:t>insert</a:t>
            </a:r>
            <a:r>
              <a:rPr lang="en-US" altLang="he-IL" sz="2700" dirty="0"/>
              <a:t>, </a:t>
            </a:r>
            <a:r>
              <a:rPr lang="en-US" altLang="he-IL" sz="2700" b="1" dirty="0">
                <a:solidFill>
                  <a:schemeClr val="accent2"/>
                </a:solidFill>
              </a:rPr>
              <a:t>pop</a:t>
            </a:r>
            <a:r>
              <a:rPr lang="en-US" altLang="he-IL" sz="2700" dirty="0"/>
              <a:t>, </a:t>
            </a:r>
            <a:r>
              <a:rPr lang="en-US" altLang="he-IL" sz="2700" b="1" dirty="0">
                <a:solidFill>
                  <a:schemeClr val="accent2"/>
                </a:solidFill>
              </a:rPr>
              <a:t>del</a:t>
            </a:r>
            <a:r>
              <a:rPr lang="en-US" altLang="he-IL" sz="2700" dirty="0"/>
              <a:t>, and </a:t>
            </a:r>
            <a:r>
              <a:rPr lang="en-US" altLang="he-IL" sz="2700" b="1" dirty="0">
                <a:solidFill>
                  <a:schemeClr val="accent2"/>
                </a:solidFill>
              </a:rPr>
              <a:t>remove</a:t>
            </a:r>
            <a:r>
              <a:rPr lang="en-US" altLang="he-IL" sz="2700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779127-1E6E-4D10-89F9-C95A7B30DAFF}"/>
              </a:ext>
            </a:extLst>
          </p:cNvPr>
          <p:cNvGrpSpPr/>
          <p:nvPr/>
        </p:nvGrpSpPr>
        <p:grpSpPr>
          <a:xfrm>
            <a:off x="1120820" y="1805134"/>
            <a:ext cx="7471904" cy="4401205"/>
            <a:chOff x="462782" y="1583134"/>
            <a:chExt cx="7471904" cy="4224221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8A7E3992-F26E-46B3-ADEA-2F684072F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82" y="1583134"/>
              <a:ext cx="3888432" cy="4224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000" dirty="0"/>
                <a:t>&gt;&gt;&gt; x = [1, 15, (3+2j)]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[1,15,(3 + 2j)] 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x.append</a:t>
              </a:r>
              <a:r>
                <a:rPr lang="en-US" altLang="he-IL" sz="2000" dirty="0"/>
                <a:t>([1,2,3])</a:t>
              </a:r>
            </a:p>
            <a:p>
              <a:r>
                <a:rPr lang="en-US" altLang="he-IL" sz="2000" dirty="0"/>
                <a:t>&gt;&gt;&gt; x </a:t>
              </a:r>
            </a:p>
            <a:p>
              <a:r>
                <a:rPr lang="en-US" altLang="he-IL" sz="2000" dirty="0"/>
                <a:t>[1,15, (3 + 2j), [1,2,3]] 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topitem</a:t>
              </a:r>
              <a:r>
                <a:rPr lang="en-US" altLang="he-IL" sz="2000" dirty="0"/>
                <a:t> = </a:t>
              </a:r>
              <a:r>
                <a:rPr lang="en-US" altLang="he-IL" sz="2000" dirty="0" err="1"/>
                <a:t>x.pop</a:t>
              </a:r>
              <a:r>
                <a:rPr lang="en-US" altLang="he-IL" sz="2000" dirty="0"/>
                <a:t>()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topitem</a:t>
              </a:r>
              <a:endParaRPr lang="en-US" altLang="he-IL" sz="2000" dirty="0"/>
            </a:p>
            <a:p>
              <a:r>
                <a:rPr lang="en-US" altLang="he-IL" sz="2000" dirty="0"/>
                <a:t>[1,2,3]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(3 + 2j)] 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x.extend</a:t>
              </a:r>
              <a:r>
                <a:rPr lang="en-US" altLang="he-IL" sz="2000" dirty="0"/>
                <a:t>([‘a’,23])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(3 + 2j), ’a’,23]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A61A50-CFA4-440A-985E-132AD9E0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214" y="1583134"/>
              <a:ext cx="3583472" cy="4224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x.insert</a:t>
              </a:r>
              <a:r>
                <a:rPr lang="en-US" altLang="he-IL" sz="2000" dirty="0"/>
                <a:t>(2,”yes”)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“yes”,(3 + 2j), ’a’,23]  </a:t>
              </a:r>
            </a:p>
            <a:p>
              <a:endParaRPr lang="en-US" altLang="he-IL" sz="2000" dirty="0"/>
            </a:p>
            <a:p>
              <a:r>
                <a:rPr lang="en-US" altLang="he-IL" sz="2000" dirty="0"/>
                <a:t>&gt;&gt;&gt; del x[2]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(3 + 2j),’a’,23] 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x.remove</a:t>
              </a:r>
              <a:r>
                <a:rPr lang="en-US" altLang="he-IL" sz="2000" dirty="0"/>
                <a:t>(‘a’)</a:t>
              </a:r>
            </a:p>
            <a:p>
              <a:r>
                <a:rPr lang="en-US" altLang="he-IL" sz="2000" dirty="0"/>
                <a:t>&gt;&gt;&gt; x </a:t>
              </a:r>
            </a:p>
            <a:p>
              <a:r>
                <a:rPr lang="en-US" altLang="he-IL" sz="2000" dirty="0"/>
                <a:t>[1,15, (3 + 2j),23] </a:t>
              </a:r>
            </a:p>
            <a:p>
              <a:r>
                <a:rPr lang="en-US" altLang="he-IL" sz="2000" dirty="0"/>
                <a:t>&gt;&gt;&gt;</a:t>
              </a:r>
            </a:p>
            <a:p>
              <a:endParaRPr lang="en-US" altLang="he-IL" sz="2000" dirty="0"/>
            </a:p>
            <a:p>
              <a:endParaRPr lang="en-US" altLang="he-IL" sz="2000" dirty="0"/>
            </a:p>
            <a:p>
              <a:endParaRPr lang="en-US" altLang="he-IL" sz="2000" dirty="0"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B75E4467-A67F-4B68-A024-53B694D7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09" y="6286500"/>
            <a:ext cx="8760657" cy="44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he-IL" sz="2700" dirty="0"/>
              <a:t>Note that those methods modify the list, but return </a:t>
            </a:r>
            <a:r>
              <a:rPr lang="en-US" altLang="he-IL" sz="2700" b="1" dirty="0">
                <a:solidFill>
                  <a:schemeClr val="accent2"/>
                </a:solidFill>
              </a:rPr>
              <a:t>None</a:t>
            </a:r>
            <a:r>
              <a:rPr lang="en-US" altLang="he-IL" sz="2700" b="1" dirty="0"/>
              <a:t>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9360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/>
                <a:t>Built-in Compound Data Type: </a:t>
              </a:r>
              <a:r>
                <a:rPr lang="en-US" b="1" dirty="0" smtClean="0"/>
                <a:t>tuple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tuple</a:t>
              </a:r>
              <a:r>
                <a:rPr lang="en-US" altLang="he-IL" sz="2400" dirty="0" smtClean="0"/>
                <a:t> </a:t>
              </a:r>
              <a:endParaRPr lang="he-IL" altLang="he-IL" sz="2200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123494E5-871F-4B07-8C40-72AC971BB997}"/>
              </a:ext>
            </a:extLst>
          </p:cNvPr>
          <p:cNvSpPr txBox="1">
            <a:spLocks noChangeArrowheads="1"/>
          </p:cNvSpPr>
          <p:nvPr/>
        </p:nvSpPr>
        <p:spPr>
          <a:xfrm>
            <a:off x="439640" y="1263122"/>
            <a:ext cx="10515600" cy="2618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dirty="0"/>
              <a:t>Tuples are </a:t>
            </a:r>
            <a:r>
              <a:rPr lang="en-US" altLang="he-IL" sz="2400" b="1" i="1" dirty="0">
                <a:solidFill>
                  <a:schemeClr val="accent2"/>
                </a:solidFill>
              </a:rPr>
              <a:t>immutable</a:t>
            </a:r>
            <a:r>
              <a:rPr lang="en-US" altLang="he-IL" sz="2400" b="1" dirty="0"/>
              <a:t> </a:t>
            </a:r>
            <a:r>
              <a:rPr lang="en-US" altLang="he-IL" sz="2400" dirty="0"/>
              <a:t>lists </a:t>
            </a:r>
          </a:p>
          <a:p>
            <a:pPr marL="0" indent="0" algn="l" rtl="0">
              <a:buNone/>
            </a:pPr>
            <a:r>
              <a:rPr lang="en-US" altLang="he-IL" sz="2400" dirty="0"/>
              <a:t>    (with the exception of tuples containing at least one mutable item).</a:t>
            </a:r>
          </a:p>
          <a:p>
            <a:pPr algn="l" rtl="0"/>
            <a:r>
              <a:rPr lang="en-US" altLang="he-IL" sz="2400" dirty="0"/>
              <a:t>Different tuples may refer to </a:t>
            </a:r>
            <a:r>
              <a:rPr lang="en-US" altLang="he-IL" sz="2400" b="1" i="1" dirty="0">
                <a:solidFill>
                  <a:schemeClr val="accent2"/>
                </a:solidFill>
              </a:rPr>
              <a:t>shared </a:t>
            </a:r>
            <a:r>
              <a:rPr lang="en-US" altLang="he-IL" sz="2400" dirty="0"/>
              <a:t>objects as in lists.</a:t>
            </a:r>
          </a:p>
          <a:p>
            <a:pPr algn="l" rtl="0"/>
            <a:r>
              <a:rPr lang="en-US" altLang="he-IL" sz="2400" b="1" i="1" dirty="0">
                <a:solidFill>
                  <a:schemeClr val="accent2"/>
                </a:solidFill>
              </a:rPr>
              <a:t>Indices</a:t>
            </a:r>
            <a:r>
              <a:rPr lang="en-US" altLang="he-IL" sz="2400" dirty="0"/>
              <a:t> and </a:t>
            </a:r>
            <a:r>
              <a:rPr lang="en-US" altLang="he-IL" sz="2400" b="1" i="1" dirty="0">
                <a:solidFill>
                  <a:schemeClr val="accent2"/>
                </a:solidFill>
              </a:rPr>
              <a:t>slices</a:t>
            </a:r>
            <a:r>
              <a:rPr lang="en-US" altLang="he-IL" sz="2400" dirty="0"/>
              <a:t> as in strings and lists.</a:t>
            </a:r>
          </a:p>
          <a:p>
            <a:pPr algn="l" rtl="0"/>
            <a:r>
              <a:rPr lang="en-US" altLang="he-IL" sz="2400" b="1" dirty="0">
                <a:solidFill>
                  <a:schemeClr val="accent2"/>
                </a:solidFill>
              </a:rPr>
              <a:t>+</a:t>
            </a:r>
            <a:r>
              <a:rPr lang="en-US" altLang="he-IL" sz="2400" dirty="0"/>
              <a:t> and </a:t>
            </a:r>
            <a:r>
              <a:rPr lang="en-US" altLang="he-IL" sz="2400" b="1" dirty="0">
                <a:solidFill>
                  <a:schemeClr val="accent2"/>
                </a:solidFill>
              </a:rPr>
              <a:t>*</a:t>
            </a:r>
            <a:r>
              <a:rPr lang="en-US" altLang="he-IL" sz="2400" dirty="0"/>
              <a:t> as in strings and lists.</a:t>
            </a:r>
          </a:p>
          <a:p>
            <a:pPr algn="l" rtl="0"/>
            <a:r>
              <a:rPr lang="en-US" altLang="he-IL" sz="2400" dirty="0"/>
              <a:t>Search is done as in lists.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49281-148E-4D2F-99FA-68B834A886CB}"/>
              </a:ext>
            </a:extLst>
          </p:cNvPr>
          <p:cNvGrpSpPr/>
          <p:nvPr/>
        </p:nvGrpSpPr>
        <p:grpSpPr>
          <a:xfrm>
            <a:off x="780410" y="3942384"/>
            <a:ext cx="7183719" cy="2560642"/>
            <a:chOff x="704135" y="3566919"/>
            <a:chExt cx="7720457" cy="2560642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A49E5D8D-211C-460E-9B92-FC76DF3FE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5" y="3566919"/>
              <a:ext cx="3852592" cy="2554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000" dirty="0"/>
                <a:t>&gt;&gt;&gt; x = (1,2,3)</a:t>
              </a:r>
            </a:p>
            <a:p>
              <a:r>
                <a:rPr lang="en-US" altLang="he-IL" sz="2000" dirty="0"/>
                <a:t>&gt;&gt;&gt; x[1:]</a:t>
              </a:r>
            </a:p>
            <a:p>
              <a:r>
                <a:rPr lang="en-US" altLang="he-IL" sz="2000" dirty="0"/>
                <a:t>(2, 3)</a:t>
              </a:r>
            </a:p>
            <a:p>
              <a:r>
                <a:rPr lang="en-US" altLang="he-IL" sz="2000" dirty="0"/>
                <a:t>&gt;&gt;&gt; y = (2,)  # a one-element tuple</a:t>
              </a:r>
            </a:p>
            <a:p>
              <a:r>
                <a:rPr lang="en-US" altLang="he-IL" sz="2000" dirty="0"/>
                <a:t>&gt;&gt;&gt; y</a:t>
              </a:r>
            </a:p>
            <a:p>
              <a:r>
                <a:rPr lang="en-US" altLang="he-IL" sz="2000" dirty="0"/>
                <a:t>(2,)</a:t>
              </a:r>
            </a:p>
            <a:p>
              <a:r>
                <a:rPr lang="en-US" altLang="he-IL" sz="2000" dirty="0"/>
                <a:t>&gt;&gt;&gt; </a:t>
              </a:r>
            </a:p>
            <a:p>
              <a:endParaRPr lang="en-US" altLang="he-IL" sz="2000" dirty="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4F3ADFD9-5C76-4DAA-9A9D-2BDBB502A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573016"/>
              <a:ext cx="3852592" cy="2554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000" dirty="0"/>
                <a:t>&gt;&gt;&gt; z = tuple([“a”, x, “</a:t>
              </a:r>
              <a:r>
                <a:rPr lang="en-US" altLang="he-IL" sz="2000" dirty="0" err="1"/>
                <a:t>rt</a:t>
              </a:r>
              <a:r>
                <a:rPr lang="en-US" altLang="he-IL" sz="2000" dirty="0"/>
                <a:t>”])</a:t>
              </a:r>
            </a:p>
            <a:p>
              <a:r>
                <a:rPr lang="en-US" altLang="he-IL" sz="2000" dirty="0"/>
                <a:t>&gt;&gt;&gt; z</a:t>
              </a:r>
            </a:p>
            <a:p>
              <a:r>
                <a:rPr lang="en-US" altLang="he-IL" sz="2000" dirty="0"/>
                <a:t>(“a”, (1,2,3), “</a:t>
              </a:r>
              <a:r>
                <a:rPr lang="en-US" altLang="he-IL" sz="2000" dirty="0" err="1"/>
                <a:t>rt</a:t>
              </a:r>
              <a:r>
                <a:rPr lang="en-US" altLang="he-IL" sz="2000" dirty="0"/>
                <a:t>”)</a:t>
              </a:r>
            </a:p>
            <a:p>
              <a:r>
                <a:rPr lang="en-US" altLang="he-IL" sz="2000" dirty="0"/>
                <a:t>&gt;&gt;&gt; id(x)</a:t>
              </a:r>
            </a:p>
            <a:p>
              <a:r>
                <a:rPr lang="en-US" altLang="he-IL" sz="2000" dirty="0"/>
                <a:t>2516448241776</a:t>
              </a:r>
            </a:p>
            <a:p>
              <a:r>
                <a:rPr lang="en-US" altLang="he-IL" sz="2000" dirty="0"/>
                <a:t>&gt;&gt;&gt; id(z[1])</a:t>
              </a:r>
            </a:p>
            <a:p>
              <a:r>
                <a:rPr lang="en-US" altLang="he-IL" sz="2000" dirty="0"/>
                <a:t>2516448241776</a:t>
              </a:r>
            </a:p>
            <a:p>
              <a:r>
                <a:rPr lang="en-US" altLang="he-IL" sz="2000" dirty="0"/>
                <a:t>&gt;&gt;&gt;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8081579" y="4579215"/>
            <a:ext cx="385259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tuples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935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Lists</a:t>
            </a:r>
            <a:r>
              <a:rPr lang="he-IL" dirty="0" smtClean="0"/>
              <a:t> </a:t>
            </a:r>
            <a:r>
              <a:rPr lang="en-US" dirty="0" smtClean="0"/>
              <a:t>vs</a:t>
            </a:r>
            <a:r>
              <a:rPr lang="he-IL" dirty="0" smtClean="0"/>
              <a:t> </a:t>
            </a:r>
            <a:r>
              <a:rPr lang="en-US" dirty="0"/>
              <a:t>Tuples</a:t>
            </a:r>
            <a:endParaRPr lang="he-IL" b="1" dirty="0"/>
          </a:p>
        </p:txBody>
      </p:sp>
      <p:sp>
        <p:nvSpPr>
          <p:cNvPr id="39" name="מציין מיקום תוכן 2">
            <a:extLst>
              <a:ext uri="{FF2B5EF4-FFF2-40B4-BE49-F238E27FC236}">
                <a16:creationId xmlns:a16="http://schemas.microsoft.com/office/drawing/2014/main" id="{3CAA9CAC-5A16-4BD9-8ADF-1129107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33" y="825910"/>
            <a:ext cx="11018134" cy="5796116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&gt;&gt;&gt; a=('a','b',1,2)</a:t>
            </a:r>
          </a:p>
          <a:p>
            <a:pPr marL="0" indent="0" algn="l" rtl="0">
              <a:buNone/>
            </a:pPr>
            <a:r>
              <a:rPr lang="en-US" dirty="0"/>
              <a:t>&gt;&gt;&gt; b=['a','b',1,2]</a:t>
            </a:r>
          </a:p>
          <a:p>
            <a:pPr marL="0" indent="0" algn="l" rtl="0">
              <a:buNone/>
            </a:pPr>
            <a:r>
              <a:rPr lang="en-US" dirty="0"/>
              <a:t>&gt;&gt;&gt; a==b</a:t>
            </a:r>
          </a:p>
          <a:p>
            <a:pPr marL="0" indent="0" algn="l" rtl="0">
              <a:buNone/>
            </a:pPr>
            <a:r>
              <a:rPr lang="en-US" dirty="0"/>
              <a:t>False</a:t>
            </a:r>
          </a:p>
          <a:p>
            <a:pPr marL="0" indent="0" algn="l" rtl="0">
              <a:buNone/>
            </a:pPr>
            <a:r>
              <a:rPr lang="en-US" dirty="0"/>
              <a:t>&gt;&gt;&gt; a[0]==b[0]</a:t>
            </a:r>
          </a:p>
          <a:p>
            <a:pPr marL="0" indent="0" algn="l" rtl="0">
              <a:buNone/>
            </a:pPr>
            <a:r>
              <a:rPr lang="en-US" dirty="0"/>
              <a:t>True</a:t>
            </a:r>
          </a:p>
          <a:p>
            <a:pPr marL="0" indent="0" algn="l" rtl="0">
              <a:buNone/>
            </a:pPr>
            <a:r>
              <a:rPr lang="en-US" dirty="0"/>
              <a:t>&gt;&gt;&gt; a[0]='b'</a:t>
            </a:r>
          </a:p>
          <a:p>
            <a:pPr marL="0" indent="0" algn="l" rtl="0">
              <a:buNone/>
            </a:pPr>
            <a:r>
              <a:rPr lang="en-US" dirty="0" err="1"/>
              <a:t>TypeError</a:t>
            </a:r>
            <a:r>
              <a:rPr lang="en-US" dirty="0"/>
              <a:t>: 'tuple' object does not support item assignment</a:t>
            </a:r>
          </a:p>
          <a:p>
            <a:pPr marL="0" indent="0" algn="l" rtl="0">
              <a:buNone/>
            </a:pPr>
            <a:r>
              <a:rPr lang="en-US" dirty="0"/>
              <a:t>&gt;&gt;&gt; b[0]='b'</a:t>
            </a:r>
          </a:p>
          <a:p>
            <a:pPr marL="0" indent="0" algn="l" rtl="0">
              <a:buNone/>
            </a:pPr>
            <a:r>
              <a:rPr lang="en-US" dirty="0"/>
              <a:t>&gt;&gt;&gt; b</a:t>
            </a:r>
          </a:p>
          <a:p>
            <a:pPr marL="0" indent="0" algn="l" rtl="0">
              <a:buNone/>
            </a:pPr>
            <a:r>
              <a:rPr lang="en-US" dirty="0"/>
              <a:t>['b', 'b', 1, 2]</a:t>
            </a:r>
          </a:p>
          <a:p>
            <a:pPr marL="0" indent="0" algn="l" rtl="0">
              <a:buNone/>
            </a:pPr>
            <a:r>
              <a:rPr lang="en-US" dirty="0"/>
              <a:t>&gt;&gt;&gt; a=('a','b',1,2,['</a:t>
            </a:r>
            <a:r>
              <a:rPr lang="en-US" dirty="0" err="1"/>
              <a:t>a','b','c</a:t>
            </a:r>
            <a:r>
              <a:rPr lang="en-US" dirty="0"/>
              <a:t>'])</a:t>
            </a:r>
          </a:p>
          <a:p>
            <a:pPr marL="0" indent="0" algn="l" rtl="0">
              <a:buNone/>
            </a:pPr>
            <a:r>
              <a:rPr lang="en-US" dirty="0"/>
              <a:t>&gt;&gt;&gt; a[4][0]='b'</a:t>
            </a:r>
          </a:p>
          <a:p>
            <a:pPr marL="0" indent="0" algn="l" rtl="0">
              <a:buNone/>
            </a:pPr>
            <a:r>
              <a:rPr lang="en-US" dirty="0"/>
              <a:t>&gt;&gt;&gt; a</a:t>
            </a:r>
          </a:p>
          <a:p>
            <a:pPr marL="0" indent="0" algn="l" rtl="0">
              <a:buNone/>
            </a:pPr>
            <a:r>
              <a:rPr lang="en-US" dirty="0"/>
              <a:t>('a', 'b', 1, 2, ['b', 'b', 'c'])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4B5736-6361-4333-8264-D4DCD56ABF93}"/>
              </a:ext>
            </a:extLst>
          </p:cNvPr>
          <p:cNvCxnSpPr>
            <a:cxnSpLocks/>
          </p:cNvCxnSpPr>
          <p:nvPr/>
        </p:nvCxnSpPr>
        <p:spPr>
          <a:xfrm flipH="1">
            <a:off x="8096866" y="3657600"/>
            <a:ext cx="7374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/>
                <a:t>Built-in Compound Data Type: </a:t>
              </a:r>
              <a:r>
                <a:rPr lang="en-US" b="1" dirty="0" smtClean="0"/>
                <a:t>set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set</a:t>
              </a:r>
              <a:r>
                <a:rPr lang="en-US" altLang="he-IL" sz="2400" dirty="0" smtClean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8081579" y="4579215"/>
            <a:ext cx="385259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sets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7F17D6D-BB3E-43FF-A814-01984A00E4B7}"/>
              </a:ext>
            </a:extLst>
          </p:cNvPr>
          <p:cNvSpPr txBox="1">
            <a:spLocks noChangeArrowheads="1"/>
          </p:cNvSpPr>
          <p:nvPr/>
        </p:nvSpPr>
        <p:spPr>
          <a:xfrm>
            <a:off x="439641" y="1263122"/>
            <a:ext cx="10813378" cy="2394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l" rtl="0"/>
            <a:r>
              <a:rPr lang="en-US" altLang="he-IL" sz="2600" b="1" i="1" dirty="0">
                <a:solidFill>
                  <a:schemeClr val="accent2"/>
                </a:solidFill>
              </a:rPr>
              <a:t>Unordered</a:t>
            </a:r>
            <a:r>
              <a:rPr lang="en-US" altLang="he-IL" sz="2600" dirty="0"/>
              <a:t> collection of </a:t>
            </a:r>
            <a:r>
              <a:rPr lang="en-US" altLang="he-IL" sz="2600" b="1" i="1" dirty="0">
                <a:solidFill>
                  <a:schemeClr val="accent2"/>
                </a:solidFill>
              </a:rPr>
              <a:t>heterogeneous</a:t>
            </a:r>
            <a:r>
              <a:rPr lang="en-US" altLang="he-IL" sz="2600" dirty="0"/>
              <a:t> data </a:t>
            </a:r>
            <a:r>
              <a:rPr lang="en-US" altLang="he-IL" sz="2600" b="1" i="1" dirty="0">
                <a:solidFill>
                  <a:schemeClr val="accent2"/>
                </a:solidFill>
              </a:rPr>
              <a:t>without duplicates</a:t>
            </a:r>
            <a:r>
              <a:rPr lang="en-US" altLang="he-IL" sz="2600" dirty="0"/>
              <a:t>.</a:t>
            </a:r>
          </a:p>
          <a:p>
            <a:pPr marL="182563" indent="-182563" algn="l" rtl="0"/>
            <a:r>
              <a:rPr lang="en-US" altLang="he-IL" sz="2600" dirty="0"/>
              <a:t>Data in sets must be </a:t>
            </a:r>
            <a:r>
              <a:rPr lang="en-US" altLang="he-IL" sz="2600" b="1" i="1" dirty="0" err="1">
                <a:solidFill>
                  <a:schemeClr val="accent2"/>
                </a:solidFill>
              </a:rPr>
              <a:t>Hashable</a:t>
            </a:r>
            <a:r>
              <a:rPr lang="en-US" altLang="he-IL" sz="2600" dirty="0"/>
              <a:t>.</a:t>
            </a:r>
          </a:p>
          <a:p>
            <a:pPr marL="182563" indent="-182563" algn="l" rtl="0"/>
            <a:r>
              <a:rPr lang="en-US" altLang="he-IL" sz="2600" dirty="0"/>
              <a:t>Sets are </a:t>
            </a:r>
            <a:r>
              <a:rPr lang="en-US" altLang="he-IL" sz="2600" b="1" i="1" dirty="0">
                <a:solidFill>
                  <a:schemeClr val="accent2"/>
                </a:solidFill>
              </a:rPr>
              <a:t>mutable.</a:t>
            </a:r>
            <a:endParaRPr lang="en-US" altLang="he-IL" sz="2600" dirty="0"/>
          </a:p>
          <a:p>
            <a:pPr marL="182563" indent="-182563" algn="l" rtl="0"/>
            <a:r>
              <a:rPr lang="en-US" altLang="he-IL" sz="2600" dirty="0"/>
              <a:t>Set operators: </a:t>
            </a:r>
            <a:r>
              <a:rPr lang="en-US" altLang="he-IL" sz="2600" b="1" dirty="0">
                <a:solidFill>
                  <a:schemeClr val="accent2"/>
                </a:solidFill>
              </a:rPr>
              <a:t>&amp;</a:t>
            </a:r>
            <a:r>
              <a:rPr lang="en-US" altLang="he-IL" sz="2600" dirty="0"/>
              <a:t> (intersection), </a:t>
            </a:r>
            <a:r>
              <a:rPr lang="en-US" altLang="he-IL" sz="2600" b="1" dirty="0">
                <a:solidFill>
                  <a:schemeClr val="accent2"/>
                </a:solidFill>
              </a:rPr>
              <a:t>|</a:t>
            </a:r>
            <a:r>
              <a:rPr lang="en-US" altLang="he-IL" sz="2600" dirty="0"/>
              <a:t> (union), </a:t>
            </a:r>
            <a:r>
              <a:rPr lang="en-US" altLang="he-IL" sz="2600" b="1" dirty="0">
                <a:solidFill>
                  <a:schemeClr val="accent2"/>
                </a:solidFill>
              </a:rPr>
              <a:t>-</a:t>
            </a:r>
            <a:r>
              <a:rPr lang="en-US" altLang="he-IL" sz="2600" dirty="0"/>
              <a:t> (difference), </a:t>
            </a:r>
            <a:r>
              <a:rPr lang="en-US" altLang="he-IL" sz="2600" b="1" dirty="0">
                <a:solidFill>
                  <a:schemeClr val="accent2"/>
                </a:solidFill>
              </a:rPr>
              <a:t>^</a:t>
            </a:r>
            <a:r>
              <a:rPr lang="en-US" altLang="he-IL" sz="2600" dirty="0"/>
              <a:t> (</a:t>
            </a:r>
            <a:r>
              <a:rPr lang="en-US" altLang="he-IL" sz="2600" dirty="0" err="1" smtClean="0"/>
              <a:t>xor</a:t>
            </a:r>
            <a:r>
              <a:rPr lang="en-US" altLang="he-IL" sz="2600" dirty="0" smtClean="0"/>
              <a:t>) </a:t>
            </a:r>
            <a:endParaRPr lang="en-US" altLang="he-IL" sz="2600" dirty="0"/>
          </a:p>
          <a:p>
            <a:pPr marL="0" indent="0" algn="l" rtl="0">
              <a:buNone/>
            </a:pPr>
            <a:r>
              <a:rPr lang="en-US" altLang="he-IL" sz="2600" dirty="0"/>
              <a:t>                </a:t>
            </a:r>
            <a:r>
              <a:rPr lang="en-US" altLang="he-IL" sz="2600" dirty="0" err="1"/>
              <a:t>s.issubset</a:t>
            </a:r>
            <a:r>
              <a:rPr lang="en-US" altLang="he-IL" sz="2600" dirty="0"/>
              <a:t>(t) – is </a:t>
            </a:r>
            <a:r>
              <a:rPr lang="en-US" altLang="he-IL" sz="2600" b="1" u="sng" dirty="0"/>
              <a:t>s</a:t>
            </a:r>
            <a:r>
              <a:rPr lang="en-US" altLang="he-IL" sz="2600" dirty="0"/>
              <a:t> a subset of </a:t>
            </a:r>
            <a:r>
              <a:rPr lang="en-US" altLang="he-IL" sz="2600" b="1" u="sng" dirty="0"/>
              <a:t>t</a:t>
            </a:r>
            <a:r>
              <a:rPr lang="en-US" altLang="he-IL" sz="2600" dirty="0"/>
              <a:t>?,  </a:t>
            </a:r>
            <a:r>
              <a:rPr lang="en-US" altLang="he-IL" sz="2600" dirty="0" err="1"/>
              <a:t>s.issuperset</a:t>
            </a:r>
            <a:r>
              <a:rPr lang="en-US" altLang="he-IL" sz="2600" dirty="0"/>
              <a:t>(t) – is </a:t>
            </a:r>
            <a:r>
              <a:rPr lang="en-US" altLang="he-IL" sz="2600" b="1" u="sng" dirty="0"/>
              <a:t>t</a:t>
            </a:r>
            <a:r>
              <a:rPr lang="en-US" altLang="he-IL" sz="2600" dirty="0"/>
              <a:t> a subset of </a:t>
            </a:r>
            <a:r>
              <a:rPr lang="en-US" altLang="he-IL" sz="2600" b="1" u="sng" dirty="0"/>
              <a:t>s</a:t>
            </a:r>
            <a:r>
              <a:rPr lang="en-US" altLang="he-IL" sz="2600" dirty="0"/>
              <a:t>?</a:t>
            </a:r>
          </a:p>
          <a:p>
            <a:endParaRPr lang="en-US" altLang="he-IL" i="1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CCB0C28-2D13-4070-B91D-120676E2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196" y="3782587"/>
            <a:ext cx="468052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dirty="0"/>
              <a:t>&gt;&gt;&gt; s1 = {1, 'two’, 'blah’, 5, 1}</a:t>
            </a:r>
          </a:p>
          <a:p>
            <a:r>
              <a:rPr lang="en-US" altLang="he-IL" dirty="0"/>
              <a:t>&gt;&gt;&gt; s1</a:t>
            </a:r>
          </a:p>
          <a:p>
            <a:r>
              <a:rPr lang="en-US" altLang="he-IL" dirty="0"/>
              <a:t>{'two’, 1, 'blah’, 5}</a:t>
            </a:r>
          </a:p>
          <a:p>
            <a:r>
              <a:rPr lang="en-US" altLang="he-IL" dirty="0"/>
              <a:t>&gt;&gt;&gt; s2 = set([‘was’, 4, 5, 4, ‘two’, (5,3,8)])</a:t>
            </a:r>
          </a:p>
          <a:p>
            <a:r>
              <a:rPr lang="en-US" altLang="he-IL" dirty="0"/>
              <a:t>&gt;&gt;&gt; s2</a:t>
            </a:r>
          </a:p>
          <a:p>
            <a:r>
              <a:rPr lang="en-US" altLang="he-IL" dirty="0"/>
              <a:t>{‘two', (5, 3, 8), 4, 'was’, 5}</a:t>
            </a:r>
          </a:p>
          <a:p>
            <a:r>
              <a:rPr lang="en-US" altLang="he-IL" dirty="0"/>
              <a:t>&gt;&gt;&gt; s1 &amp; s2</a:t>
            </a:r>
          </a:p>
          <a:p>
            <a:r>
              <a:rPr lang="en-US" altLang="he-IL" dirty="0"/>
              <a:t>{5, ‘two’}</a:t>
            </a:r>
          </a:p>
          <a:p>
            <a:r>
              <a:rPr lang="en-US" altLang="he-IL" dirty="0"/>
              <a:t>&gt;&gt;&gt; s1 | s2</a:t>
            </a:r>
          </a:p>
          <a:p>
            <a:r>
              <a:rPr lang="en-US" altLang="he-IL" dirty="0"/>
              <a:t>{'two’, 1, 'blah’, 5, (5, 3, 8), 4, 'was’}</a:t>
            </a:r>
          </a:p>
        </p:txBody>
      </p:sp>
    </p:spTree>
    <p:extLst>
      <p:ext uri="{BB962C8B-B14F-4D97-AF65-F5344CB8AC3E}">
        <p14:creationId xmlns:p14="http://schemas.microsoft.com/office/powerpoint/2010/main" val="161307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39" y="51016"/>
            <a:ext cx="10629777" cy="1127537"/>
            <a:chOff x="439639" y="51016"/>
            <a:chExt cx="10629777" cy="1127537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39" y="51016"/>
              <a:ext cx="10629775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/>
                <a:t>Built-in Compound Data Type: </a:t>
              </a:r>
              <a:r>
                <a:rPr lang="en-US" b="1" dirty="0" smtClean="0"/>
                <a:t>set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47666"/>
              <a:ext cx="10629776" cy="430887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Retrieving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, Deleting, and Inserting Contents on Sets </a:t>
              </a:r>
              <a:r>
                <a:rPr lang="en-US" altLang="he-IL" sz="22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sets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A3F493-9C70-40AF-8740-67ED94B7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25" y="1380995"/>
            <a:ext cx="9763932" cy="433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>
              <a:spcBef>
                <a:spcPts val="0"/>
              </a:spcBef>
            </a:pPr>
            <a:r>
              <a:rPr lang="en-US" altLang="he-IL" sz="2600" b="1" dirty="0" err="1">
                <a:solidFill>
                  <a:srgbClr val="800000"/>
                </a:solidFill>
              </a:rPr>
              <a:t>s.add</a:t>
            </a:r>
            <a:r>
              <a:rPr lang="en-US" altLang="he-IL" sz="2600" b="1" dirty="0">
                <a:solidFill>
                  <a:srgbClr val="800000"/>
                </a:solidFill>
              </a:rPr>
              <a:t>(x)</a:t>
            </a:r>
            <a:r>
              <a:rPr lang="en-US" altLang="he-IL" sz="2600" dirty="0"/>
              <a:t>  –  </a:t>
            </a:r>
            <a:r>
              <a:rPr lang="en-US" altLang="he-IL" sz="2600" b="1" dirty="0">
                <a:solidFill>
                  <a:srgbClr val="800000"/>
                </a:solidFill>
              </a:rPr>
              <a:t>x </a:t>
            </a:r>
            <a:r>
              <a:rPr lang="en-US" altLang="he-IL" sz="2600" dirty="0"/>
              <a:t>is added to the set </a:t>
            </a:r>
            <a:r>
              <a:rPr lang="en-US" altLang="he-IL" sz="2600" b="1" dirty="0">
                <a:solidFill>
                  <a:srgbClr val="800000"/>
                </a:solidFill>
              </a:rPr>
              <a:t>s  </a:t>
            </a:r>
            <a:r>
              <a:rPr lang="en-US" altLang="he-IL" sz="2600" dirty="0"/>
              <a:t>has a new element of the set.  </a:t>
            </a:r>
          </a:p>
          <a:p>
            <a:pPr marL="365125" indent="-365125"/>
            <a:r>
              <a:rPr lang="en-US" altLang="he-IL" sz="2600" b="1" dirty="0" err="1">
                <a:solidFill>
                  <a:srgbClr val="800000"/>
                </a:solidFill>
              </a:rPr>
              <a:t>s.remove</a:t>
            </a:r>
            <a:r>
              <a:rPr lang="en-US" altLang="he-IL" sz="2600" b="1" dirty="0">
                <a:solidFill>
                  <a:srgbClr val="800000"/>
                </a:solidFill>
              </a:rPr>
              <a:t>(x)</a:t>
            </a:r>
            <a:r>
              <a:rPr lang="en-US" altLang="he-IL" sz="2600" dirty="0"/>
              <a:t>  – removes the element </a:t>
            </a:r>
            <a:r>
              <a:rPr lang="en-US" altLang="he-IL" sz="2600" b="1" dirty="0">
                <a:solidFill>
                  <a:srgbClr val="800000"/>
                </a:solidFill>
              </a:rPr>
              <a:t>x</a:t>
            </a:r>
            <a:r>
              <a:rPr lang="en-US" altLang="he-IL" sz="2600" dirty="0"/>
              <a:t> from the set </a:t>
            </a:r>
            <a:r>
              <a:rPr lang="en-US" altLang="he-IL" sz="2600" b="1" dirty="0">
                <a:solidFill>
                  <a:srgbClr val="800000"/>
                </a:solidFill>
              </a:rPr>
              <a:t>s</a:t>
            </a:r>
            <a:r>
              <a:rPr lang="en-US" altLang="he-IL" sz="2600" dirty="0"/>
              <a:t>; if not present, raises a </a:t>
            </a:r>
            <a:r>
              <a:rPr lang="en-US" altLang="he-IL" sz="2600" dirty="0" err="1"/>
              <a:t>KeyError</a:t>
            </a:r>
            <a:r>
              <a:rPr lang="en-US" altLang="he-IL" sz="2600" dirty="0"/>
              <a:t> exception.</a:t>
            </a:r>
          </a:p>
          <a:p>
            <a:pPr marL="365125" indent="-365125"/>
            <a:r>
              <a:rPr lang="en-US" altLang="he-IL" sz="2600" b="1" dirty="0" err="1">
                <a:solidFill>
                  <a:srgbClr val="800000"/>
                </a:solidFill>
              </a:rPr>
              <a:t>s.discard</a:t>
            </a:r>
            <a:r>
              <a:rPr lang="en-US" altLang="he-IL" sz="2600" b="1" dirty="0">
                <a:solidFill>
                  <a:srgbClr val="800000"/>
                </a:solidFill>
              </a:rPr>
              <a:t>(x)</a:t>
            </a:r>
            <a:r>
              <a:rPr lang="en-US" altLang="he-IL" sz="2600" dirty="0"/>
              <a:t>  – removes the element </a:t>
            </a:r>
            <a:r>
              <a:rPr lang="en-US" altLang="he-IL" sz="2600" b="1" dirty="0">
                <a:solidFill>
                  <a:srgbClr val="800000"/>
                </a:solidFill>
              </a:rPr>
              <a:t>x</a:t>
            </a:r>
            <a:r>
              <a:rPr lang="en-US" altLang="he-IL" sz="2600" dirty="0"/>
              <a:t> from the set </a:t>
            </a:r>
            <a:r>
              <a:rPr lang="en-US" altLang="he-IL" sz="2600" b="1" dirty="0">
                <a:solidFill>
                  <a:srgbClr val="800000"/>
                </a:solidFill>
              </a:rPr>
              <a:t>s</a:t>
            </a:r>
            <a:r>
              <a:rPr lang="en-US" altLang="he-IL" sz="2600" dirty="0"/>
              <a:t> if it is present.</a:t>
            </a:r>
          </a:p>
          <a:p>
            <a:pPr marL="365125" indent="-365125"/>
            <a:r>
              <a:rPr lang="en-US" altLang="he-IL" sz="2600" b="1" dirty="0" err="1">
                <a:solidFill>
                  <a:srgbClr val="800000"/>
                </a:solidFill>
              </a:rPr>
              <a:t>s.pop</a:t>
            </a:r>
            <a:r>
              <a:rPr lang="en-US" altLang="he-IL" sz="2600" b="1" dirty="0">
                <a:solidFill>
                  <a:srgbClr val="800000"/>
                </a:solidFill>
              </a:rPr>
              <a:t>()</a:t>
            </a:r>
            <a:r>
              <a:rPr lang="en-US" altLang="he-IL" sz="2600" dirty="0"/>
              <a:t>  – removes and returns an arbitrary element; raises </a:t>
            </a:r>
            <a:r>
              <a:rPr lang="en-US" altLang="he-IL" sz="2600" dirty="0" err="1"/>
              <a:t>KeyError</a:t>
            </a:r>
            <a:r>
              <a:rPr lang="en-US" altLang="he-IL" sz="2600" dirty="0"/>
              <a:t> if the set is empty. </a:t>
            </a:r>
          </a:p>
          <a:p>
            <a:pPr marL="365125" indent="-365125"/>
            <a:r>
              <a:rPr lang="en-US" altLang="he-IL" sz="2600" b="1" dirty="0" err="1">
                <a:solidFill>
                  <a:srgbClr val="800000"/>
                </a:solidFill>
              </a:rPr>
              <a:t>s.clear</a:t>
            </a:r>
            <a:r>
              <a:rPr lang="en-US" altLang="he-IL" sz="2600" b="1" dirty="0">
                <a:solidFill>
                  <a:srgbClr val="800000"/>
                </a:solidFill>
              </a:rPr>
              <a:t>()</a:t>
            </a:r>
            <a:r>
              <a:rPr lang="en-US" altLang="he-IL" sz="2600" dirty="0"/>
              <a:t>  – removes all elements from the set.</a:t>
            </a:r>
          </a:p>
          <a:p>
            <a:pPr marL="365125" indent="-365125"/>
            <a:r>
              <a:rPr lang="en-US" altLang="he-IL" sz="2600" dirty="0"/>
              <a:t>The </a:t>
            </a:r>
            <a:r>
              <a:rPr lang="en-US" altLang="he-IL" sz="2600" i="1" u="sng" dirty="0"/>
              <a:t>only way </a:t>
            </a:r>
            <a:r>
              <a:rPr lang="en-US" altLang="he-IL" sz="2600" dirty="0"/>
              <a:t>to </a:t>
            </a:r>
            <a:r>
              <a:rPr lang="en-US" altLang="he-IL" sz="2600" b="1" dirty="0">
                <a:solidFill>
                  <a:srgbClr val="800000"/>
                </a:solidFill>
              </a:rPr>
              <a:t>retrieve</a:t>
            </a:r>
            <a:r>
              <a:rPr lang="en-US" altLang="he-IL" sz="2600" dirty="0"/>
              <a:t> elements from a set is by </a:t>
            </a:r>
            <a:r>
              <a:rPr lang="en-US" altLang="he-IL" sz="2600" i="1" u="sng" dirty="0"/>
              <a:t>iterating on it </a:t>
            </a:r>
            <a:r>
              <a:rPr lang="en-US" altLang="he-IL" sz="2600" dirty="0"/>
              <a:t>with a </a:t>
            </a:r>
            <a:r>
              <a:rPr lang="en-US" altLang="he-IL" sz="2600" i="1" u="sng" dirty="0"/>
              <a:t>for loop</a:t>
            </a:r>
            <a:r>
              <a:rPr lang="en-US" altLang="he-IL" sz="2600" dirty="0"/>
              <a:t>. </a:t>
            </a:r>
          </a:p>
          <a:p>
            <a:endParaRPr lang="en-US" altLang="he-IL" sz="2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/>
                <a:t>Built-in Compound Data Type: </a:t>
              </a:r>
              <a:r>
                <a:rPr lang="en-US" b="1" dirty="0" err="1" smtClean="0"/>
                <a:t>dict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 smtClean="0"/>
                <a:t>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dictionary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222C69-9730-4DFF-BB0E-C5BCF5373061}"/>
              </a:ext>
            </a:extLst>
          </p:cNvPr>
          <p:cNvSpPr txBox="1">
            <a:spLocks noChangeArrowheads="1"/>
          </p:cNvSpPr>
          <p:nvPr/>
        </p:nvSpPr>
        <p:spPr>
          <a:xfrm>
            <a:off x="3216941" y="1511975"/>
            <a:ext cx="6324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/>
              <a:t>A </a:t>
            </a:r>
            <a:r>
              <a:rPr lang="en-US" altLang="he-IL" b="1">
                <a:solidFill>
                  <a:schemeClr val="accent2"/>
                </a:solidFill>
              </a:rPr>
              <a:t>set</a:t>
            </a:r>
            <a:r>
              <a:rPr lang="en-US" altLang="he-IL"/>
              <a:t> of (</a:t>
            </a:r>
            <a:r>
              <a:rPr lang="en-US" altLang="he-IL" b="1" i="1">
                <a:solidFill>
                  <a:schemeClr val="accent2"/>
                </a:solidFill>
              </a:rPr>
              <a:t>key, value</a:t>
            </a:r>
            <a:r>
              <a:rPr lang="en-US" altLang="he-IL"/>
              <a:t>)</a:t>
            </a:r>
            <a:r>
              <a:rPr lang="en-US" altLang="he-IL" b="1" i="1">
                <a:solidFill>
                  <a:schemeClr val="accent2"/>
                </a:solidFill>
              </a:rPr>
              <a:t> </a:t>
            </a:r>
            <a:r>
              <a:rPr lang="en-US" altLang="he-IL"/>
              <a:t>pairs</a:t>
            </a:r>
            <a:r>
              <a:rPr lang="en-US" altLang="he-IL" b="1" i="1">
                <a:solidFill>
                  <a:schemeClr val="accent2"/>
                </a:solidFill>
              </a:rPr>
              <a:t>.</a:t>
            </a:r>
          </a:p>
          <a:p>
            <a:pPr algn="l" rtl="0"/>
            <a:r>
              <a:rPr lang="en-US" altLang="he-IL"/>
              <a:t>Dictionaries are </a:t>
            </a:r>
            <a:r>
              <a:rPr lang="en-US" altLang="he-IL" b="1" i="1">
                <a:solidFill>
                  <a:schemeClr val="accent2"/>
                </a:solidFill>
              </a:rPr>
              <a:t>mutable.</a:t>
            </a:r>
          </a:p>
          <a:p>
            <a:pPr algn="l" rtl="0"/>
            <a:r>
              <a:rPr lang="en-US" altLang="he-IL" b="1" i="1">
                <a:solidFill>
                  <a:schemeClr val="accent6"/>
                </a:solidFill>
              </a:rPr>
              <a:t>Keys</a:t>
            </a:r>
            <a:r>
              <a:rPr lang="en-US" altLang="he-IL"/>
              <a:t> must be </a:t>
            </a:r>
            <a:r>
              <a:rPr lang="en-US" altLang="he-IL" b="1" i="1">
                <a:solidFill>
                  <a:schemeClr val="accent6"/>
                </a:solidFill>
              </a:rPr>
              <a:t>Hashable</a:t>
            </a:r>
            <a:r>
              <a:rPr lang="en-US" altLang="he-IL"/>
              <a:t> values.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b="1" i="1" dirty="0">
              <a:solidFill>
                <a:schemeClr val="accent2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AB47257-C250-416E-82BE-A6C6C659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325" y="3312175"/>
            <a:ext cx="7300229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dirty="0"/>
              <a:t>&gt;&gt;&gt; d1 = {1 : 'hello', 'two' : 42, 'blah' : [1,2,3]}</a:t>
            </a:r>
          </a:p>
          <a:p>
            <a:r>
              <a:rPr lang="en-US" altLang="he-IL" dirty="0"/>
              <a:t>&gt;&gt;&gt; d1</a:t>
            </a:r>
          </a:p>
          <a:p>
            <a:r>
              <a:rPr lang="en-US" altLang="he-IL" dirty="0"/>
              <a:t>{1: 'hello', 'two': 42, 'blah': [1, 2, 3]}</a:t>
            </a:r>
          </a:p>
          <a:p>
            <a:r>
              <a:rPr lang="en-US" altLang="he-IL" dirty="0"/>
              <a:t>&gt;&gt;&gt; d2 = </a:t>
            </a:r>
            <a:r>
              <a:rPr lang="en-US" altLang="he-IL" dirty="0" err="1"/>
              <a:t>dict</a:t>
            </a:r>
            <a:r>
              <a:rPr lang="en-US" altLang="he-IL" dirty="0"/>
              <a:t>([(1, 'hello’), ('two’, 42), ('blah’, [1, 2, 3])])</a:t>
            </a:r>
          </a:p>
          <a:p>
            <a:r>
              <a:rPr lang="en-US" altLang="he-IL" dirty="0"/>
              <a:t>&gt;&gt;&gt; d2</a:t>
            </a:r>
          </a:p>
          <a:p>
            <a:r>
              <a:rPr lang="en-US" altLang="he-IL" dirty="0"/>
              <a:t>{1: 'hello', 'two': 42, 'blah': [1, 2, 3]}</a:t>
            </a:r>
          </a:p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7549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is a Scripting Language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9761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Python is implemented by Interpretation and not by Compilation (and Linkage).</a:t>
            </a:r>
          </a:p>
          <a:p>
            <a:pPr algn="l" rtl="0"/>
            <a:r>
              <a:rPr lang="en-US" dirty="0" smtClean="0"/>
              <a:t>Every Python IDE comes with an Interpreter, which allows us to directly write and evaluate Python statements and expressions, without the need of writing a full program, in order to execute them. </a:t>
            </a:r>
          </a:p>
          <a:p>
            <a:pPr algn="l" rtl="0"/>
            <a:r>
              <a:rPr lang="en-US" dirty="0" smtClean="0"/>
              <a:t>This way allows us to experiment with the language’s features, without the need of writing (and compiling) a program containing what we wish to try.  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7485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/>
                <a:t>Built-in Compound Data Type: </a:t>
              </a:r>
              <a:r>
                <a:rPr lang="en-US" b="1" dirty="0" err="1" smtClean="0"/>
                <a:t>dict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 smtClean="0"/>
                <a:t>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Retrieving and Modifying Contents of Dictionaries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A3F493-9C70-40AF-8740-67ED94B7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399" y="1334500"/>
            <a:ext cx="8862081" cy="31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>
              <a:spcBef>
                <a:spcPts val="0"/>
              </a:spcBef>
            </a:pPr>
            <a:r>
              <a:rPr lang="en-US" altLang="he-IL" sz="2600" b="1" dirty="0">
                <a:solidFill>
                  <a:srgbClr val="800000"/>
                </a:solidFill>
              </a:rPr>
              <a:t>x[k] = a</a:t>
            </a:r>
            <a:r>
              <a:rPr lang="en-US" altLang="he-IL" sz="2600" dirty="0"/>
              <a:t>  –  if a pair with key </a:t>
            </a:r>
            <a:r>
              <a:rPr lang="en-US" altLang="he-IL" sz="2600" b="1" dirty="0">
                <a:solidFill>
                  <a:srgbClr val="800000"/>
                </a:solidFill>
              </a:rPr>
              <a:t>k</a:t>
            </a:r>
            <a:r>
              <a:rPr lang="en-US" altLang="he-IL" sz="2600" dirty="0"/>
              <a:t> does not exist in the 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he-IL" sz="2600" b="1" dirty="0">
                <a:solidFill>
                  <a:srgbClr val="800000"/>
                </a:solidFill>
              </a:rPr>
              <a:t>		x</a:t>
            </a:r>
            <a:r>
              <a:rPr lang="en-US" altLang="he-IL" sz="2600" dirty="0"/>
              <a:t>, the pair (</a:t>
            </a:r>
            <a:r>
              <a:rPr lang="en-US" altLang="he-IL" sz="2600" b="1" dirty="0">
                <a:solidFill>
                  <a:srgbClr val="800000"/>
                </a:solidFill>
              </a:rPr>
              <a:t>k, a</a:t>
            </a:r>
            <a:r>
              <a:rPr lang="en-US" altLang="he-IL" sz="2600" dirty="0"/>
              <a:t>)  is created and added to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he-IL" sz="2600" dirty="0"/>
              <a:t> 		dictionary. </a:t>
            </a:r>
          </a:p>
          <a:p>
            <a:pPr marL="365125" indent="-365125">
              <a:spcBef>
                <a:spcPts val="0"/>
              </a:spcBef>
              <a:buNone/>
            </a:pPr>
            <a:r>
              <a:rPr lang="en-US" altLang="he-IL" sz="2600" dirty="0"/>
              <a:t>                    –  if a pair with key </a:t>
            </a:r>
            <a:r>
              <a:rPr lang="en-US" altLang="he-IL" sz="2600" b="1" dirty="0">
                <a:solidFill>
                  <a:srgbClr val="800000"/>
                </a:solidFill>
              </a:rPr>
              <a:t>k</a:t>
            </a:r>
            <a:r>
              <a:rPr lang="en-US" altLang="he-IL" sz="2600" dirty="0"/>
              <a:t> exists in the dictionary </a:t>
            </a:r>
            <a:r>
              <a:rPr lang="en-US" altLang="he-IL" sz="2600" b="1" dirty="0">
                <a:solidFill>
                  <a:srgbClr val="800000"/>
                </a:solidFill>
              </a:rPr>
              <a:t>x</a:t>
            </a:r>
            <a:r>
              <a:rPr lang="en-US" altLang="he-IL" sz="2600" dirty="0"/>
              <a:t>, the </a:t>
            </a:r>
          </a:p>
          <a:p>
            <a:pPr marL="365125" indent="-365125">
              <a:spcBef>
                <a:spcPts val="0"/>
              </a:spcBef>
              <a:buNone/>
            </a:pPr>
            <a:r>
              <a:rPr lang="en-US" altLang="he-IL" sz="2600" dirty="0"/>
              <a:t>			pair is updated, and becomes the pair (</a:t>
            </a:r>
            <a:r>
              <a:rPr lang="en-US" altLang="he-IL" sz="2600" b="1" dirty="0">
                <a:solidFill>
                  <a:srgbClr val="800000"/>
                </a:solidFill>
              </a:rPr>
              <a:t>k, a</a:t>
            </a:r>
            <a:r>
              <a:rPr lang="en-US" altLang="he-IL" sz="2600" dirty="0"/>
              <a:t>).</a:t>
            </a:r>
          </a:p>
          <a:p>
            <a:pPr marL="365125" indent="-365125"/>
            <a:r>
              <a:rPr lang="en-US" altLang="he-IL" sz="2600" b="1" dirty="0">
                <a:solidFill>
                  <a:srgbClr val="800000"/>
                </a:solidFill>
              </a:rPr>
              <a:t>n = x[k] </a:t>
            </a:r>
            <a:r>
              <a:rPr lang="en-US" altLang="he-IL" sz="2600" dirty="0"/>
              <a:t>retrieves the value of the pair whose key is </a:t>
            </a:r>
            <a:r>
              <a:rPr lang="en-US" altLang="he-IL" sz="2600" b="1" dirty="0">
                <a:solidFill>
                  <a:srgbClr val="800000"/>
                </a:solidFill>
              </a:rPr>
              <a:t>k</a:t>
            </a:r>
            <a:r>
              <a:rPr lang="en-US" altLang="he-IL" sz="2600" dirty="0"/>
              <a:t>, and assigns it to the </a:t>
            </a:r>
            <a:r>
              <a:rPr lang="en-US" altLang="he-IL" sz="2600" i="1" u="sng" dirty="0"/>
              <a:t>variable n</a:t>
            </a:r>
            <a:r>
              <a:rPr lang="en-US" altLang="he-IL" sz="2600" dirty="0"/>
              <a:t>.</a:t>
            </a:r>
          </a:p>
          <a:p>
            <a:endParaRPr lang="en-US" altLang="he-IL" sz="2800" b="1" dirty="0">
              <a:solidFill>
                <a:srgbClr val="800000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2A501A7-79B5-4720-856E-D54382BF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96" y="4443989"/>
            <a:ext cx="5761038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dirty="0"/>
              <a:t>&gt;&gt;&gt; d</a:t>
            </a:r>
          </a:p>
          <a:p>
            <a:r>
              <a:rPr lang="en-US" altLang="he-IL" dirty="0"/>
              <a:t>{1: 'hello', 'two': 42, 'blah': [1, 2, 3]}</a:t>
            </a:r>
          </a:p>
          <a:p>
            <a:r>
              <a:rPr lang="en-US" altLang="he-IL" dirty="0"/>
              <a:t>&gt;&gt;&gt; d['blah’]    #   retrieves [1,2,3]</a:t>
            </a:r>
          </a:p>
          <a:p>
            <a:r>
              <a:rPr lang="en-US" altLang="he-IL" dirty="0"/>
              <a:t>[1, 2, 3]</a:t>
            </a:r>
          </a:p>
          <a:p>
            <a:r>
              <a:rPr lang="en-US" altLang="he-IL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9942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/>
                <a:t>Built-in Compound Data Type: </a:t>
              </a:r>
              <a:r>
                <a:rPr lang="en-US" b="1" dirty="0" err="1" smtClean="0"/>
                <a:t>dict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Retrieving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and Modifying Contents of Dictionaries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8D0B5-07CC-4EB5-B9ED-012CEF520D74}"/>
              </a:ext>
            </a:extLst>
          </p:cNvPr>
          <p:cNvSpPr txBox="1">
            <a:spLocks noChangeArrowheads="1"/>
          </p:cNvSpPr>
          <p:nvPr/>
        </p:nvSpPr>
        <p:spPr>
          <a:xfrm>
            <a:off x="1842525" y="1468848"/>
            <a:ext cx="8135938" cy="7191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3000" dirty="0"/>
              <a:t>Entries can be changed by assigning to that entry</a:t>
            </a:r>
          </a:p>
          <a:p>
            <a:endParaRPr lang="en-US" altLang="he-IL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DD80A5-4394-43AA-8B50-B77B313C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740" y="2134215"/>
            <a:ext cx="58674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/>
              <a:t>&gt;&gt;&gt; d</a:t>
            </a:r>
          </a:p>
          <a:p>
            <a:r>
              <a:rPr lang="en-US" altLang="he-IL"/>
              <a:t>{1: 'hello', 'two': 42, 'blah': [1, 2, 3]}</a:t>
            </a:r>
          </a:p>
          <a:p>
            <a:r>
              <a:rPr lang="en-US" altLang="he-IL"/>
              <a:t>&gt;&gt;&gt; d['two'] = 99</a:t>
            </a:r>
          </a:p>
          <a:p>
            <a:r>
              <a:rPr lang="en-US" altLang="he-IL"/>
              <a:t>&gt;&gt;&gt; d</a:t>
            </a:r>
          </a:p>
          <a:p>
            <a:r>
              <a:rPr lang="en-US" altLang="he-IL"/>
              <a:t>{1: 'hello', 'two': 99, 'blah': [1, 2, 3]}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8F6250D-39D6-452B-BA73-C801EC34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525" y="4022316"/>
            <a:ext cx="833509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he-IL" sz="3000" dirty="0">
                <a:latin typeface="+mn-lt"/>
              </a:rPr>
              <a:t>Assigning to a key that does not exist, adds an entry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895D106-0F76-4185-B56F-45EBA56C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4797425"/>
            <a:ext cx="662463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dirty="0"/>
              <a:t>&gt;&gt;&gt; d[7] = 'new entry' </a:t>
            </a:r>
          </a:p>
          <a:p>
            <a:r>
              <a:rPr lang="en-US" altLang="he-IL" dirty="0"/>
              <a:t>&gt;&gt;&gt; d</a:t>
            </a:r>
          </a:p>
          <a:p>
            <a:r>
              <a:rPr lang="en-US" altLang="he-IL" dirty="0"/>
              <a:t>{1: 'hello', 7: 'new entry', 'two': 99, 'blah': [1, 2, 3]}</a:t>
            </a:r>
          </a:p>
        </p:txBody>
      </p:sp>
    </p:spTree>
    <p:extLst>
      <p:ext uri="{BB962C8B-B14F-4D97-AF65-F5344CB8AC3E}">
        <p14:creationId xmlns:p14="http://schemas.microsoft.com/office/powerpoint/2010/main" val="38833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dirty="0"/>
                <a:t>Built-in Compound Data Type: </a:t>
              </a:r>
              <a:r>
                <a:rPr lang="en-US" b="1" dirty="0" err="1" smtClean="0"/>
                <a:t>dict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Deleting Elements (pairs)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from Dictionaries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91F26FA-5349-4776-8C26-1E9E0662D175}"/>
              </a:ext>
            </a:extLst>
          </p:cNvPr>
          <p:cNvSpPr txBox="1">
            <a:spLocks noChangeArrowheads="1"/>
          </p:cNvSpPr>
          <p:nvPr/>
        </p:nvSpPr>
        <p:spPr>
          <a:xfrm>
            <a:off x="1485009" y="1641988"/>
            <a:ext cx="8424862" cy="72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The </a:t>
            </a:r>
            <a:r>
              <a:rPr lang="en-US" altLang="he-IL" b="1" dirty="0">
                <a:solidFill>
                  <a:schemeClr val="accent2"/>
                </a:solidFill>
              </a:rPr>
              <a:t>del</a:t>
            </a:r>
            <a:r>
              <a:rPr lang="en-US" altLang="he-IL" dirty="0"/>
              <a:t> function deletes an entry from a dictionary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619A728-BEA1-4CD3-A883-25177DF7D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810" y="2918460"/>
            <a:ext cx="3183564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&gt;&gt;&gt; d</a:t>
            </a:r>
          </a:p>
          <a:p>
            <a:r>
              <a:rPr lang="en-US" altLang="he-IL" dirty="0"/>
              <a:t>{1: 'hello', 2: 'there', 10: 'world'}</a:t>
            </a:r>
          </a:p>
          <a:p>
            <a:r>
              <a:rPr lang="en-US" altLang="he-IL" dirty="0"/>
              <a:t>&gt;&gt;&gt; del(d[2])</a:t>
            </a:r>
          </a:p>
          <a:p>
            <a:r>
              <a:rPr lang="en-US" altLang="he-IL" dirty="0"/>
              <a:t>&gt;&gt;&gt; d</a:t>
            </a:r>
          </a:p>
          <a:p>
            <a:r>
              <a:rPr lang="en-US" altLang="he-IL" dirty="0"/>
              <a:t>{1: 'hello', 10: 'world'}</a:t>
            </a:r>
          </a:p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9823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 smtClean="0"/>
              <a:t> </a:t>
            </a:r>
            <a:r>
              <a:rPr lang="en-US" b="1" dirty="0" err="1" smtClean="0"/>
              <a:t>Hashable</a:t>
            </a:r>
            <a:r>
              <a:rPr lang="en-US" b="1" dirty="0" smtClean="0"/>
              <a:t>  values</a:t>
            </a:r>
            <a:endParaRPr lang="he-I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FA936C-4933-4B72-A994-556C22302324}"/>
              </a:ext>
            </a:extLst>
          </p:cNvPr>
          <p:cNvSpPr/>
          <p:nvPr/>
        </p:nvSpPr>
        <p:spPr>
          <a:xfrm>
            <a:off x="111465" y="741042"/>
            <a:ext cx="11872210" cy="4154984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noFill/>
          </a:ln>
        </p:spPr>
        <p:txBody>
          <a:bodyPr wrap="square">
            <a:spAutoFit/>
          </a:bodyPr>
          <a:lstStyle/>
          <a:p>
            <a:pPr marL="427038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The place where an element of a set, or a pair (</a:t>
            </a:r>
            <a:r>
              <a:rPr lang="en-US" sz="2200" dirty="0" err="1" smtClean="0"/>
              <a:t>key,value</a:t>
            </a:r>
            <a:r>
              <a:rPr lang="en-US" sz="2200" dirty="0" smtClean="0"/>
              <a:t>) of a dictionary, is stored, is determined by Python’s </a:t>
            </a:r>
            <a:r>
              <a:rPr lang="en-US" sz="2200" b="1" dirty="0" smtClean="0"/>
              <a:t> hash </a:t>
            </a:r>
            <a:r>
              <a:rPr lang="en-US" sz="2200" dirty="0" smtClean="0"/>
              <a:t>function.</a:t>
            </a:r>
          </a:p>
          <a:p>
            <a:pPr marL="427038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Only “</a:t>
            </a:r>
            <a:r>
              <a:rPr lang="en-US" sz="2200" b="1" dirty="0" err="1" smtClean="0">
                <a:solidFill>
                  <a:srgbClr val="C00000"/>
                </a:solidFill>
              </a:rPr>
              <a:t>Hashable</a:t>
            </a:r>
            <a:r>
              <a:rPr lang="en-US" sz="2200" dirty="0" smtClean="0"/>
              <a:t>” values may be passed to Python’s hash function. </a:t>
            </a:r>
          </a:p>
          <a:p>
            <a:pPr marL="427038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value returned by Python’s hash function </a:t>
            </a:r>
            <a:r>
              <a:rPr lang="en-US" sz="2200" dirty="0" smtClean="0"/>
              <a:t>is the </a:t>
            </a:r>
            <a:r>
              <a:rPr lang="en-US" sz="2200" b="1" i="1" dirty="0" smtClean="0">
                <a:solidFill>
                  <a:schemeClr val="accent6">
                    <a:lumMod val="75000"/>
                  </a:schemeClr>
                </a:solidFill>
              </a:rPr>
              <a:t>memory address</a:t>
            </a:r>
            <a:r>
              <a:rPr lang="en-US" sz="2200" dirty="0" smtClean="0"/>
              <a:t> where an element of a set, or a pair of a dictionary will be stored.</a:t>
            </a:r>
          </a:p>
          <a:p>
            <a:pPr marL="427038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An </a:t>
            </a:r>
            <a:r>
              <a:rPr lang="en-US" sz="2200" b="1" i="1" dirty="0" smtClean="0"/>
              <a:t>object is of type “</a:t>
            </a:r>
            <a:r>
              <a:rPr lang="en-US" sz="2200" b="1" i="1" dirty="0" err="1" smtClean="0"/>
              <a:t>Hashable</a:t>
            </a:r>
            <a:r>
              <a:rPr lang="en-US" sz="2200" b="1" i="1" dirty="0" smtClean="0"/>
              <a:t>” </a:t>
            </a:r>
            <a:r>
              <a:rPr lang="en-US" sz="2200" b="1" dirty="0" smtClean="0"/>
              <a:t>if its hash value does not change during all its life time</a:t>
            </a:r>
            <a:r>
              <a:rPr lang="en-US" sz="2200" dirty="0" smtClean="0"/>
              <a:t>; this means the following:</a:t>
            </a:r>
          </a:p>
          <a:p>
            <a:pPr marL="84138" algn="l"/>
            <a:r>
              <a:rPr lang="en-US" sz="2200" dirty="0" smtClean="0"/>
              <a:t>      - every value whose data type is a built-in immutable data type, is </a:t>
            </a:r>
            <a:r>
              <a:rPr lang="en-US" sz="2200" dirty="0" err="1" smtClean="0"/>
              <a:t>Hashable</a:t>
            </a:r>
            <a:r>
              <a:rPr lang="en-US" sz="2200" dirty="0" smtClean="0"/>
              <a:t>.</a:t>
            </a:r>
          </a:p>
          <a:p>
            <a:pPr marL="84138" algn="l"/>
            <a:r>
              <a:rPr lang="en-US" sz="2200" dirty="0"/>
              <a:t> </a:t>
            </a:r>
            <a:r>
              <a:rPr lang="en-US" sz="2200" dirty="0" smtClean="0"/>
              <a:t>     - every value whose data type is a built-in mutable data type, is not </a:t>
            </a:r>
            <a:r>
              <a:rPr lang="en-US" sz="2200" dirty="0" err="1" smtClean="0"/>
              <a:t>Hashable</a:t>
            </a:r>
            <a:r>
              <a:rPr lang="en-US" sz="2200" dirty="0" smtClean="0"/>
              <a:t>.</a:t>
            </a:r>
          </a:p>
          <a:p>
            <a:pPr marL="84138" algn="l"/>
            <a:r>
              <a:rPr lang="en-US" sz="2200" dirty="0"/>
              <a:t> </a:t>
            </a:r>
            <a:r>
              <a:rPr lang="en-US" sz="2200" dirty="0" smtClean="0"/>
              <a:t>     - every instance of a programmer-defined class, is </a:t>
            </a:r>
            <a:r>
              <a:rPr lang="en-US" sz="2200" dirty="0" err="1" smtClean="0"/>
              <a:t>Hashable</a:t>
            </a:r>
            <a:r>
              <a:rPr lang="en-US" sz="2200" dirty="0" smtClean="0"/>
              <a:t>; two different instances of the same</a:t>
            </a:r>
          </a:p>
          <a:p>
            <a:pPr marL="84138" algn="l"/>
            <a:r>
              <a:rPr lang="en-US" sz="2200" dirty="0"/>
              <a:t> </a:t>
            </a:r>
            <a:r>
              <a:rPr lang="en-US" sz="2200" dirty="0" smtClean="0"/>
              <a:t>       class, even if their contents are identical, are considered different instances, and their hash value </a:t>
            </a:r>
          </a:p>
          <a:p>
            <a:pPr marL="84138" algn="l"/>
            <a:r>
              <a:rPr lang="en-US" sz="2200" dirty="0"/>
              <a:t> </a:t>
            </a:r>
            <a:r>
              <a:rPr lang="en-US" sz="2200" dirty="0" smtClean="0"/>
              <a:t>       is different. </a:t>
            </a:r>
            <a:r>
              <a:rPr lang="he-IL" sz="2100" dirty="0" smtClean="0"/>
              <a:t> </a:t>
            </a:r>
            <a:endParaRPr lang="he-IL" sz="2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267200" y="4896026"/>
            <a:ext cx="4751614" cy="1933399"/>
            <a:chOff x="4267200" y="4896026"/>
            <a:chExt cx="4751614" cy="19333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5AA8537-180B-466C-9D39-1B86A4B3E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4896026"/>
              <a:ext cx="4751614" cy="185782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000626" y="6552426"/>
              <a:ext cx="8572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he-IL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34175" y="5328404"/>
              <a:ext cx="102870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hash</a:t>
              </a:r>
              <a:endParaRPr lang="he-IL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5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 </a:t>
            </a:r>
            <a:r>
              <a:rPr lang="en-US" b="1" dirty="0" err="1"/>
              <a:t>Hashable</a:t>
            </a:r>
            <a:r>
              <a:rPr lang="en-US" b="1" dirty="0"/>
              <a:t>  </a:t>
            </a:r>
            <a:r>
              <a:rPr lang="en-US" b="1" dirty="0" smtClean="0"/>
              <a:t>values: an example</a:t>
            </a: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E68D5-EFA5-4676-9B6E-9239904E5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77" y="815964"/>
            <a:ext cx="4744372" cy="58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37028"/>
            <a:chOff x="439640" y="51016"/>
            <a:chExt cx="10515600" cy="113702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Compound Data Types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00110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000" dirty="0" smtClean="0"/>
                <a:t>Creating lists, tuples, sets, and dictionaries with the </a:t>
              </a:r>
              <a:r>
                <a:rPr lang="en-US" altLang="he-IL" sz="2000" b="1" i="1" dirty="0">
                  <a:solidFill>
                    <a:srgbClr val="C00000"/>
                  </a:solidFill>
                </a:rPr>
                <a:t>range</a:t>
              </a:r>
              <a:r>
                <a:rPr lang="en-US" altLang="he-IL" sz="2000" dirty="0"/>
                <a:t> </a:t>
              </a:r>
              <a:r>
                <a:rPr lang="en-US" altLang="he-IL" sz="2000" dirty="0" smtClean="0"/>
                <a:t>function</a:t>
              </a:r>
              <a:endParaRPr lang="he-IL" altLang="he-IL" sz="22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CB420F9-EC1E-4AAB-8155-66C214E7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89" y="1334500"/>
            <a:ext cx="5342021" cy="53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 smtClean="0"/>
              <a:t>Python’s Built-in Compound Data Types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1177-1467-4D23-AA9F-990A16D19088}"/>
              </a:ext>
            </a:extLst>
          </p:cNvPr>
          <p:cNvSpPr/>
          <p:nvPr/>
        </p:nvSpPr>
        <p:spPr>
          <a:xfrm>
            <a:off x="439640" y="731171"/>
            <a:ext cx="10515600" cy="46166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/>
            <a:r>
              <a:rPr lang="en-US" altLang="he-IL" sz="2200" i="1" dirty="0" smtClean="0">
                <a:solidFill>
                  <a:schemeClr val="accent2">
                    <a:lumMod val="75000"/>
                  </a:schemeClr>
                </a:solidFill>
              </a:rPr>
              <a:t>Retrieval </a:t>
            </a:r>
            <a:r>
              <a:rPr lang="en-US" altLang="he-IL" sz="2200" i="1" dirty="0">
                <a:solidFill>
                  <a:schemeClr val="accent2">
                    <a:lumMod val="75000"/>
                  </a:schemeClr>
                </a:solidFill>
              </a:rPr>
              <a:t>Operations in Sequences (or Containers )</a:t>
            </a:r>
            <a:r>
              <a:rPr lang="en-US" altLang="he-IL" sz="2400" dirty="0"/>
              <a:t> </a:t>
            </a:r>
            <a:r>
              <a:rPr lang="he-IL" altLang="he-IL" sz="2400" dirty="0"/>
              <a:t> </a:t>
            </a:r>
            <a:endParaRPr lang="he-IL" altLang="he-IL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7503A-666D-469A-A020-5E23529D48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9642" y="1607574"/>
          <a:ext cx="10515599" cy="5073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862">
                  <a:extLst>
                    <a:ext uri="{9D8B030D-6E8A-4147-A177-3AD203B41FA5}">
                      <a16:colId xmlns:a16="http://schemas.microsoft.com/office/drawing/2014/main" val="4087141692"/>
                    </a:ext>
                  </a:extLst>
                </a:gridCol>
                <a:gridCol w="5235678">
                  <a:extLst>
                    <a:ext uri="{9D8B030D-6E8A-4147-A177-3AD203B41FA5}">
                      <a16:colId xmlns:a16="http://schemas.microsoft.com/office/drawing/2014/main" val="3940316624"/>
                    </a:ext>
                  </a:extLst>
                </a:gridCol>
                <a:gridCol w="3463059">
                  <a:extLst>
                    <a:ext uri="{9D8B030D-6E8A-4147-A177-3AD203B41FA5}">
                      <a16:colId xmlns:a16="http://schemas.microsoft.com/office/drawing/2014/main" val="3673639997"/>
                    </a:ext>
                  </a:extLst>
                </a:gridCol>
              </a:tblGrid>
              <a:tr h="686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Operation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Result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Defined?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875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x in 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True if the value of x is an item of s, else False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 or container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1240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x not in 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False if the value of x is not an item of s, else True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 or container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0811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 + 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the concatenation of s and t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sequences only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9798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 * n, n * 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n shallow copies of s concatenated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sequences only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78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s[i]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item </a:t>
                      </a:r>
                      <a:r>
                        <a:rPr lang="en-US" sz="2000" dirty="0" err="1">
                          <a:effectLst/>
                          <a:cs typeface="+mn-cs"/>
                        </a:rPr>
                        <a:t>i</a:t>
                      </a:r>
                      <a:r>
                        <a:rPr lang="en-US" sz="2000" dirty="0">
                          <a:effectLst/>
                          <a:cs typeface="+mn-cs"/>
                        </a:rPr>
                        <a:t> of 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sequences,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index value.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dictionaries,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key value.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 In sets.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79828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s[i:j]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slice of s: elements from </a:t>
                      </a:r>
                      <a:r>
                        <a:rPr lang="en-US" sz="2000" dirty="0" err="1">
                          <a:effectLst/>
                          <a:cs typeface="+mn-cs"/>
                        </a:rPr>
                        <a:t>i</a:t>
                      </a:r>
                      <a:r>
                        <a:rPr lang="en-US" sz="2000" dirty="0">
                          <a:effectLst/>
                          <a:cs typeface="+mn-cs"/>
                        </a:rPr>
                        <a:t> to j-1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1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120514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/>
              <a:t>Python’s Built-in Compound </a:t>
            </a:r>
            <a:r>
              <a:rPr lang="en-US" b="1" dirty="0" smtClean="0"/>
              <a:t>Data </a:t>
            </a:r>
            <a:r>
              <a:rPr lang="en-US" b="1" dirty="0"/>
              <a:t>Types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1177-1467-4D23-AA9F-990A16D19088}"/>
              </a:ext>
            </a:extLst>
          </p:cNvPr>
          <p:cNvSpPr/>
          <p:nvPr/>
        </p:nvSpPr>
        <p:spPr>
          <a:xfrm>
            <a:off x="439640" y="731171"/>
            <a:ext cx="10515600" cy="46166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/>
            <a:r>
              <a:rPr lang="en-US" altLang="he-IL" sz="2200" i="1" dirty="0" smtClean="0">
                <a:solidFill>
                  <a:schemeClr val="accent2">
                    <a:lumMod val="75000"/>
                  </a:schemeClr>
                </a:solidFill>
              </a:rPr>
              <a:t>Retrieval </a:t>
            </a:r>
            <a:r>
              <a:rPr lang="en-US" altLang="he-IL" sz="2200" i="1" dirty="0">
                <a:solidFill>
                  <a:schemeClr val="accent2">
                    <a:lumMod val="75000"/>
                  </a:schemeClr>
                </a:solidFill>
              </a:rPr>
              <a:t>Operations in Sequences (or Containers )</a:t>
            </a:r>
            <a:r>
              <a:rPr lang="en-US" altLang="he-IL" sz="2400" dirty="0"/>
              <a:t> </a:t>
            </a:r>
            <a:r>
              <a:rPr lang="he-IL" altLang="he-IL" sz="2400" dirty="0"/>
              <a:t> </a:t>
            </a:r>
            <a:endParaRPr lang="he-IL" altLang="he-IL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7503A-666D-469A-A020-5E23529D48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9642" y="1607574"/>
          <a:ext cx="10515599" cy="5073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08">
                  <a:extLst>
                    <a:ext uri="{9D8B030D-6E8A-4147-A177-3AD203B41FA5}">
                      <a16:colId xmlns:a16="http://schemas.microsoft.com/office/drawing/2014/main" val="4087141692"/>
                    </a:ext>
                  </a:extLst>
                </a:gridCol>
                <a:gridCol w="4546805">
                  <a:extLst>
                    <a:ext uri="{9D8B030D-6E8A-4147-A177-3AD203B41FA5}">
                      <a16:colId xmlns:a16="http://schemas.microsoft.com/office/drawing/2014/main" val="3940316624"/>
                    </a:ext>
                  </a:extLst>
                </a:gridCol>
                <a:gridCol w="4141486">
                  <a:extLst>
                    <a:ext uri="{9D8B030D-6E8A-4147-A177-3AD203B41FA5}">
                      <a16:colId xmlns:a16="http://schemas.microsoft.com/office/drawing/2014/main" val="3673639997"/>
                    </a:ext>
                  </a:extLst>
                </a:gridCol>
              </a:tblGrid>
              <a:tr h="686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Operation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Result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Defined?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875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i:j:k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slice of s: elements from 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j-1 with step k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1240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(s)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(or size) of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sequence, container.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0811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min(s)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smallest item of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sequence, container.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dictionaries, refers to the key values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9798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max(s)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largest item of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sequence, container.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dictionaries, refers to the key values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78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s.index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(x[,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[, j]])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of the first occurrence of x in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 in dictionaries.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 in sets.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79828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s.count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occurrences of 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1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/>
              <a:t>Python’s Built-in Compound </a:t>
            </a:r>
            <a:r>
              <a:rPr lang="en-US" b="1" dirty="0" smtClean="0"/>
              <a:t>Data </a:t>
            </a:r>
            <a:r>
              <a:rPr lang="en-US" b="1" dirty="0"/>
              <a:t>Types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1177-1467-4D23-AA9F-990A16D19088}"/>
              </a:ext>
            </a:extLst>
          </p:cNvPr>
          <p:cNvSpPr/>
          <p:nvPr/>
        </p:nvSpPr>
        <p:spPr>
          <a:xfrm>
            <a:off x="439640" y="731171"/>
            <a:ext cx="10515600" cy="46166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/>
            <a:r>
              <a:rPr lang="en-US" altLang="he-IL" sz="2200" i="1" dirty="0" smtClean="0">
                <a:solidFill>
                  <a:schemeClr val="accent2">
                    <a:lumMod val="75000"/>
                  </a:schemeClr>
                </a:solidFill>
              </a:rPr>
              <a:t>Modification </a:t>
            </a:r>
            <a:r>
              <a:rPr lang="en-US" altLang="he-IL" sz="2200" i="1" dirty="0">
                <a:solidFill>
                  <a:schemeClr val="accent2">
                    <a:lumMod val="75000"/>
                  </a:schemeClr>
                </a:solidFill>
              </a:rPr>
              <a:t>Operations in Sequences (or Containers )</a:t>
            </a:r>
            <a:r>
              <a:rPr lang="en-US" altLang="he-IL" sz="2400" dirty="0"/>
              <a:t> </a:t>
            </a:r>
            <a:r>
              <a:rPr lang="he-IL" altLang="he-IL" sz="2400" dirty="0"/>
              <a:t> </a:t>
            </a:r>
            <a:endParaRPr lang="he-IL" altLang="he-IL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7503A-666D-469A-A020-5E23529D48DC}"/>
              </a:ext>
            </a:extLst>
          </p:cNvPr>
          <p:cNvGraphicFramePr>
            <a:graphicFrameLocks noGrp="1"/>
          </p:cNvGraphicFramePr>
          <p:nvPr/>
        </p:nvGraphicFramePr>
        <p:xfrm>
          <a:off x="439641" y="1559528"/>
          <a:ext cx="10515599" cy="475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635">
                  <a:extLst>
                    <a:ext uri="{9D8B030D-6E8A-4147-A177-3AD203B41FA5}">
                      <a16:colId xmlns:a16="http://schemas.microsoft.com/office/drawing/2014/main" val="4087141692"/>
                    </a:ext>
                  </a:extLst>
                </a:gridCol>
                <a:gridCol w="4984955">
                  <a:extLst>
                    <a:ext uri="{9D8B030D-6E8A-4147-A177-3AD203B41FA5}">
                      <a16:colId xmlns:a16="http://schemas.microsoft.com/office/drawing/2014/main" val="3940316624"/>
                    </a:ext>
                  </a:extLst>
                </a:gridCol>
                <a:gridCol w="3935009">
                  <a:extLst>
                    <a:ext uri="{9D8B030D-6E8A-4147-A177-3AD203B41FA5}">
                      <a16:colId xmlns:a16="http://schemas.microsoft.com/office/drawing/2014/main" val="3673639997"/>
                    </a:ext>
                  </a:extLst>
                </a:gridCol>
              </a:tblGrid>
              <a:tr h="461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Operation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Result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Defined?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8754"/>
                  </a:ext>
                </a:extLst>
              </a:tr>
              <a:tr h="931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 = 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lists: item 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of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is replaced by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dicts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if key 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exists, x replaces the value,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if key 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does not exist, pair 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i,x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) is inserted</a:t>
                      </a:r>
                      <a:endParaRPr lang="en-US" sz="2000" i="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lists: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index, x is a new item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key, x is a value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12404"/>
                  </a:ext>
                </a:extLst>
              </a:tr>
              <a:tr h="63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i:j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 = 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slice of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from 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to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is replaced by the contents of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iterable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08114"/>
                  </a:ext>
                </a:extLst>
              </a:tr>
              <a:tr h="396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del 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i:j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 as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i:j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] = []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97984"/>
                  </a:ext>
                </a:extLst>
              </a:tr>
              <a:tr h="63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i:j:k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 = 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elements of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i:j:k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]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replaced by those of 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784"/>
                  </a:ext>
                </a:extLst>
              </a:tr>
              <a:tr h="4636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del 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i:j:k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elements of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i:j:k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]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from the list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79828"/>
                  </a:ext>
                </a:extLst>
              </a:tr>
              <a:tr h="518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s.append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 as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len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(s):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len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(s)] = [x]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19656"/>
                  </a:ext>
                </a:extLst>
              </a:tr>
              <a:tr h="6714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s.extend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 as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len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(s):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len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(s)] = x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b="1" dirty="0"/>
              <a:t>Python’s Built-in Compound </a:t>
            </a:r>
            <a:r>
              <a:rPr lang="en-US" b="1" dirty="0" smtClean="0"/>
              <a:t>Data </a:t>
            </a:r>
            <a:r>
              <a:rPr lang="en-US" b="1" dirty="0"/>
              <a:t>Types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1177-1467-4D23-AA9F-990A16D19088}"/>
              </a:ext>
            </a:extLst>
          </p:cNvPr>
          <p:cNvSpPr/>
          <p:nvPr/>
        </p:nvSpPr>
        <p:spPr>
          <a:xfrm>
            <a:off x="439640" y="731171"/>
            <a:ext cx="10515600" cy="46166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/>
            <a:r>
              <a:rPr lang="en-US" altLang="he-IL" sz="2200" i="1" dirty="0" smtClean="0">
                <a:solidFill>
                  <a:schemeClr val="accent2">
                    <a:lumMod val="75000"/>
                  </a:schemeClr>
                </a:solidFill>
              </a:rPr>
              <a:t>Modification </a:t>
            </a:r>
            <a:r>
              <a:rPr lang="en-US" altLang="he-IL" sz="2200" i="1" dirty="0">
                <a:solidFill>
                  <a:schemeClr val="accent2">
                    <a:lumMod val="75000"/>
                  </a:schemeClr>
                </a:solidFill>
              </a:rPr>
              <a:t>Operations in Sequences (or Containers )</a:t>
            </a:r>
            <a:r>
              <a:rPr lang="en-US" altLang="he-IL" sz="2400" dirty="0"/>
              <a:t> </a:t>
            </a:r>
            <a:r>
              <a:rPr lang="he-IL" altLang="he-IL" sz="2400" dirty="0"/>
              <a:t> </a:t>
            </a:r>
            <a:endParaRPr lang="he-IL" altLang="he-IL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7503A-666D-469A-A020-5E23529D48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9641" y="1883378"/>
          <a:ext cx="10515599" cy="2673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635">
                  <a:extLst>
                    <a:ext uri="{9D8B030D-6E8A-4147-A177-3AD203B41FA5}">
                      <a16:colId xmlns:a16="http://schemas.microsoft.com/office/drawing/2014/main" val="4087141692"/>
                    </a:ext>
                  </a:extLst>
                </a:gridCol>
                <a:gridCol w="4479824">
                  <a:extLst>
                    <a:ext uri="{9D8B030D-6E8A-4147-A177-3AD203B41FA5}">
                      <a16:colId xmlns:a16="http://schemas.microsoft.com/office/drawing/2014/main" val="3940316624"/>
                    </a:ext>
                  </a:extLst>
                </a:gridCol>
                <a:gridCol w="4440140">
                  <a:extLst>
                    <a:ext uri="{9D8B030D-6E8A-4147-A177-3AD203B41FA5}">
                      <a16:colId xmlns:a16="http://schemas.microsoft.com/office/drawing/2014/main" val="3673639997"/>
                    </a:ext>
                  </a:extLst>
                </a:gridCol>
              </a:tblGrid>
              <a:tr h="461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Operation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Result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Defined?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8754"/>
                  </a:ext>
                </a:extLst>
              </a:tr>
              <a:tr h="931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s.insert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(I, 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 s[i:i] = [x]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index, x is a new item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12404"/>
                  </a:ext>
                </a:extLst>
              </a:tr>
              <a:tr h="63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s.pop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 x = s[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];del s[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 return x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index.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08114"/>
                  </a:ext>
                </a:extLst>
              </a:tr>
              <a:tr h="396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s.remove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 del s[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s.index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(x)]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lists: x is the value of the item to be removed.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9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419198" y="1424929"/>
            <a:ext cx="8262200" cy="5433071"/>
            <a:chOff x="2419198" y="1690688"/>
            <a:chExt cx="8262200" cy="5433071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9198" y="1690688"/>
              <a:ext cx="8262200" cy="543307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655955" y="1993446"/>
              <a:ext cx="1797788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95000"/>
                    </a:schemeClr>
                  </a:solidFill>
                </a:rPr>
                <a:t>Script</a:t>
              </a:r>
              <a:endParaRPr lang="he-IL" sz="3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93210" y="4737200"/>
              <a:ext cx="1797788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95000"/>
                    </a:schemeClr>
                  </a:solidFill>
                </a:rPr>
                <a:t>Code</a:t>
              </a:r>
              <a:endParaRPr lang="he-IL" sz="3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15481" y="1993446"/>
              <a:ext cx="1797788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95000"/>
                    </a:schemeClr>
                  </a:solidFill>
                </a:rPr>
                <a:t>Code</a:t>
              </a:r>
              <a:endParaRPr lang="he-IL" sz="3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5481" y="3286347"/>
              <a:ext cx="1797788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95000"/>
                    </a:schemeClr>
                  </a:solidFill>
                </a:rPr>
                <a:t>Code</a:t>
              </a:r>
              <a:endParaRPr lang="he-IL" sz="3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64467" y="4816572"/>
              <a:ext cx="1797788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95000"/>
                    </a:schemeClr>
                  </a:solidFill>
                </a:rPr>
                <a:t>Code</a:t>
              </a:r>
              <a:endParaRPr lang="he-IL" sz="36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6571" y="66831"/>
            <a:ext cx="10749643" cy="1451726"/>
          </a:xfrm>
        </p:spPr>
        <p:txBody>
          <a:bodyPr>
            <a:noAutofit/>
          </a:bodyPr>
          <a:lstStyle/>
          <a:p>
            <a:pPr algn="ctr" rtl="0"/>
            <a:r>
              <a:rPr lang="en-US" sz="3600" dirty="0" smtClean="0"/>
              <a:t>Comparison of the translation process of the text of a program, the Python’s way and the </a:t>
            </a:r>
            <a:r>
              <a:rPr lang="en-US" sz="3600" dirty="0"/>
              <a:t>C’s way (©</a:t>
            </a:r>
            <a:r>
              <a:rPr lang="he-IL" sz="3600" dirty="0"/>
              <a:t>גבהים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he-IL" sz="3600" dirty="0" smtClean="0"/>
              <a:t> 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7153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6981" y="937895"/>
            <a:ext cx="11813458" cy="461381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500" dirty="0" smtClean="0"/>
              <a:t>Python provides us with </a:t>
            </a:r>
            <a:r>
              <a:rPr lang="en-US" sz="2500" b="1" dirty="0" smtClean="0"/>
              <a:t>two type checkers</a:t>
            </a:r>
            <a:r>
              <a:rPr lang="en-US" sz="2500" dirty="0" smtClean="0"/>
              <a:t>:</a:t>
            </a:r>
          </a:p>
          <a:p>
            <a:pPr algn="l" rtl="0"/>
            <a:r>
              <a:rPr lang="en-US" sz="2500" b="1" dirty="0" smtClean="0"/>
              <a:t>Type(variable)  </a:t>
            </a:r>
          </a:p>
          <a:p>
            <a:pPr marL="0" indent="0" algn="l" rtl="0">
              <a:buNone/>
            </a:pPr>
            <a:r>
              <a:rPr lang="en-US" sz="2500" b="1" dirty="0"/>
              <a:t> </a:t>
            </a:r>
            <a:r>
              <a:rPr lang="en-US" sz="2500" b="1" dirty="0" smtClean="0"/>
              <a:t>  r</a:t>
            </a:r>
            <a:r>
              <a:rPr lang="en-US" sz="2500" dirty="0" smtClean="0"/>
              <a:t>eturns the name (an identifier) of the data type of the variable. </a:t>
            </a:r>
          </a:p>
          <a:p>
            <a:pPr algn="l" rtl="0"/>
            <a:r>
              <a:rPr lang="en-US" sz="2500" b="1" dirty="0" err="1" smtClean="0"/>
              <a:t>Isinstance</a:t>
            </a:r>
            <a:r>
              <a:rPr lang="en-US" sz="2500" b="1" dirty="0" smtClean="0"/>
              <a:t>(variable, type-of-class-name)    or   </a:t>
            </a:r>
            <a:r>
              <a:rPr lang="en-US" sz="2500" b="1" dirty="0" err="1" smtClean="0"/>
              <a:t>isinstance</a:t>
            </a:r>
            <a:r>
              <a:rPr lang="en-US" sz="2500" b="1" dirty="0" smtClean="0"/>
              <a:t>(variable, (type-or-class-name1, …,type-or-class-</a:t>
            </a:r>
            <a:r>
              <a:rPr lang="en-US" sz="2500" b="1" dirty="0" err="1" smtClean="0"/>
              <a:t>nameN</a:t>
            </a:r>
            <a:r>
              <a:rPr lang="en-US" sz="2500" b="1" dirty="0" smtClean="0"/>
              <a:t>)</a:t>
            </a:r>
          </a:p>
          <a:p>
            <a:pPr marL="0" indent="0" algn="l" rtl="0">
              <a:buNone/>
            </a:pPr>
            <a:r>
              <a:rPr lang="en-US" sz="2500" b="1" dirty="0"/>
              <a:t> </a:t>
            </a:r>
            <a:r>
              <a:rPr lang="en-US" sz="2500" b="1" dirty="0" smtClean="0"/>
              <a:t>  returns a </a:t>
            </a:r>
            <a:r>
              <a:rPr lang="en-US" sz="2500" b="1" dirty="0" err="1" smtClean="0"/>
              <a:t>boolean</a:t>
            </a:r>
            <a:r>
              <a:rPr lang="en-US" sz="2500" b="1" dirty="0" smtClean="0"/>
              <a:t> value; if it is True, this means that the data type of the variable value is the type (or one of the types) of the second parameter. </a:t>
            </a:r>
            <a:r>
              <a:rPr lang="en-US" sz="2500" b="1" dirty="0" err="1" smtClean="0"/>
              <a:t>isinstance</a:t>
            </a:r>
            <a:r>
              <a:rPr lang="en-US" sz="2500" b="1" dirty="0" smtClean="0"/>
              <a:t>(variable</a:t>
            </a:r>
            <a:r>
              <a:rPr lang="en-US" sz="2500" b="1" dirty="0"/>
              <a:t>, (type-or-class-name1, …, type-or-class-</a:t>
            </a:r>
            <a:r>
              <a:rPr lang="en-US" sz="2500" b="1" dirty="0" err="1"/>
              <a:t>nameN</a:t>
            </a:r>
            <a:r>
              <a:rPr lang="en-US" sz="2500" b="1" dirty="0" smtClean="0"/>
              <a:t>))</a:t>
            </a:r>
            <a:endParaRPr lang="he-IL" sz="25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4584FB-F1CC-45FD-9151-1400EE5E552A}"/>
              </a:ext>
            </a:extLst>
          </p:cNvPr>
          <p:cNvSpPr txBox="1">
            <a:spLocks/>
          </p:cNvSpPr>
          <p:nvPr/>
        </p:nvSpPr>
        <p:spPr>
          <a:xfrm>
            <a:off x="339214" y="176281"/>
            <a:ext cx="10837606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Python’s Type Checkers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E0E26F-4EB8-49D2-AA1B-E9132842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614" y="4301887"/>
            <a:ext cx="3176112" cy="1954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F6255E-12BC-4F0B-B2C0-574F4747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4" y="4406079"/>
            <a:ext cx="4756150" cy="2446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F15FFB-9193-41E8-9A00-B20E80AE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71" y="4301887"/>
            <a:ext cx="2790030" cy="19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b="1" dirty="0" smtClean="0"/>
                <a:t>Python’s Built-in Data Types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Data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Types Summary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FDCA1FEF-D819-4745-888B-0BAC757E2F53}"/>
              </a:ext>
            </a:extLst>
          </p:cNvPr>
          <p:cNvSpPr txBox="1">
            <a:spLocks noChangeArrowheads="1"/>
          </p:cNvSpPr>
          <p:nvPr/>
        </p:nvSpPr>
        <p:spPr>
          <a:xfrm>
            <a:off x="1135626" y="1959274"/>
            <a:ext cx="8841871" cy="3080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Numbers, </a:t>
            </a:r>
            <a:r>
              <a:rPr lang="en-US" altLang="he-IL" dirty="0" err="1"/>
              <a:t>booleans</a:t>
            </a:r>
            <a:r>
              <a:rPr lang="en-US" altLang="he-IL" dirty="0"/>
              <a:t>, strings, and tuples as </a:t>
            </a:r>
            <a:r>
              <a:rPr lang="en-US" altLang="he-IL" b="1" i="1" dirty="0">
                <a:solidFill>
                  <a:schemeClr val="accent2"/>
                </a:solidFill>
              </a:rPr>
              <a:t>immutable</a:t>
            </a:r>
            <a:r>
              <a:rPr lang="en-US" altLang="he-IL" dirty="0"/>
              <a:t>. </a:t>
            </a:r>
          </a:p>
          <a:p>
            <a:pPr algn="l" rtl="0"/>
            <a:r>
              <a:rPr lang="en-US" altLang="he-IL" dirty="0"/>
              <a:t>Lists, Tuples, and Dictionaries can store </a:t>
            </a:r>
            <a:r>
              <a:rPr lang="en-US" altLang="he-IL" b="1" i="1" dirty="0">
                <a:solidFill>
                  <a:schemeClr val="accent2"/>
                </a:solidFill>
              </a:rPr>
              <a:t>any type of value</a:t>
            </a:r>
            <a:r>
              <a:rPr lang="en-US" altLang="he-IL" dirty="0"/>
              <a:t> (including other lists, tuples, sets, and dictionaries!)</a:t>
            </a:r>
          </a:p>
          <a:p>
            <a:pPr algn="l" rtl="0"/>
            <a:r>
              <a:rPr lang="en-US" altLang="he-IL" dirty="0"/>
              <a:t>Sets can store only </a:t>
            </a:r>
            <a:r>
              <a:rPr lang="en-US" altLang="he-IL" b="1" i="1" dirty="0" err="1">
                <a:solidFill>
                  <a:schemeClr val="accent2"/>
                </a:solidFill>
              </a:rPr>
              <a:t>Hashable</a:t>
            </a:r>
            <a:r>
              <a:rPr lang="en-US" altLang="he-IL" dirty="0"/>
              <a:t> values. </a:t>
            </a:r>
          </a:p>
          <a:p>
            <a:pPr algn="l" rtl="0"/>
            <a:r>
              <a:rPr lang="en-US" altLang="he-IL" dirty="0"/>
              <a:t>Dictionary’s keys must be </a:t>
            </a:r>
            <a:r>
              <a:rPr lang="en-US" altLang="he-IL" b="1" i="1" dirty="0" err="1">
                <a:solidFill>
                  <a:schemeClr val="accent2"/>
                </a:solidFill>
              </a:rPr>
              <a:t>Hashable</a:t>
            </a:r>
            <a:r>
              <a:rPr lang="en-US" altLang="he-IL" dirty="0"/>
              <a:t> values. </a:t>
            </a:r>
          </a:p>
          <a:p>
            <a:pPr algn="l" rtl="0"/>
            <a:r>
              <a:rPr lang="en-US" altLang="he-IL" dirty="0"/>
              <a:t>Only lists, sets and dictionaries are </a:t>
            </a:r>
            <a:r>
              <a:rPr lang="en-US" altLang="he-IL" b="1" i="1" dirty="0">
                <a:solidFill>
                  <a:schemeClr val="accent2"/>
                </a:solidFill>
              </a:rPr>
              <a:t>mutable</a:t>
            </a:r>
            <a:endParaRPr lang="en-US" altLang="he-IL" dirty="0"/>
          </a:p>
          <a:p>
            <a:pPr algn="l" rtl="0"/>
            <a:r>
              <a:rPr lang="en-US" altLang="he-IL" dirty="0"/>
              <a:t>All variables are references</a:t>
            </a:r>
          </a:p>
        </p:txBody>
      </p:sp>
    </p:spTree>
    <p:extLst>
      <p:ext uri="{BB962C8B-B14F-4D97-AF65-F5344CB8AC3E}">
        <p14:creationId xmlns:p14="http://schemas.microsoft.com/office/powerpoint/2010/main" val="33316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b="1" dirty="0"/>
                <a:t>Python’s Built-in Data Types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 smtClean="0">
                  <a:solidFill>
                    <a:schemeClr val="accent2">
                      <a:lumMod val="75000"/>
                    </a:schemeClr>
                  </a:solidFill>
                </a:rPr>
                <a:t>Data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Types Summary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5A0C8A61-E278-4D6A-BFA8-973C1C7DBBD2}"/>
              </a:ext>
            </a:extLst>
          </p:cNvPr>
          <p:cNvSpPr txBox="1">
            <a:spLocks noChangeArrowheads="1"/>
          </p:cNvSpPr>
          <p:nvPr/>
        </p:nvSpPr>
        <p:spPr>
          <a:xfrm>
            <a:off x="2003323" y="1501877"/>
            <a:ext cx="7772400" cy="4780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Integers: 2323, 3234L</a:t>
            </a:r>
          </a:p>
          <a:p>
            <a:pPr algn="l" rtl="0"/>
            <a:r>
              <a:rPr lang="en-US" altLang="he-IL" dirty="0"/>
              <a:t>Floating Point: 32.3, 3.1E2</a:t>
            </a:r>
          </a:p>
          <a:p>
            <a:pPr algn="l" rtl="0"/>
            <a:r>
              <a:rPr lang="en-US" altLang="he-IL" dirty="0"/>
              <a:t>Complex: 3 + 2j, 1j</a:t>
            </a:r>
          </a:p>
          <a:p>
            <a:pPr algn="l" rtl="0"/>
            <a:r>
              <a:rPr lang="en-US" altLang="he-IL" dirty="0"/>
              <a:t>Booleans: True, False</a:t>
            </a:r>
          </a:p>
          <a:p>
            <a:pPr algn="l" rtl="0"/>
            <a:r>
              <a:rPr lang="en-US" altLang="he-IL" dirty="0"/>
              <a:t>Lists: L =  [ 1,2,3]</a:t>
            </a:r>
          </a:p>
          <a:p>
            <a:pPr algn="l" rtl="0"/>
            <a:r>
              <a:rPr lang="en-US" altLang="he-IL" dirty="0"/>
              <a:t>Tuples: t = (1,2,3)</a:t>
            </a:r>
          </a:p>
          <a:p>
            <a:pPr algn="l" rtl="0"/>
            <a:r>
              <a:rPr lang="en-US" altLang="he-IL" dirty="0"/>
              <a:t>Sets: s = {2.0, 6, ‘Hi!’, (3,7)}</a:t>
            </a:r>
          </a:p>
          <a:p>
            <a:pPr algn="l" rtl="0"/>
            <a:r>
              <a:rPr lang="en-US" altLang="he-IL" dirty="0"/>
              <a:t>Dictionaries: d = {‘hello’ : ‘there’, 2 : 15}</a:t>
            </a:r>
          </a:p>
          <a:p>
            <a:pPr algn="l" rtl="0"/>
            <a:r>
              <a:rPr lang="en-US" altLang="he-IL" dirty="0" err="1"/>
              <a:t>NoneType</a:t>
            </a:r>
            <a:r>
              <a:rPr lang="en-US" altLang="he-IL" dirty="0"/>
              <a:t>: None</a:t>
            </a:r>
          </a:p>
          <a:p>
            <a:pPr algn="l" rtl="0"/>
            <a:r>
              <a:rPr lang="en-US" altLang="he-IL" dirty="0" err="1"/>
              <a:t>FunctionType</a:t>
            </a:r>
            <a:r>
              <a:rPr lang="en-US" altLang="he-IL" dirty="0"/>
              <a:t>: </a:t>
            </a:r>
            <a:r>
              <a:rPr lang="en-US" altLang="he-IL" dirty="0" smtClean="0"/>
              <a:t>function object</a:t>
            </a:r>
            <a:endParaRPr lang="he-IL" altLang="he-IL" dirty="0"/>
          </a:p>
          <a:p>
            <a:pPr algn="l" rtl="0"/>
            <a:r>
              <a:rPr lang="en-US" altLang="he-IL" dirty="0"/>
              <a:t>Type: </a:t>
            </a:r>
            <a:r>
              <a:rPr lang="en-US" altLang="he-IL" dirty="0" smtClean="0"/>
              <a:t>class object</a:t>
            </a:r>
            <a:endParaRPr lang="en-US" altLang="he-IL" dirty="0"/>
          </a:p>
          <a:p>
            <a:pPr algn="l" rtl="0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59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 smtClean="0"/>
                <a:t>Copying Dictionaries and Lists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Copying Dictionaries and Lists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2EC940C5-9A97-4444-92AC-4BE2210A6D3C}"/>
              </a:ext>
            </a:extLst>
          </p:cNvPr>
          <p:cNvSpPr txBox="1">
            <a:spLocks noChangeArrowheads="1"/>
          </p:cNvSpPr>
          <p:nvPr/>
        </p:nvSpPr>
        <p:spPr>
          <a:xfrm>
            <a:off x="339971" y="2236191"/>
            <a:ext cx="6934554" cy="246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600" dirty="0"/>
              <a:t>Two alternative ways are available to copy a list: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sz="2600" dirty="0"/>
              <a:t>    - Using the built-in </a:t>
            </a:r>
            <a:r>
              <a:rPr lang="en-US" altLang="he-IL" sz="2600" b="1" dirty="0">
                <a:solidFill>
                  <a:schemeClr val="accent2"/>
                </a:solidFill>
              </a:rPr>
              <a:t>list</a:t>
            </a:r>
            <a:r>
              <a:rPr lang="en-US" altLang="he-IL" sz="2600" dirty="0"/>
              <a:t> function.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sz="2600" dirty="0"/>
              <a:t>    - Using the special kind of slice L1[:].</a:t>
            </a:r>
          </a:p>
          <a:p>
            <a:pPr algn="l" rtl="0"/>
            <a:r>
              <a:rPr lang="en-US" altLang="he-IL" sz="2600" dirty="0"/>
              <a:t>Dictionaries have a method called </a:t>
            </a:r>
            <a:r>
              <a:rPr lang="en-US" altLang="he-IL" sz="2600" b="1" dirty="0">
                <a:solidFill>
                  <a:schemeClr val="accent2"/>
                </a:solidFill>
              </a:rPr>
              <a:t>copy</a:t>
            </a:r>
            <a:r>
              <a:rPr lang="en-US" altLang="he-IL" sz="2600" dirty="0"/>
              <a:t>.</a:t>
            </a:r>
          </a:p>
          <a:p>
            <a:pPr marL="0" indent="0" algn="l" rtl="0">
              <a:buNone/>
            </a:pPr>
            <a:r>
              <a:rPr lang="en-US" altLang="he-IL" sz="2600" dirty="0"/>
              <a:t>(More about copy in the next slides)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8164-B01D-4014-85FC-FA012C388852}"/>
              </a:ext>
            </a:extLst>
          </p:cNvPr>
          <p:cNvGrpSpPr/>
          <p:nvPr/>
        </p:nvGrpSpPr>
        <p:grpSpPr>
          <a:xfrm>
            <a:off x="7691543" y="2053319"/>
            <a:ext cx="3813993" cy="2831544"/>
            <a:chOff x="4965827" y="2141419"/>
            <a:chExt cx="3813993" cy="2231201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797A5B6F-3FF2-4ADB-87BD-7FE22EA42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27" y="2141419"/>
              <a:ext cx="1709442" cy="2231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 sz="2000" dirty="0"/>
                <a:t>&gt;&gt;&gt; l1 = [1]</a:t>
              </a:r>
            </a:p>
            <a:p>
              <a:r>
                <a:rPr lang="en-US" altLang="he-IL" sz="2000" dirty="0"/>
                <a:t>&gt;&gt;&gt; l2 = list(l1)</a:t>
              </a:r>
            </a:p>
            <a:p>
              <a:r>
                <a:rPr lang="en-US" altLang="he-IL" sz="2000" dirty="0"/>
                <a:t>&gt;&gt;&gt; l1[0] = 22</a:t>
              </a:r>
            </a:p>
            <a:p>
              <a:r>
                <a:rPr lang="en-US" altLang="he-IL" sz="2000" dirty="0"/>
                <a:t>&gt;&gt;&gt; l1</a:t>
              </a:r>
            </a:p>
            <a:p>
              <a:r>
                <a:rPr lang="en-US" altLang="he-IL" sz="2000" dirty="0"/>
                <a:t>[22]</a:t>
              </a:r>
            </a:p>
            <a:p>
              <a:r>
                <a:rPr lang="en-US" altLang="he-IL" sz="2000" dirty="0"/>
                <a:t>&gt;&gt;&gt; l2</a:t>
              </a:r>
            </a:p>
            <a:p>
              <a:r>
                <a:rPr lang="en-US" altLang="he-IL" sz="2000" dirty="0"/>
                <a:t>[1]</a:t>
              </a:r>
            </a:p>
            <a:p>
              <a:r>
                <a:rPr lang="en-US" altLang="he-IL" sz="2000" dirty="0"/>
                <a:t>&gt;&gt;&gt; l3 = l1[:]</a:t>
              </a:r>
            </a:p>
            <a:p>
              <a:endParaRPr lang="en-US" altLang="he-IL" dirty="0"/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1B97ECF5-A477-4625-95B8-53BFDCAB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380" y="2141419"/>
              <a:ext cx="1981440" cy="198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 sz="2000" dirty="0"/>
                <a:t>&gt;&gt;&gt; d = {1 : 10}</a:t>
              </a:r>
            </a:p>
            <a:p>
              <a:r>
                <a:rPr lang="en-US" altLang="he-IL" sz="2000" dirty="0"/>
                <a:t>&gt;&gt;&gt; d2 = </a:t>
              </a:r>
              <a:r>
                <a:rPr lang="en-US" altLang="he-IL" sz="2000" dirty="0" err="1"/>
                <a:t>d.copy</a:t>
              </a:r>
              <a:r>
                <a:rPr lang="en-US" altLang="he-IL" sz="2000" dirty="0"/>
                <a:t>()</a:t>
              </a:r>
            </a:p>
            <a:p>
              <a:r>
                <a:rPr lang="en-US" altLang="he-IL" sz="2000" dirty="0"/>
                <a:t>&gt;&gt;&gt; d[1] = 22</a:t>
              </a:r>
            </a:p>
            <a:p>
              <a:r>
                <a:rPr lang="en-US" altLang="he-IL" sz="2000" dirty="0"/>
                <a:t>&gt;&gt;&gt; d</a:t>
              </a:r>
            </a:p>
            <a:p>
              <a:r>
                <a:rPr lang="en-US" altLang="he-IL" sz="2000" dirty="0"/>
                <a:t>{1: 22}</a:t>
              </a:r>
            </a:p>
            <a:p>
              <a:r>
                <a:rPr lang="en-US" altLang="he-IL" sz="2000" dirty="0"/>
                <a:t>&gt;&gt;&gt; d2</a:t>
              </a:r>
            </a:p>
            <a:p>
              <a:r>
                <a:rPr lang="en-US" altLang="he-IL" sz="2000" dirty="0"/>
                <a:t>{1: 10}</a:t>
              </a:r>
            </a:p>
            <a:p>
              <a:endParaRPr lang="en-US" altLang="he-IL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BAD05E-73AA-4913-8CD1-965C25EF5B00}"/>
              </a:ext>
            </a:extLst>
          </p:cNvPr>
          <p:cNvSpPr txBox="1"/>
          <p:nvPr/>
        </p:nvSpPr>
        <p:spPr>
          <a:xfrm>
            <a:off x="1712462" y="6427113"/>
            <a:ext cx="94552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</a:rPr>
              <a:t>https://www.python.org/doc/</a:t>
            </a:r>
            <a:r>
              <a:rPr lang="en-US" altLang="he-IL" sz="2000" u="sng" dirty="0"/>
              <a:t>and learn all about Python’s lists and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6378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E47B0-265E-42D8-8086-B989777248D8}"/>
              </a:ext>
            </a:extLst>
          </p:cNvPr>
          <p:cNvGrpSpPr/>
          <p:nvPr/>
        </p:nvGrpSpPr>
        <p:grpSpPr>
          <a:xfrm>
            <a:off x="6930683" y="2176795"/>
            <a:ext cx="2180492" cy="492371"/>
            <a:chOff x="5606563" y="2074981"/>
            <a:chExt cx="2180492" cy="49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49B824-13A0-48E4-BEFC-8945A327CE32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D2B37-C2D8-48F2-A9C5-8C6F1F7A9B43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5550C-4B26-4B7A-8A3F-AD44F702CBF1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271B4-AB68-4B32-AC8F-8EFB16395FD9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E6732-5C35-433C-9287-7A2AF0EDFB5E}"/>
              </a:ext>
            </a:extLst>
          </p:cNvPr>
          <p:cNvGrpSpPr/>
          <p:nvPr/>
        </p:nvGrpSpPr>
        <p:grpSpPr>
          <a:xfrm>
            <a:off x="5622824" y="3152742"/>
            <a:ext cx="5731829" cy="386917"/>
            <a:chOff x="4538296" y="3059716"/>
            <a:chExt cx="4519255" cy="38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77FEEF-459A-4B34-93F0-DFA3CA6EE205}"/>
                </a:ext>
              </a:extLst>
            </p:cNvPr>
            <p:cNvSpPr txBox="1"/>
            <p:nvPr/>
          </p:nvSpPr>
          <p:spPr>
            <a:xfrm>
              <a:off x="4538296" y="3059716"/>
              <a:ext cx="7590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300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4A47C-456A-4CA7-8E82-3EB6B4124AD9}"/>
                </a:ext>
              </a:extLst>
            </p:cNvPr>
            <p:cNvSpPr txBox="1"/>
            <p:nvPr/>
          </p:nvSpPr>
          <p:spPr>
            <a:xfrm>
              <a:off x="5675433" y="3059716"/>
              <a:ext cx="76493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350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E1D2-CC1A-4697-B97C-8D41823FDBE8}"/>
                </a:ext>
              </a:extLst>
            </p:cNvPr>
            <p:cNvSpPr txBox="1"/>
            <p:nvPr/>
          </p:nvSpPr>
          <p:spPr>
            <a:xfrm>
              <a:off x="6731983" y="3059717"/>
              <a:ext cx="89095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‘</a:t>
              </a:r>
              <a:r>
                <a:rPr lang="en-US" dirty="0" err="1"/>
                <a:t>abc</a:t>
              </a:r>
              <a:r>
                <a:rPr lang="en-US" dirty="0"/>
                <a:t>’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2BBA60-B1EA-4A68-9154-5F2B847832D3}"/>
                </a:ext>
              </a:extLst>
            </p:cNvPr>
            <p:cNvSpPr txBox="1"/>
            <p:nvPr/>
          </p:nvSpPr>
          <p:spPr>
            <a:xfrm>
              <a:off x="7954110" y="3077301"/>
              <a:ext cx="110344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[4, 7, ’</a:t>
              </a:r>
              <a:r>
                <a:rPr lang="en-US" dirty="0" err="1"/>
                <a:t>abf</a:t>
              </a:r>
              <a:r>
                <a:rPr lang="en-US" dirty="0"/>
                <a:t>’]</a:t>
              </a:r>
              <a:endParaRPr lang="he-IL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75FD9-9128-43D4-8F35-8BDF330CAC7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104197" y="2462641"/>
            <a:ext cx="1099048" cy="6901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074FA-92C2-4BAE-AE90-7F3C3ADFF50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0156" y="2458271"/>
            <a:ext cx="266340" cy="69447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CD516F-6371-4329-8803-56D50B17A7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69496" y="2473705"/>
            <a:ext cx="700615" cy="6790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AA6EA-7B2E-42A9-97C9-F61B9F7499B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799702" y="2456121"/>
            <a:ext cx="1855197" cy="7142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F483195-CCE1-44BB-9AE2-A6BFD54C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1" y="900112"/>
            <a:ext cx="3950682" cy="57474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485592C-21BC-4FC1-B8A6-CCCFD09B6550}"/>
              </a:ext>
            </a:extLst>
          </p:cNvPr>
          <p:cNvSpPr/>
          <p:nvPr/>
        </p:nvSpPr>
        <p:spPr>
          <a:xfrm>
            <a:off x="6821714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FA8477-3367-4C00-8C9E-55A3BDEDB587}"/>
              </a:ext>
            </a:extLst>
          </p:cNvPr>
          <p:cNvGrpSpPr/>
          <p:nvPr/>
        </p:nvGrpSpPr>
        <p:grpSpPr>
          <a:xfrm>
            <a:off x="7022613" y="1379064"/>
            <a:ext cx="882726" cy="625582"/>
            <a:chOff x="7022613" y="1379064"/>
            <a:chExt cx="882726" cy="62558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BFA59E-E223-4D31-9FE7-BEC0605E9E6F}"/>
                </a:ext>
              </a:extLst>
            </p:cNvPr>
            <p:cNvSpPr txBox="1"/>
            <p:nvPr/>
          </p:nvSpPr>
          <p:spPr>
            <a:xfrm>
              <a:off x="7022613" y="1379064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113B69-6CB2-46EC-B2CB-58C7A004B974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F1D21A5-0691-462B-996B-59B2C90F49C1}"/>
              </a:ext>
            </a:extLst>
          </p:cNvPr>
          <p:cNvCxnSpPr>
            <a:cxnSpLocks/>
          </p:cNvCxnSpPr>
          <p:nvPr/>
        </p:nvCxnSpPr>
        <p:spPr>
          <a:xfrm flipH="1">
            <a:off x="4210941" y="1016000"/>
            <a:ext cx="970659" cy="22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E47B0-265E-42D8-8086-B989777248D8}"/>
              </a:ext>
            </a:extLst>
          </p:cNvPr>
          <p:cNvGrpSpPr/>
          <p:nvPr/>
        </p:nvGrpSpPr>
        <p:grpSpPr>
          <a:xfrm>
            <a:off x="6930683" y="2176795"/>
            <a:ext cx="2180492" cy="492371"/>
            <a:chOff x="5606563" y="2074981"/>
            <a:chExt cx="2180492" cy="49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49B824-13A0-48E4-BEFC-8945A327CE32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D2B37-C2D8-48F2-A9C5-8C6F1F7A9B43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5550C-4B26-4B7A-8A3F-AD44F702CBF1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271B4-AB68-4B32-AC8F-8EFB16395FD9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E6732-5C35-433C-9287-7A2AF0EDFB5E}"/>
              </a:ext>
            </a:extLst>
          </p:cNvPr>
          <p:cNvGrpSpPr/>
          <p:nvPr/>
        </p:nvGrpSpPr>
        <p:grpSpPr>
          <a:xfrm>
            <a:off x="5622824" y="3152742"/>
            <a:ext cx="5731829" cy="386917"/>
            <a:chOff x="4538296" y="3059716"/>
            <a:chExt cx="4519255" cy="38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77FEEF-459A-4B34-93F0-DFA3CA6EE205}"/>
                </a:ext>
              </a:extLst>
            </p:cNvPr>
            <p:cNvSpPr txBox="1"/>
            <p:nvPr/>
          </p:nvSpPr>
          <p:spPr>
            <a:xfrm>
              <a:off x="4538296" y="3059716"/>
              <a:ext cx="7590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300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4A47C-456A-4CA7-8E82-3EB6B4124AD9}"/>
                </a:ext>
              </a:extLst>
            </p:cNvPr>
            <p:cNvSpPr txBox="1"/>
            <p:nvPr/>
          </p:nvSpPr>
          <p:spPr>
            <a:xfrm>
              <a:off x="5675433" y="3059716"/>
              <a:ext cx="76493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350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E1D2-CC1A-4697-B97C-8D41823FDBE8}"/>
                </a:ext>
              </a:extLst>
            </p:cNvPr>
            <p:cNvSpPr txBox="1"/>
            <p:nvPr/>
          </p:nvSpPr>
          <p:spPr>
            <a:xfrm>
              <a:off x="6731983" y="3059717"/>
              <a:ext cx="89095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‘</a:t>
              </a:r>
              <a:r>
                <a:rPr lang="en-US" dirty="0" err="1"/>
                <a:t>abc</a:t>
              </a:r>
              <a:r>
                <a:rPr lang="en-US" dirty="0"/>
                <a:t>’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2BBA60-B1EA-4A68-9154-5F2B847832D3}"/>
                </a:ext>
              </a:extLst>
            </p:cNvPr>
            <p:cNvSpPr txBox="1"/>
            <p:nvPr/>
          </p:nvSpPr>
          <p:spPr>
            <a:xfrm>
              <a:off x="7954110" y="3077301"/>
              <a:ext cx="110344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[4, 7, ’</a:t>
              </a:r>
              <a:r>
                <a:rPr lang="en-US" dirty="0" err="1"/>
                <a:t>abf</a:t>
              </a:r>
              <a:r>
                <a:rPr lang="en-US" dirty="0"/>
                <a:t>’]</a:t>
              </a:r>
              <a:endParaRPr lang="he-IL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75FD9-9128-43D4-8F35-8BDF330CAC7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104197" y="2462641"/>
            <a:ext cx="1099048" cy="6901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074FA-92C2-4BAE-AE90-7F3C3ADFF50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0156" y="2458271"/>
            <a:ext cx="266340" cy="69447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CD516F-6371-4329-8803-56D50B17A7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69496" y="2473705"/>
            <a:ext cx="700615" cy="6790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AA6EA-7B2E-42A9-97C9-F61B9F7499B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799702" y="2456121"/>
            <a:ext cx="1855197" cy="7142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F483195-CCE1-44BB-9AE2-A6BFD54C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1" y="900112"/>
            <a:ext cx="3950682" cy="57474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485592C-21BC-4FC1-B8A6-CCCFD09B6550}"/>
              </a:ext>
            </a:extLst>
          </p:cNvPr>
          <p:cNvSpPr/>
          <p:nvPr/>
        </p:nvSpPr>
        <p:spPr>
          <a:xfrm>
            <a:off x="6821714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FA8477-3367-4C00-8C9E-55A3BDEDB587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9757E8-F2DB-4DEB-A30B-D63E7A36A84C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2076F0-A4AA-43F7-9539-7A91BC49DCED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BFA59E-E223-4D31-9FE7-BEC0605E9E6F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113B69-6CB2-46EC-B2CB-58C7A004B974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8F0BFD-72D2-4E15-9658-9E044AE97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A51612-E5AC-4316-9B60-6785F77A60B7}"/>
              </a:ext>
            </a:extLst>
          </p:cNvPr>
          <p:cNvGrpSpPr/>
          <p:nvPr/>
        </p:nvGrpSpPr>
        <p:grpSpPr>
          <a:xfrm>
            <a:off x="1240213" y="963987"/>
            <a:ext cx="4607680" cy="465975"/>
            <a:chOff x="1240213" y="963987"/>
            <a:chExt cx="4607680" cy="46597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8B144CA-D7D4-4CA3-9DB4-B1D5DE2C5B45}"/>
                </a:ext>
              </a:extLst>
            </p:cNvPr>
            <p:cNvGrpSpPr/>
            <p:nvPr/>
          </p:nvGrpSpPr>
          <p:grpSpPr>
            <a:xfrm>
              <a:off x="4246090" y="963987"/>
              <a:ext cx="1601803" cy="465975"/>
              <a:chOff x="3819007" y="1313198"/>
              <a:chExt cx="1601803" cy="46597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37B77-EED1-482D-B645-A880424A3CBF}"/>
                  </a:ext>
                </a:extLst>
              </p:cNvPr>
              <p:cNvSpPr/>
              <p:nvPr/>
            </p:nvSpPr>
            <p:spPr>
              <a:xfrm>
                <a:off x="3819007" y="1313198"/>
                <a:ext cx="1540817" cy="46597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F91909-DFE7-40F2-8437-609E70DAF9E4}"/>
                  </a:ext>
                </a:extLst>
              </p:cNvPr>
              <p:cNvSpPr txBox="1"/>
              <p:nvPr/>
            </p:nvSpPr>
            <p:spPr>
              <a:xfrm>
                <a:off x="3879993" y="1350035"/>
                <a:ext cx="154081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Aliasing</a:t>
                </a:r>
                <a:endParaRPr lang="he-IL" b="1" dirty="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E79C63-FDAD-4CF1-8338-AD655D96CA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0213" y="1195171"/>
              <a:ext cx="3005886" cy="1572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0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E47B0-265E-42D8-8086-B989777248D8}"/>
              </a:ext>
            </a:extLst>
          </p:cNvPr>
          <p:cNvGrpSpPr/>
          <p:nvPr/>
        </p:nvGrpSpPr>
        <p:grpSpPr>
          <a:xfrm>
            <a:off x="6930683" y="2176795"/>
            <a:ext cx="2180492" cy="492371"/>
            <a:chOff x="5606563" y="2074981"/>
            <a:chExt cx="2180492" cy="49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49B824-13A0-48E4-BEFC-8945A327CE32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D2B37-C2D8-48F2-A9C5-8C6F1F7A9B43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5550C-4B26-4B7A-8A3F-AD44F702CBF1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271B4-AB68-4B32-AC8F-8EFB16395FD9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93FA9-D1B9-4530-9C7B-12783300FBEA}"/>
              </a:ext>
            </a:extLst>
          </p:cNvPr>
          <p:cNvGrpSpPr/>
          <p:nvPr/>
        </p:nvGrpSpPr>
        <p:grpSpPr>
          <a:xfrm>
            <a:off x="6930683" y="4146276"/>
            <a:ext cx="2180492" cy="492371"/>
            <a:chOff x="5606563" y="2074981"/>
            <a:chExt cx="2180492" cy="4923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DA70A5-72BD-46F0-8427-AA822403B2F0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656E48-8151-40E6-B219-54522AC05866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AF908B-8F7F-4946-8796-B04B386E1588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CCA3C-BC5D-4834-92CF-2FA85609C8EB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E6732-5C35-433C-9287-7A2AF0EDFB5E}"/>
              </a:ext>
            </a:extLst>
          </p:cNvPr>
          <p:cNvGrpSpPr/>
          <p:nvPr/>
        </p:nvGrpSpPr>
        <p:grpSpPr>
          <a:xfrm>
            <a:off x="5622824" y="3152742"/>
            <a:ext cx="5731829" cy="386917"/>
            <a:chOff x="4538296" y="3059716"/>
            <a:chExt cx="4519255" cy="38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77FEEF-459A-4B34-93F0-DFA3CA6EE205}"/>
                </a:ext>
              </a:extLst>
            </p:cNvPr>
            <p:cNvSpPr txBox="1"/>
            <p:nvPr/>
          </p:nvSpPr>
          <p:spPr>
            <a:xfrm>
              <a:off x="4538296" y="3059716"/>
              <a:ext cx="7590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300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4A47C-456A-4CA7-8E82-3EB6B4124AD9}"/>
                </a:ext>
              </a:extLst>
            </p:cNvPr>
            <p:cNvSpPr txBox="1"/>
            <p:nvPr/>
          </p:nvSpPr>
          <p:spPr>
            <a:xfrm>
              <a:off x="5675433" y="3059716"/>
              <a:ext cx="76493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350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E1D2-CC1A-4697-B97C-8D41823FDBE8}"/>
                </a:ext>
              </a:extLst>
            </p:cNvPr>
            <p:cNvSpPr txBox="1"/>
            <p:nvPr/>
          </p:nvSpPr>
          <p:spPr>
            <a:xfrm>
              <a:off x="6731983" y="3059717"/>
              <a:ext cx="89095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‘</a:t>
              </a:r>
              <a:r>
                <a:rPr lang="en-US" dirty="0" err="1"/>
                <a:t>abc</a:t>
              </a:r>
              <a:r>
                <a:rPr lang="en-US" dirty="0"/>
                <a:t>’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2BBA60-B1EA-4A68-9154-5F2B847832D3}"/>
                </a:ext>
              </a:extLst>
            </p:cNvPr>
            <p:cNvSpPr txBox="1"/>
            <p:nvPr/>
          </p:nvSpPr>
          <p:spPr>
            <a:xfrm>
              <a:off x="7954110" y="3077301"/>
              <a:ext cx="110344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[4, 7, ’</a:t>
              </a:r>
              <a:r>
                <a:rPr lang="en-US" dirty="0" err="1"/>
                <a:t>abf</a:t>
              </a:r>
              <a:r>
                <a:rPr lang="en-US" dirty="0"/>
                <a:t>’]</a:t>
              </a:r>
              <a:endParaRPr lang="he-IL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8D2C0-47E0-4C15-AB4E-2FAC1B22E074}"/>
              </a:ext>
            </a:extLst>
          </p:cNvPr>
          <p:cNvCxnSpPr>
            <a:endCxn id="20" idx="2"/>
          </p:cNvCxnSpPr>
          <p:nvPr/>
        </p:nvCxnSpPr>
        <p:spPr>
          <a:xfrm flipH="1" flipV="1">
            <a:off x="6104197" y="3522074"/>
            <a:ext cx="1069180" cy="86145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620D66-F20B-419E-8F9D-0C96AA0B9ECD}"/>
              </a:ext>
            </a:extLst>
          </p:cNvPr>
          <p:cNvCxnSpPr>
            <a:cxnSpLocks/>
          </p:cNvCxnSpPr>
          <p:nvPr/>
        </p:nvCxnSpPr>
        <p:spPr>
          <a:xfrm flipH="1" flipV="1">
            <a:off x="7420120" y="3530814"/>
            <a:ext cx="292518" cy="8616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7CA29-4758-4448-8053-6EBED85D0C1E}"/>
              </a:ext>
            </a:extLst>
          </p:cNvPr>
          <p:cNvCxnSpPr>
            <a:cxnSpLocks/>
          </p:cNvCxnSpPr>
          <p:nvPr/>
        </p:nvCxnSpPr>
        <p:spPr>
          <a:xfrm flipV="1">
            <a:off x="8306955" y="3543053"/>
            <a:ext cx="608872" cy="8404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BFFBC4-786A-4D36-A75C-EC7B1F04D416}"/>
              </a:ext>
            </a:extLst>
          </p:cNvPr>
          <p:cNvCxnSpPr>
            <a:cxnSpLocks/>
          </p:cNvCxnSpPr>
          <p:nvPr/>
        </p:nvCxnSpPr>
        <p:spPr>
          <a:xfrm flipV="1">
            <a:off x="8900896" y="3539659"/>
            <a:ext cx="1595592" cy="8528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75FD9-9128-43D4-8F35-8BDF330CAC7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104197" y="2462641"/>
            <a:ext cx="1099048" cy="6901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074FA-92C2-4BAE-AE90-7F3C3ADFF50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550156" y="2458271"/>
            <a:ext cx="266340" cy="69447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CD516F-6371-4329-8803-56D50B17A7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269496" y="2473705"/>
            <a:ext cx="700615" cy="6790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AA6EA-7B2E-42A9-97C9-F61B9F7499B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799702" y="2456121"/>
            <a:ext cx="1855197" cy="7142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DF483195-CCE1-44BB-9AE2-A6BFD54C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31" y="900112"/>
            <a:ext cx="3950682" cy="57474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485592C-21BC-4FC1-B8A6-CCCFD09B6550}"/>
              </a:ext>
            </a:extLst>
          </p:cNvPr>
          <p:cNvSpPr/>
          <p:nvPr/>
        </p:nvSpPr>
        <p:spPr>
          <a:xfrm>
            <a:off x="6821714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9198BF-9E53-4E94-8DD4-E362C2DF7F45}"/>
              </a:ext>
            </a:extLst>
          </p:cNvPr>
          <p:cNvSpPr/>
          <p:nvPr/>
        </p:nvSpPr>
        <p:spPr>
          <a:xfrm>
            <a:off x="6838045" y="394795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FA8477-3367-4C00-8C9E-55A3BDEDB587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9757E8-F2DB-4DEB-A30B-D63E7A36A84C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2076F0-A4AA-43F7-9539-7A91BC49DCED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BFA59E-E223-4D31-9FE7-BEC0605E9E6F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113B69-6CB2-46EC-B2CB-58C7A004B974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08F0BFD-72D2-4E15-9658-9E044AE97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948E360-6405-4B4F-AC83-265DD915AD8B}"/>
              </a:ext>
            </a:extLst>
          </p:cNvPr>
          <p:cNvGrpSpPr/>
          <p:nvPr/>
        </p:nvGrpSpPr>
        <p:grpSpPr>
          <a:xfrm>
            <a:off x="7593879" y="4781144"/>
            <a:ext cx="882726" cy="860837"/>
            <a:chOff x="7593879" y="4781144"/>
            <a:chExt cx="882726" cy="86083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85E7AC-BE5D-4D6D-945C-2FFD564C0E2B}"/>
                </a:ext>
              </a:extLst>
            </p:cNvPr>
            <p:cNvSpPr txBox="1"/>
            <p:nvPr/>
          </p:nvSpPr>
          <p:spPr>
            <a:xfrm>
              <a:off x="7593879" y="5241871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L2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7CC2DF-83FF-42C8-8B70-D3DE38C9BA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0930" y="4781144"/>
              <a:ext cx="14312" cy="4958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D989BD9-C93A-4B84-A42F-A0D875E9C6C9}"/>
              </a:ext>
            </a:extLst>
          </p:cNvPr>
          <p:cNvGrpSpPr/>
          <p:nvPr/>
        </p:nvGrpSpPr>
        <p:grpSpPr>
          <a:xfrm>
            <a:off x="4215596" y="1568624"/>
            <a:ext cx="1601803" cy="465975"/>
            <a:chOff x="3819007" y="1313198"/>
            <a:chExt cx="1601803" cy="46597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6A54F76-C244-4E3B-83CE-5249E712A0ED}"/>
                </a:ext>
              </a:extLst>
            </p:cNvPr>
            <p:cNvSpPr/>
            <p:nvPr/>
          </p:nvSpPr>
          <p:spPr>
            <a:xfrm>
              <a:off x="3819007" y="1313198"/>
              <a:ext cx="1540817" cy="465975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9E6095-EE90-4AE3-9147-C6767F643E2B}"/>
                </a:ext>
              </a:extLst>
            </p:cNvPr>
            <p:cNvSpPr txBox="1"/>
            <p:nvPr/>
          </p:nvSpPr>
          <p:spPr>
            <a:xfrm>
              <a:off x="3879993" y="1350035"/>
              <a:ext cx="15408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Shallow copy</a:t>
              </a:r>
              <a:endParaRPr lang="he-IL" b="1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3D3FB5-B840-4A51-8912-FBF354109106}"/>
              </a:ext>
            </a:extLst>
          </p:cNvPr>
          <p:cNvCxnSpPr>
            <a:cxnSpLocks/>
          </p:cNvCxnSpPr>
          <p:nvPr/>
        </p:nvCxnSpPr>
        <p:spPr>
          <a:xfrm flipH="1" flipV="1">
            <a:off x="1582061" y="1364347"/>
            <a:ext cx="2780006" cy="296799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70BD24-B17F-48C4-9745-37E0E5FE8781}"/>
              </a:ext>
            </a:extLst>
          </p:cNvPr>
          <p:cNvGrpSpPr/>
          <p:nvPr/>
        </p:nvGrpSpPr>
        <p:grpSpPr>
          <a:xfrm>
            <a:off x="5292733" y="2176795"/>
            <a:ext cx="6061920" cy="2461852"/>
            <a:chOff x="4298704" y="2074981"/>
            <a:chExt cx="6061920" cy="24618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1E47B0-265E-42D8-8086-B989777248D8}"/>
                </a:ext>
              </a:extLst>
            </p:cNvPr>
            <p:cNvGrpSpPr/>
            <p:nvPr/>
          </p:nvGrpSpPr>
          <p:grpSpPr>
            <a:xfrm>
              <a:off x="5606563" y="2074981"/>
              <a:ext cx="2180492" cy="492371"/>
              <a:chOff x="5606563" y="2074981"/>
              <a:chExt cx="2180492" cy="49237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49B824-13A0-48E4-BEFC-8945A327CE32}"/>
                  </a:ext>
                </a:extLst>
              </p:cNvPr>
              <p:cNvSpPr txBox="1"/>
              <p:nvPr/>
            </p:nvSpPr>
            <p:spPr>
              <a:xfrm>
                <a:off x="5606563" y="2074981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D2B37-C2D8-48F2-A9C5-8C6F1F7A9B43}"/>
                  </a:ext>
                </a:extLst>
              </p:cNvPr>
              <p:cNvSpPr txBox="1"/>
              <p:nvPr/>
            </p:nvSpPr>
            <p:spPr>
              <a:xfrm>
                <a:off x="6151686" y="2074982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C5550C-4B26-4B7A-8A3F-AD44F702CBF1}"/>
                  </a:ext>
                </a:extLst>
              </p:cNvPr>
              <p:cNvSpPr txBox="1"/>
              <p:nvPr/>
            </p:nvSpPr>
            <p:spPr>
              <a:xfrm>
                <a:off x="6702671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E271B4-AB68-4B32-AC8F-8EFB16395FD9}"/>
                  </a:ext>
                </a:extLst>
              </p:cNvPr>
              <p:cNvSpPr txBox="1"/>
              <p:nvPr/>
            </p:nvSpPr>
            <p:spPr>
              <a:xfrm>
                <a:off x="7241932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993FA9-D1B9-4530-9C7B-12783300FBEA}"/>
                </a:ext>
              </a:extLst>
            </p:cNvPr>
            <p:cNvGrpSpPr/>
            <p:nvPr/>
          </p:nvGrpSpPr>
          <p:grpSpPr>
            <a:xfrm>
              <a:off x="5606563" y="4044462"/>
              <a:ext cx="2180492" cy="492371"/>
              <a:chOff x="5606563" y="2074981"/>
              <a:chExt cx="2180492" cy="49237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70A5-72BD-46F0-8427-AA822403B2F0}"/>
                  </a:ext>
                </a:extLst>
              </p:cNvPr>
              <p:cNvSpPr txBox="1"/>
              <p:nvPr/>
            </p:nvSpPr>
            <p:spPr>
              <a:xfrm>
                <a:off x="5606563" y="2074981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56E48-8151-40E6-B219-54522AC05866}"/>
                  </a:ext>
                </a:extLst>
              </p:cNvPr>
              <p:cNvSpPr txBox="1"/>
              <p:nvPr/>
            </p:nvSpPr>
            <p:spPr>
              <a:xfrm>
                <a:off x="6151686" y="2074982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AF908B-8F7F-4946-8796-B04B386E1588}"/>
                  </a:ext>
                </a:extLst>
              </p:cNvPr>
              <p:cNvSpPr txBox="1"/>
              <p:nvPr/>
            </p:nvSpPr>
            <p:spPr>
              <a:xfrm>
                <a:off x="6702671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CCA3C-BC5D-4834-92CF-2FA85609C8EB}"/>
                  </a:ext>
                </a:extLst>
              </p:cNvPr>
              <p:cNvSpPr txBox="1"/>
              <p:nvPr/>
            </p:nvSpPr>
            <p:spPr>
              <a:xfrm>
                <a:off x="7241932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4E6732-5C35-433C-9287-7A2AF0EDFB5E}"/>
                </a:ext>
              </a:extLst>
            </p:cNvPr>
            <p:cNvGrpSpPr/>
            <p:nvPr/>
          </p:nvGrpSpPr>
          <p:grpSpPr>
            <a:xfrm>
              <a:off x="4298704" y="3050928"/>
              <a:ext cx="6061920" cy="386917"/>
              <a:chOff x="4538296" y="3059716"/>
              <a:chExt cx="4779515" cy="3869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77FEEF-459A-4B34-93F0-DFA3CA6EE205}"/>
                  </a:ext>
                </a:extLst>
              </p:cNvPr>
              <p:cNvSpPr txBox="1"/>
              <p:nvPr/>
            </p:nvSpPr>
            <p:spPr>
              <a:xfrm>
                <a:off x="4538296" y="3059716"/>
                <a:ext cx="759075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300</a:t>
                </a:r>
                <a:endParaRPr lang="he-IL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34A47C-456A-4CA7-8E82-3EB6B4124AD9}"/>
                  </a:ext>
                </a:extLst>
              </p:cNvPr>
              <p:cNvSpPr txBox="1"/>
              <p:nvPr/>
            </p:nvSpPr>
            <p:spPr>
              <a:xfrm>
                <a:off x="5675433" y="3059716"/>
                <a:ext cx="76493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350</a:t>
                </a:r>
                <a:endParaRPr lang="he-IL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52E1D2-CC1A-4697-B97C-8D41823FDBE8}"/>
                  </a:ext>
                </a:extLst>
              </p:cNvPr>
              <p:cNvSpPr txBox="1"/>
              <p:nvPr/>
            </p:nvSpPr>
            <p:spPr>
              <a:xfrm>
                <a:off x="6731983" y="3059717"/>
                <a:ext cx="890957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‘</a:t>
                </a:r>
                <a:r>
                  <a:rPr lang="en-US" dirty="0" err="1"/>
                  <a:t>abc</a:t>
                </a:r>
                <a:r>
                  <a:rPr lang="en-US" dirty="0"/>
                  <a:t>’</a:t>
                </a:r>
                <a:endParaRPr lang="he-IL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2BBA60-B1EA-4A68-9154-5F2B847832D3}"/>
                  </a:ext>
                </a:extLst>
              </p:cNvPr>
              <p:cNvSpPr txBox="1"/>
              <p:nvPr/>
            </p:nvSpPr>
            <p:spPr>
              <a:xfrm>
                <a:off x="7954109" y="3077301"/>
                <a:ext cx="136370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[4, 7, ’</a:t>
                </a:r>
                <a:r>
                  <a:rPr lang="en-US" dirty="0" err="1"/>
                  <a:t>abf</a:t>
                </a:r>
                <a:r>
                  <a:rPr lang="en-US" dirty="0"/>
                  <a:t>’, 10]</a:t>
                </a:r>
                <a:endParaRPr lang="he-IL" dirty="0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878D2C0-47E0-4C15-AB4E-2FAC1B22E074}"/>
                </a:ext>
              </a:extLst>
            </p:cNvPr>
            <p:cNvCxnSpPr>
              <a:endCxn id="20" idx="2"/>
            </p:cNvCxnSpPr>
            <p:nvPr/>
          </p:nvCxnSpPr>
          <p:spPr>
            <a:xfrm flipH="1" flipV="1">
              <a:off x="4780077" y="3420260"/>
              <a:ext cx="1069180" cy="861454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620D66-F20B-419E-8F9D-0C96AA0B9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9000"/>
              <a:ext cx="292518" cy="86164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E7CA29-4758-4448-8053-6EBED85D0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2835" y="3441239"/>
              <a:ext cx="608872" cy="84047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BFFBC4-786A-4D36-A75C-EC7B1F04D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6776" y="3437845"/>
              <a:ext cx="1595592" cy="85280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275FD9-9128-43D4-8F35-8BDF330CAC7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780077" y="2360827"/>
              <a:ext cx="1099048" cy="69010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7B074FA-92C2-4BAE-AE90-7F3C3ADFF50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226036" y="2356457"/>
              <a:ext cx="266340" cy="69447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CD516F-6371-4329-8803-56D50B17A70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6945376" y="2371891"/>
              <a:ext cx="700615" cy="67903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5AA6EA-7B2E-42A9-97C9-F61B9F7499B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475582" y="2354307"/>
              <a:ext cx="2020242" cy="71420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A09342C-A5B3-4015-9AD3-965FC9D9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4" y="2805506"/>
            <a:ext cx="4109095" cy="106310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DBB3ED2-5805-44EA-B9D3-4B3BA83E92C0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7BF912-D43E-46E7-84C7-EF6DA6A38E94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6885F74-3306-46B4-AC70-1550B6BA9DE0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88D26A-D5D2-403B-8F1C-2C4A84A78E7D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5858D4-00C9-4A5B-AF8C-DF78752A736B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6575D6-533F-4388-B8A0-8CD3B8826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40737D-6F29-4843-8098-16C9A6963FE0}"/>
              </a:ext>
            </a:extLst>
          </p:cNvPr>
          <p:cNvGrpSpPr/>
          <p:nvPr/>
        </p:nvGrpSpPr>
        <p:grpSpPr>
          <a:xfrm>
            <a:off x="7593879" y="4781144"/>
            <a:ext cx="882726" cy="860837"/>
            <a:chOff x="7593879" y="4781144"/>
            <a:chExt cx="882726" cy="8608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DB492D0-2012-4FD6-99A0-B71A850C87A6}"/>
                </a:ext>
              </a:extLst>
            </p:cNvPr>
            <p:cNvSpPr txBox="1"/>
            <p:nvPr/>
          </p:nvSpPr>
          <p:spPr>
            <a:xfrm>
              <a:off x="7593879" y="5241871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L2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252335E-DD70-4B44-9D4C-B0F149BBD8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0930" y="4781144"/>
              <a:ext cx="14312" cy="4958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51FA21A-048E-4387-B074-40B5852FC385}"/>
              </a:ext>
            </a:extLst>
          </p:cNvPr>
          <p:cNvSpPr/>
          <p:nvPr/>
        </p:nvSpPr>
        <p:spPr>
          <a:xfrm>
            <a:off x="6486152" y="1985387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3FBF54-2DF3-4FC6-8DB2-F81D0C8CEE66}"/>
              </a:ext>
            </a:extLst>
          </p:cNvPr>
          <p:cNvSpPr/>
          <p:nvPr/>
        </p:nvSpPr>
        <p:spPr>
          <a:xfrm>
            <a:off x="6478940" y="3963769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8F4DB3-C161-4CCF-9304-3719D640AFF3}"/>
              </a:ext>
            </a:extLst>
          </p:cNvPr>
          <p:cNvCxnSpPr>
            <a:cxnSpLocks/>
          </p:cNvCxnSpPr>
          <p:nvPr/>
        </p:nvCxnSpPr>
        <p:spPr>
          <a:xfrm flipH="1">
            <a:off x="2701455" y="2917371"/>
            <a:ext cx="970659" cy="22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3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Shallow Copy: Sharing substructures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8D0BD3-0095-4FE2-BB13-8724419D7E8F}"/>
              </a:ext>
            </a:extLst>
          </p:cNvPr>
          <p:cNvGrpSpPr/>
          <p:nvPr/>
        </p:nvGrpSpPr>
        <p:grpSpPr>
          <a:xfrm>
            <a:off x="5292733" y="2176795"/>
            <a:ext cx="6061920" cy="2461852"/>
            <a:chOff x="4298704" y="2074981"/>
            <a:chExt cx="6061920" cy="24618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1E47B0-265E-42D8-8086-B989777248D8}"/>
                </a:ext>
              </a:extLst>
            </p:cNvPr>
            <p:cNvGrpSpPr/>
            <p:nvPr/>
          </p:nvGrpSpPr>
          <p:grpSpPr>
            <a:xfrm>
              <a:off x="5606563" y="2074981"/>
              <a:ext cx="2180492" cy="492371"/>
              <a:chOff x="5606563" y="2074981"/>
              <a:chExt cx="2180492" cy="49237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49B824-13A0-48E4-BEFC-8945A327CE32}"/>
                  </a:ext>
                </a:extLst>
              </p:cNvPr>
              <p:cNvSpPr txBox="1"/>
              <p:nvPr/>
            </p:nvSpPr>
            <p:spPr>
              <a:xfrm>
                <a:off x="5606563" y="2074981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D2B37-C2D8-48F2-A9C5-8C6F1F7A9B43}"/>
                  </a:ext>
                </a:extLst>
              </p:cNvPr>
              <p:cNvSpPr txBox="1"/>
              <p:nvPr/>
            </p:nvSpPr>
            <p:spPr>
              <a:xfrm>
                <a:off x="6151686" y="2074982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C5550C-4B26-4B7A-8A3F-AD44F702CBF1}"/>
                  </a:ext>
                </a:extLst>
              </p:cNvPr>
              <p:cNvSpPr txBox="1"/>
              <p:nvPr/>
            </p:nvSpPr>
            <p:spPr>
              <a:xfrm>
                <a:off x="6702671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E271B4-AB68-4B32-AC8F-8EFB16395FD9}"/>
                  </a:ext>
                </a:extLst>
              </p:cNvPr>
              <p:cNvSpPr txBox="1"/>
              <p:nvPr/>
            </p:nvSpPr>
            <p:spPr>
              <a:xfrm>
                <a:off x="7241932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993FA9-D1B9-4530-9C7B-12783300FBEA}"/>
                </a:ext>
              </a:extLst>
            </p:cNvPr>
            <p:cNvGrpSpPr/>
            <p:nvPr/>
          </p:nvGrpSpPr>
          <p:grpSpPr>
            <a:xfrm>
              <a:off x="5606563" y="4044462"/>
              <a:ext cx="2180492" cy="492371"/>
              <a:chOff x="5606563" y="2074981"/>
              <a:chExt cx="2180492" cy="49237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A70A5-72BD-46F0-8427-AA822403B2F0}"/>
                  </a:ext>
                </a:extLst>
              </p:cNvPr>
              <p:cNvSpPr txBox="1"/>
              <p:nvPr/>
            </p:nvSpPr>
            <p:spPr>
              <a:xfrm>
                <a:off x="5606563" y="2074981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56E48-8151-40E6-B219-54522AC05866}"/>
                  </a:ext>
                </a:extLst>
              </p:cNvPr>
              <p:cNvSpPr txBox="1"/>
              <p:nvPr/>
            </p:nvSpPr>
            <p:spPr>
              <a:xfrm>
                <a:off x="6151686" y="2074982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AF908B-8F7F-4946-8796-B04B386E1588}"/>
                  </a:ext>
                </a:extLst>
              </p:cNvPr>
              <p:cNvSpPr txBox="1"/>
              <p:nvPr/>
            </p:nvSpPr>
            <p:spPr>
              <a:xfrm>
                <a:off x="6702671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3CCA3C-BC5D-4834-92CF-2FA85609C8EB}"/>
                  </a:ext>
                </a:extLst>
              </p:cNvPr>
              <p:cNvSpPr txBox="1"/>
              <p:nvPr/>
            </p:nvSpPr>
            <p:spPr>
              <a:xfrm>
                <a:off x="7241932" y="2074983"/>
                <a:ext cx="545123" cy="4923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endParaRPr lang="he-I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4E6732-5C35-433C-9287-7A2AF0EDFB5E}"/>
                </a:ext>
              </a:extLst>
            </p:cNvPr>
            <p:cNvGrpSpPr/>
            <p:nvPr/>
          </p:nvGrpSpPr>
          <p:grpSpPr>
            <a:xfrm>
              <a:off x="4298704" y="3050928"/>
              <a:ext cx="6061920" cy="386917"/>
              <a:chOff x="4538296" y="3059716"/>
              <a:chExt cx="4779515" cy="3869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77FEEF-459A-4B34-93F0-DFA3CA6EE205}"/>
                  </a:ext>
                </a:extLst>
              </p:cNvPr>
              <p:cNvSpPr txBox="1"/>
              <p:nvPr/>
            </p:nvSpPr>
            <p:spPr>
              <a:xfrm>
                <a:off x="4538296" y="3059716"/>
                <a:ext cx="759075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300</a:t>
                </a:r>
                <a:endParaRPr lang="he-IL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34A47C-456A-4CA7-8E82-3EB6B4124AD9}"/>
                  </a:ext>
                </a:extLst>
              </p:cNvPr>
              <p:cNvSpPr txBox="1"/>
              <p:nvPr/>
            </p:nvSpPr>
            <p:spPr>
              <a:xfrm>
                <a:off x="5675433" y="3059716"/>
                <a:ext cx="76493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350</a:t>
                </a:r>
                <a:endParaRPr lang="he-IL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52E1D2-CC1A-4697-B97C-8D41823FDBE8}"/>
                  </a:ext>
                </a:extLst>
              </p:cNvPr>
              <p:cNvSpPr txBox="1"/>
              <p:nvPr/>
            </p:nvSpPr>
            <p:spPr>
              <a:xfrm>
                <a:off x="6731983" y="3059717"/>
                <a:ext cx="890957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‘</a:t>
                </a:r>
                <a:r>
                  <a:rPr lang="en-US" dirty="0" err="1"/>
                  <a:t>abc</a:t>
                </a:r>
                <a:r>
                  <a:rPr lang="en-US" dirty="0"/>
                  <a:t>’</a:t>
                </a:r>
                <a:endParaRPr lang="he-IL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2BBA60-B1EA-4A68-9154-5F2B847832D3}"/>
                  </a:ext>
                </a:extLst>
              </p:cNvPr>
              <p:cNvSpPr txBox="1"/>
              <p:nvPr/>
            </p:nvSpPr>
            <p:spPr>
              <a:xfrm>
                <a:off x="7954109" y="3077301"/>
                <a:ext cx="1363702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[4, 7, ’</a:t>
                </a:r>
                <a:r>
                  <a:rPr lang="en-US" dirty="0" err="1"/>
                  <a:t>abf</a:t>
                </a:r>
                <a:r>
                  <a:rPr lang="en-US" dirty="0"/>
                  <a:t>’, 10]</a:t>
                </a:r>
                <a:endParaRPr lang="he-IL" dirty="0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878D2C0-47E0-4C15-AB4E-2FAC1B22E074}"/>
                </a:ext>
              </a:extLst>
            </p:cNvPr>
            <p:cNvCxnSpPr>
              <a:endCxn id="20" idx="2"/>
            </p:cNvCxnSpPr>
            <p:nvPr/>
          </p:nvCxnSpPr>
          <p:spPr>
            <a:xfrm flipH="1" flipV="1">
              <a:off x="4780077" y="3420260"/>
              <a:ext cx="1069180" cy="861454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E620D66-F20B-419E-8F9D-0C96AA0B9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9000"/>
              <a:ext cx="292518" cy="86164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E7CA29-4758-4448-8053-6EBED85D0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2835" y="3441239"/>
              <a:ext cx="608872" cy="840475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BFFBC4-786A-4D36-A75C-EC7B1F04D416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7576776" y="4035653"/>
              <a:ext cx="1054247" cy="254994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9275FD9-9128-43D4-8F35-8BDF330CAC7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780077" y="2360827"/>
              <a:ext cx="1099048" cy="69010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7B074FA-92C2-4BAE-AE90-7F3C3ADFF50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6226036" y="2356457"/>
              <a:ext cx="266340" cy="694471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CD516F-6371-4329-8803-56D50B17A70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6945376" y="2371891"/>
              <a:ext cx="700615" cy="679038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15AA6EA-7B2E-42A9-97C9-F61B9F7499B6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475582" y="2354307"/>
              <a:ext cx="2020242" cy="71420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118772-8010-4D6A-B932-7703EC2C8078}"/>
                </a:ext>
              </a:extLst>
            </p:cNvPr>
            <p:cNvSpPr txBox="1"/>
            <p:nvPr/>
          </p:nvSpPr>
          <p:spPr>
            <a:xfrm>
              <a:off x="8631023" y="3850987"/>
              <a:ext cx="172960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[1, 3, ‘</a:t>
              </a:r>
              <a:r>
                <a:rPr lang="en-US" dirty="0" err="1"/>
                <a:t>abg</a:t>
              </a:r>
              <a:r>
                <a:rPr lang="en-US" dirty="0"/>
                <a:t>’]</a:t>
              </a:r>
              <a:endParaRPr lang="he-IL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E448EC5-8771-442F-B846-861FEAC0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1" y="2839395"/>
            <a:ext cx="4022798" cy="103119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8B34BBE-B31A-4674-97AC-7DC98A1E31A0}"/>
              </a:ext>
            </a:extLst>
          </p:cNvPr>
          <p:cNvGrpSpPr/>
          <p:nvPr/>
        </p:nvGrpSpPr>
        <p:grpSpPr>
          <a:xfrm>
            <a:off x="7593879" y="4781144"/>
            <a:ext cx="882726" cy="860837"/>
            <a:chOff x="7593879" y="4781144"/>
            <a:chExt cx="882726" cy="8608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34BEB4-A706-42AC-90EE-A09560773091}"/>
                </a:ext>
              </a:extLst>
            </p:cNvPr>
            <p:cNvSpPr txBox="1"/>
            <p:nvPr/>
          </p:nvSpPr>
          <p:spPr>
            <a:xfrm>
              <a:off x="7593879" y="5241871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L2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A127DCF-322D-4CE4-9075-9862251F9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0930" y="4781144"/>
              <a:ext cx="14312" cy="4958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D54D0-2D19-44E6-A3BD-3C492F4841E4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F18568-0F34-40CF-9D86-ED1D9B6ED39A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949D811-3EE7-43E2-A2E9-F63100149C09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622C78-60DF-422F-B081-11D327C2071F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62C476-F6F2-4BE0-846B-F1F6CF8D1936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D7F501-A41E-4A14-978F-0C055FEC1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1E4E634-FE68-4D6E-9B19-7DB4F73AF251}"/>
              </a:ext>
            </a:extLst>
          </p:cNvPr>
          <p:cNvSpPr/>
          <p:nvPr/>
        </p:nvSpPr>
        <p:spPr>
          <a:xfrm>
            <a:off x="6500465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E108ABC-64C9-44F6-ABB5-22B6BC84FDD1}"/>
              </a:ext>
            </a:extLst>
          </p:cNvPr>
          <p:cNvSpPr/>
          <p:nvPr/>
        </p:nvSpPr>
        <p:spPr>
          <a:xfrm>
            <a:off x="6482568" y="398312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381F23-8712-444F-8377-CA793588E34C}"/>
              </a:ext>
            </a:extLst>
          </p:cNvPr>
          <p:cNvCxnSpPr>
            <a:cxnSpLocks/>
          </p:cNvCxnSpPr>
          <p:nvPr/>
        </p:nvCxnSpPr>
        <p:spPr>
          <a:xfrm flipH="1">
            <a:off x="2919170" y="2960914"/>
            <a:ext cx="970659" cy="22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73116" y="104921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Deep Copy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E47B0-265E-42D8-8086-B989777248D8}"/>
              </a:ext>
            </a:extLst>
          </p:cNvPr>
          <p:cNvGrpSpPr/>
          <p:nvPr/>
        </p:nvGrpSpPr>
        <p:grpSpPr>
          <a:xfrm>
            <a:off x="6600592" y="2176795"/>
            <a:ext cx="2180492" cy="492371"/>
            <a:chOff x="5606563" y="2074981"/>
            <a:chExt cx="2180492" cy="49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49B824-13A0-48E4-BEFC-8945A327CE32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1D2B37-C2D8-48F2-A9C5-8C6F1F7A9B43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C5550C-4B26-4B7A-8A3F-AD44F702CBF1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E271B4-AB68-4B32-AC8F-8EFB16395FD9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93FA9-D1B9-4530-9C7B-12783300FBEA}"/>
              </a:ext>
            </a:extLst>
          </p:cNvPr>
          <p:cNvGrpSpPr/>
          <p:nvPr/>
        </p:nvGrpSpPr>
        <p:grpSpPr>
          <a:xfrm>
            <a:off x="6600592" y="4146276"/>
            <a:ext cx="2180492" cy="492371"/>
            <a:chOff x="5606563" y="2074981"/>
            <a:chExt cx="2180492" cy="4923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DA70A5-72BD-46F0-8427-AA822403B2F0}"/>
                </a:ext>
              </a:extLst>
            </p:cNvPr>
            <p:cNvSpPr txBox="1"/>
            <p:nvPr/>
          </p:nvSpPr>
          <p:spPr>
            <a:xfrm>
              <a:off x="5606563" y="2074981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656E48-8151-40E6-B219-54522AC05866}"/>
                </a:ext>
              </a:extLst>
            </p:cNvPr>
            <p:cNvSpPr txBox="1"/>
            <p:nvPr/>
          </p:nvSpPr>
          <p:spPr>
            <a:xfrm>
              <a:off x="6151686" y="2074982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AF908B-8F7F-4946-8796-B04B386E1588}"/>
                </a:ext>
              </a:extLst>
            </p:cNvPr>
            <p:cNvSpPr txBox="1"/>
            <p:nvPr/>
          </p:nvSpPr>
          <p:spPr>
            <a:xfrm>
              <a:off x="6702671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CCA3C-BC5D-4834-92CF-2FA85609C8EB}"/>
                </a:ext>
              </a:extLst>
            </p:cNvPr>
            <p:cNvSpPr txBox="1"/>
            <p:nvPr/>
          </p:nvSpPr>
          <p:spPr>
            <a:xfrm>
              <a:off x="7241932" y="2074983"/>
              <a:ext cx="545123" cy="4923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endParaRPr lang="he-I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4E6732-5C35-433C-9287-7A2AF0EDFB5E}"/>
              </a:ext>
            </a:extLst>
          </p:cNvPr>
          <p:cNvGrpSpPr/>
          <p:nvPr/>
        </p:nvGrpSpPr>
        <p:grpSpPr>
          <a:xfrm>
            <a:off x="5292733" y="3152742"/>
            <a:ext cx="6061920" cy="386917"/>
            <a:chOff x="4538296" y="3059716"/>
            <a:chExt cx="4779515" cy="3869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77FEEF-459A-4B34-93F0-DFA3CA6EE205}"/>
                </a:ext>
              </a:extLst>
            </p:cNvPr>
            <p:cNvSpPr txBox="1"/>
            <p:nvPr/>
          </p:nvSpPr>
          <p:spPr>
            <a:xfrm>
              <a:off x="4538296" y="3059716"/>
              <a:ext cx="7590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300</a:t>
              </a:r>
              <a:endParaRPr lang="he-I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4A47C-456A-4CA7-8E82-3EB6B4124AD9}"/>
                </a:ext>
              </a:extLst>
            </p:cNvPr>
            <p:cNvSpPr txBox="1"/>
            <p:nvPr/>
          </p:nvSpPr>
          <p:spPr>
            <a:xfrm>
              <a:off x="5675433" y="3059716"/>
              <a:ext cx="76493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350</a:t>
              </a:r>
              <a:endParaRPr lang="he-I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52E1D2-CC1A-4697-B97C-8D41823FDBE8}"/>
                </a:ext>
              </a:extLst>
            </p:cNvPr>
            <p:cNvSpPr txBox="1"/>
            <p:nvPr/>
          </p:nvSpPr>
          <p:spPr>
            <a:xfrm>
              <a:off x="6731983" y="3059717"/>
              <a:ext cx="890957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‘</a:t>
              </a:r>
              <a:r>
                <a:rPr lang="en-US" dirty="0" err="1"/>
                <a:t>abc</a:t>
              </a:r>
              <a:r>
                <a:rPr lang="en-US" dirty="0"/>
                <a:t>’</a:t>
              </a:r>
              <a:endParaRPr lang="he-I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2BBA60-B1EA-4A68-9154-5F2B847832D3}"/>
                </a:ext>
              </a:extLst>
            </p:cNvPr>
            <p:cNvSpPr txBox="1"/>
            <p:nvPr/>
          </p:nvSpPr>
          <p:spPr>
            <a:xfrm>
              <a:off x="7954109" y="3077301"/>
              <a:ext cx="136370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[4, 7, ’</a:t>
              </a:r>
              <a:r>
                <a:rPr lang="en-US" dirty="0" err="1"/>
                <a:t>abf</a:t>
              </a:r>
              <a:r>
                <a:rPr lang="en-US" dirty="0"/>
                <a:t>’, 10]</a:t>
              </a:r>
              <a:endParaRPr lang="he-IL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8D2C0-47E0-4C15-AB4E-2FAC1B22E074}"/>
              </a:ext>
            </a:extLst>
          </p:cNvPr>
          <p:cNvCxnSpPr>
            <a:endCxn id="20" idx="2"/>
          </p:cNvCxnSpPr>
          <p:nvPr/>
        </p:nvCxnSpPr>
        <p:spPr>
          <a:xfrm flipH="1" flipV="1">
            <a:off x="5774106" y="3522074"/>
            <a:ext cx="1069180" cy="86145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620D66-F20B-419E-8F9D-0C96AA0B9ECD}"/>
              </a:ext>
            </a:extLst>
          </p:cNvPr>
          <p:cNvCxnSpPr>
            <a:cxnSpLocks/>
          </p:cNvCxnSpPr>
          <p:nvPr/>
        </p:nvCxnSpPr>
        <p:spPr>
          <a:xfrm flipH="1" flipV="1">
            <a:off x="7090029" y="3530814"/>
            <a:ext cx="292518" cy="8616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7CA29-4758-4448-8053-6EBED85D0C1E}"/>
              </a:ext>
            </a:extLst>
          </p:cNvPr>
          <p:cNvCxnSpPr>
            <a:cxnSpLocks/>
          </p:cNvCxnSpPr>
          <p:nvPr/>
        </p:nvCxnSpPr>
        <p:spPr>
          <a:xfrm flipV="1">
            <a:off x="7976864" y="3543053"/>
            <a:ext cx="608872" cy="84047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BFFBC4-786A-4D36-A75C-EC7B1F04D41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570805" y="4137467"/>
            <a:ext cx="1054247" cy="2549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75FD9-9128-43D4-8F35-8BDF330CAC7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74106" y="2462641"/>
            <a:ext cx="1099048" cy="6901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B074FA-92C2-4BAE-AE90-7F3C3ADFF50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20065" y="2458271"/>
            <a:ext cx="266340" cy="69447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CD516F-6371-4329-8803-56D50B17A7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39405" y="2473705"/>
            <a:ext cx="700615" cy="67903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5AA6EA-7B2E-42A9-97C9-F61B9F7499B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469611" y="2456121"/>
            <a:ext cx="2020242" cy="71420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118772-8010-4D6A-B932-7703EC2C8078}"/>
              </a:ext>
            </a:extLst>
          </p:cNvPr>
          <p:cNvSpPr txBox="1"/>
          <p:nvPr/>
        </p:nvSpPr>
        <p:spPr>
          <a:xfrm>
            <a:off x="9625052" y="3952801"/>
            <a:ext cx="17296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[4, 7, ‘</a:t>
            </a:r>
            <a:r>
              <a:rPr lang="en-US" dirty="0" err="1"/>
              <a:t>abf</a:t>
            </a:r>
            <a:r>
              <a:rPr lang="en-US" dirty="0"/>
              <a:t>’, 10]</a:t>
            </a:r>
            <a:endParaRPr lang="he-IL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B34BBE-B31A-4674-97AC-7DC98A1E31A0}"/>
              </a:ext>
            </a:extLst>
          </p:cNvPr>
          <p:cNvGrpSpPr/>
          <p:nvPr/>
        </p:nvGrpSpPr>
        <p:grpSpPr>
          <a:xfrm>
            <a:off x="7593879" y="4781144"/>
            <a:ext cx="882726" cy="860837"/>
            <a:chOff x="7593879" y="4781144"/>
            <a:chExt cx="882726" cy="8608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34BEB4-A706-42AC-90EE-A09560773091}"/>
                </a:ext>
              </a:extLst>
            </p:cNvPr>
            <p:cNvSpPr txBox="1"/>
            <p:nvPr/>
          </p:nvSpPr>
          <p:spPr>
            <a:xfrm>
              <a:off x="7593879" y="5241871"/>
              <a:ext cx="882726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L3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A127DCF-322D-4CE4-9075-9862251F9E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0930" y="4781144"/>
              <a:ext cx="14312" cy="49589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7D54D0-2D19-44E6-A3BD-3C492F4841E4}"/>
              </a:ext>
            </a:extLst>
          </p:cNvPr>
          <p:cNvGrpSpPr/>
          <p:nvPr/>
        </p:nvGrpSpPr>
        <p:grpSpPr>
          <a:xfrm>
            <a:off x="7022613" y="1372067"/>
            <a:ext cx="1777089" cy="632579"/>
            <a:chOff x="7022613" y="1372067"/>
            <a:chExt cx="1777089" cy="6325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F18568-0F34-40CF-9D86-ED1D9B6ED39A}"/>
                </a:ext>
              </a:extLst>
            </p:cNvPr>
            <p:cNvGrpSpPr/>
            <p:nvPr/>
          </p:nvGrpSpPr>
          <p:grpSpPr>
            <a:xfrm>
              <a:off x="7022613" y="1372067"/>
              <a:ext cx="1777089" cy="407107"/>
              <a:chOff x="6933770" y="1416516"/>
              <a:chExt cx="1777089" cy="40710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949D811-3EE7-43E2-A2E9-F63100149C09}"/>
                  </a:ext>
                </a:extLst>
              </p:cNvPr>
              <p:cNvSpPr txBox="1"/>
              <p:nvPr/>
            </p:nvSpPr>
            <p:spPr>
              <a:xfrm>
                <a:off x="7828133" y="1416516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L1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3622C78-60DF-422F-B081-11D327C2071F}"/>
                  </a:ext>
                </a:extLst>
              </p:cNvPr>
              <p:cNvSpPr txBox="1"/>
              <p:nvPr/>
            </p:nvSpPr>
            <p:spPr>
              <a:xfrm>
                <a:off x="6933770" y="1423513"/>
                <a:ext cx="882726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L</a:t>
                </a:r>
                <a:endParaRPr lang="he-IL" sz="20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62C476-F6F2-4BE0-846B-F1F6CF8D1936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07" y="1689460"/>
              <a:ext cx="15239" cy="3151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D7F501-A41E-4A14-978F-0C055FEC1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185" y="1688123"/>
              <a:ext cx="70339" cy="316523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1E4E634-FE68-4D6E-9B19-7DB4F73AF251}"/>
              </a:ext>
            </a:extLst>
          </p:cNvPr>
          <p:cNvSpPr/>
          <p:nvPr/>
        </p:nvSpPr>
        <p:spPr>
          <a:xfrm>
            <a:off x="6500465" y="200297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E108ABC-64C9-44F6-ABB5-22B6BC84FDD1}"/>
              </a:ext>
            </a:extLst>
          </p:cNvPr>
          <p:cNvSpPr/>
          <p:nvPr/>
        </p:nvSpPr>
        <p:spPr>
          <a:xfrm>
            <a:off x="6482568" y="3983121"/>
            <a:ext cx="2409372" cy="798023"/>
          </a:xfrm>
          <a:prstGeom prst="rect">
            <a:avLst/>
          </a:prstGeom>
          <a:solidFill>
            <a:schemeClr val="bg2">
              <a:alpha val="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E6AF26-9F1F-465E-A39C-E9730CF3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4" y="1974388"/>
            <a:ext cx="2769993" cy="275840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81C129-7F08-4C90-9DF9-4CE1D840E975}"/>
              </a:ext>
            </a:extLst>
          </p:cNvPr>
          <p:cNvCxnSpPr>
            <a:cxnSpLocks/>
          </p:cNvCxnSpPr>
          <p:nvPr/>
        </p:nvCxnSpPr>
        <p:spPr>
          <a:xfrm flipH="1">
            <a:off x="3340085" y="2264228"/>
            <a:ext cx="970659" cy="2293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6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and Disadvantages of Python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898507"/>
              </p:ext>
            </p:extLst>
          </p:nvPr>
        </p:nvGraphicFramePr>
        <p:xfrm>
          <a:off x="838200" y="1825625"/>
          <a:ext cx="10515600" cy="4577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251759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7919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Advantages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Disadvantages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1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Easy to learn, read, and write.</a:t>
                      </a:r>
                      <a:r>
                        <a:rPr lang="he-IL" dirty="0" smtClean="0"/>
                        <a:t>.</a:t>
                      </a:r>
                      <a:endParaRPr lang="he-IL" dirty="0"/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It’s standard</a:t>
                      </a:r>
                      <a:r>
                        <a:rPr lang="en-US" baseline="0" dirty="0" smtClean="0"/>
                        <a:t> distribution comes with a great number of importable modules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actually is a multi-paradigm language: it supports OOP, has functional programming features, etc. </a:t>
                      </a:r>
                      <a:endParaRPr lang="he-IL" dirty="0" smtClean="0"/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principle, it supports back-compatibility with previous versions, but versions 2.x and 3.x are not fully compatible. </a:t>
                      </a:r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Python is one of the most popular programming languages  nowadays. </a:t>
                      </a:r>
                      <a:endParaRPr lang="he-IL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Calculations run </a:t>
                      </a:r>
                      <a:r>
                        <a:rPr lang="en-US" baseline="0" dirty="0" smtClean="0"/>
                        <a:t> relatively slow in Python, because of its i</a:t>
                      </a:r>
                      <a:r>
                        <a:rPr lang="en-US" dirty="0" smtClean="0"/>
                        <a:t>nterpreter-based implementation. </a:t>
                      </a:r>
                      <a:r>
                        <a:rPr lang="he-IL" baseline="0" dirty="0" smtClean="0"/>
                        <a:t> </a:t>
                      </a:r>
                      <a:endParaRPr lang="he-IL" baseline="0" dirty="0"/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Python is a dynamic language, which means that most of the program’s (syntactic and semantic) errors occur at run-time, something that will not occur in static languages (because they are compiled languages). </a:t>
                      </a:r>
                      <a:endParaRPr lang="he-IL" baseline="0" dirty="0"/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1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3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Flow Statements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39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274" y="1381955"/>
            <a:ext cx="9366673" cy="4496331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he-IL" dirty="0"/>
              <a:t>Python uses </a:t>
            </a:r>
            <a:r>
              <a:rPr lang="en-US" altLang="he-IL" b="1" i="1" u="sng" dirty="0"/>
              <a:t>indentation</a:t>
            </a:r>
            <a:r>
              <a:rPr lang="en-US" altLang="he-IL" dirty="0"/>
              <a:t> instead of braces to determine the scope of expressions in control flow statements, function definitions, class definitions, etc. </a:t>
            </a:r>
          </a:p>
          <a:p>
            <a:pPr algn="l" rtl="0">
              <a:lnSpc>
                <a:spcPct val="90000"/>
              </a:lnSpc>
            </a:pPr>
            <a:r>
              <a:rPr lang="en-US" altLang="he-IL" dirty="0"/>
              <a:t>All lines must be indented the same amount to be part of the scope (or indented more if part of an inner scope)</a:t>
            </a:r>
          </a:p>
          <a:p>
            <a:pPr algn="l" rtl="0">
              <a:lnSpc>
                <a:spcPct val="90000"/>
              </a:lnSpc>
            </a:pPr>
            <a:r>
              <a:rPr lang="en-US" altLang="he-IL" dirty="0"/>
              <a:t>This forces the programmer to use proper indentation since the indenting is part of the program!</a:t>
            </a:r>
          </a:p>
          <a:p>
            <a:pPr algn="l" rtl="0">
              <a:lnSpc>
                <a:spcPct val="90000"/>
              </a:lnSpc>
            </a:pPr>
            <a:r>
              <a:rPr lang="en-US" altLang="he-IL" dirty="0"/>
              <a:t>Proper indentation must be tab-based or spaces-based, but it cannot be a mixture of tabs and spaces. </a:t>
            </a:r>
          </a:p>
          <a:p>
            <a:pPr marL="0" indent="0">
              <a:buNone/>
            </a:pPr>
            <a:endParaRPr lang="en-US" alt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7BE97B-FA3A-4CAC-BA32-241CA253379C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64579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No braces!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85C6EA1-0AB7-4AAD-AF13-371BA9CC79E5}"/>
              </a:ext>
            </a:extLst>
          </p:cNvPr>
          <p:cNvSpPr txBox="1">
            <a:spLocks noChangeArrowheads="1"/>
          </p:cNvSpPr>
          <p:nvPr/>
        </p:nvSpPr>
        <p:spPr>
          <a:xfrm>
            <a:off x="505496" y="328594"/>
            <a:ext cx="11207533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if</a:t>
            </a:r>
            <a:r>
              <a:rPr lang="en-US" altLang="he-IL" sz="3600" dirty="0">
                <a:latin typeface="Comic Sans MS" panose="030F0702030302020204" pitchFamily="66" charset="0"/>
              </a:rPr>
              <a:t> Statement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3E568939-5B58-4799-8978-8A51CF63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741" y="1353517"/>
            <a:ext cx="3817658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if booleanExpr1: 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[[</a:t>
            </a:r>
            <a:r>
              <a:rPr lang="en-US" altLang="he-IL" b="1" dirty="0" err="1"/>
              <a:t>elif</a:t>
            </a:r>
            <a:r>
              <a:rPr lang="en-US" altLang="he-IL" b="1" dirty="0"/>
              <a:t> booleanExpr2: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………]</a:t>
            </a:r>
          </a:p>
          <a:p>
            <a:endParaRPr lang="en-US" altLang="he-IL" b="1" dirty="0"/>
          </a:p>
          <a:p>
            <a:r>
              <a:rPr lang="en-US" altLang="he-IL" b="1" dirty="0"/>
              <a:t>  </a:t>
            </a:r>
          </a:p>
          <a:p>
            <a:r>
              <a:rPr lang="en-US" altLang="he-IL" b="1" dirty="0"/>
              <a:t> [</a:t>
            </a:r>
            <a:r>
              <a:rPr lang="en-US" altLang="he-IL" b="1" dirty="0" err="1"/>
              <a:t>elif</a:t>
            </a:r>
            <a:r>
              <a:rPr lang="en-US" altLang="he-IL" b="1" dirty="0"/>
              <a:t> </a:t>
            </a:r>
            <a:r>
              <a:rPr lang="en-US" altLang="he-IL" b="1" dirty="0" err="1"/>
              <a:t>booleanExprN</a:t>
            </a:r>
            <a:r>
              <a:rPr lang="en-US" altLang="he-IL" b="1" dirty="0"/>
              <a:t>: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………]</a:t>
            </a:r>
          </a:p>
          <a:p>
            <a:r>
              <a:rPr lang="en-US" altLang="he-IL" b="1" dirty="0"/>
              <a:t> [</a:t>
            </a:r>
            <a:r>
              <a:rPr lang="en-US" altLang="he-IL" b="1" dirty="0" err="1"/>
              <a:t>elif</a:t>
            </a:r>
            <a:r>
              <a:rPr lang="en-US" altLang="he-IL" b="1" dirty="0"/>
              <a:t> </a:t>
            </a:r>
            <a:r>
              <a:rPr lang="en-US" altLang="he-IL" b="1" dirty="0" err="1"/>
              <a:t>booleanExprN</a:t>
            </a:r>
            <a:r>
              <a:rPr lang="en-US" altLang="he-IL" b="1" dirty="0"/>
              <a:t>: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………]</a:t>
            </a:r>
          </a:p>
          <a:p>
            <a:r>
              <a:rPr lang="en-US" altLang="he-IL" b="1" dirty="0"/>
              <a:t> [else:</a:t>
            </a:r>
          </a:p>
          <a:p>
            <a:r>
              <a:rPr lang="en-US" altLang="he-IL" b="1" dirty="0"/>
              <a:t>	………</a:t>
            </a:r>
          </a:p>
          <a:p>
            <a:r>
              <a:rPr lang="en-US" altLang="he-IL" b="1" dirty="0"/>
              <a:t>	………]</a:t>
            </a:r>
          </a:p>
          <a:p>
            <a:r>
              <a:rPr lang="en-US" altLang="he-IL" b="1" dirty="0"/>
              <a:t>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33764D-D10D-45AA-8793-82953C9BB8F4}"/>
              </a:ext>
            </a:extLst>
          </p:cNvPr>
          <p:cNvCxnSpPr>
            <a:cxnSpLocks/>
          </p:cNvCxnSpPr>
          <p:nvPr/>
        </p:nvCxnSpPr>
        <p:spPr>
          <a:xfrm>
            <a:off x="6168570" y="2935660"/>
            <a:ext cx="0" cy="4207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5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 solution of the quadratic equation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9378A0-4AD8-4E42-9DF2-8ED20611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31" y="894808"/>
            <a:ext cx="7577138" cy="5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F4F83F32-F8DD-49F5-9CB1-5DB00EC7C469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>
                <a:latin typeface="Comic Sans MS" panose="030F0702030302020204" pitchFamily="66" charset="0"/>
              </a:rPr>
              <a:t>while</a:t>
            </a:r>
            <a:r>
              <a:rPr lang="en-US" altLang="he-IL" sz="3600" dirty="0">
                <a:latin typeface="Comic Sans MS" panose="030F0702030302020204" pitchFamily="66" charset="0"/>
              </a:rPr>
              <a:t> Loop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85600-ADA4-49AF-83E5-7C126A32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4" y="2846845"/>
            <a:ext cx="2912300" cy="2521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AD231-83AD-4036-98B0-F166EBDC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95" y="2641080"/>
            <a:ext cx="2385441" cy="293291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D91639-57F3-4797-B984-94945A2FA976}"/>
              </a:ext>
            </a:extLst>
          </p:cNvPr>
          <p:cNvGrpSpPr/>
          <p:nvPr/>
        </p:nvGrpSpPr>
        <p:grpSpPr>
          <a:xfrm>
            <a:off x="2740004" y="1255789"/>
            <a:ext cx="6731532" cy="1107996"/>
            <a:chOff x="5219434" y="4540741"/>
            <a:chExt cx="6731532" cy="1107996"/>
          </a:xfrm>
        </p:grpSpPr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3C13E75B-F013-47A7-AF47-3636B4DD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34" y="4540741"/>
              <a:ext cx="6731532" cy="11079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b="1" dirty="0"/>
                <a:t>while </a:t>
              </a:r>
              <a:r>
                <a:rPr lang="en-US" altLang="he-IL" sz="2200" b="1" dirty="0" err="1"/>
                <a:t>booleanExpr</a:t>
              </a:r>
              <a:r>
                <a:rPr lang="en-US" altLang="he-IL" sz="2200" b="1" dirty="0"/>
                <a:t>: </a:t>
              </a:r>
            </a:p>
            <a:p>
              <a:r>
                <a:rPr lang="en-US" altLang="he-IL" sz="2200" b="1" dirty="0"/>
                <a:t>	………</a:t>
              </a:r>
            </a:p>
            <a:p>
              <a:r>
                <a:rPr lang="en-US" altLang="he-IL" sz="2200" b="1" dirty="0"/>
                <a:t>	………</a:t>
              </a: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DCCAB020-C30D-4C56-A289-57A76631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2610" y="5051196"/>
              <a:ext cx="1915887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b="1" dirty="0">
                  <a:solidFill>
                    <a:schemeClr val="accent2"/>
                  </a:solidFill>
                </a:rPr>
                <a:t>the Loop body</a:t>
              </a:r>
              <a:endParaRPr lang="en-US" altLang="he-IL" sz="2200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5B704299-4350-41D3-BCCB-B722807D4749}"/>
                </a:ext>
              </a:extLst>
            </p:cNvPr>
            <p:cNvSpPr/>
            <p:nvPr/>
          </p:nvSpPr>
          <p:spPr>
            <a:xfrm>
              <a:off x="7204795" y="4964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734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97" name="Group 21"/>
          <p:cNvGraphicFramePr>
            <a:graphicFrameLocks noGrp="1"/>
          </p:cNvGraphicFramePr>
          <p:nvPr>
            <p:extLst/>
          </p:nvPr>
        </p:nvGraphicFramePr>
        <p:xfrm>
          <a:off x="1883532" y="2060849"/>
          <a:ext cx="8424936" cy="2693195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385728135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1784781294"/>
                    </a:ext>
                  </a:extLst>
                </a:gridCol>
              </a:tblGrid>
              <a:tr h="9361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break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Jumps out of the closest enclosing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712207"/>
                  </a:ext>
                </a:extLst>
              </a:tr>
              <a:tr h="8826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Jumps to the top of the closest enclosing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695870"/>
                  </a:ext>
                </a:extLst>
              </a:tr>
              <a:tr h="8744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Does nothing, empty statement placeholder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78724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5760E733-0090-4758-A995-114B0A89B9EC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Loop Control Statements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1" y="1209498"/>
            <a:ext cx="11281537" cy="600115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altLang="he-IL" dirty="0"/>
              <a:t>The optional </a:t>
            </a:r>
            <a:r>
              <a:rPr lang="en-US" altLang="he-IL" b="1" dirty="0">
                <a:solidFill>
                  <a:schemeClr val="accent2"/>
                </a:solidFill>
              </a:rPr>
              <a:t>else</a:t>
            </a:r>
            <a:r>
              <a:rPr lang="en-US" altLang="he-IL" dirty="0"/>
              <a:t> clause runs only if the loop exits normally (not by break)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8EC1DB-E124-45A5-A529-C117AB510A98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The </a:t>
            </a:r>
            <a:r>
              <a:rPr lang="en-US" altLang="he-IL" sz="3600" b="1" dirty="0">
                <a:latin typeface="Comic Sans MS" panose="030F0702030302020204" pitchFamily="66" charset="0"/>
              </a:rPr>
              <a:t>while</a:t>
            </a:r>
            <a:r>
              <a:rPr lang="en-US" altLang="he-IL" sz="3600" dirty="0">
                <a:latin typeface="Comic Sans MS" panose="030F0702030302020204" pitchFamily="66" charset="0"/>
              </a:rPr>
              <a:t> Loop </a:t>
            </a:r>
            <a:r>
              <a:rPr lang="en-US" altLang="he-IL" sz="3600" b="1" dirty="0">
                <a:latin typeface="Comic Sans MS" panose="030F0702030302020204" pitchFamily="66" charset="0"/>
              </a:rPr>
              <a:t>else</a:t>
            </a:r>
            <a:r>
              <a:rPr lang="en-US" altLang="he-IL" sz="3600" dirty="0">
                <a:latin typeface="Comic Sans MS" panose="030F0702030302020204" pitchFamily="66" charset="0"/>
              </a:rPr>
              <a:t> Clause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C5310-EDBD-4619-90DF-A38D519A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6" y="1777261"/>
            <a:ext cx="3158156" cy="26652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C13559-D9C3-447A-A5EA-6081DCE72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88" y="4853557"/>
            <a:ext cx="2863792" cy="97331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E8501-770F-4D46-8EB3-3000A0C41887}"/>
              </a:ext>
            </a:extLst>
          </p:cNvPr>
          <p:cNvCxnSpPr>
            <a:cxnSpLocks/>
          </p:cNvCxnSpPr>
          <p:nvPr/>
        </p:nvCxnSpPr>
        <p:spPr>
          <a:xfrm>
            <a:off x="488960" y="4637240"/>
            <a:ext cx="3344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8">
            <a:extLst>
              <a:ext uri="{FF2B5EF4-FFF2-40B4-BE49-F238E27FC236}">
                <a16:creationId xmlns:a16="http://schemas.microsoft.com/office/drawing/2014/main" id="{1BE4D269-DDA9-4F6E-BD16-659C2112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187" y="2255489"/>
            <a:ext cx="2883161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100" b="1" dirty="0"/>
              <a:t>while </a:t>
            </a:r>
            <a:r>
              <a:rPr lang="en-US" altLang="he-IL" sz="2100" b="1" dirty="0" err="1"/>
              <a:t>booleanExpr</a:t>
            </a:r>
            <a:r>
              <a:rPr lang="en-US" altLang="he-IL" sz="2100" b="1" dirty="0"/>
              <a:t>: </a:t>
            </a:r>
          </a:p>
          <a:p>
            <a:r>
              <a:rPr lang="en-US" altLang="he-IL" sz="2100" b="1" dirty="0"/>
              <a:t>	………</a:t>
            </a:r>
          </a:p>
          <a:p>
            <a:r>
              <a:rPr lang="en-US" altLang="he-IL" sz="2100" b="1" dirty="0"/>
              <a:t>	………</a:t>
            </a:r>
          </a:p>
          <a:p>
            <a:r>
              <a:rPr lang="en-US" altLang="he-IL" sz="2100" b="1" dirty="0"/>
              <a:t>else:</a:t>
            </a:r>
          </a:p>
          <a:p>
            <a:r>
              <a:rPr lang="en-US" altLang="he-IL" sz="2100" b="1" dirty="0"/>
              <a:t>	………</a:t>
            </a:r>
          </a:p>
          <a:p>
            <a:r>
              <a:rPr lang="en-US" altLang="he-IL" sz="2100" b="1" dirty="0"/>
              <a:t>	………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CFCE0D-3EEC-4D52-BC84-A52F92C6F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343" y="1698851"/>
            <a:ext cx="3573354" cy="37632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6B14B7-716A-46C7-AF84-8D5EF5950612}"/>
              </a:ext>
            </a:extLst>
          </p:cNvPr>
          <p:cNvCxnSpPr>
            <a:cxnSpLocks/>
          </p:cNvCxnSpPr>
          <p:nvPr/>
        </p:nvCxnSpPr>
        <p:spPr>
          <a:xfrm>
            <a:off x="7315914" y="5471810"/>
            <a:ext cx="3344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9E12202-0640-403D-93AA-667520A0B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960" y="5515429"/>
            <a:ext cx="820745" cy="7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2065002-8771-4F97-A762-4552E32C7787}"/>
              </a:ext>
            </a:extLst>
          </p:cNvPr>
          <p:cNvSpPr txBox="1">
            <a:spLocks noChangeArrowheads="1"/>
          </p:cNvSpPr>
          <p:nvPr/>
        </p:nvSpPr>
        <p:spPr>
          <a:xfrm>
            <a:off x="123466" y="71907"/>
            <a:ext cx="11281537" cy="56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</a:t>
            </a:r>
            <a:r>
              <a:rPr lang="en-US" altLang="he-IL" sz="3600" b="1" i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90BDF3A-75B4-4800-A480-7BF10E00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6" y="1810008"/>
            <a:ext cx="1158240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a </a:t>
            </a:r>
            <a:r>
              <a:rPr lang="en-US" altLang="he-IL" sz="2200" i="1" dirty="0">
                <a:solidFill>
                  <a:schemeClr val="accent2"/>
                </a:solidFill>
              </a:rPr>
              <a:t>range</a:t>
            </a:r>
            <a:r>
              <a:rPr lang="en-US" altLang="he-IL" sz="2200" dirty="0"/>
              <a:t> iterator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CAA411-EE7E-45FA-B290-D26C212FC1AA}"/>
              </a:ext>
            </a:extLst>
          </p:cNvPr>
          <p:cNvGrpSpPr/>
          <p:nvPr/>
        </p:nvGrpSpPr>
        <p:grpSpPr>
          <a:xfrm>
            <a:off x="2743200" y="705882"/>
            <a:ext cx="6731532" cy="1061829"/>
            <a:chOff x="5168634" y="4388341"/>
            <a:chExt cx="6731532" cy="1061829"/>
          </a:xfrm>
        </p:grpSpPr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5168634" y="4388341"/>
              <a:ext cx="6731532" cy="10618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/>
                <a:t>for </a:t>
              </a:r>
              <a:r>
                <a:rPr lang="en-US" altLang="he-IL" sz="2100" b="1" dirty="0" err="1"/>
                <a:t>loopVar</a:t>
              </a:r>
              <a:r>
                <a:rPr lang="en-US" altLang="he-IL" sz="2100" b="1" dirty="0"/>
                <a:t> in </a:t>
              </a:r>
              <a:r>
                <a:rPr lang="en-US" altLang="he-IL" sz="2100" b="1" dirty="0" err="1"/>
                <a:t>iterable</a:t>
              </a:r>
              <a:r>
                <a:rPr lang="en-US" altLang="he-IL" sz="2100" b="1" dirty="0"/>
                <a:t>: 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	………</a:t>
              </a: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B1DE43CF-873A-4716-A48E-0FC0C810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10" y="4911496"/>
              <a:ext cx="1915887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>
                  <a:solidFill>
                    <a:schemeClr val="accent2"/>
                  </a:solidFill>
                </a:rPr>
                <a:t>the Loop body</a:t>
              </a:r>
              <a:endParaRPr lang="en-US" altLang="he-IL" sz="2100" dirty="0"/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044E1F0-8773-4F41-879F-5FDE94D13C58}"/>
                </a:ext>
              </a:extLst>
            </p:cNvPr>
            <p:cNvSpPr/>
            <p:nvPr/>
          </p:nvSpPr>
          <p:spPr>
            <a:xfrm>
              <a:off x="6887295" y="4837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3" name="Rectangle 18">
            <a:extLst>
              <a:ext uri="{FF2B5EF4-FFF2-40B4-BE49-F238E27FC236}">
                <a16:creationId xmlns:a16="http://schemas.microsoft.com/office/drawing/2014/main" id="{468D3463-CCBE-4ECB-AB20-FF5C83D21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6" y="2222048"/>
            <a:ext cx="11582400" cy="2277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b="1" dirty="0">
                <a:solidFill>
                  <a:schemeClr val="accent2"/>
                </a:solidFill>
              </a:rPr>
              <a:t>range([</a:t>
            </a:r>
            <a:r>
              <a:rPr lang="en-US" altLang="he-IL" sz="2200" b="1" dirty="0" err="1">
                <a:solidFill>
                  <a:schemeClr val="accent2"/>
                </a:solidFill>
              </a:rPr>
              <a:t>i</a:t>
            </a:r>
            <a:r>
              <a:rPr lang="en-US" altLang="he-IL" sz="2200" b="1" dirty="0">
                <a:solidFill>
                  <a:schemeClr val="accent2"/>
                </a:solidFill>
              </a:rPr>
              <a:t>,] j [,k])</a:t>
            </a:r>
            <a:r>
              <a:rPr lang="en-US" altLang="he-IL" sz="2200" dirty="0"/>
              <a:t> </a:t>
            </a:r>
          </a:p>
          <a:p>
            <a:r>
              <a:rPr lang="en-US" altLang="he-IL" sz="2000" u="sng" dirty="0"/>
              <a:t>Ascending range  (</a:t>
            </a:r>
            <a:r>
              <a:rPr lang="en-US" altLang="he-IL" sz="2000" u="sng" dirty="0" err="1"/>
              <a:t>i</a:t>
            </a:r>
            <a:r>
              <a:rPr lang="en-US" altLang="he-IL" sz="2000" u="sng" dirty="0"/>
              <a:t> &lt; j, k &gt; 0)</a:t>
            </a:r>
          </a:p>
          <a:p>
            <a:r>
              <a:rPr lang="en-US" altLang="he-IL" sz="2000" dirty="0"/>
              <a:t>range(</a:t>
            </a:r>
            <a:r>
              <a:rPr lang="en-US" altLang="he-IL" sz="2000" dirty="0" err="1"/>
              <a:t>i</a:t>
            </a:r>
            <a:r>
              <a:rPr lang="en-US" altLang="he-IL" sz="2000" dirty="0"/>
              <a:t>. j. k)  -- generates a </a:t>
            </a:r>
            <a:r>
              <a:rPr lang="en-US" altLang="he-IL" sz="2000" i="1" dirty="0">
                <a:solidFill>
                  <a:schemeClr val="accent2"/>
                </a:solidFill>
              </a:rPr>
              <a:t>range</a:t>
            </a:r>
            <a:r>
              <a:rPr lang="en-US" altLang="he-IL" sz="2000" dirty="0"/>
              <a:t> iterator that represents the range of numbers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i+k</a:t>
            </a:r>
            <a:r>
              <a:rPr lang="en-US" altLang="he-IL" sz="2000" dirty="0"/>
              <a:t>, i+2k, …,  (&lt;= j-1)</a:t>
            </a:r>
          </a:p>
          <a:p>
            <a:r>
              <a:rPr lang="en-US" altLang="he-IL" sz="2000" dirty="0"/>
              <a:t>range(</a:t>
            </a:r>
            <a:r>
              <a:rPr lang="en-US" altLang="he-IL" sz="2000" dirty="0" err="1"/>
              <a:t>i</a:t>
            </a:r>
            <a:r>
              <a:rPr lang="en-US" altLang="he-IL" sz="2000" dirty="0"/>
              <a:t>, j)  -- equivalent  to range(</a:t>
            </a:r>
            <a:r>
              <a:rPr lang="en-US" altLang="he-IL" sz="2000" dirty="0" err="1"/>
              <a:t>i</a:t>
            </a:r>
            <a:r>
              <a:rPr lang="en-US" altLang="he-IL" sz="2000" dirty="0"/>
              <a:t>, j, 1) </a:t>
            </a:r>
          </a:p>
          <a:p>
            <a:r>
              <a:rPr lang="en-US" altLang="he-IL" sz="2000" dirty="0"/>
              <a:t>range(j)  -- equivalent  to range(0,j)</a:t>
            </a:r>
          </a:p>
          <a:p>
            <a:r>
              <a:rPr lang="en-US" altLang="he-IL" sz="2000" u="sng" dirty="0"/>
              <a:t>Descending range (</a:t>
            </a:r>
            <a:r>
              <a:rPr lang="en-US" altLang="he-IL" sz="2000" u="sng" dirty="0" err="1"/>
              <a:t>i</a:t>
            </a:r>
            <a:r>
              <a:rPr lang="en-US" altLang="he-IL" sz="2000" u="sng" dirty="0"/>
              <a:t> &gt; j, k &lt; 0)</a:t>
            </a:r>
          </a:p>
          <a:p>
            <a:r>
              <a:rPr lang="en-US" altLang="he-IL" sz="2000" dirty="0"/>
              <a:t>range(</a:t>
            </a:r>
            <a:r>
              <a:rPr lang="en-US" altLang="he-IL" sz="2000" dirty="0" err="1"/>
              <a:t>i</a:t>
            </a:r>
            <a:r>
              <a:rPr lang="en-US" altLang="he-IL" sz="2000" dirty="0"/>
              <a:t>. j. k)  -- generates a </a:t>
            </a:r>
            <a:r>
              <a:rPr lang="en-US" altLang="he-IL" sz="2000" i="1" dirty="0">
                <a:solidFill>
                  <a:schemeClr val="accent2"/>
                </a:solidFill>
              </a:rPr>
              <a:t>range</a:t>
            </a:r>
            <a:r>
              <a:rPr lang="en-US" altLang="he-IL" sz="2000" dirty="0"/>
              <a:t> iterator that represents the range of numbers </a:t>
            </a:r>
            <a:r>
              <a:rPr lang="en-US" altLang="he-IL" sz="2000" dirty="0" err="1"/>
              <a:t>i</a:t>
            </a:r>
            <a:r>
              <a:rPr lang="en-US" altLang="he-IL" sz="2000" dirty="0"/>
              <a:t>, </a:t>
            </a:r>
            <a:r>
              <a:rPr lang="en-US" altLang="he-IL" sz="2000" dirty="0" err="1"/>
              <a:t>i+k</a:t>
            </a:r>
            <a:r>
              <a:rPr lang="en-US" altLang="he-IL" sz="2000" dirty="0"/>
              <a:t>, i+2k, …, (&gt;= j+1)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E6296D-5E0E-495E-BF2C-04B9B2B953F5}"/>
              </a:ext>
            </a:extLst>
          </p:cNvPr>
          <p:cNvGrpSpPr/>
          <p:nvPr/>
        </p:nvGrpSpPr>
        <p:grpSpPr>
          <a:xfrm>
            <a:off x="2373048" y="4537694"/>
            <a:ext cx="7685352" cy="2280247"/>
            <a:chOff x="302948" y="4601194"/>
            <a:chExt cx="7685352" cy="22802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AC16C4-AB0B-4A42-9D69-1E47848E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948" y="4601195"/>
              <a:ext cx="3408368" cy="228024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C664C6-92BA-43AD-A17A-DE9F19D0A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68796" y="4601194"/>
              <a:ext cx="3819504" cy="1197157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C731A-AD2E-4BD5-8A25-68EE99C7A331}"/>
              </a:ext>
            </a:extLst>
          </p:cNvPr>
          <p:cNvSpPr/>
          <p:nvPr/>
        </p:nvSpPr>
        <p:spPr>
          <a:xfrm>
            <a:off x="148866" y="4499595"/>
            <a:ext cx="11582400" cy="231834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8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2065002-8771-4F97-A762-4552E32C7787}"/>
              </a:ext>
            </a:extLst>
          </p:cNvPr>
          <p:cNvSpPr txBox="1">
            <a:spLocks noChangeArrowheads="1"/>
          </p:cNvSpPr>
          <p:nvPr/>
        </p:nvSpPr>
        <p:spPr>
          <a:xfrm>
            <a:off x="123466" y="71907"/>
            <a:ext cx="11281537" cy="56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</a:t>
            </a:r>
            <a:r>
              <a:rPr lang="en-US" altLang="he-IL" sz="3600" b="1" i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90BDF3A-75B4-4800-A480-7BF10E00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6" y="1810008"/>
            <a:ext cx="1158240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a </a:t>
            </a:r>
            <a:r>
              <a:rPr lang="en-US" altLang="he-IL" sz="2200" i="1" dirty="0">
                <a:solidFill>
                  <a:schemeClr val="accent2"/>
                </a:solidFill>
              </a:rPr>
              <a:t>range</a:t>
            </a:r>
            <a:r>
              <a:rPr lang="en-US" altLang="he-IL" sz="2200" dirty="0"/>
              <a:t> iterator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CAA411-EE7E-45FA-B290-D26C212FC1AA}"/>
              </a:ext>
            </a:extLst>
          </p:cNvPr>
          <p:cNvGrpSpPr/>
          <p:nvPr/>
        </p:nvGrpSpPr>
        <p:grpSpPr>
          <a:xfrm>
            <a:off x="2743200" y="705882"/>
            <a:ext cx="6731532" cy="1061829"/>
            <a:chOff x="5168634" y="4388341"/>
            <a:chExt cx="6731532" cy="1061829"/>
          </a:xfrm>
        </p:grpSpPr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5168634" y="4388341"/>
              <a:ext cx="6731532" cy="10618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/>
                <a:t>for </a:t>
              </a:r>
              <a:r>
                <a:rPr lang="en-US" altLang="he-IL" sz="2100" b="1" dirty="0" err="1"/>
                <a:t>loopVar</a:t>
              </a:r>
              <a:r>
                <a:rPr lang="en-US" altLang="he-IL" sz="2100" b="1" dirty="0"/>
                <a:t> in </a:t>
              </a:r>
              <a:r>
                <a:rPr lang="en-US" altLang="he-IL" sz="2100" b="1" dirty="0" err="1"/>
                <a:t>iterable</a:t>
              </a:r>
              <a:r>
                <a:rPr lang="en-US" altLang="he-IL" sz="2100" b="1" dirty="0"/>
                <a:t>: 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	………</a:t>
              </a: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B1DE43CF-873A-4716-A48E-0FC0C810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10" y="4911496"/>
              <a:ext cx="1915887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>
                  <a:solidFill>
                    <a:schemeClr val="accent2"/>
                  </a:solidFill>
                </a:rPr>
                <a:t>the Loop body</a:t>
              </a:r>
              <a:endParaRPr lang="en-US" altLang="he-IL" sz="2100" dirty="0"/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044E1F0-8773-4F41-879F-5FDE94D13C58}"/>
                </a:ext>
              </a:extLst>
            </p:cNvPr>
            <p:cNvSpPr/>
            <p:nvPr/>
          </p:nvSpPr>
          <p:spPr>
            <a:xfrm>
              <a:off x="6887295" y="4837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325F08-5C6E-4732-8C7E-8482B587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16" y="2290865"/>
            <a:ext cx="6257926" cy="43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2065002-8771-4F97-A762-4552E32C7787}"/>
              </a:ext>
            </a:extLst>
          </p:cNvPr>
          <p:cNvSpPr txBox="1">
            <a:spLocks noChangeArrowheads="1"/>
          </p:cNvSpPr>
          <p:nvPr/>
        </p:nvSpPr>
        <p:spPr>
          <a:xfrm>
            <a:off x="123466" y="71907"/>
            <a:ext cx="11281537" cy="565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</a:t>
            </a:r>
            <a:r>
              <a:rPr lang="en-US" altLang="he-IL" sz="3600" b="1" i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90BDF3A-75B4-4800-A480-7BF10E00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6" y="1810008"/>
            <a:ext cx="11582400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a Python built-in </a:t>
            </a:r>
            <a:r>
              <a:rPr lang="en-US" altLang="he-IL" sz="2200" dirty="0" err="1"/>
              <a:t>iterable</a:t>
            </a:r>
            <a:endParaRPr lang="en-US" altLang="he-IL" sz="2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CAA411-EE7E-45FA-B290-D26C212FC1AA}"/>
              </a:ext>
            </a:extLst>
          </p:cNvPr>
          <p:cNvGrpSpPr/>
          <p:nvPr/>
        </p:nvGrpSpPr>
        <p:grpSpPr>
          <a:xfrm>
            <a:off x="2743200" y="705882"/>
            <a:ext cx="6731532" cy="1061829"/>
            <a:chOff x="5168634" y="4388341"/>
            <a:chExt cx="6731532" cy="1061829"/>
          </a:xfrm>
        </p:grpSpPr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5168634" y="4388341"/>
              <a:ext cx="6731532" cy="10618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/>
                <a:t>for </a:t>
              </a:r>
              <a:r>
                <a:rPr lang="en-US" altLang="he-IL" sz="2100" b="1" dirty="0" err="1"/>
                <a:t>loopVar</a:t>
              </a:r>
              <a:r>
                <a:rPr lang="en-US" altLang="he-IL" sz="2100" b="1" dirty="0"/>
                <a:t> in </a:t>
              </a:r>
              <a:r>
                <a:rPr lang="en-US" altLang="he-IL" sz="2100" b="1" dirty="0" err="1"/>
                <a:t>iterable</a:t>
              </a:r>
              <a:r>
                <a:rPr lang="en-US" altLang="he-IL" sz="2100" b="1" dirty="0"/>
                <a:t>: 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	………</a:t>
              </a: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B1DE43CF-873A-4716-A48E-0FC0C810F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10" y="4911496"/>
              <a:ext cx="1915887" cy="4308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>
                  <a:solidFill>
                    <a:schemeClr val="accent2"/>
                  </a:solidFill>
                </a:rPr>
                <a:t>the Loop body</a:t>
              </a:r>
              <a:endParaRPr lang="en-US" altLang="he-IL" sz="2100" dirty="0"/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A044E1F0-8773-4F41-879F-5FDE94D13C58}"/>
                </a:ext>
              </a:extLst>
            </p:cNvPr>
            <p:cNvSpPr/>
            <p:nvPr/>
          </p:nvSpPr>
          <p:spPr>
            <a:xfrm>
              <a:off x="6887295" y="4837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18BB930-EF38-4AA3-A60A-65E43F08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55" y="2438174"/>
            <a:ext cx="6020822" cy="44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037897"/>
            <a:ext cx="10515600" cy="3644446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Think </a:t>
            </a:r>
            <a:r>
              <a:rPr lang="en-US" dirty="0" smtClean="0"/>
              <a:t>python (an e-book which may be freely downloaded).</a:t>
            </a:r>
          </a:p>
          <a:p>
            <a:pPr marL="0" indent="0" algn="l" rtl="0">
              <a:buNone/>
            </a:pPr>
            <a:r>
              <a:rPr lang="en-US" dirty="0" smtClean="0"/>
              <a:t>   It is one of the best textbooks to learn Python programming.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Several print copies are available at JCT’s libraries. </a:t>
            </a:r>
          </a:p>
          <a:p>
            <a:pPr algn="l" rtl="0"/>
            <a:r>
              <a:rPr lang="en-US" dirty="0" smtClean="0"/>
              <a:t>Learning Python</a:t>
            </a:r>
          </a:p>
          <a:p>
            <a:pPr algn="l" rtl="0"/>
            <a:r>
              <a:rPr lang="en-US" dirty="0" smtClean="0"/>
              <a:t>Python in a Nutshell</a:t>
            </a:r>
          </a:p>
          <a:p>
            <a:pPr algn="l" rtl="0"/>
            <a:r>
              <a:rPr lang="en-US" dirty="0" smtClean="0"/>
              <a:t>Fluent Python</a:t>
            </a:r>
          </a:p>
          <a:p>
            <a:pPr algn="l" rtl="0"/>
            <a:r>
              <a:rPr lang="en-US" sz="2900" dirty="0" smtClean="0"/>
              <a:t>www.python.org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4476751" y="4000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2B0A38-B648-441F-9E95-62F60171BCA9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247326"/>
            <a:ext cx="10964998" cy="522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The </a:t>
            </a:r>
            <a:r>
              <a:rPr lang="en-US" altLang="he-IL" sz="3600" b="1" dirty="0">
                <a:latin typeface="Comic Sans MS" panose="030F0702030302020204" pitchFamily="66" charset="0"/>
              </a:rPr>
              <a:t>for</a:t>
            </a:r>
            <a:r>
              <a:rPr lang="en-US" altLang="he-IL" sz="3600" dirty="0">
                <a:latin typeface="Comic Sans MS" panose="030F0702030302020204" pitchFamily="66" charset="0"/>
              </a:rPr>
              <a:t> Loop </a:t>
            </a:r>
            <a:r>
              <a:rPr lang="en-US" altLang="he-IL" sz="3600" b="1" dirty="0">
                <a:latin typeface="Comic Sans MS" panose="030F0702030302020204" pitchFamily="66" charset="0"/>
              </a:rPr>
              <a:t>else</a:t>
            </a:r>
            <a:r>
              <a:rPr lang="en-US" altLang="he-IL" sz="3600" dirty="0">
                <a:latin typeface="Comic Sans MS" panose="030F0702030302020204" pitchFamily="66" charset="0"/>
              </a:rPr>
              <a:t> Clause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F4E010A-C838-401A-A75C-E2049D724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03" y="769382"/>
            <a:ext cx="10964998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200" dirty="0"/>
              <a:t>Looping over the values provided by </a:t>
            </a:r>
            <a:r>
              <a:rPr lang="en-US" altLang="he-IL" sz="2200" dirty="0" err="1"/>
              <a:t>iterables</a:t>
            </a:r>
            <a:r>
              <a:rPr lang="en-US" altLang="he-IL" sz="2200" dirty="0"/>
              <a:t> and iterators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F49C7-2132-46F2-A691-9627ADF2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28" y="1269849"/>
            <a:ext cx="6675413" cy="55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37" name="Group 25"/>
          <p:cNvGraphicFramePr>
            <a:graphicFrameLocks noGrp="1"/>
          </p:cNvGraphicFramePr>
          <p:nvPr>
            <p:extLst/>
          </p:nvPr>
        </p:nvGraphicFramePr>
        <p:xfrm>
          <a:off x="1919536" y="1752600"/>
          <a:ext cx="8280920" cy="4089400"/>
        </p:xfrm>
        <a:graphic>
          <a:graphicData uri="http://schemas.openxmlformats.org/drawingml/2006/table">
            <a:tbl>
              <a:tblPr/>
              <a:tblGrid>
                <a:gridCol w="3672408">
                  <a:extLst>
                    <a:ext uri="{9D8B030D-6E8A-4147-A177-3AD203B41FA5}">
                      <a16:colId xmlns:a16="http://schemas.microsoft.com/office/drawing/2014/main" val="253745650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1738740978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inflobj</a:t>
                      </a: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= open(‘data’, ‘r’)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Open the file ‘data’ for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491198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= inflobj.read()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Read whole file into one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80835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 = inflobj.read(N)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Reads N bytes (N &gt;=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1052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 = </a:t>
                      </a:r>
                      <a:r>
                        <a:rPr kumimoji="0" lang="en-US" altLang="he-IL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inflobj.readlines</a:t>
                      </a: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Returns a list of line strings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89536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64579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Files: Input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06EC07-B3A9-410C-AAA1-6D77A7CFE8FB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64579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File Objects are </a:t>
            </a:r>
            <a:r>
              <a:rPr lang="en-US" altLang="he-IL" sz="3600" dirty="0" err="1">
                <a:latin typeface="Comic Sans MS" panose="030F0702030302020204" pitchFamily="66" charset="0"/>
              </a:rPr>
              <a:t>Iterables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17FF4C-96FD-407E-9A22-E416ED37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18" y="1070424"/>
            <a:ext cx="6297016" cy="57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61" name="Group 25"/>
          <p:cNvGraphicFramePr>
            <a:graphicFrameLocks noGrp="1"/>
          </p:cNvGraphicFramePr>
          <p:nvPr>
            <p:extLst/>
          </p:nvPr>
        </p:nvGraphicFramePr>
        <p:xfrm>
          <a:off x="1703512" y="1828800"/>
          <a:ext cx="8856984" cy="4089400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3304160456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528951509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outflobj = open(‘data’, ‘w’)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Open the file ‘data’ for writing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67065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outflobj.write(S)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Writes the string S to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92999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outflobj.writelines(L)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Writes each of the strings in list L to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449351"/>
                  </a:ext>
                </a:extLst>
              </a:tr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outflobj.close</a:t>
                      </a: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Closes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62373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212EA7E7-3D31-45CE-A761-259B5895ACD2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64579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Files: Output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48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086601" y="22860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EC2519-8BE9-46E7-A322-8AE579BC7BA5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A8A93-CCE9-4EDC-8EEA-97EFE269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2" y="2286000"/>
            <a:ext cx="2185299" cy="1922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8DDE8-4F55-4488-AE17-CDC4B9D4E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69" y="2129165"/>
            <a:ext cx="8103717" cy="45506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4534A9-029E-4687-BFF4-007871EF77BB}"/>
              </a:ext>
            </a:extLst>
          </p:cNvPr>
          <p:cNvGrpSpPr/>
          <p:nvPr/>
        </p:nvGrpSpPr>
        <p:grpSpPr>
          <a:xfrm>
            <a:off x="2946399" y="731801"/>
            <a:ext cx="6731532" cy="1384995"/>
            <a:chOff x="5168634" y="4388341"/>
            <a:chExt cx="6731532" cy="1384995"/>
          </a:xfrm>
        </p:grpSpPr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7F6C3F65-E3EF-483C-B99E-F68363CE9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634" y="4388341"/>
              <a:ext cx="6731532" cy="13849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/>
                <a:t>def  </a:t>
              </a:r>
              <a:r>
                <a:rPr lang="en-US" altLang="he-IL" sz="2100" b="1" dirty="0" err="1"/>
                <a:t>funcName</a:t>
              </a:r>
              <a:r>
                <a:rPr lang="en-US" altLang="he-IL" sz="2100" b="1" dirty="0"/>
                <a:t> ([</a:t>
              </a:r>
              <a:r>
                <a:rPr lang="en-US" altLang="he-IL" sz="2100" dirty="0"/>
                <a:t>arg0, arg1, …, </a:t>
              </a:r>
              <a:r>
                <a:rPr lang="en-US" altLang="he-IL" sz="2100" dirty="0" err="1"/>
                <a:t>argN</a:t>
              </a:r>
              <a:r>
                <a:rPr lang="en-US" altLang="he-IL" sz="2100" b="1" dirty="0"/>
                <a:t>]): 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	………</a:t>
              </a:r>
            </a:p>
            <a:p>
              <a:r>
                <a:rPr lang="en-US" altLang="he-IL" sz="2100" b="1" dirty="0"/>
                <a:t>              [return [</a:t>
              </a:r>
              <a:r>
                <a:rPr lang="en-US" altLang="he-IL" sz="2100" dirty="0" err="1"/>
                <a:t>retValue</a:t>
              </a:r>
              <a:r>
                <a:rPr lang="en-US" altLang="he-IL" sz="2100" b="1" dirty="0"/>
                <a:t>]]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EA2B4CC0-3A54-4FB7-B801-FA7D948E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210" y="4911496"/>
              <a:ext cx="2557082" cy="4154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100" b="1" dirty="0">
                  <a:solidFill>
                    <a:schemeClr val="accent2"/>
                  </a:solidFill>
                </a:rPr>
                <a:t>the Function body</a:t>
              </a:r>
              <a:endParaRPr lang="en-US" altLang="he-IL" sz="2100" dirty="0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62F5B91-D0AA-42E0-B9AB-13E3F3FD752D}"/>
                </a:ext>
              </a:extLst>
            </p:cNvPr>
            <p:cNvSpPr/>
            <p:nvPr/>
          </p:nvSpPr>
          <p:spPr>
            <a:xfrm>
              <a:off x="6887295" y="4837917"/>
              <a:ext cx="333827" cy="6067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499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40" y="51016"/>
            <a:ext cx="10515600" cy="652017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Function Definition</a:t>
            </a:r>
            <a:r>
              <a:rPr lang="he-IL" dirty="0" smtClean="0"/>
              <a:t> </a:t>
            </a:r>
            <a:r>
              <a:rPr lang="en-US" dirty="0" smtClean="0"/>
              <a:t>and Function Application/Call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14081" y="5316793"/>
            <a:ext cx="1076383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400" dirty="0" smtClean="0"/>
              <a:t>dynamic typing</a:t>
            </a:r>
            <a:endParaRPr lang="en-US" sz="2400" dirty="0"/>
          </a:p>
          <a:p>
            <a:pPr algn="ctr" rtl="1"/>
            <a:r>
              <a:rPr lang="en-US" sz="2400" dirty="0" smtClean="0"/>
              <a:t>Actually, functions in Python are polymorphic </a:t>
            </a:r>
            <a:endParaRPr lang="he-IL" sz="2400" dirty="0" smtClean="0"/>
          </a:p>
          <a:p>
            <a:pPr algn="ctr" rtl="1"/>
            <a:r>
              <a:rPr lang="en-US" sz="2400" dirty="0" smtClean="0"/>
              <a:t>(see programming examples in the next two slides)</a:t>
            </a:r>
            <a:endParaRPr lang="he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387CC-32EA-432F-992F-757DA5691D3E}"/>
              </a:ext>
            </a:extLst>
          </p:cNvPr>
          <p:cNvSpPr/>
          <p:nvPr/>
        </p:nvSpPr>
        <p:spPr>
          <a:xfrm>
            <a:off x="1783522" y="896327"/>
            <a:ext cx="7888406" cy="523220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en-US" altLang="he-IL" sz="2800" b="1" dirty="0" err="1"/>
              <a:t>def</a:t>
            </a:r>
            <a:r>
              <a:rPr lang="he-IL" altLang="he-IL" sz="2800" b="1" dirty="0"/>
              <a:t> </a:t>
            </a:r>
            <a:endParaRPr lang="he-IL" altLang="he-IL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23B325-2DC7-4ADD-BB3A-497855E0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13" y="1743885"/>
            <a:ext cx="9541623" cy="335898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8209B4A-971A-4C09-8EA7-BBA38FB332E9}"/>
              </a:ext>
            </a:extLst>
          </p:cNvPr>
          <p:cNvGrpSpPr/>
          <p:nvPr/>
        </p:nvGrpSpPr>
        <p:grpSpPr>
          <a:xfrm>
            <a:off x="3862018" y="2893821"/>
            <a:ext cx="6636518" cy="430887"/>
            <a:chOff x="3862018" y="2893821"/>
            <a:chExt cx="6636518" cy="4308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51DC35-B403-437E-BFB9-6A21267D5472}"/>
                </a:ext>
              </a:extLst>
            </p:cNvPr>
            <p:cNvSpPr/>
            <p:nvPr/>
          </p:nvSpPr>
          <p:spPr>
            <a:xfrm>
              <a:off x="8533258" y="2893821"/>
              <a:ext cx="1965278" cy="430887"/>
            </a:xfrm>
            <a:prstGeom prst="rect">
              <a:avLst/>
            </a:prstGeom>
            <a:solidFill>
              <a:srgbClr val="FFFF00">
                <a:alpha val="0"/>
              </a:srgb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dirty="0" smtClean="0"/>
                <a:t>Function name</a:t>
              </a:r>
              <a:endParaRPr lang="he-IL" altLang="he-IL" sz="2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33468D-ED6F-4E7B-86E1-4A9D73DA86BA}"/>
                </a:ext>
              </a:extLst>
            </p:cNvPr>
            <p:cNvSpPr/>
            <p:nvPr/>
          </p:nvSpPr>
          <p:spPr>
            <a:xfrm>
              <a:off x="3862018" y="2893821"/>
              <a:ext cx="4671240" cy="430887"/>
            </a:xfrm>
            <a:prstGeom prst="rect">
              <a:avLst/>
            </a:prstGeom>
            <a:solidFill>
              <a:srgbClr val="FFFF00">
                <a:alpha val="0"/>
              </a:srgb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he-IL" sz="2200" dirty="0" smtClean="0"/>
                <a:t>Arguments list (that may be empty)</a:t>
              </a:r>
              <a:r>
                <a:rPr lang="he-IL" altLang="he-IL" sz="2200" dirty="0" smtClean="0"/>
                <a:t> </a:t>
              </a:r>
              <a:endParaRPr lang="he-IL" altLang="he-IL" sz="2200" dirty="0"/>
            </a:p>
          </p:txBody>
        </p: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0336857-ED13-4D01-949B-6BF07AD1CE8D}"/>
              </a:ext>
            </a:extLst>
          </p:cNvPr>
          <p:cNvSpPr/>
          <p:nvPr/>
        </p:nvSpPr>
        <p:spPr>
          <a:xfrm rot="16200000">
            <a:off x="1504355" y="2541881"/>
            <a:ext cx="430887" cy="463069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A409DF0-32C4-48FE-BA82-FE3974ADC116}"/>
              </a:ext>
            </a:extLst>
          </p:cNvPr>
          <p:cNvSpPr/>
          <p:nvPr/>
        </p:nvSpPr>
        <p:spPr>
          <a:xfrm rot="16200000">
            <a:off x="2176055" y="2580148"/>
            <a:ext cx="300740" cy="463070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4997D3-6F10-4649-9C4F-0D6474EAC7BC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5389238" y="-1232839"/>
            <a:ext cx="430887" cy="7822433"/>
          </a:xfrm>
          <a:prstGeom prst="bentConnector2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8A87789-3AB6-4F51-A203-A4A97A049BFF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090954" y="787137"/>
            <a:ext cx="335850" cy="3877518"/>
          </a:xfrm>
          <a:prstGeom prst="bentConnector2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DCAF3D1-6FA6-4F2D-B8A5-CD66DCA6A65C}"/>
              </a:ext>
            </a:extLst>
          </p:cNvPr>
          <p:cNvSpPr/>
          <p:nvPr/>
        </p:nvSpPr>
        <p:spPr>
          <a:xfrm>
            <a:off x="2533500" y="3218159"/>
            <a:ext cx="321418" cy="814303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D9AA0-2F13-42D6-91CE-0F162BDED2CC}"/>
              </a:ext>
            </a:extLst>
          </p:cNvPr>
          <p:cNvSpPr/>
          <p:nvPr/>
        </p:nvSpPr>
        <p:spPr>
          <a:xfrm>
            <a:off x="2949892" y="3455653"/>
            <a:ext cx="3691540" cy="430887"/>
          </a:xfrm>
          <a:prstGeom prst="rect">
            <a:avLst/>
          </a:prstGeom>
          <a:solidFill>
            <a:srgbClr val="FFFF00">
              <a:alpha val="0"/>
            </a:srgb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l">
              <a:spcBef>
                <a:spcPts val="1200"/>
              </a:spcBef>
              <a:spcAft>
                <a:spcPts val="1200"/>
              </a:spcAft>
            </a:pPr>
            <a:r>
              <a:rPr lang="en-US" altLang="he-IL" sz="2200" dirty="0" smtClean="0"/>
              <a:t>Function body (indented!!)</a:t>
            </a:r>
            <a:endParaRPr lang="he-IL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6040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40" y="51016"/>
            <a:ext cx="10515600" cy="652017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Function Definition</a:t>
            </a:r>
            <a:r>
              <a:rPr lang="he-IL" dirty="0"/>
              <a:t> </a:t>
            </a:r>
            <a:r>
              <a:rPr lang="en-US" dirty="0"/>
              <a:t>and Function Application/Call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0689-8719-42CE-9396-1113EE5B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009649"/>
            <a:ext cx="9073441" cy="55533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DBB38-9E58-4915-AA41-9EE5CA75FB41}"/>
              </a:ext>
            </a:extLst>
          </p:cNvPr>
          <p:cNvCxnSpPr>
            <a:cxnSpLocks/>
          </p:cNvCxnSpPr>
          <p:nvPr/>
        </p:nvCxnSpPr>
        <p:spPr>
          <a:xfrm>
            <a:off x="4232787" y="2109019"/>
            <a:ext cx="131457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40" y="51016"/>
            <a:ext cx="10515600" cy="652017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Function Definition</a:t>
            </a:r>
            <a:r>
              <a:rPr lang="he-IL" dirty="0"/>
              <a:t> </a:t>
            </a:r>
            <a:r>
              <a:rPr lang="en-US" dirty="0"/>
              <a:t>and Function Application/Call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B3DCD-3EB7-4B00-B3FF-4EEC84A8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6" y="1489231"/>
            <a:ext cx="11830087" cy="49767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7C6BA3-5424-422A-A578-97D9AF950F33}"/>
              </a:ext>
            </a:extLst>
          </p:cNvPr>
          <p:cNvSpPr/>
          <p:nvPr/>
        </p:nvSpPr>
        <p:spPr>
          <a:xfrm>
            <a:off x="180957" y="834522"/>
            <a:ext cx="11830086" cy="523220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2800" dirty="0" smtClean="0"/>
              <a:t>Calling the function </a:t>
            </a:r>
            <a:r>
              <a:rPr lang="en-US" altLang="he-IL" sz="2800" dirty="0" err="1" smtClean="0"/>
              <a:t>mymax</a:t>
            </a:r>
            <a:r>
              <a:rPr lang="en-US" altLang="he-IL" sz="2800" dirty="0" smtClean="0"/>
              <a:t> with different parameter values</a:t>
            </a:r>
            <a:endParaRPr lang="he-IL" altLang="he-IL" sz="2800" dirty="0"/>
          </a:p>
        </p:txBody>
      </p:sp>
    </p:spTree>
    <p:extLst>
      <p:ext uri="{BB962C8B-B14F-4D97-AF65-F5344CB8AC3E}">
        <p14:creationId xmlns:p14="http://schemas.microsoft.com/office/powerpoint/2010/main" val="4775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 solution of the quadratic equation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3BF820-D06F-4AB1-B97B-863470DF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1" y="802604"/>
            <a:ext cx="4983480" cy="60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Python’s values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E19DD-4941-4F71-AC6E-599319FBF53F}"/>
              </a:ext>
            </a:extLst>
          </p:cNvPr>
          <p:cNvSpPr/>
          <p:nvPr/>
        </p:nvSpPr>
        <p:spPr>
          <a:xfrm>
            <a:off x="439640" y="704403"/>
            <a:ext cx="11047510" cy="523220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>
              <a:spcBef>
                <a:spcPts val="300"/>
              </a:spcBef>
              <a:spcAft>
                <a:spcPts val="300"/>
              </a:spcAft>
            </a:pPr>
            <a:r>
              <a:rPr lang="he-IL" altLang="he-IL" sz="2800" dirty="0"/>
              <a:t> </a:t>
            </a:r>
            <a:r>
              <a:rPr lang="en-US" altLang="he-IL" sz="2600" b="1" u="sng" dirty="0">
                <a:solidFill>
                  <a:srgbClr val="002060"/>
                </a:solidFill>
              </a:rPr>
              <a:t>In Python, everything are values (objects)</a:t>
            </a:r>
            <a:endParaRPr lang="he-IL" altLang="he-IL" sz="2600" b="1" u="sng" dirty="0">
              <a:solidFill>
                <a:srgbClr val="00206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39640" y="2077164"/>
            <a:ext cx="11571403" cy="4070093"/>
            <a:chOff x="439640" y="2077164"/>
            <a:chExt cx="11571403" cy="40700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F033EA-BD06-4E1A-B3D0-376B38C21D78}"/>
                </a:ext>
              </a:extLst>
            </p:cNvPr>
            <p:cNvSpPr/>
            <p:nvPr/>
          </p:nvSpPr>
          <p:spPr>
            <a:xfrm>
              <a:off x="6389099" y="2077164"/>
              <a:ext cx="5621944" cy="3347070"/>
            </a:xfrm>
            <a:prstGeom prst="rect">
              <a:avLst/>
            </a:prstGeom>
            <a:noFill/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he-IL" sz="2600" b="1" u="sng" dirty="0" smtClean="0">
                  <a:solidFill>
                    <a:srgbClr val="002060"/>
                  </a:solidFill>
                </a:rPr>
                <a:t>Built-in basic data types</a:t>
              </a:r>
              <a:endParaRPr lang="he-IL" altLang="he-IL" sz="2600" b="1" u="sng" dirty="0">
                <a:solidFill>
                  <a:srgbClr val="002060"/>
                </a:solidFill>
              </a:endParaRPr>
            </a:p>
            <a:p>
              <a:pPr marL="84138" algn="l"/>
              <a:r>
                <a:rPr lang="he-IL" altLang="he-IL" sz="2800" dirty="0"/>
                <a:t>- </a:t>
              </a:r>
              <a:r>
                <a:rPr lang="en-US" altLang="he-IL" sz="2800" b="1" dirty="0">
                  <a:solidFill>
                    <a:srgbClr val="C00000"/>
                  </a:solidFill>
                </a:rPr>
                <a:t>bool</a:t>
              </a:r>
              <a:r>
                <a:rPr lang="he-IL" altLang="he-IL" sz="2800" dirty="0"/>
                <a:t> </a:t>
              </a:r>
            </a:p>
            <a:p>
              <a:pPr marL="84138" algn="l"/>
              <a:r>
                <a:rPr lang="he-IL" altLang="he-IL" sz="2800" dirty="0"/>
                <a:t>  </a:t>
              </a:r>
              <a:r>
                <a:rPr lang="en-US" altLang="he-IL" sz="2800" dirty="0"/>
                <a:t>True</a:t>
              </a:r>
              <a:r>
                <a:rPr lang="he-IL" altLang="he-IL" sz="2800" dirty="0"/>
                <a:t>, </a:t>
              </a:r>
              <a:r>
                <a:rPr lang="en-US" altLang="he-IL" sz="2800" dirty="0"/>
                <a:t>False</a:t>
              </a:r>
              <a:r>
                <a:rPr lang="he-IL" altLang="he-IL" sz="2800" dirty="0"/>
                <a:t> </a:t>
              </a:r>
            </a:p>
            <a:p>
              <a:pPr marL="84138" algn="l">
                <a:spcBef>
                  <a:spcPts val="300"/>
                </a:spcBef>
                <a:spcAft>
                  <a:spcPts val="300"/>
                </a:spcAft>
              </a:pPr>
              <a:r>
                <a:rPr lang="he-IL" altLang="he-IL" sz="2800" dirty="0"/>
                <a:t>- </a:t>
              </a:r>
              <a:r>
                <a:rPr lang="en-US" altLang="he-IL" sz="2800" b="1" dirty="0" err="1">
                  <a:solidFill>
                    <a:srgbClr val="C00000"/>
                  </a:solidFill>
                </a:rPr>
                <a:t>NoneType</a:t>
              </a:r>
              <a:endParaRPr lang="he-IL" altLang="he-IL" sz="2800" dirty="0"/>
            </a:p>
            <a:p>
              <a:pPr marL="84138">
                <a:spcBef>
                  <a:spcPts val="300"/>
                </a:spcBef>
                <a:spcAft>
                  <a:spcPts val="300"/>
                </a:spcAft>
              </a:pPr>
              <a:r>
                <a:rPr lang="he-IL" altLang="he-IL" sz="2800" dirty="0"/>
                <a:t>  </a:t>
              </a:r>
              <a:r>
                <a:rPr lang="en-US" altLang="he-IL" sz="2800" dirty="0" smtClean="0"/>
                <a:t>None</a:t>
              </a:r>
            </a:p>
            <a:p>
              <a:pPr marL="84138">
                <a:spcBef>
                  <a:spcPts val="300"/>
                </a:spcBef>
                <a:spcAft>
                  <a:spcPts val="300"/>
                </a:spcAft>
              </a:pPr>
              <a:r>
                <a:rPr lang="he-IL" altLang="he-IL" sz="2800" dirty="0"/>
                <a:t>- </a:t>
              </a:r>
              <a:r>
                <a:rPr lang="en-US" altLang="he-IL" sz="2800" b="1" dirty="0" smtClean="0">
                  <a:solidFill>
                    <a:srgbClr val="C00000"/>
                  </a:solidFill>
                </a:rPr>
                <a:t>Numerical Types</a:t>
              </a:r>
              <a:endParaRPr lang="he-IL" altLang="he-IL" sz="2800" dirty="0"/>
            </a:p>
            <a:p>
              <a:pPr marL="84138" algn="l"/>
              <a:r>
                <a:rPr lang="he-IL" altLang="he-IL" sz="2800" b="1" dirty="0" smtClean="0">
                  <a:solidFill>
                    <a:srgbClr val="C00000"/>
                  </a:solidFill>
                </a:rPr>
                <a:t>  </a:t>
              </a:r>
              <a:r>
                <a:rPr lang="en-US" altLang="he-IL" sz="2800" b="1" dirty="0" err="1" smtClean="0">
                  <a:solidFill>
                    <a:srgbClr val="C00000"/>
                  </a:solidFill>
                </a:rPr>
                <a:t>int</a:t>
              </a:r>
              <a:r>
                <a:rPr lang="en-US" altLang="he-IL" sz="2800" b="1" dirty="0">
                  <a:solidFill>
                    <a:srgbClr val="C00000"/>
                  </a:solidFill>
                </a:rPr>
                <a:t>, long, float, complex</a:t>
              </a:r>
              <a:endParaRPr lang="he-IL" altLang="he-IL" sz="28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9640" y="2562804"/>
              <a:ext cx="8387601" cy="3584453"/>
              <a:chOff x="439639" y="1982940"/>
              <a:chExt cx="8387601" cy="3584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9639" y="2397511"/>
                <a:ext cx="3631719" cy="217681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639" y="1982940"/>
                <a:ext cx="3086251" cy="41457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807" y="4905172"/>
                <a:ext cx="8323433" cy="6622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17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C2B5BBA-8BFD-4B6B-8527-2A33DCE5DCC1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b="1" dirty="0" smtClean="0">
                <a:latin typeface="Comic Sans MS" panose="030F0702030302020204" pitchFamily="66" charset="0"/>
              </a:rPr>
              <a:t>Eratosthenes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43F25-E242-4BA8-B06C-08C9427F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1" y="1589133"/>
            <a:ext cx="7729099" cy="4111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5DD57C-F514-43E0-904F-0946925E5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2" y="5700666"/>
            <a:ext cx="10681093" cy="6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0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2" y="939389"/>
            <a:ext cx="10899683" cy="169780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he-IL" sz="2600" b="1" i="1" dirty="0">
                <a:solidFill>
                  <a:srgbClr val="C00000"/>
                </a:solidFill>
              </a:rPr>
              <a:t>Actual Parameters</a:t>
            </a:r>
            <a:r>
              <a:rPr lang="en-US" altLang="he-IL" sz="2600" b="1" dirty="0">
                <a:solidFill>
                  <a:srgbClr val="C00000"/>
                </a:solidFill>
              </a:rPr>
              <a:t> </a:t>
            </a:r>
            <a:r>
              <a:rPr lang="en-US" altLang="he-IL" sz="2600" dirty="0"/>
              <a:t>are passed to </a:t>
            </a:r>
            <a:r>
              <a:rPr lang="en-US" altLang="he-IL" sz="2600" b="1" i="1" dirty="0">
                <a:solidFill>
                  <a:srgbClr val="C00000"/>
                </a:solidFill>
              </a:rPr>
              <a:t>Formal Parameters </a:t>
            </a:r>
            <a:r>
              <a:rPr lang="en-US" altLang="he-IL" sz="2600" dirty="0"/>
              <a:t>by their </a:t>
            </a:r>
            <a:r>
              <a:rPr lang="en-US" altLang="he-IL" sz="2600" b="1" i="1" dirty="0">
                <a:solidFill>
                  <a:srgbClr val="C00000"/>
                </a:solidFill>
              </a:rPr>
              <a:t>position</a:t>
            </a:r>
            <a:r>
              <a:rPr lang="en-US" altLang="he-IL" sz="2600" b="1" dirty="0">
                <a:solidFill>
                  <a:srgbClr val="C00000"/>
                </a:solidFill>
              </a:rPr>
              <a:t> </a:t>
            </a:r>
            <a:r>
              <a:rPr lang="en-US" altLang="he-IL" sz="2600" dirty="0"/>
              <a:t>in the parameters list. </a:t>
            </a:r>
          </a:p>
          <a:p>
            <a:pPr marL="0" indent="0" algn="l" rtl="0">
              <a:buNone/>
            </a:pPr>
            <a:r>
              <a:rPr lang="en-US" altLang="he-IL" sz="2600" dirty="0"/>
              <a:t>When a function is called, the </a:t>
            </a:r>
            <a:r>
              <a:rPr lang="en-US" altLang="he-IL" sz="2600" b="1" dirty="0">
                <a:solidFill>
                  <a:srgbClr val="C00000"/>
                </a:solidFill>
              </a:rPr>
              <a:t>Formal Parameters </a:t>
            </a:r>
            <a:r>
              <a:rPr lang="en-US" altLang="he-IL" sz="2600" dirty="0"/>
              <a:t>are </a:t>
            </a:r>
            <a:r>
              <a:rPr lang="en-US" altLang="he-IL" sz="2600" b="1" i="1" dirty="0">
                <a:solidFill>
                  <a:srgbClr val="C00000"/>
                </a:solidFill>
              </a:rPr>
              <a:t>assigned</a:t>
            </a:r>
            <a:r>
              <a:rPr lang="en-US" altLang="he-IL" sz="2600" dirty="0"/>
              <a:t> the </a:t>
            </a:r>
            <a:r>
              <a:rPr lang="en-US" altLang="he-IL" sz="2600" b="1" i="1" dirty="0">
                <a:solidFill>
                  <a:srgbClr val="C00000"/>
                </a:solidFill>
              </a:rPr>
              <a:t>Actual Parameters </a:t>
            </a:r>
            <a:r>
              <a:rPr lang="en-US" altLang="he-IL" sz="2600" dirty="0"/>
              <a:t>by </a:t>
            </a:r>
            <a:r>
              <a:rPr lang="en-US" altLang="he-IL" sz="2600" b="1" i="1" dirty="0">
                <a:solidFill>
                  <a:srgbClr val="C00000"/>
                </a:solidFill>
              </a:rPr>
              <a:t>position</a:t>
            </a:r>
            <a:r>
              <a:rPr lang="en-US" altLang="he-IL" sz="2600" dirty="0"/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5963DD-07C4-407F-8ED7-350EF93F484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Positional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E8E02-7E72-4913-9DC0-A18D7741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2" y="2637197"/>
            <a:ext cx="5778370" cy="3095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71093-5E0D-463C-9D6A-2418B421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72" y="2712303"/>
            <a:ext cx="5261414" cy="30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239" y="851905"/>
            <a:ext cx="5969389" cy="1291265"/>
          </a:xfrm>
        </p:spPr>
        <p:txBody>
          <a:bodyPr>
            <a:normAutofit fontScale="62500" lnSpcReduction="20000"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he-IL" dirty="0"/>
              <a:t>Parameters can be assigned </a:t>
            </a:r>
            <a:r>
              <a:rPr lang="en-US" altLang="he-IL" b="1" i="1" dirty="0">
                <a:solidFill>
                  <a:srgbClr val="C00000"/>
                </a:solidFill>
              </a:rPr>
              <a:t>default values.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he-IL" dirty="0"/>
              <a:t>They are </a:t>
            </a:r>
            <a:r>
              <a:rPr lang="en-US" altLang="he-IL" b="1" i="1" dirty="0">
                <a:solidFill>
                  <a:srgbClr val="C00000"/>
                </a:solidFill>
              </a:rPr>
              <a:t>overridden</a:t>
            </a:r>
            <a:r>
              <a:rPr lang="en-US" altLang="he-IL" dirty="0"/>
              <a:t> if </a:t>
            </a:r>
            <a:r>
              <a:rPr lang="en-US" altLang="he-IL" b="1" i="1" dirty="0">
                <a:solidFill>
                  <a:srgbClr val="C00000"/>
                </a:solidFill>
              </a:rPr>
              <a:t>actual parameters are given </a:t>
            </a:r>
            <a:r>
              <a:rPr lang="en-US" altLang="he-IL" dirty="0"/>
              <a:t>for them.</a:t>
            </a:r>
          </a:p>
          <a:p>
            <a:pPr marL="0" indent="0" algn="l" rtl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he-IL" b="1" i="1" dirty="0">
                <a:solidFill>
                  <a:srgbClr val="C00000"/>
                </a:solidFill>
              </a:rPr>
              <a:t>Default formal parameters </a:t>
            </a:r>
            <a:r>
              <a:rPr lang="en-US" altLang="he-IL" dirty="0"/>
              <a:t>must come </a:t>
            </a:r>
            <a:r>
              <a:rPr lang="en-US" altLang="he-IL" b="1" dirty="0">
                <a:solidFill>
                  <a:srgbClr val="C00000"/>
                </a:solidFill>
              </a:rPr>
              <a:t>after</a:t>
            </a:r>
            <a:r>
              <a:rPr lang="en-US" altLang="he-IL" dirty="0"/>
              <a:t> all the </a:t>
            </a:r>
            <a:r>
              <a:rPr lang="en-US" altLang="he-IL" b="1" i="1" dirty="0">
                <a:solidFill>
                  <a:srgbClr val="C00000"/>
                </a:solidFill>
              </a:rPr>
              <a:t>positional formal parameters</a:t>
            </a:r>
            <a:r>
              <a:rPr lang="en-US" altLang="he-IL" dirty="0"/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FB22C2-2327-417E-A72A-909566BCA119}"/>
              </a:ext>
            </a:extLst>
          </p:cNvPr>
          <p:cNvSpPr txBox="1">
            <a:spLocks noChangeArrowheads="1"/>
          </p:cNvSpPr>
          <p:nvPr/>
        </p:nvSpPr>
        <p:spPr>
          <a:xfrm>
            <a:off x="257239" y="178174"/>
            <a:ext cx="11107448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Default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170BE-D10E-4D62-9DD7-C8889048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10" y="851905"/>
            <a:ext cx="5580851" cy="5885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5B8F5-9811-4049-9FD9-B8095845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45" y="2143170"/>
            <a:ext cx="4160193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057" y="805543"/>
            <a:ext cx="10882629" cy="1473200"/>
          </a:xfrm>
        </p:spPr>
        <p:txBody>
          <a:bodyPr>
            <a:normAutofit fontScale="92500" lnSpcReduction="10000"/>
          </a:bodyPr>
          <a:lstStyle/>
          <a:p>
            <a:pPr marL="0" indent="0" algn="ctr" rtl="0">
              <a:buNone/>
            </a:pPr>
            <a:r>
              <a:rPr lang="en-US" altLang="he-IL" sz="2200" b="1" dirty="0">
                <a:solidFill>
                  <a:schemeClr val="accent2"/>
                </a:solidFill>
              </a:rPr>
              <a:t>Call by name </a:t>
            </a:r>
            <a:r>
              <a:rPr lang="en-US" altLang="he-IL" sz="2200" dirty="0"/>
              <a:t>(CBN)</a:t>
            </a:r>
          </a:p>
          <a:p>
            <a:pPr marL="0" indent="0" algn="l" rtl="0">
              <a:buNone/>
            </a:pPr>
            <a:r>
              <a:rPr lang="en-US" altLang="he-IL" sz="2200" dirty="0"/>
              <a:t>Keyword (</a:t>
            </a:r>
            <a:r>
              <a:rPr lang="en-US" altLang="he-IL" sz="2200" b="1" i="1" dirty="0">
                <a:solidFill>
                  <a:srgbClr val="C00000"/>
                </a:solidFill>
              </a:rPr>
              <a:t>actual</a:t>
            </a:r>
            <a:r>
              <a:rPr lang="en-US" altLang="he-IL" sz="2200" dirty="0"/>
              <a:t>) parameters syntax:  </a:t>
            </a:r>
            <a:r>
              <a:rPr lang="en-US" altLang="he-IL" sz="2200" b="1" dirty="0" err="1">
                <a:solidFill>
                  <a:srgbClr val="C00000"/>
                </a:solidFill>
              </a:rPr>
              <a:t>formalParamName</a:t>
            </a:r>
            <a:r>
              <a:rPr lang="en-US" altLang="he-IL" sz="2200" b="1" dirty="0">
                <a:solidFill>
                  <a:srgbClr val="C00000"/>
                </a:solidFill>
              </a:rPr>
              <a:t> = </a:t>
            </a:r>
            <a:r>
              <a:rPr lang="en-US" altLang="he-IL" sz="2200" b="1" dirty="0" err="1">
                <a:solidFill>
                  <a:srgbClr val="C00000"/>
                </a:solidFill>
              </a:rPr>
              <a:t>ActualParamValue</a:t>
            </a:r>
            <a:endParaRPr lang="en-US" altLang="he-IL" sz="2200" b="1" dirty="0">
              <a:solidFill>
                <a:srgbClr val="C00000"/>
              </a:solidFill>
            </a:endParaRPr>
          </a:p>
          <a:p>
            <a:pPr marL="0" indent="0" algn="l" rtl="0">
              <a:buNone/>
            </a:pPr>
            <a:r>
              <a:rPr lang="en-US" altLang="he-IL" sz="2200" dirty="0"/>
              <a:t>Any </a:t>
            </a:r>
            <a:r>
              <a:rPr lang="en-US" altLang="he-IL" sz="2200" b="1" i="1" dirty="0">
                <a:solidFill>
                  <a:srgbClr val="C00000"/>
                </a:solidFill>
              </a:rPr>
              <a:t>positional arguments </a:t>
            </a:r>
            <a:r>
              <a:rPr lang="en-US" altLang="he-IL" sz="2200" dirty="0"/>
              <a:t>must come </a:t>
            </a:r>
            <a:r>
              <a:rPr lang="en-US" altLang="he-IL" sz="2200" b="1" dirty="0">
                <a:solidFill>
                  <a:schemeClr val="accent5">
                    <a:lumMod val="75000"/>
                  </a:schemeClr>
                </a:solidFill>
              </a:rPr>
              <a:t>before </a:t>
            </a:r>
            <a:r>
              <a:rPr lang="en-US" altLang="he-IL" sz="2200" b="1" i="1" dirty="0">
                <a:solidFill>
                  <a:srgbClr val="C00000"/>
                </a:solidFill>
              </a:rPr>
              <a:t>named ones </a:t>
            </a:r>
            <a:r>
              <a:rPr lang="en-US" altLang="he-IL" sz="2200" dirty="0"/>
              <a:t>in a </a:t>
            </a:r>
            <a:r>
              <a:rPr lang="en-US" altLang="he-IL" sz="2200" b="1" i="1" dirty="0">
                <a:solidFill>
                  <a:srgbClr val="C00000"/>
                </a:solidFill>
              </a:rPr>
              <a:t>call</a:t>
            </a:r>
            <a:r>
              <a:rPr lang="en-US" altLang="he-IL" sz="2200" dirty="0"/>
              <a:t> to the function.</a:t>
            </a:r>
          </a:p>
          <a:p>
            <a:pPr marL="0" indent="0" algn="l" rtl="0">
              <a:buNone/>
            </a:pPr>
            <a:r>
              <a:rPr lang="en-US" altLang="he-IL" sz="2200" b="1" i="1" dirty="0">
                <a:solidFill>
                  <a:srgbClr val="C00000"/>
                </a:solidFill>
              </a:rPr>
              <a:t>Keyword actual parameters </a:t>
            </a:r>
            <a:r>
              <a:rPr lang="en-US" altLang="he-IL" sz="2200" dirty="0"/>
              <a:t>may come in </a:t>
            </a:r>
            <a:r>
              <a:rPr lang="en-US" altLang="he-IL" sz="2200" b="1" i="1" dirty="0">
                <a:solidFill>
                  <a:srgbClr val="C00000"/>
                </a:solidFill>
              </a:rPr>
              <a:t>any order </a:t>
            </a:r>
            <a:r>
              <a:rPr lang="en-US" altLang="he-IL" sz="2200" dirty="0"/>
              <a:t>in a </a:t>
            </a:r>
            <a:r>
              <a:rPr lang="en-US" altLang="he-IL" sz="2200" b="1" i="1" dirty="0">
                <a:solidFill>
                  <a:srgbClr val="C00000"/>
                </a:solidFill>
              </a:rPr>
              <a:t>call</a:t>
            </a:r>
            <a:r>
              <a:rPr lang="en-US" altLang="he-IL" sz="2200" dirty="0"/>
              <a:t> to the function. </a:t>
            </a:r>
          </a:p>
          <a:p>
            <a:pPr marL="0" indent="0" algn="l" rtl="0">
              <a:buNone/>
            </a:pPr>
            <a:endParaRPr lang="en-US" altLang="he-IL" sz="2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2C2FDD-14A8-409C-B8CF-2C870D10F432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Keyword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23BD5-E770-493C-B815-61CADB9B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57" y="2538866"/>
            <a:ext cx="5811430" cy="300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3B1EF-BD89-425A-BDC1-F04E9D521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722" y="2387617"/>
            <a:ext cx="3700107" cy="25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3" y="1098660"/>
            <a:ext cx="11059340" cy="5084426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altLang="he-IL" b="1" u="sng" dirty="0">
                <a:solidFill>
                  <a:schemeClr val="accent2"/>
                </a:solidFill>
              </a:rPr>
              <a:t>*</a:t>
            </a:r>
            <a:r>
              <a:rPr lang="en-US" altLang="he-IL" b="1" u="sng" dirty="0" err="1">
                <a:solidFill>
                  <a:schemeClr val="accent2"/>
                </a:solidFill>
              </a:rPr>
              <a:t>args</a:t>
            </a:r>
            <a:r>
              <a:rPr lang="en-US" altLang="he-IL" b="1" u="sng" dirty="0">
                <a:solidFill>
                  <a:schemeClr val="accent2"/>
                </a:solidFill>
              </a:rPr>
              <a:t> </a:t>
            </a:r>
            <a:r>
              <a:rPr lang="en-US" altLang="he-IL" sz="2400" b="1" u="sng" dirty="0"/>
              <a:t>as formal parameter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dirty="0"/>
              <a:t>It may be used </a:t>
            </a:r>
            <a:r>
              <a:rPr lang="en-US" altLang="he-IL" sz="2400" b="1" i="1" dirty="0">
                <a:solidFill>
                  <a:srgbClr val="C00000"/>
                </a:solidFill>
              </a:rPr>
              <a:t>to allow passing </a:t>
            </a:r>
            <a:r>
              <a:rPr lang="en-US" altLang="he-IL" sz="2400" dirty="0"/>
              <a:t>an </a:t>
            </a:r>
            <a:r>
              <a:rPr lang="en-US" altLang="he-IL" sz="2400" b="1" i="1" dirty="0">
                <a:solidFill>
                  <a:srgbClr val="C00000"/>
                </a:solidFill>
              </a:rPr>
              <a:t>unlimited number of positional actual parameters</a:t>
            </a:r>
            <a:r>
              <a:rPr lang="en-US" altLang="he-IL" sz="2400" dirty="0"/>
              <a:t> to a function.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dirty="0"/>
              <a:t>It may be used </a:t>
            </a:r>
            <a:r>
              <a:rPr lang="en-US" altLang="he-IL" sz="2400" b="1" i="1" dirty="0">
                <a:solidFill>
                  <a:srgbClr val="C00000"/>
                </a:solidFill>
              </a:rPr>
              <a:t>when the programmer does not know in advance how many actual parameters </a:t>
            </a:r>
            <a:r>
              <a:rPr lang="en-US" altLang="he-IL" sz="2400" dirty="0"/>
              <a:t>will the caller pass to the function.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u="sng" dirty="0"/>
              <a:t>At runtime</a:t>
            </a:r>
            <a:r>
              <a:rPr lang="en-US" altLang="he-IL" sz="2400" dirty="0"/>
              <a:t>, the </a:t>
            </a:r>
            <a:r>
              <a:rPr lang="en-US" altLang="he-IL" sz="2400" b="1" i="1" dirty="0">
                <a:solidFill>
                  <a:srgbClr val="C00000"/>
                </a:solidFill>
              </a:rPr>
              <a:t>actual parameter values </a:t>
            </a:r>
            <a:r>
              <a:rPr lang="en-US" altLang="he-IL" sz="2400" dirty="0"/>
              <a:t>passed by the caller, are received as part of a </a:t>
            </a:r>
            <a:r>
              <a:rPr lang="en-US" altLang="he-IL" sz="2400" b="1" i="1" dirty="0">
                <a:solidFill>
                  <a:srgbClr val="C00000"/>
                </a:solidFill>
              </a:rPr>
              <a:t>tuple</a:t>
            </a:r>
            <a:r>
              <a:rPr lang="en-US" altLang="he-IL" sz="2400" dirty="0"/>
              <a:t>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b="1" dirty="0">
                <a:solidFill>
                  <a:schemeClr val="accent2"/>
                </a:solidFill>
              </a:rPr>
              <a:t>*</a:t>
            </a:r>
            <a:r>
              <a:rPr lang="en-US" altLang="he-IL" sz="2400" b="1" dirty="0" err="1">
                <a:solidFill>
                  <a:schemeClr val="accent2"/>
                </a:solidFill>
              </a:rPr>
              <a:t>args</a:t>
            </a:r>
            <a:r>
              <a:rPr lang="en-US" altLang="he-IL" sz="2400" dirty="0"/>
              <a:t> is only a convention; any name may be used. </a:t>
            </a:r>
          </a:p>
          <a:p>
            <a:pPr marL="0" indent="0" algn="l" rtl="0">
              <a:buNone/>
            </a:pPr>
            <a:endParaRPr lang="en-US" altLang="he-IL" sz="2400" b="1" u="sng" dirty="0">
              <a:solidFill>
                <a:schemeClr val="accent2"/>
              </a:solidFill>
            </a:endParaRPr>
          </a:p>
          <a:p>
            <a:pPr marL="0" indent="0" algn="l" rtl="0">
              <a:buNone/>
            </a:pPr>
            <a:r>
              <a:rPr lang="en-US" altLang="he-IL" sz="2400" b="1" u="sng" dirty="0">
                <a:solidFill>
                  <a:schemeClr val="accent2"/>
                </a:solidFill>
              </a:rPr>
              <a:t>*</a:t>
            </a:r>
            <a:r>
              <a:rPr lang="en-US" altLang="he-IL" sz="2400" b="1" u="sng" dirty="0" err="1">
                <a:solidFill>
                  <a:schemeClr val="accent2"/>
                </a:solidFill>
              </a:rPr>
              <a:t>args</a:t>
            </a:r>
            <a:r>
              <a:rPr lang="en-US" altLang="he-IL" sz="2400" b="1" u="sng" dirty="0">
                <a:solidFill>
                  <a:schemeClr val="accent2"/>
                </a:solidFill>
              </a:rPr>
              <a:t> </a:t>
            </a:r>
            <a:r>
              <a:rPr lang="en-US" altLang="he-IL" sz="2400" b="1" u="sng" dirty="0"/>
              <a:t>as actual parameter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dirty="0"/>
              <a:t>It may be used to </a:t>
            </a:r>
            <a:r>
              <a:rPr lang="en-US" altLang="he-IL" sz="2400" b="1" i="1" dirty="0">
                <a:solidFill>
                  <a:srgbClr val="C00000"/>
                </a:solidFill>
              </a:rPr>
              <a:t>allow the elements of a sequence to be passed as actual parameters </a:t>
            </a:r>
            <a:r>
              <a:rPr lang="en-US" altLang="he-IL" sz="2400" dirty="0"/>
              <a:t>to a function.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dirty="0"/>
              <a:t>It may be used </a:t>
            </a:r>
            <a:r>
              <a:rPr lang="en-US" altLang="he-IL" sz="2400" b="1" i="1" dirty="0">
                <a:solidFill>
                  <a:srgbClr val="C00000"/>
                </a:solidFill>
              </a:rPr>
              <a:t>when the programmer wants to decompose a sequence and pass all its elements as actual parameters </a:t>
            </a:r>
            <a:r>
              <a:rPr lang="en-US" altLang="he-IL" sz="2400" dirty="0"/>
              <a:t>to a function.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2400" u="sng" dirty="0"/>
              <a:t>At runtime</a:t>
            </a:r>
            <a:r>
              <a:rPr lang="en-US" altLang="he-IL" sz="2400" dirty="0"/>
              <a:t>, the </a:t>
            </a:r>
            <a:r>
              <a:rPr lang="en-US" altLang="he-IL" sz="2400" b="1" i="1" dirty="0">
                <a:solidFill>
                  <a:srgbClr val="C00000"/>
                </a:solidFill>
              </a:rPr>
              <a:t>actual number of elements</a:t>
            </a:r>
            <a:r>
              <a:rPr lang="en-US" altLang="he-IL" sz="2400" dirty="0"/>
              <a:t> in the sequence (its length) needs to be in accordance to </a:t>
            </a:r>
            <a:r>
              <a:rPr lang="en-US" altLang="he-IL" sz="2400" b="1" i="1" dirty="0">
                <a:solidFill>
                  <a:srgbClr val="C00000"/>
                </a:solidFill>
              </a:rPr>
              <a:t>the number of actual parameters the function expects</a:t>
            </a:r>
            <a:r>
              <a:rPr lang="en-US" altLang="he-IL" sz="2400" dirty="0"/>
              <a:t> to receive. </a:t>
            </a:r>
          </a:p>
          <a:p>
            <a:pPr marL="0" indent="0" algn="l" rtl="0">
              <a:buNone/>
            </a:pPr>
            <a:endParaRPr lang="en-US" altLang="he-IL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F2486A-CF45-473C-810B-30830477FCEE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</a:t>
            </a:r>
            <a:r>
              <a:rPr lang="en-US" altLang="he-IL" sz="3600" dirty="0" err="1">
                <a:latin typeface="Comic Sans MS" panose="030F0702030302020204" pitchFamily="66" charset="0"/>
              </a:rPr>
              <a:t>args</a:t>
            </a:r>
            <a:r>
              <a:rPr lang="en-US" altLang="he-IL" sz="3600" dirty="0">
                <a:latin typeface="Comic Sans MS" panose="030F0702030302020204" pitchFamily="66" charset="0"/>
              </a:rPr>
              <a:t> - Non-keyworded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9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5F2486A-CF45-473C-810B-30830477FCEE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</a:t>
            </a:r>
            <a:r>
              <a:rPr lang="en-US" altLang="he-IL" sz="3600" dirty="0" err="1">
                <a:latin typeface="Comic Sans MS" panose="030F0702030302020204" pitchFamily="66" charset="0"/>
              </a:rPr>
              <a:t>args</a:t>
            </a:r>
            <a:r>
              <a:rPr lang="en-US" altLang="he-IL" sz="3600" dirty="0">
                <a:latin typeface="Comic Sans MS" panose="030F0702030302020204" pitchFamily="66" charset="0"/>
              </a:rPr>
              <a:t> - Non-keyworded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3322B-80DC-4EB8-9B44-9A17F304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1534885"/>
            <a:ext cx="5366861" cy="311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CAB17-4F77-4369-AEE7-4A3D7EA53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517" y="1534885"/>
            <a:ext cx="4974170" cy="35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4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2672FA57-ECE4-4511-87F1-8B288D044C1E}"/>
              </a:ext>
            </a:extLst>
          </p:cNvPr>
          <p:cNvSpPr txBox="1">
            <a:spLocks noChangeArrowheads="1"/>
          </p:cNvSpPr>
          <p:nvPr/>
        </p:nvSpPr>
        <p:spPr>
          <a:xfrm>
            <a:off x="327751" y="979073"/>
            <a:ext cx="11174187" cy="5363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he-IL" sz="5000" b="1" u="sng" dirty="0">
                <a:solidFill>
                  <a:schemeClr val="accent2"/>
                </a:solidFill>
              </a:rPr>
              <a:t>**</a:t>
            </a:r>
            <a:r>
              <a:rPr lang="en-US" altLang="he-IL" sz="5000" b="1" u="sng" dirty="0" err="1">
                <a:solidFill>
                  <a:schemeClr val="accent2"/>
                </a:solidFill>
              </a:rPr>
              <a:t>kwargs</a:t>
            </a:r>
            <a:r>
              <a:rPr lang="en-US" altLang="he-IL" sz="5000" b="1" u="sng" dirty="0">
                <a:solidFill>
                  <a:schemeClr val="accent2"/>
                </a:solidFill>
              </a:rPr>
              <a:t> </a:t>
            </a:r>
            <a:r>
              <a:rPr lang="en-US" altLang="he-IL" sz="5000" b="1" u="sng" dirty="0"/>
              <a:t>as formal parameter </a:t>
            </a:r>
            <a:endParaRPr lang="en-US" altLang="he-IL" sz="5000" b="1" dirty="0">
              <a:solidFill>
                <a:schemeClr val="accent2"/>
              </a:solidFill>
            </a:endParaRP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dirty="0"/>
              <a:t>it may be used </a:t>
            </a:r>
            <a:r>
              <a:rPr lang="en-US" altLang="he-IL" sz="5000" b="1" i="1" dirty="0">
                <a:solidFill>
                  <a:srgbClr val="C00000"/>
                </a:solidFill>
              </a:rPr>
              <a:t>to allow passing </a:t>
            </a:r>
            <a:r>
              <a:rPr lang="en-US" altLang="he-IL" sz="5000" dirty="0"/>
              <a:t>an </a:t>
            </a:r>
            <a:r>
              <a:rPr lang="en-US" altLang="he-IL" sz="5000" b="1" i="1" dirty="0">
                <a:solidFill>
                  <a:srgbClr val="C00000"/>
                </a:solidFill>
              </a:rPr>
              <a:t>unlimited number of keyword  parameters </a:t>
            </a:r>
            <a:r>
              <a:rPr lang="en-US" altLang="he-IL" sz="5000" dirty="0"/>
              <a:t>to a function. 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dirty="0"/>
              <a:t>it may be used </a:t>
            </a:r>
            <a:r>
              <a:rPr lang="en-US" altLang="he-IL" sz="5000" b="1" i="1" dirty="0">
                <a:solidFill>
                  <a:srgbClr val="C00000"/>
                </a:solidFill>
              </a:rPr>
              <a:t>when the programmer does not know in advance how many keyword parameters </a:t>
            </a:r>
            <a:r>
              <a:rPr lang="en-US" altLang="he-IL" sz="5000" dirty="0"/>
              <a:t>will the caller pass to the function. 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u="sng" dirty="0"/>
              <a:t>At runtime</a:t>
            </a:r>
            <a:r>
              <a:rPr lang="en-US" altLang="he-IL" sz="5000" dirty="0"/>
              <a:t>, the </a:t>
            </a:r>
            <a:r>
              <a:rPr lang="en-US" altLang="he-IL" sz="5000" b="1" i="1" dirty="0">
                <a:solidFill>
                  <a:srgbClr val="C00000"/>
                </a:solidFill>
              </a:rPr>
              <a:t>keyword parameters </a:t>
            </a:r>
            <a:r>
              <a:rPr lang="en-US" altLang="he-IL" sz="5000" dirty="0"/>
              <a:t>are received as part of a </a:t>
            </a:r>
            <a:r>
              <a:rPr lang="en-US" altLang="he-IL" sz="5000" b="1" i="1" dirty="0">
                <a:solidFill>
                  <a:srgbClr val="C00000"/>
                </a:solidFill>
              </a:rPr>
              <a:t>dictionary</a:t>
            </a:r>
            <a:r>
              <a:rPr lang="en-US" altLang="he-IL" sz="5000" b="1" dirty="0"/>
              <a:t>,</a:t>
            </a:r>
            <a:r>
              <a:rPr lang="en-US" altLang="he-IL" sz="5000" dirty="0"/>
              <a:t> where the </a:t>
            </a:r>
            <a:r>
              <a:rPr lang="en-US" altLang="he-IL" sz="5000" b="1" i="1" dirty="0">
                <a:solidFill>
                  <a:srgbClr val="C00000"/>
                </a:solidFill>
              </a:rPr>
              <a:t>keys </a:t>
            </a:r>
            <a:r>
              <a:rPr lang="en-US" altLang="he-IL" sz="5000" dirty="0"/>
              <a:t>are the </a:t>
            </a:r>
            <a:r>
              <a:rPr lang="en-US" altLang="he-IL" sz="5000" b="1" i="1" dirty="0">
                <a:solidFill>
                  <a:srgbClr val="C00000"/>
                </a:solidFill>
              </a:rPr>
              <a:t>formal parameter names</a:t>
            </a:r>
            <a:r>
              <a:rPr lang="en-US" altLang="he-IL" sz="5000" dirty="0"/>
              <a:t>, and </a:t>
            </a:r>
            <a:r>
              <a:rPr lang="en-US" altLang="he-IL" sz="5000" b="1" i="1" dirty="0">
                <a:solidFill>
                  <a:srgbClr val="C00000"/>
                </a:solidFill>
              </a:rPr>
              <a:t>the values </a:t>
            </a:r>
            <a:r>
              <a:rPr lang="en-US" altLang="he-IL" sz="5000" dirty="0"/>
              <a:t>are the </a:t>
            </a:r>
            <a:r>
              <a:rPr lang="en-US" altLang="he-IL" sz="5000" b="1" i="1" dirty="0">
                <a:solidFill>
                  <a:srgbClr val="C00000"/>
                </a:solidFill>
              </a:rPr>
              <a:t>actual parameter values </a:t>
            </a:r>
            <a:r>
              <a:rPr lang="en-US" altLang="he-IL" sz="5000" dirty="0"/>
              <a:t>passed by the caller.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b="1" dirty="0">
                <a:solidFill>
                  <a:schemeClr val="accent2"/>
                </a:solidFill>
              </a:rPr>
              <a:t>**</a:t>
            </a:r>
            <a:r>
              <a:rPr lang="en-US" altLang="he-IL" sz="5000" b="1" dirty="0" err="1">
                <a:solidFill>
                  <a:schemeClr val="accent2"/>
                </a:solidFill>
              </a:rPr>
              <a:t>kwargs</a:t>
            </a:r>
            <a:r>
              <a:rPr lang="en-US" altLang="he-IL" sz="5000" dirty="0"/>
              <a:t> is only a convention; any name may be used.   </a:t>
            </a:r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5000" dirty="0"/>
          </a:p>
          <a:p>
            <a:pPr marL="0" indent="0" algn="l" rtl="0">
              <a:buNone/>
            </a:pPr>
            <a:r>
              <a:rPr lang="en-US" altLang="he-IL" sz="5000" b="1" u="sng" dirty="0">
                <a:solidFill>
                  <a:schemeClr val="accent2"/>
                </a:solidFill>
              </a:rPr>
              <a:t>*</a:t>
            </a:r>
            <a:r>
              <a:rPr lang="en-US" altLang="he-IL" sz="5000" b="1" u="sng" dirty="0" err="1">
                <a:solidFill>
                  <a:schemeClr val="accent2"/>
                </a:solidFill>
              </a:rPr>
              <a:t>kwargs</a:t>
            </a:r>
            <a:r>
              <a:rPr lang="en-US" altLang="he-IL" sz="5000" b="1" u="sng" dirty="0">
                <a:solidFill>
                  <a:schemeClr val="accent2"/>
                </a:solidFill>
              </a:rPr>
              <a:t> </a:t>
            </a:r>
            <a:r>
              <a:rPr lang="en-US" altLang="he-IL" sz="5000" b="1" u="sng" dirty="0"/>
              <a:t>as actual parameter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dirty="0"/>
              <a:t>It may be used to </a:t>
            </a:r>
            <a:r>
              <a:rPr lang="en-US" altLang="he-IL" sz="5000" b="1" i="1" dirty="0">
                <a:solidFill>
                  <a:srgbClr val="C00000"/>
                </a:solidFill>
              </a:rPr>
              <a:t>allow the pairs of a dictionary to be passed as actual keyword parameters </a:t>
            </a:r>
            <a:r>
              <a:rPr lang="en-US" altLang="he-IL" sz="5000" dirty="0"/>
              <a:t>to a function.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dirty="0"/>
              <a:t>It may be used </a:t>
            </a:r>
            <a:r>
              <a:rPr lang="en-US" altLang="he-IL" sz="5000" b="1" i="1" dirty="0">
                <a:solidFill>
                  <a:srgbClr val="C00000"/>
                </a:solidFill>
              </a:rPr>
              <a:t>when the programmer wants to decompose a </a:t>
            </a:r>
            <a:r>
              <a:rPr lang="en-US" altLang="he-IL" sz="5000" b="1" i="1" dirty="0" err="1">
                <a:solidFill>
                  <a:srgbClr val="C00000"/>
                </a:solidFill>
              </a:rPr>
              <a:t>dicitonary</a:t>
            </a:r>
            <a:r>
              <a:rPr lang="en-US" altLang="he-IL" sz="5000" b="1" i="1" dirty="0">
                <a:solidFill>
                  <a:srgbClr val="C00000"/>
                </a:solidFill>
              </a:rPr>
              <a:t> and pass all its pairs as actual keyword parameters </a:t>
            </a:r>
            <a:r>
              <a:rPr lang="en-US" altLang="he-IL" sz="5000" dirty="0"/>
              <a:t>to a function. </a:t>
            </a:r>
          </a:p>
          <a:p>
            <a:pPr algn="l" rtl="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he-IL" sz="5000" u="sng" dirty="0"/>
              <a:t>At runtime</a:t>
            </a:r>
            <a:r>
              <a:rPr lang="en-US" altLang="he-IL" sz="5000" dirty="0"/>
              <a:t>, the </a:t>
            </a:r>
            <a:r>
              <a:rPr lang="en-US" altLang="he-IL" sz="5000" b="1" i="1" dirty="0">
                <a:solidFill>
                  <a:srgbClr val="C00000"/>
                </a:solidFill>
              </a:rPr>
              <a:t>actual number of pairs</a:t>
            </a:r>
            <a:r>
              <a:rPr lang="en-US" altLang="he-IL" sz="5000" dirty="0"/>
              <a:t> in the </a:t>
            </a:r>
            <a:r>
              <a:rPr lang="en-US" altLang="he-IL" sz="5000" b="1" i="1" dirty="0">
                <a:solidFill>
                  <a:srgbClr val="C00000"/>
                </a:solidFill>
              </a:rPr>
              <a:t>dictionary</a:t>
            </a:r>
            <a:r>
              <a:rPr lang="en-US" altLang="he-IL" sz="5000" dirty="0"/>
              <a:t> (its length) needs to be in accordance to </a:t>
            </a:r>
            <a:r>
              <a:rPr lang="en-US" altLang="he-IL" sz="5000" b="1" i="1" dirty="0">
                <a:solidFill>
                  <a:srgbClr val="C00000"/>
                </a:solidFill>
              </a:rPr>
              <a:t>the number of actual parameters the function expects</a:t>
            </a:r>
            <a:r>
              <a:rPr lang="en-US" altLang="he-IL" sz="5000" dirty="0"/>
              <a:t> to receive. </a:t>
            </a:r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2000" dirty="0"/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2400" dirty="0"/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2400" dirty="0"/>
          </a:p>
          <a:p>
            <a:pPr marL="0" indent="0" algn="l" rtl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he-IL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**</a:t>
            </a:r>
            <a:r>
              <a:rPr lang="en-US" altLang="he-IL" sz="3600" dirty="0" err="1">
                <a:latin typeface="Comic Sans MS" panose="030F0702030302020204" pitchFamily="66" charset="0"/>
              </a:rPr>
              <a:t>kwargs</a:t>
            </a:r>
            <a:r>
              <a:rPr lang="en-US" altLang="he-IL" sz="3600" dirty="0">
                <a:latin typeface="Comic Sans MS" panose="030F0702030302020204" pitchFamily="66" charset="0"/>
              </a:rPr>
              <a:t> - 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0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**</a:t>
            </a:r>
            <a:r>
              <a:rPr lang="en-US" altLang="he-IL" sz="3600" dirty="0" err="1">
                <a:latin typeface="Comic Sans MS" panose="030F0702030302020204" pitchFamily="66" charset="0"/>
              </a:rPr>
              <a:t>kwargs</a:t>
            </a:r>
            <a:r>
              <a:rPr lang="en-US" altLang="he-IL" sz="3600" dirty="0">
                <a:latin typeface="Comic Sans MS" panose="030F0702030302020204" pitchFamily="66" charset="0"/>
              </a:rPr>
              <a:t> - 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02F71A-FD18-4718-9DC6-6F12181D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7" y="946657"/>
            <a:ext cx="5939896" cy="4131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7E488-FB7F-420C-9659-A991741D0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604" y="5078185"/>
            <a:ext cx="8203116" cy="15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 Basics: **</a:t>
            </a:r>
            <a:r>
              <a:rPr lang="en-US" altLang="he-IL" sz="3600" dirty="0" err="1">
                <a:latin typeface="Comic Sans MS" panose="030F0702030302020204" pitchFamily="66" charset="0"/>
              </a:rPr>
              <a:t>kwargs</a:t>
            </a:r>
            <a:r>
              <a:rPr lang="en-US" altLang="he-IL" sz="3600" dirty="0">
                <a:latin typeface="Comic Sans MS" panose="030F0702030302020204" pitchFamily="66" charset="0"/>
              </a:rPr>
              <a:t> - Keyworded unlimited parameters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D6930B-2A82-4540-A8FC-33EC2AAF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3" y="925286"/>
            <a:ext cx="4841783" cy="474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F92B90-B129-4CEC-BC4A-3717DAC7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061" y="925286"/>
            <a:ext cx="4568860" cy="3695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01EDE-EE67-4E98-B835-C0DF93858E11}"/>
              </a:ext>
            </a:extLst>
          </p:cNvPr>
          <p:cNvGrpSpPr/>
          <p:nvPr/>
        </p:nvGrpSpPr>
        <p:grpSpPr>
          <a:xfrm>
            <a:off x="4429337" y="5382604"/>
            <a:ext cx="7339933" cy="1319432"/>
            <a:chOff x="3747166" y="5397119"/>
            <a:chExt cx="7339933" cy="13194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5FD10C-C47F-4CB8-9BA8-404892077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7166" y="5397119"/>
              <a:ext cx="3709790" cy="128270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FFF07E-D44F-4315-AE3F-BCE927964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8519" y="5397119"/>
              <a:ext cx="3298580" cy="1319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65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4F792E-FF46-4905-97E2-50408BC9A92A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module, program, or both: </a:t>
            </a:r>
            <a:r>
              <a:rPr lang="en-US" altLang="he-IL" sz="3600" b="1" dirty="0">
                <a:latin typeface="Comic Sans MS" panose="030F0702030302020204" pitchFamily="66" charset="0"/>
              </a:rPr>
              <a:t>if __name == “__main__”</a:t>
            </a:r>
            <a:endParaRPr lang="he-IL" altLang="he-IL" sz="36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92B90-B129-4CEC-BC4A-3717DAC7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286"/>
            <a:ext cx="4568860" cy="3695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9AE76-AB72-443F-80AE-7C2408A63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3" y="925286"/>
            <a:ext cx="5369740" cy="575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97024-9629-4F50-8B18-50ABEDBEC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59" y="4682836"/>
            <a:ext cx="5198691" cy="19969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936AE-D3AD-4B00-9A64-ECE81CE3D733}"/>
              </a:ext>
            </a:extLst>
          </p:cNvPr>
          <p:cNvCxnSpPr/>
          <p:nvPr/>
        </p:nvCxnSpPr>
        <p:spPr>
          <a:xfrm flipV="1">
            <a:off x="5237018" y="5112327"/>
            <a:ext cx="1011382" cy="88669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8BB490-5BD6-499E-9504-77A2C3E17ECC}"/>
              </a:ext>
            </a:extLst>
          </p:cNvPr>
          <p:cNvCxnSpPr>
            <a:cxnSpLocks/>
          </p:cNvCxnSpPr>
          <p:nvPr/>
        </p:nvCxnSpPr>
        <p:spPr>
          <a:xfrm flipV="1">
            <a:off x="5555672" y="6276109"/>
            <a:ext cx="651164" cy="2355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3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/>
              <a:t>Python’s values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033EA-BD06-4E1A-B3D0-376B38C21D78}"/>
              </a:ext>
            </a:extLst>
          </p:cNvPr>
          <p:cNvSpPr/>
          <p:nvPr/>
        </p:nvSpPr>
        <p:spPr>
          <a:xfrm>
            <a:off x="4929938" y="1443155"/>
            <a:ext cx="7081105" cy="2485296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>
              <a:spcBef>
                <a:spcPts val="300"/>
              </a:spcBef>
              <a:spcAft>
                <a:spcPts val="300"/>
              </a:spcAft>
            </a:pPr>
            <a:r>
              <a:rPr lang="en-US" altLang="he-IL" sz="2800" b="1" u="sng" dirty="0">
                <a:solidFill>
                  <a:srgbClr val="002060"/>
                </a:solidFill>
              </a:rPr>
              <a:t>Built-in Compound data types</a:t>
            </a:r>
          </a:p>
          <a:p>
            <a:pPr marL="84138" algn="r" rtl="1"/>
            <a:r>
              <a:rPr lang="he-IL" altLang="he-IL" sz="2500" dirty="0"/>
              <a:t>   </a:t>
            </a:r>
            <a:r>
              <a:rPr lang="en-US" altLang="he-IL" sz="2500" b="1" dirty="0" err="1" smtClean="0">
                <a:solidFill>
                  <a:srgbClr val="C00000"/>
                </a:solidFill>
              </a:rPr>
              <a:t>str</a:t>
            </a:r>
            <a:endParaRPr lang="he-IL" altLang="he-IL" sz="2500" dirty="0" smtClean="0"/>
          </a:p>
          <a:p>
            <a:pPr marL="84138" algn="r" rtl="1"/>
            <a:r>
              <a:rPr lang="he-IL" altLang="he-IL" sz="2500" dirty="0" smtClean="0"/>
              <a:t>   </a:t>
            </a:r>
            <a:r>
              <a:rPr lang="en-US" altLang="he-IL" sz="2500" b="1" dirty="0" smtClean="0">
                <a:solidFill>
                  <a:srgbClr val="C00000"/>
                </a:solidFill>
              </a:rPr>
              <a:t>tuple</a:t>
            </a:r>
            <a:endParaRPr lang="he-IL" altLang="he-IL" sz="2500" dirty="0" smtClean="0"/>
          </a:p>
          <a:p>
            <a:pPr marL="84138" algn="r" rtl="1"/>
            <a:r>
              <a:rPr lang="he-IL" altLang="he-IL" sz="2500" b="1" dirty="0" smtClean="0"/>
              <a:t>  </a:t>
            </a:r>
            <a:r>
              <a:rPr lang="en-US" altLang="he-IL" sz="2500" b="1" dirty="0" smtClean="0">
                <a:solidFill>
                  <a:srgbClr val="C00000"/>
                </a:solidFill>
              </a:rPr>
              <a:t>list</a:t>
            </a:r>
            <a:endParaRPr lang="he-IL" altLang="he-IL" sz="2500" dirty="0"/>
          </a:p>
          <a:p>
            <a:pPr marL="84138" algn="r" rtl="1"/>
            <a:r>
              <a:rPr lang="he-IL" altLang="he-IL" sz="2500" dirty="0"/>
              <a:t>  </a:t>
            </a:r>
            <a:r>
              <a:rPr lang="en-US" altLang="he-IL" sz="2500" b="1" dirty="0" smtClean="0">
                <a:solidFill>
                  <a:srgbClr val="C00000"/>
                </a:solidFill>
              </a:rPr>
              <a:t>dictionary</a:t>
            </a:r>
            <a:endParaRPr lang="he-IL" altLang="he-IL" sz="2500" dirty="0"/>
          </a:p>
          <a:p>
            <a:pPr marL="84138" algn="r" rtl="1"/>
            <a:r>
              <a:rPr lang="he-IL" altLang="he-IL" sz="2500" dirty="0"/>
              <a:t>  </a:t>
            </a:r>
            <a:r>
              <a:rPr lang="en-US" altLang="he-IL" sz="2500" b="1" dirty="0" smtClean="0">
                <a:solidFill>
                  <a:srgbClr val="C00000"/>
                </a:solidFill>
              </a:rPr>
              <a:t>set</a:t>
            </a:r>
            <a:endParaRPr lang="he-IL" altLang="he-IL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BE26B-AA99-4456-84E6-735FDE6A768B}"/>
              </a:ext>
            </a:extLst>
          </p:cNvPr>
          <p:cNvSpPr/>
          <p:nvPr/>
        </p:nvSpPr>
        <p:spPr>
          <a:xfrm>
            <a:off x="180957" y="1443155"/>
            <a:ext cx="4748981" cy="4806444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/>
            <a:r>
              <a:rPr lang="en-US" altLang="he-IL" sz="2800" b="1" u="sng" dirty="0" smtClean="0">
                <a:solidFill>
                  <a:srgbClr val="002060"/>
                </a:solidFill>
              </a:rPr>
              <a:t>Functions (and methods) are values as </a:t>
            </a:r>
            <a:r>
              <a:rPr lang="en-US" altLang="he-IL" sz="2800" b="1" i="1" u="sng" dirty="0" smtClean="0">
                <a:solidFill>
                  <a:srgbClr val="002060"/>
                </a:solidFill>
              </a:rPr>
              <a:t>any</a:t>
            </a:r>
            <a:r>
              <a:rPr lang="en-US" altLang="he-IL" sz="2800" b="1" u="sng" dirty="0" smtClean="0">
                <a:solidFill>
                  <a:srgbClr val="002060"/>
                </a:solidFill>
              </a:rPr>
              <a:t> other values</a:t>
            </a:r>
            <a:endParaRPr lang="en-US" altLang="he-IL" sz="2800" b="1" u="sng" dirty="0">
              <a:solidFill>
                <a:srgbClr val="002060"/>
              </a:solidFill>
            </a:endParaRPr>
          </a:p>
          <a:p>
            <a:pPr marL="84138">
              <a:spcBef>
                <a:spcPts val="600"/>
              </a:spcBef>
            </a:pPr>
            <a:r>
              <a:rPr lang="en-US" altLang="he-IL" sz="2800" b="1" dirty="0">
                <a:solidFill>
                  <a:srgbClr val="002060"/>
                </a:solidFill>
              </a:rPr>
              <a:t>Data types: </a:t>
            </a:r>
            <a:endParaRPr lang="he-IL" altLang="he-IL" sz="2800" b="1" dirty="0">
              <a:solidFill>
                <a:srgbClr val="002060"/>
              </a:solidFill>
            </a:endParaRPr>
          </a:p>
          <a:p>
            <a:pPr marL="84138" algn="l"/>
            <a:r>
              <a:rPr lang="en-US" altLang="he-IL" sz="2800" b="1" dirty="0" err="1">
                <a:solidFill>
                  <a:srgbClr val="C00000"/>
                </a:solidFill>
              </a:rPr>
              <a:t>BuiltinFunctionType</a:t>
            </a:r>
            <a:r>
              <a:rPr lang="en-US" altLang="he-IL" sz="2800" b="1" dirty="0">
                <a:solidFill>
                  <a:srgbClr val="C00000"/>
                </a:solidFill>
              </a:rPr>
              <a:t>  </a:t>
            </a:r>
            <a:r>
              <a:rPr lang="he-IL" altLang="he-IL" sz="2800" dirty="0" smtClean="0">
                <a:solidFill>
                  <a:srgbClr val="C00000"/>
                </a:solidFill>
              </a:rPr>
              <a:t>  </a:t>
            </a:r>
            <a:r>
              <a:rPr lang="en-US" altLang="he-IL" sz="2800" b="1" dirty="0" err="1">
                <a:solidFill>
                  <a:srgbClr val="C00000"/>
                </a:solidFill>
              </a:rPr>
              <a:t>FunctionType</a:t>
            </a:r>
            <a:r>
              <a:rPr lang="he-IL" altLang="he-IL" sz="2800" b="1" dirty="0">
                <a:solidFill>
                  <a:srgbClr val="C00000"/>
                </a:solidFill>
              </a:rPr>
              <a:t>, </a:t>
            </a:r>
            <a:r>
              <a:rPr lang="en-US" altLang="he-IL" sz="2800" b="1" dirty="0" err="1" smtClean="0">
                <a:solidFill>
                  <a:srgbClr val="C00000"/>
                </a:solidFill>
              </a:rPr>
              <a:t>LambdaType</a:t>
            </a:r>
            <a:r>
              <a:rPr lang="he-IL" altLang="he-IL" sz="2800" b="1" dirty="0" smtClean="0">
                <a:solidFill>
                  <a:srgbClr val="C00000"/>
                </a:solidFill>
              </a:rPr>
              <a:t>  </a:t>
            </a:r>
            <a:r>
              <a:rPr lang="en-US" altLang="he-IL" sz="2800" b="1" dirty="0" err="1">
                <a:solidFill>
                  <a:srgbClr val="C00000"/>
                </a:solidFill>
              </a:rPr>
              <a:t>BuiltinMethodType</a:t>
            </a:r>
            <a:r>
              <a:rPr lang="he-IL" altLang="he-IL" sz="2800" b="1" dirty="0">
                <a:solidFill>
                  <a:srgbClr val="C00000"/>
                </a:solidFill>
              </a:rPr>
              <a:t>, </a:t>
            </a:r>
            <a:r>
              <a:rPr lang="en-US" altLang="he-IL" sz="2800" b="1" dirty="0" err="1">
                <a:solidFill>
                  <a:srgbClr val="C00000"/>
                </a:solidFill>
              </a:rPr>
              <a:t>MethodType</a:t>
            </a:r>
            <a:endParaRPr lang="he-IL" altLang="he-IL" sz="2800" b="1" dirty="0">
              <a:solidFill>
                <a:srgbClr val="C00000"/>
              </a:solidFill>
            </a:endParaRPr>
          </a:p>
          <a:p>
            <a:pPr marL="84138">
              <a:spcBef>
                <a:spcPts val="600"/>
              </a:spcBef>
            </a:pPr>
            <a:r>
              <a:rPr lang="en-US" altLang="he-IL" sz="2800" b="1" dirty="0">
                <a:solidFill>
                  <a:srgbClr val="002060"/>
                </a:solidFill>
              </a:rPr>
              <a:t>Classes are </a:t>
            </a:r>
            <a:r>
              <a:rPr lang="en-US" altLang="he-IL" sz="2800" b="1" dirty="0" smtClean="0">
                <a:solidFill>
                  <a:srgbClr val="002060"/>
                </a:solidFill>
              </a:rPr>
              <a:t>values</a:t>
            </a:r>
            <a:endParaRPr lang="he-IL" altLang="he-IL" sz="3200" b="1" dirty="0">
              <a:solidFill>
                <a:srgbClr val="002060"/>
              </a:solidFill>
            </a:endParaRPr>
          </a:p>
          <a:p>
            <a:pPr marL="84138" algn="l"/>
            <a:r>
              <a:rPr lang="en-US" altLang="he-IL" sz="2800" b="1" dirty="0">
                <a:solidFill>
                  <a:srgbClr val="002060"/>
                </a:solidFill>
              </a:rPr>
              <a:t>Data type: </a:t>
            </a:r>
            <a:r>
              <a:rPr lang="en-US" altLang="he-IL" sz="2400" b="1" dirty="0" smtClean="0">
                <a:solidFill>
                  <a:srgbClr val="C00000"/>
                </a:solidFill>
              </a:rPr>
              <a:t>type</a:t>
            </a:r>
            <a:endParaRPr lang="he-IL" altLang="he-IL" sz="2400" b="1" dirty="0">
              <a:solidFill>
                <a:srgbClr val="C00000"/>
              </a:solidFill>
            </a:endParaRPr>
          </a:p>
          <a:p>
            <a:pPr marL="84138" algn="l">
              <a:lnSpc>
                <a:spcPct val="150000"/>
              </a:lnSpc>
              <a:spcBef>
                <a:spcPts val="1000"/>
              </a:spcBef>
            </a:pPr>
            <a:r>
              <a:rPr lang="en-US" altLang="he-IL" sz="2400" dirty="0" smtClean="0"/>
              <a:t>In general, all of them are </a:t>
            </a:r>
            <a:r>
              <a:rPr lang="en-US" altLang="he-IL" sz="2400" b="1" u="sng" dirty="0" err="1" smtClean="0"/>
              <a:t>callables</a:t>
            </a:r>
            <a:r>
              <a:rPr lang="en-US" altLang="he-IL" sz="2400" dirty="0" smtClean="0"/>
              <a:t>.</a:t>
            </a:r>
            <a:endParaRPr lang="he-IL" altLang="he-IL" sz="24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2E08B-6177-491F-9468-203B4591F991}"/>
              </a:ext>
            </a:extLst>
          </p:cNvPr>
          <p:cNvSpPr/>
          <p:nvPr/>
        </p:nvSpPr>
        <p:spPr>
          <a:xfrm>
            <a:off x="180957" y="919935"/>
            <a:ext cx="11830086" cy="523220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en-US" altLang="he-IL" sz="2800" b="1" u="sng" dirty="0">
                <a:solidFill>
                  <a:srgbClr val="002060"/>
                </a:solidFill>
              </a:rPr>
              <a:t>In Python, everything are values (objects)</a:t>
            </a:r>
            <a:endParaRPr lang="he-IL" altLang="he-IL" sz="2800" b="1" u="sng" dirty="0">
              <a:solidFill>
                <a:srgbClr val="00206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07C7F36-AFAD-461D-BACE-3BDC56DC7F84}"/>
              </a:ext>
            </a:extLst>
          </p:cNvPr>
          <p:cNvSpPr/>
          <p:nvPr/>
        </p:nvSpPr>
        <p:spPr>
          <a:xfrm>
            <a:off x="10042071" y="1966375"/>
            <a:ext cx="305218" cy="195906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C89E0-E22D-45DC-8860-B55073E214DB}"/>
              </a:ext>
            </a:extLst>
          </p:cNvPr>
          <p:cNvSpPr/>
          <p:nvPr/>
        </p:nvSpPr>
        <p:spPr>
          <a:xfrm>
            <a:off x="7395835" y="2629201"/>
            <a:ext cx="2522221" cy="477054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noFill/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en-US" altLang="he-IL" sz="2500" dirty="0"/>
              <a:t>built-in</a:t>
            </a:r>
            <a:r>
              <a:rPr lang="en-US" altLang="he-IL" sz="2500" b="1" dirty="0"/>
              <a:t> </a:t>
            </a:r>
            <a:r>
              <a:rPr lang="en-US" altLang="he-IL" sz="2500" b="1" i="1" u="sng" dirty="0" err="1"/>
              <a:t>iterables</a:t>
            </a:r>
            <a:endParaRPr lang="he-IL" altLang="he-IL" sz="2500" i="1" u="sng" dirty="0"/>
          </a:p>
        </p:txBody>
      </p:sp>
    </p:spTree>
    <p:extLst>
      <p:ext uri="{BB962C8B-B14F-4D97-AF65-F5344CB8AC3E}">
        <p14:creationId xmlns:p14="http://schemas.microsoft.com/office/powerpoint/2010/main" val="2938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405718" y="1081420"/>
            <a:ext cx="9262281" cy="2387600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05719" y="3602039"/>
            <a:ext cx="9262281" cy="9218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Not relevant in our course, but you are invited to see the following slides which are hidden.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12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3" y="2952688"/>
            <a:ext cx="10899684" cy="1183883"/>
          </a:xfrm>
        </p:spPr>
        <p:txBody>
          <a:bodyPr>
            <a:normAutofit/>
          </a:bodyPr>
          <a:lstStyle/>
          <a:p>
            <a:pPr algn="l" rtl="0"/>
            <a:r>
              <a:rPr lang="en-US" altLang="he-IL" b="1" i="1" dirty="0">
                <a:solidFill>
                  <a:srgbClr val="C00000"/>
                </a:solidFill>
              </a:rPr>
              <a:t>Everything</a:t>
            </a:r>
            <a:r>
              <a:rPr lang="en-US" altLang="he-IL" dirty="0"/>
              <a:t> in Python are </a:t>
            </a:r>
            <a:r>
              <a:rPr lang="en-US" altLang="he-IL" b="1" i="1" dirty="0">
                <a:solidFill>
                  <a:srgbClr val="C00000"/>
                </a:solidFill>
              </a:rPr>
              <a:t>objects</a:t>
            </a:r>
            <a:r>
              <a:rPr lang="en-US" altLang="he-IL" dirty="0"/>
              <a:t>. </a:t>
            </a:r>
          </a:p>
          <a:p>
            <a:pPr algn="l" rtl="0"/>
            <a:r>
              <a:rPr lang="en-US" altLang="he-IL" dirty="0"/>
              <a:t>A </a:t>
            </a:r>
            <a:r>
              <a:rPr lang="en-US" altLang="he-IL" b="1" i="1" dirty="0">
                <a:solidFill>
                  <a:srgbClr val="C00000"/>
                </a:solidFill>
              </a:rPr>
              <a:t>class</a:t>
            </a:r>
            <a:r>
              <a:rPr lang="en-US" altLang="he-IL" dirty="0"/>
              <a:t> is a </a:t>
            </a:r>
            <a:r>
              <a:rPr lang="en-US" altLang="he-IL" b="1" i="1" dirty="0">
                <a:solidFill>
                  <a:srgbClr val="C00000"/>
                </a:solidFill>
              </a:rPr>
              <a:t>collection </a:t>
            </a:r>
            <a:r>
              <a:rPr lang="en-US" altLang="he-IL" dirty="0"/>
              <a:t>of</a:t>
            </a:r>
            <a:r>
              <a:rPr lang="en-US" altLang="he-IL" b="1" i="1" dirty="0">
                <a:solidFill>
                  <a:srgbClr val="C00000"/>
                </a:solidFill>
              </a:rPr>
              <a:t> data </a:t>
            </a:r>
            <a:r>
              <a:rPr lang="en-US" altLang="he-IL" dirty="0"/>
              <a:t>and </a:t>
            </a:r>
            <a:r>
              <a:rPr lang="en-US" altLang="he-IL" b="1" i="1" dirty="0">
                <a:solidFill>
                  <a:srgbClr val="C00000"/>
                </a:solidFill>
              </a:rPr>
              <a:t>methods </a:t>
            </a:r>
            <a:r>
              <a:rPr lang="en-US" altLang="he-IL" dirty="0"/>
              <a:t>that </a:t>
            </a:r>
            <a:r>
              <a:rPr lang="en-US" altLang="he-IL" b="1" i="1" dirty="0">
                <a:solidFill>
                  <a:srgbClr val="C00000"/>
                </a:solidFill>
              </a:rPr>
              <a:t>act</a:t>
            </a:r>
            <a:r>
              <a:rPr lang="en-US" altLang="he-IL" dirty="0"/>
              <a:t> on </a:t>
            </a:r>
            <a:r>
              <a:rPr lang="en-US" altLang="he-IL" b="1" i="1" dirty="0">
                <a:solidFill>
                  <a:srgbClr val="C00000"/>
                </a:solidFill>
              </a:rPr>
              <a:t>that data</a:t>
            </a:r>
            <a:r>
              <a:rPr lang="en-US" altLang="he-IL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6F407B-E444-47F6-9634-4082EBAA0E6B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78174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Python is Object-Oriented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019370" y="1616502"/>
            <a:ext cx="3790950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class </a:t>
            </a:r>
            <a:r>
              <a:rPr lang="en-US" altLang="he-IL" b="1" dirty="0" err="1"/>
              <a:t>myclass</a:t>
            </a:r>
            <a:r>
              <a:rPr lang="en-US" altLang="he-IL" b="1" dirty="0"/>
              <a:t> :</a:t>
            </a:r>
          </a:p>
          <a:p>
            <a:r>
              <a:rPr lang="en-US" altLang="he-IL" b="1" dirty="0"/>
              <a:t>    </a:t>
            </a:r>
          </a:p>
          <a:p>
            <a:r>
              <a:rPr lang="en-US" altLang="he-IL" b="1" dirty="0"/>
              <a:t>    def __</a:t>
            </a:r>
            <a:r>
              <a:rPr lang="en-US" altLang="he-IL" b="1" dirty="0" err="1"/>
              <a:t>init</a:t>
            </a:r>
            <a:r>
              <a:rPr lang="en-US" altLang="he-IL" b="1" dirty="0"/>
              <a:t>__(self, </a:t>
            </a:r>
            <a:r>
              <a:rPr lang="en-US" altLang="he-IL" b="1" dirty="0" err="1"/>
              <a:t>val</a:t>
            </a:r>
            <a:r>
              <a:rPr lang="en-US" altLang="he-IL" b="1" dirty="0"/>
              <a:t>) :</a:t>
            </a:r>
          </a:p>
          <a:p>
            <a:r>
              <a:rPr lang="en-US" altLang="he-IL" b="1" dirty="0"/>
              <a:t>        </a:t>
            </a:r>
            <a:r>
              <a:rPr lang="en-US" altLang="he-IL" b="1" dirty="0" err="1"/>
              <a:t>self.x</a:t>
            </a:r>
            <a:r>
              <a:rPr lang="en-US" altLang="he-IL" b="1" dirty="0"/>
              <a:t> = </a:t>
            </a:r>
            <a:r>
              <a:rPr lang="en-US" altLang="he-IL" b="1" dirty="0" err="1"/>
              <a:t>val</a:t>
            </a:r>
            <a:endParaRPr lang="en-US" altLang="he-IL" b="1" dirty="0"/>
          </a:p>
          <a:p>
            <a:endParaRPr lang="en-US" altLang="he-IL" b="1" dirty="0"/>
          </a:p>
          <a:p>
            <a:r>
              <a:rPr lang="en-US" altLang="he-IL" b="1" dirty="0"/>
              <a:t>    def </a:t>
            </a:r>
            <a:r>
              <a:rPr lang="en-US" altLang="he-IL" b="1" dirty="0" err="1"/>
              <a:t>printit</a:t>
            </a:r>
            <a:r>
              <a:rPr lang="en-US" altLang="he-IL" b="1" dirty="0"/>
              <a:t>(self) :</a:t>
            </a:r>
          </a:p>
          <a:p>
            <a:r>
              <a:rPr lang="en-US" altLang="he-IL" b="1" dirty="0"/>
              <a:t>        print (</a:t>
            </a:r>
            <a:r>
              <a:rPr lang="en-US" altLang="he-IL" b="1" dirty="0" err="1"/>
              <a:t>self.x</a:t>
            </a:r>
            <a:r>
              <a:rPr lang="en-US" altLang="he-IL" b="1" dirty="0"/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A3D227-E746-4F14-B1AD-BA5EE184CEC5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Class Syntax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E90910-4540-4F2F-AA34-7B22A37F6FF0}"/>
              </a:ext>
            </a:extLst>
          </p:cNvPr>
          <p:cNvSpPr txBox="1">
            <a:spLocks noChangeArrowheads="1"/>
          </p:cNvSpPr>
          <p:nvPr/>
        </p:nvSpPr>
        <p:spPr>
          <a:xfrm>
            <a:off x="646158" y="4050793"/>
            <a:ext cx="10899684" cy="2031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Every method </a:t>
            </a:r>
            <a:r>
              <a:rPr lang="en-US" altLang="he-IL" sz="2500" dirty="0"/>
              <a:t>in a class takes a </a:t>
            </a:r>
            <a:r>
              <a:rPr lang="en-US" altLang="he-IL" sz="2500" b="1" i="1" dirty="0">
                <a:solidFill>
                  <a:srgbClr val="C00000"/>
                </a:solidFill>
              </a:rPr>
              <a:t>self</a:t>
            </a:r>
            <a:r>
              <a:rPr lang="en-US" altLang="he-IL" sz="2500" dirty="0"/>
              <a:t>-pointer as the </a:t>
            </a:r>
            <a:r>
              <a:rPr lang="en-US" altLang="he-IL" sz="2500" b="1" i="1" dirty="0">
                <a:solidFill>
                  <a:srgbClr val="C00000"/>
                </a:solidFill>
              </a:rPr>
              <a:t>first parameter </a:t>
            </a:r>
          </a:p>
          <a:p>
            <a:pPr marL="0" indent="0" algn="l" rtl="0">
              <a:buNone/>
            </a:pPr>
            <a:r>
              <a:rPr lang="en-US" altLang="he-IL" sz="2500" dirty="0"/>
              <a:t>   (</a:t>
            </a:r>
            <a:r>
              <a:rPr lang="en-US" altLang="he-IL" sz="2500" b="1" i="1" dirty="0">
                <a:solidFill>
                  <a:srgbClr val="C00000"/>
                </a:solidFill>
              </a:rPr>
              <a:t>self</a:t>
            </a:r>
            <a:r>
              <a:rPr lang="en-US" altLang="he-IL" sz="2500" b="1" i="1" dirty="0">
                <a:solidFill>
                  <a:schemeClr val="accent2"/>
                </a:solidFill>
              </a:rPr>
              <a:t> </a:t>
            </a:r>
            <a:r>
              <a:rPr lang="en-US" altLang="he-IL" sz="2500" dirty="0"/>
              <a:t>is a convention) like </a:t>
            </a:r>
            <a:r>
              <a:rPr lang="en-US" altLang="he-IL" sz="2500" b="1" i="1" dirty="0">
                <a:solidFill>
                  <a:srgbClr val="C00000"/>
                </a:solidFill>
              </a:rPr>
              <a:t>this</a:t>
            </a:r>
            <a:r>
              <a:rPr lang="en-US" altLang="he-IL" sz="2500" dirty="0"/>
              <a:t> in Java or C++</a:t>
            </a:r>
          </a:p>
          <a:p>
            <a:pPr algn="l" rtl="0">
              <a:lnSpc>
                <a:spcPct val="150000"/>
              </a:lnSpc>
              <a:spcBef>
                <a:spcPts val="600"/>
              </a:spcBef>
            </a:pPr>
            <a:r>
              <a:rPr lang="en-US" altLang="he-IL" sz="2500" b="1" dirty="0">
                <a:solidFill>
                  <a:srgbClr val="C00000"/>
                </a:solidFill>
              </a:rPr>
              <a:t>__</a:t>
            </a:r>
            <a:r>
              <a:rPr lang="en-US" altLang="he-IL" sz="2500" b="1" dirty="0" err="1">
                <a:solidFill>
                  <a:srgbClr val="C00000"/>
                </a:solidFill>
              </a:rPr>
              <a:t>init</a:t>
            </a:r>
            <a:r>
              <a:rPr lang="en-US" altLang="he-IL" sz="2500" b="1" dirty="0">
                <a:solidFill>
                  <a:srgbClr val="C00000"/>
                </a:solidFill>
              </a:rPr>
              <a:t>__ </a:t>
            </a:r>
            <a:r>
              <a:rPr lang="en-US" altLang="he-IL" sz="2500" dirty="0"/>
              <a:t>is a built-in function that you override as the</a:t>
            </a:r>
            <a:r>
              <a:rPr lang="en-US" altLang="he-IL" sz="2500" b="1" i="1" dirty="0">
                <a:solidFill>
                  <a:srgbClr val="C00000"/>
                </a:solidFill>
              </a:rPr>
              <a:t> initializer </a:t>
            </a:r>
            <a:r>
              <a:rPr lang="en-US" altLang="he-IL" sz="2500" dirty="0"/>
              <a:t>of an </a:t>
            </a:r>
            <a:r>
              <a:rPr lang="en-US" altLang="he-IL" sz="2500" b="1" i="1" dirty="0">
                <a:solidFill>
                  <a:srgbClr val="C00000"/>
                </a:solidFill>
              </a:rPr>
              <a:t>object </a:t>
            </a:r>
            <a:r>
              <a:rPr lang="en-US" altLang="he-IL" sz="2500" dirty="0"/>
              <a:t>of the class (it is </a:t>
            </a:r>
            <a:r>
              <a:rPr lang="en-US" altLang="he-IL" sz="2500" b="1" i="1" u="sng" dirty="0"/>
              <a:t>not</a:t>
            </a:r>
            <a:r>
              <a:rPr lang="en-US" altLang="he-IL" sz="2500" dirty="0"/>
              <a:t> a </a:t>
            </a:r>
            <a:r>
              <a:rPr lang="en-US" altLang="he-IL" sz="2500" b="1" i="1" dirty="0">
                <a:solidFill>
                  <a:srgbClr val="C00000"/>
                </a:solidFill>
              </a:rPr>
              <a:t>constructor </a:t>
            </a:r>
            <a:r>
              <a:rPr lang="en-US" altLang="he-IL" sz="2500" dirty="0"/>
              <a:t>like in Java or C++)</a:t>
            </a:r>
          </a:p>
        </p:txBody>
      </p:sp>
    </p:spTree>
    <p:extLst>
      <p:ext uri="{BB962C8B-B14F-4D97-AF65-F5344CB8AC3E}">
        <p14:creationId xmlns:p14="http://schemas.microsoft.com/office/powerpoint/2010/main" val="19025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003" y="3552825"/>
            <a:ext cx="10515600" cy="1788432"/>
          </a:xfrm>
        </p:spPr>
        <p:txBody>
          <a:bodyPr>
            <a:normAutofit/>
          </a:bodyPr>
          <a:lstStyle/>
          <a:p>
            <a:pPr algn="l" rtl="0"/>
            <a:r>
              <a:rPr lang="en-US" altLang="he-IL" sz="2600" b="1" i="1" dirty="0">
                <a:solidFill>
                  <a:srgbClr val="C00000"/>
                </a:solidFill>
              </a:rPr>
              <a:t>self</a:t>
            </a:r>
            <a:r>
              <a:rPr lang="en-US" altLang="he-IL" sz="2600" dirty="0"/>
              <a:t> is </a:t>
            </a:r>
            <a:r>
              <a:rPr lang="en-US" altLang="he-IL" sz="2600" b="1" i="1" dirty="0">
                <a:solidFill>
                  <a:srgbClr val="C00000"/>
                </a:solidFill>
              </a:rPr>
              <a:t>automatically added</a:t>
            </a:r>
            <a:r>
              <a:rPr lang="en-US" altLang="he-IL" sz="2600" b="1" dirty="0">
                <a:solidFill>
                  <a:schemeClr val="accent2"/>
                </a:solidFill>
              </a:rPr>
              <a:t> </a:t>
            </a:r>
            <a:r>
              <a:rPr lang="en-US" altLang="he-IL" sz="2600" dirty="0"/>
              <a:t>as the </a:t>
            </a:r>
            <a:r>
              <a:rPr lang="en-US" altLang="he-IL" sz="2600" b="1" dirty="0">
                <a:solidFill>
                  <a:schemeClr val="accent2"/>
                </a:solidFill>
              </a:rPr>
              <a:t>first parameter </a:t>
            </a:r>
            <a:r>
              <a:rPr lang="en-US" altLang="he-IL" sz="2600" dirty="0"/>
              <a:t>when a </a:t>
            </a:r>
            <a:r>
              <a:rPr lang="en-US" altLang="he-IL" sz="2600" b="1" i="1" dirty="0">
                <a:solidFill>
                  <a:schemeClr val="accent2"/>
                </a:solidFill>
              </a:rPr>
              <a:t>method</a:t>
            </a:r>
            <a:r>
              <a:rPr lang="en-US" altLang="he-IL" sz="2600" i="1" dirty="0">
                <a:solidFill>
                  <a:schemeClr val="accent2"/>
                </a:solidFill>
              </a:rPr>
              <a:t> </a:t>
            </a:r>
            <a:r>
              <a:rPr lang="en-US" altLang="he-IL" sz="2600" dirty="0"/>
              <a:t>is </a:t>
            </a:r>
            <a:r>
              <a:rPr lang="en-US" altLang="he-IL" sz="2600" b="1" i="1" dirty="0"/>
              <a:t>called </a:t>
            </a:r>
            <a:r>
              <a:rPr lang="en-US" altLang="he-IL" sz="2600" dirty="0"/>
              <a:t>on </a:t>
            </a:r>
            <a:r>
              <a:rPr lang="en-US" altLang="he-IL" sz="2600" b="1" i="1" dirty="0">
                <a:solidFill>
                  <a:srgbClr val="C00000"/>
                </a:solidFill>
              </a:rPr>
              <a:t>an instance </a:t>
            </a:r>
            <a:r>
              <a:rPr lang="en-US" altLang="he-IL" sz="2600" dirty="0"/>
              <a:t>of a class.</a:t>
            </a:r>
          </a:p>
          <a:p>
            <a:pPr algn="l" rtl="0"/>
            <a:r>
              <a:rPr lang="en-US" altLang="he-IL" sz="2600" b="1" dirty="0">
                <a:solidFill>
                  <a:srgbClr val="00B050"/>
                </a:solidFill>
              </a:rPr>
              <a:t>Internally</a:t>
            </a:r>
            <a:r>
              <a:rPr lang="en-US" altLang="he-IL" sz="2600" dirty="0"/>
              <a:t>, </a:t>
            </a:r>
            <a:r>
              <a:rPr lang="en-US" altLang="he-IL" sz="2600" b="1" i="1" dirty="0">
                <a:solidFill>
                  <a:srgbClr val="C00000"/>
                </a:solidFill>
              </a:rPr>
              <a:t>self</a:t>
            </a:r>
            <a:r>
              <a:rPr lang="en-US" altLang="he-IL" sz="2600" dirty="0"/>
              <a:t> must be </a:t>
            </a:r>
            <a:r>
              <a:rPr lang="en-US" altLang="he-IL" sz="2600" b="1" i="1" dirty="0">
                <a:solidFill>
                  <a:srgbClr val="C00000"/>
                </a:solidFill>
              </a:rPr>
              <a:t>explicitly passed</a:t>
            </a:r>
            <a:r>
              <a:rPr lang="en-US" altLang="he-IL" sz="2600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9E53E4-B426-48AF-8A05-35B1242FB73B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Class Method Calls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8DEA8B-8B37-43D1-9396-25ECE326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59" y="1532935"/>
            <a:ext cx="2903744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&gt;&gt;&gt; from </a:t>
            </a:r>
            <a:r>
              <a:rPr lang="en-US" altLang="he-IL" b="1" dirty="0" err="1"/>
              <a:t>classbasic</a:t>
            </a:r>
            <a:r>
              <a:rPr lang="en-US" altLang="he-IL" b="1" dirty="0"/>
              <a:t> import *</a:t>
            </a:r>
          </a:p>
          <a:p>
            <a:r>
              <a:rPr lang="en-US" altLang="he-IL" b="1" dirty="0"/>
              <a:t>&gt;&gt;&gt; x = </a:t>
            </a:r>
            <a:r>
              <a:rPr lang="en-US" altLang="he-IL" b="1" dirty="0" err="1"/>
              <a:t>myclass</a:t>
            </a:r>
            <a:r>
              <a:rPr lang="en-US" altLang="he-IL" b="1" dirty="0"/>
              <a:t>(3)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x.printit</a:t>
            </a:r>
            <a:r>
              <a:rPr lang="en-US" altLang="he-IL" b="1" dirty="0"/>
              <a:t>()</a:t>
            </a:r>
          </a:p>
          <a:p>
            <a:r>
              <a:rPr lang="en-US" altLang="he-IL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15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489" y="4315205"/>
            <a:ext cx="9912711" cy="1690914"/>
          </a:xfrm>
        </p:spPr>
        <p:txBody>
          <a:bodyPr/>
          <a:lstStyle/>
          <a:p>
            <a:pPr algn="l" rtl="0"/>
            <a:r>
              <a:rPr lang="en-US" altLang="he-IL" b="1" i="1" dirty="0">
                <a:solidFill>
                  <a:srgbClr val="C00000"/>
                </a:solidFill>
              </a:rPr>
              <a:t>Super classes </a:t>
            </a:r>
            <a:r>
              <a:rPr lang="en-US" altLang="he-IL" dirty="0"/>
              <a:t>are listed </a:t>
            </a:r>
            <a:r>
              <a:rPr lang="en-US" altLang="he-IL" b="1" i="1" dirty="0">
                <a:solidFill>
                  <a:srgbClr val="C00000"/>
                </a:solidFill>
              </a:rPr>
              <a:t>in brackets </a:t>
            </a:r>
            <a:r>
              <a:rPr lang="en-US" altLang="he-IL" dirty="0"/>
              <a:t>after the name of the class.</a:t>
            </a:r>
          </a:p>
          <a:p>
            <a:pPr algn="l" rtl="0"/>
            <a:r>
              <a:rPr lang="en-US" altLang="he-IL" dirty="0"/>
              <a:t>Python allows </a:t>
            </a:r>
            <a:r>
              <a:rPr lang="en-US" altLang="he-IL" b="1" i="1" dirty="0">
                <a:solidFill>
                  <a:srgbClr val="C00000"/>
                </a:solidFill>
              </a:rPr>
              <a:t>multiple inheritance</a:t>
            </a:r>
            <a:r>
              <a:rPr lang="en-US" altLang="he-IL" dirty="0"/>
              <a:t>.</a:t>
            </a:r>
          </a:p>
          <a:p>
            <a:pPr algn="l" rtl="0"/>
            <a:r>
              <a:rPr lang="en-US" altLang="he-IL" b="1" i="1" dirty="0">
                <a:solidFill>
                  <a:srgbClr val="C00000"/>
                </a:solidFill>
              </a:rPr>
              <a:t>Name resolution </a:t>
            </a:r>
            <a:r>
              <a:rPr lang="en-US" altLang="he-IL" dirty="0"/>
              <a:t>is </a:t>
            </a:r>
            <a:r>
              <a:rPr lang="en-US" altLang="he-IL" b="1" dirty="0">
                <a:solidFill>
                  <a:schemeClr val="accent6">
                    <a:lumMod val="75000"/>
                  </a:schemeClr>
                </a:solidFill>
              </a:rPr>
              <a:t>bottom to top</a:t>
            </a:r>
            <a:r>
              <a:rPr lang="en-US" altLang="he-IL" dirty="0"/>
              <a:t>, </a:t>
            </a:r>
            <a:r>
              <a:rPr lang="en-US" altLang="he-IL" b="1" dirty="0">
                <a:solidFill>
                  <a:srgbClr val="0070C0"/>
                </a:solidFill>
              </a:rPr>
              <a:t>left to right</a:t>
            </a:r>
            <a:r>
              <a:rPr lang="en-US" altLang="he-IL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474B29-4468-44D4-A14B-66CB2019DC55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Class Inheritance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990656-C916-4B3A-BA72-572AEEFB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1197429"/>
            <a:ext cx="3059235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&gt;&gt;&gt; from </a:t>
            </a:r>
            <a:r>
              <a:rPr lang="en-US" altLang="he-IL" b="1" dirty="0" err="1"/>
              <a:t>classinherit</a:t>
            </a:r>
            <a:r>
              <a:rPr lang="en-US" altLang="he-IL" b="1" dirty="0"/>
              <a:t> import *</a:t>
            </a:r>
          </a:p>
          <a:p>
            <a:r>
              <a:rPr lang="en-US" altLang="he-IL" b="1" dirty="0"/>
              <a:t>&gt;&gt;&gt; x = c3()</a:t>
            </a:r>
          </a:p>
          <a:p>
            <a:r>
              <a:rPr lang="en-US" altLang="he-IL" b="1" dirty="0"/>
              <a:t>&gt;&gt;&gt; obj = c3()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obj.z</a:t>
            </a:r>
            <a:endParaRPr lang="en-US" altLang="he-IL" b="1" dirty="0"/>
          </a:p>
          <a:p>
            <a:r>
              <a:rPr lang="en-US" altLang="he-IL" b="1" dirty="0"/>
              <a:t>2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obj.x</a:t>
            </a:r>
            <a:endParaRPr lang="en-US" altLang="he-IL" b="1" dirty="0"/>
          </a:p>
          <a:p>
            <a:r>
              <a:rPr lang="en-US" altLang="he-IL" b="1" dirty="0"/>
              <a:t>10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obj.y</a:t>
            </a:r>
            <a:endParaRPr lang="en-US" altLang="he-IL" b="1" dirty="0"/>
          </a:p>
          <a:p>
            <a:r>
              <a:rPr lang="en-US" altLang="he-IL" b="1" dirty="0"/>
              <a:t>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34C6EB-15ED-4F74-A920-B854480C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1" y="968828"/>
            <a:ext cx="1636987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class c1 :</a:t>
            </a:r>
          </a:p>
          <a:p>
            <a:r>
              <a:rPr lang="en-US" altLang="he-IL" b="1" dirty="0"/>
              <a:t>    x = 10</a:t>
            </a:r>
          </a:p>
          <a:p>
            <a:endParaRPr lang="en-US" altLang="he-IL" b="1" dirty="0"/>
          </a:p>
          <a:p>
            <a:r>
              <a:rPr lang="en-US" altLang="he-IL" b="1" dirty="0"/>
              <a:t>class c2  :</a:t>
            </a:r>
          </a:p>
          <a:p>
            <a:r>
              <a:rPr lang="en-US" altLang="he-IL" b="1" dirty="0"/>
              <a:t>    </a:t>
            </a:r>
          </a:p>
          <a:p>
            <a:r>
              <a:rPr lang="en-US" altLang="he-IL" b="1" dirty="0"/>
              <a:t>    x = 20</a:t>
            </a:r>
          </a:p>
          <a:p>
            <a:r>
              <a:rPr lang="en-US" altLang="he-IL" b="1" dirty="0"/>
              <a:t>    y = 15</a:t>
            </a:r>
          </a:p>
          <a:p>
            <a:endParaRPr lang="en-US" altLang="he-IL" b="1" dirty="0"/>
          </a:p>
          <a:p>
            <a:r>
              <a:rPr lang="en-US" altLang="he-IL" b="1" dirty="0"/>
              <a:t>class c3(c1,c2) :</a:t>
            </a:r>
          </a:p>
          <a:p>
            <a:r>
              <a:rPr lang="en-US" altLang="he-IL" b="1" dirty="0"/>
              <a:t>    z = 2</a:t>
            </a:r>
          </a:p>
        </p:txBody>
      </p:sp>
    </p:spTree>
    <p:extLst>
      <p:ext uri="{BB962C8B-B14F-4D97-AF65-F5344CB8AC3E}">
        <p14:creationId xmlns:p14="http://schemas.microsoft.com/office/powerpoint/2010/main" val="21450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876507" y="2898696"/>
            <a:ext cx="5054236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&gt;&gt;&gt; from </a:t>
            </a:r>
            <a:r>
              <a:rPr lang="en-US" altLang="he-IL" b="1" dirty="0" err="1"/>
              <a:t>lomda</a:t>
            </a:r>
            <a:r>
              <a:rPr lang="en-US" altLang="he-IL" b="1" dirty="0"/>
              <a:t> import *</a:t>
            </a:r>
          </a:p>
          <a:p>
            <a:r>
              <a:rPr lang="en-US" altLang="he-IL" b="1" dirty="0"/>
              <a:t>&gt;&gt;&gt; person1 = Person('</a:t>
            </a:r>
            <a:r>
              <a:rPr lang="en-US" altLang="he-IL" b="1" dirty="0" err="1"/>
              <a:t>avraham</a:t>
            </a:r>
            <a:r>
              <a:rPr lang="en-US" altLang="he-IL" b="1" dirty="0"/>
              <a:t>','</a:t>
            </a:r>
            <a:r>
              <a:rPr lang="en-US" altLang="he-IL" b="1" dirty="0" err="1"/>
              <a:t>cohen</a:t>
            </a:r>
            <a:r>
              <a:rPr lang="en-US" altLang="he-IL" b="1" dirty="0"/>
              <a:t>')</a:t>
            </a:r>
          </a:p>
          <a:p>
            <a:r>
              <a:rPr lang="en-US" altLang="he-IL" b="1" dirty="0"/>
              <a:t>&gt;&gt;&gt; person2 = Employee('yisaac','levi',1234)</a:t>
            </a:r>
          </a:p>
          <a:p>
            <a:r>
              <a:rPr lang="en-US" altLang="he-IL" b="1" dirty="0"/>
              <a:t>&gt;&gt;&gt; person1.toString()</a:t>
            </a:r>
          </a:p>
          <a:p>
            <a:r>
              <a:rPr lang="en-US" altLang="he-IL" b="1" dirty="0"/>
              <a:t>'</a:t>
            </a:r>
            <a:r>
              <a:rPr lang="en-US" altLang="he-IL" b="1" dirty="0" err="1"/>
              <a:t>avraham</a:t>
            </a:r>
            <a:r>
              <a:rPr lang="en-US" altLang="he-IL" b="1" dirty="0"/>
              <a:t> </a:t>
            </a:r>
            <a:r>
              <a:rPr lang="en-US" altLang="he-IL" b="1" dirty="0" err="1"/>
              <a:t>cohen</a:t>
            </a:r>
            <a:r>
              <a:rPr lang="en-US" altLang="he-IL" b="1" dirty="0"/>
              <a:t>'</a:t>
            </a:r>
          </a:p>
          <a:p>
            <a:r>
              <a:rPr lang="en-US" altLang="he-IL" b="1" dirty="0"/>
              <a:t>&gt;&gt;&gt; person2.toString()</a:t>
            </a:r>
          </a:p>
          <a:p>
            <a:r>
              <a:rPr lang="en-US" altLang="he-IL" b="1" dirty="0"/>
              <a:t>'</a:t>
            </a:r>
            <a:r>
              <a:rPr lang="en-US" altLang="he-IL" b="1" dirty="0" err="1"/>
              <a:t>yisaac</a:t>
            </a:r>
            <a:r>
              <a:rPr lang="en-US" altLang="he-IL" b="1" dirty="0"/>
              <a:t> </a:t>
            </a:r>
            <a:r>
              <a:rPr lang="en-US" altLang="he-IL" b="1" dirty="0" err="1"/>
              <a:t>levi</a:t>
            </a:r>
            <a:r>
              <a:rPr lang="en-US" altLang="he-IL" b="1" dirty="0"/>
              <a:t>, 1234'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01040" y="1790701"/>
            <a:ext cx="5986639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class Person:</a:t>
            </a:r>
          </a:p>
          <a:p>
            <a:r>
              <a:rPr lang="en-US" altLang="he-IL" b="1" dirty="0"/>
              <a:t>    </a:t>
            </a:r>
            <a:r>
              <a:rPr lang="en-US" altLang="he-IL" b="1" dirty="0" err="1"/>
              <a:t>def</a:t>
            </a:r>
            <a:r>
              <a:rPr lang="en-US" altLang="he-IL" b="1" dirty="0"/>
              <a:t> __</a:t>
            </a:r>
            <a:r>
              <a:rPr lang="en-US" altLang="he-IL" b="1" dirty="0" err="1"/>
              <a:t>init</a:t>
            </a:r>
            <a:r>
              <a:rPr lang="en-US" altLang="he-IL" b="1" dirty="0"/>
              <a:t>__(self, first, last):</a:t>
            </a:r>
          </a:p>
          <a:p>
            <a:r>
              <a:rPr lang="en-US" altLang="he-IL" b="1" dirty="0"/>
              <a:t>        </a:t>
            </a:r>
            <a:r>
              <a:rPr lang="en-US" altLang="he-IL" b="1" dirty="0" err="1"/>
              <a:t>self.firstname</a:t>
            </a:r>
            <a:r>
              <a:rPr lang="en-US" altLang="he-IL" b="1" dirty="0"/>
              <a:t> = first</a:t>
            </a:r>
          </a:p>
          <a:p>
            <a:r>
              <a:rPr lang="en-US" altLang="he-IL" b="1" dirty="0"/>
              <a:t>        </a:t>
            </a:r>
            <a:r>
              <a:rPr lang="en-US" altLang="he-IL" b="1" dirty="0" err="1"/>
              <a:t>self.lastname</a:t>
            </a:r>
            <a:r>
              <a:rPr lang="en-US" altLang="he-IL" b="1" dirty="0"/>
              <a:t> = last</a:t>
            </a:r>
          </a:p>
          <a:p>
            <a:endParaRPr lang="en-US" altLang="he-IL" b="1" dirty="0"/>
          </a:p>
          <a:p>
            <a:r>
              <a:rPr lang="en-US" altLang="he-IL" b="1" dirty="0"/>
              <a:t>    </a:t>
            </a:r>
            <a:r>
              <a:rPr lang="en-US" altLang="he-IL" b="1" dirty="0" err="1"/>
              <a:t>def</a:t>
            </a:r>
            <a:r>
              <a:rPr lang="en-US" altLang="he-IL" b="1" dirty="0"/>
              <a:t> </a:t>
            </a:r>
            <a:r>
              <a:rPr lang="en-US" altLang="he-IL" b="1" dirty="0" err="1"/>
              <a:t>toString</a:t>
            </a:r>
            <a:r>
              <a:rPr lang="en-US" altLang="he-IL" b="1" dirty="0"/>
              <a:t>(self):</a:t>
            </a:r>
          </a:p>
          <a:p>
            <a:r>
              <a:rPr lang="en-US" altLang="he-IL" b="1" dirty="0"/>
              <a:t>        return </a:t>
            </a:r>
            <a:r>
              <a:rPr lang="en-US" altLang="he-IL" b="1" dirty="0" err="1"/>
              <a:t>self.firstname</a:t>
            </a:r>
            <a:r>
              <a:rPr lang="en-US" altLang="he-IL" b="1" dirty="0"/>
              <a:t> + " " + </a:t>
            </a:r>
            <a:r>
              <a:rPr lang="en-US" altLang="he-IL" b="1" dirty="0" err="1"/>
              <a:t>self.lastname</a:t>
            </a:r>
            <a:endParaRPr lang="en-US" altLang="he-IL" b="1" dirty="0"/>
          </a:p>
          <a:p>
            <a:endParaRPr lang="en-US" altLang="he-IL" b="1" dirty="0"/>
          </a:p>
          <a:p>
            <a:r>
              <a:rPr lang="en-US" altLang="he-IL" b="1" dirty="0"/>
              <a:t>class Employee(Person):</a:t>
            </a:r>
          </a:p>
          <a:p>
            <a:r>
              <a:rPr lang="en-US" altLang="he-IL" b="1" dirty="0"/>
              <a:t>    </a:t>
            </a:r>
            <a:r>
              <a:rPr lang="en-US" altLang="he-IL" b="1" dirty="0" err="1"/>
              <a:t>def</a:t>
            </a:r>
            <a:r>
              <a:rPr lang="en-US" altLang="he-IL" b="1" dirty="0"/>
              <a:t> __</a:t>
            </a:r>
            <a:r>
              <a:rPr lang="en-US" altLang="he-IL" b="1" dirty="0" err="1"/>
              <a:t>init</a:t>
            </a:r>
            <a:r>
              <a:rPr lang="en-US" altLang="he-IL" b="1" dirty="0"/>
              <a:t>__(self, first, last, </a:t>
            </a:r>
            <a:r>
              <a:rPr lang="en-US" altLang="he-IL" b="1" dirty="0" err="1"/>
              <a:t>staffnum</a:t>
            </a:r>
            <a:r>
              <a:rPr lang="en-US" altLang="he-IL" b="1" dirty="0"/>
              <a:t>):</a:t>
            </a:r>
          </a:p>
          <a:p>
            <a:r>
              <a:rPr lang="en-US" altLang="he-IL" b="1" dirty="0"/>
              <a:t>        Person.__</a:t>
            </a:r>
            <a:r>
              <a:rPr lang="en-US" altLang="he-IL" b="1" dirty="0" err="1"/>
              <a:t>init</a:t>
            </a:r>
            <a:r>
              <a:rPr lang="en-US" altLang="he-IL" b="1" dirty="0"/>
              <a:t>__(self, first, last)</a:t>
            </a:r>
          </a:p>
          <a:p>
            <a:r>
              <a:rPr lang="en-US" altLang="he-IL" b="1" dirty="0"/>
              <a:t>        </a:t>
            </a:r>
            <a:r>
              <a:rPr lang="en-US" altLang="he-IL" b="1" dirty="0" err="1"/>
              <a:t>self.staffnumber</a:t>
            </a:r>
            <a:r>
              <a:rPr lang="en-US" altLang="he-IL" b="1" dirty="0"/>
              <a:t> = </a:t>
            </a:r>
            <a:r>
              <a:rPr lang="en-US" altLang="he-IL" b="1" dirty="0" err="1"/>
              <a:t>staffnum</a:t>
            </a:r>
            <a:endParaRPr lang="en-US" altLang="he-IL" b="1" dirty="0"/>
          </a:p>
          <a:p>
            <a:endParaRPr lang="en-US" altLang="he-IL" b="1" dirty="0"/>
          </a:p>
          <a:p>
            <a:r>
              <a:rPr lang="en-US" altLang="he-IL" b="1" dirty="0"/>
              <a:t>    </a:t>
            </a:r>
            <a:r>
              <a:rPr lang="en-US" altLang="he-IL" b="1" dirty="0" err="1"/>
              <a:t>def</a:t>
            </a:r>
            <a:r>
              <a:rPr lang="en-US" altLang="he-IL" b="1" dirty="0"/>
              <a:t> </a:t>
            </a:r>
            <a:r>
              <a:rPr lang="en-US" altLang="he-IL" b="1" dirty="0" err="1"/>
              <a:t>toString</a:t>
            </a:r>
            <a:r>
              <a:rPr lang="en-US" altLang="he-IL" b="1" dirty="0"/>
              <a:t>(self):</a:t>
            </a:r>
          </a:p>
          <a:p>
            <a:r>
              <a:rPr lang="en-US" altLang="he-IL" b="1" dirty="0"/>
              <a:t>        return </a:t>
            </a:r>
            <a:r>
              <a:rPr lang="en-US" altLang="he-IL" b="1" dirty="0" err="1"/>
              <a:t>Person.toString</a:t>
            </a:r>
            <a:r>
              <a:rPr lang="en-US" altLang="he-IL" b="1" dirty="0"/>
              <a:t>(self) + ", " +  </a:t>
            </a:r>
            <a:r>
              <a:rPr lang="en-US" altLang="he-IL" b="1" dirty="0" err="1"/>
              <a:t>str</a:t>
            </a:r>
            <a:r>
              <a:rPr lang="en-US" altLang="he-IL" b="1" dirty="0"/>
              <a:t>(</a:t>
            </a:r>
            <a:r>
              <a:rPr lang="en-US" altLang="he-IL" b="1" dirty="0" err="1"/>
              <a:t>self.staffnumber</a:t>
            </a:r>
            <a:r>
              <a:rPr lang="en-US" altLang="he-IL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7B89B-2B73-474B-B78B-1E50BC820052}"/>
              </a:ext>
            </a:extLst>
          </p:cNvPr>
          <p:cNvSpPr txBox="1"/>
          <p:nvPr/>
        </p:nvSpPr>
        <p:spPr>
          <a:xfrm>
            <a:off x="2805681" y="6299200"/>
            <a:ext cx="1654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lomda.py</a:t>
            </a:r>
            <a:endParaRPr lang="he-IL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ABDA7B-2806-4269-8272-E537AE3D9109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Explicit Call to a Super-class Method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859" y="912421"/>
            <a:ext cx="5076645" cy="553627"/>
          </a:xfrm>
        </p:spPr>
        <p:txBody>
          <a:bodyPr>
            <a:normAutofit/>
          </a:bodyPr>
          <a:lstStyle/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Created</a:t>
            </a:r>
            <a:r>
              <a:rPr lang="en-US" altLang="he-IL" sz="2500" dirty="0"/>
              <a:t> as they are </a:t>
            </a:r>
            <a:r>
              <a:rPr lang="en-US" altLang="he-IL" sz="2500" b="1" i="1" dirty="0">
                <a:solidFill>
                  <a:srgbClr val="C00000"/>
                </a:solidFill>
              </a:rPr>
              <a:t>assigned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ED7D91-3013-4714-8789-AFE01EFA4E72}"/>
              </a:ext>
            </a:extLst>
          </p:cNvPr>
          <p:cNvSpPr txBox="1">
            <a:spLocks noChangeArrowheads="1"/>
          </p:cNvSpPr>
          <p:nvPr/>
        </p:nvSpPr>
        <p:spPr>
          <a:xfrm>
            <a:off x="465003" y="159747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Instance Variables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89C8EA1-454C-4B9B-84D1-70321ED3C671}"/>
              </a:ext>
            </a:extLst>
          </p:cNvPr>
          <p:cNvSpPr txBox="1">
            <a:spLocks noChangeArrowheads="1"/>
          </p:cNvSpPr>
          <p:nvPr/>
        </p:nvSpPr>
        <p:spPr>
          <a:xfrm>
            <a:off x="454662" y="1550038"/>
            <a:ext cx="10899684" cy="55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Classes as Objects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98543A-F139-46D3-ACE9-E65D7CF4922D}"/>
              </a:ext>
            </a:extLst>
          </p:cNvPr>
          <p:cNvSpPr txBox="1">
            <a:spLocks noChangeArrowheads="1"/>
          </p:cNvSpPr>
          <p:nvPr/>
        </p:nvSpPr>
        <p:spPr>
          <a:xfrm>
            <a:off x="827859" y="2096462"/>
            <a:ext cx="10515600" cy="1872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Classes</a:t>
            </a:r>
            <a:r>
              <a:rPr lang="en-US" altLang="he-IL" sz="2500" dirty="0"/>
              <a:t> exist as </a:t>
            </a:r>
            <a:r>
              <a:rPr lang="en-US" altLang="he-IL" sz="2500" b="1" i="1" dirty="0">
                <a:solidFill>
                  <a:srgbClr val="C00000"/>
                </a:solidFill>
              </a:rPr>
              <a:t>objects</a:t>
            </a:r>
            <a:r>
              <a:rPr lang="en-US" altLang="he-IL" sz="2500" dirty="0"/>
              <a:t> and contain their </a:t>
            </a:r>
            <a:r>
              <a:rPr lang="en-US" altLang="he-IL" sz="2500" b="1" i="1" dirty="0">
                <a:solidFill>
                  <a:srgbClr val="C00000"/>
                </a:solidFill>
              </a:rPr>
              <a:t>own variables</a:t>
            </a:r>
            <a:r>
              <a:rPr lang="en-US" altLang="he-IL" sz="2500" dirty="0"/>
              <a:t>.</a:t>
            </a:r>
          </a:p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Name resolution </a:t>
            </a:r>
            <a:r>
              <a:rPr lang="en-US" altLang="he-IL" sz="2500" dirty="0"/>
              <a:t>starts looking in the </a:t>
            </a:r>
            <a:r>
              <a:rPr lang="en-US" altLang="he-IL" sz="2500" b="1" i="1" dirty="0">
                <a:solidFill>
                  <a:srgbClr val="C00000"/>
                </a:solidFill>
              </a:rPr>
              <a:t>instance</a:t>
            </a:r>
            <a:r>
              <a:rPr lang="en-US" altLang="he-IL" sz="2500" dirty="0"/>
              <a:t> of the class for a </a:t>
            </a:r>
            <a:r>
              <a:rPr lang="en-US" altLang="he-IL" sz="2500" b="1" i="1" dirty="0">
                <a:solidFill>
                  <a:srgbClr val="C00000"/>
                </a:solidFill>
              </a:rPr>
              <a:t>variable</a:t>
            </a:r>
            <a:r>
              <a:rPr lang="en-US" altLang="he-IL" sz="2500" dirty="0"/>
              <a:t>, then </a:t>
            </a:r>
            <a:r>
              <a:rPr lang="en-US" altLang="he-IL" sz="2500" b="1" i="1" dirty="0">
                <a:solidFill>
                  <a:srgbClr val="C00000"/>
                </a:solidFill>
              </a:rPr>
              <a:t>walks up </a:t>
            </a:r>
            <a:r>
              <a:rPr lang="en-US" altLang="he-IL" sz="2500" dirty="0"/>
              <a:t>the </a:t>
            </a:r>
            <a:r>
              <a:rPr lang="en-US" altLang="he-IL" sz="2500" b="1" i="1" dirty="0">
                <a:solidFill>
                  <a:srgbClr val="C00000"/>
                </a:solidFill>
              </a:rPr>
              <a:t>inheritance tree</a:t>
            </a:r>
            <a:r>
              <a:rPr lang="en-US" altLang="he-IL" sz="2500" dirty="0"/>
              <a:t>.</a:t>
            </a:r>
          </a:p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Variables</a:t>
            </a:r>
            <a:r>
              <a:rPr lang="en-US" altLang="he-IL" sz="2500" dirty="0"/>
              <a:t> </a:t>
            </a:r>
            <a:r>
              <a:rPr lang="en-US" altLang="he-IL" sz="2500" b="1" dirty="0">
                <a:solidFill>
                  <a:schemeClr val="accent6">
                    <a:lumMod val="75000"/>
                  </a:schemeClr>
                </a:solidFill>
              </a:rPr>
              <a:t>don’t exist </a:t>
            </a:r>
            <a:r>
              <a:rPr lang="en-US" altLang="he-IL" sz="2500" dirty="0"/>
              <a:t>in </a:t>
            </a:r>
            <a:r>
              <a:rPr lang="en-US" altLang="he-IL" sz="2500" b="1" i="1" dirty="0"/>
              <a:t>the instance </a:t>
            </a:r>
            <a:r>
              <a:rPr lang="en-US" altLang="he-IL" sz="2500" dirty="0"/>
              <a:t>until they </a:t>
            </a:r>
            <a:r>
              <a:rPr lang="en-US" altLang="he-IL" sz="2500" b="1" i="1" dirty="0"/>
              <a:t>are assigned </a:t>
            </a:r>
            <a:r>
              <a:rPr lang="en-US" altLang="he-IL" sz="2500" dirty="0"/>
              <a:t>there.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C763BC4-6DE3-449D-8689-1A1E3C9A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944" y="3844774"/>
            <a:ext cx="248557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&gt;&gt;&gt; class </a:t>
            </a:r>
            <a:r>
              <a:rPr lang="en-US" altLang="he-IL" b="1" dirty="0" err="1"/>
              <a:t>myclass</a:t>
            </a:r>
            <a:r>
              <a:rPr lang="en-US" altLang="he-IL" b="1" dirty="0"/>
              <a:t> :</a:t>
            </a:r>
          </a:p>
          <a:p>
            <a:r>
              <a:rPr lang="en-US" altLang="he-IL" b="1" dirty="0"/>
              <a:t>...     x = 10</a:t>
            </a:r>
          </a:p>
          <a:p>
            <a:r>
              <a:rPr lang="en-US" altLang="he-IL" b="1" dirty="0"/>
              <a:t>... </a:t>
            </a:r>
          </a:p>
          <a:p>
            <a:r>
              <a:rPr lang="en-US" altLang="he-IL" b="1" dirty="0"/>
              <a:t>&gt;&gt;&gt; a = </a:t>
            </a:r>
            <a:r>
              <a:rPr lang="en-US" altLang="he-IL" b="1" dirty="0" err="1"/>
              <a:t>myclass</a:t>
            </a:r>
            <a:r>
              <a:rPr lang="en-US" altLang="he-IL" b="1" dirty="0"/>
              <a:t>()</a:t>
            </a:r>
          </a:p>
          <a:p>
            <a:r>
              <a:rPr lang="en-US" altLang="he-IL" b="1" dirty="0"/>
              <a:t>&gt;&gt;&gt; b = </a:t>
            </a:r>
            <a:r>
              <a:rPr lang="en-US" altLang="he-IL" b="1" dirty="0" err="1"/>
              <a:t>myclass</a:t>
            </a:r>
            <a:r>
              <a:rPr lang="en-US" altLang="he-IL" b="1" dirty="0"/>
              <a:t>()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(10, 10, 10)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 = 15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(15, 10, 10)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B0C79ED-FC51-43B7-AFC0-474BF9321EE4}"/>
              </a:ext>
            </a:extLst>
          </p:cNvPr>
          <p:cNvSpPr txBox="1">
            <a:spLocks noChangeArrowheads="1"/>
          </p:cNvSpPr>
          <p:nvPr/>
        </p:nvSpPr>
        <p:spPr>
          <a:xfrm>
            <a:off x="5914845" y="889150"/>
            <a:ext cx="5076645" cy="59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500" b="1" i="1" dirty="0">
                <a:solidFill>
                  <a:srgbClr val="C00000"/>
                </a:solidFill>
              </a:rPr>
              <a:t>Referenced</a:t>
            </a:r>
            <a:r>
              <a:rPr lang="en-US" altLang="he-IL" sz="2500" dirty="0"/>
              <a:t> as </a:t>
            </a:r>
            <a:r>
              <a:rPr lang="en-US" altLang="he-IL" sz="2500" b="1" i="1" dirty="0">
                <a:solidFill>
                  <a:srgbClr val="C00000"/>
                </a:solidFill>
              </a:rPr>
              <a:t>self.&lt;variable&gt;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5536BA6-D22C-4E6C-BEEC-8BEF6994F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385" y="3844774"/>
            <a:ext cx="2355701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b="1" dirty="0"/>
              <a:t>&gt;&gt;&gt; </a:t>
            </a:r>
            <a:r>
              <a:rPr lang="en-US" altLang="he-IL" b="1" dirty="0" err="1"/>
              <a:t>myclass.x</a:t>
            </a:r>
            <a:r>
              <a:rPr lang="en-US" altLang="he-IL" b="1" dirty="0"/>
              <a:t> = 20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(15, 20, 20)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 =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(20, 20, 20)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myclass.x</a:t>
            </a:r>
            <a:r>
              <a:rPr lang="en-US" altLang="he-IL" b="1" dirty="0"/>
              <a:t> = 99</a:t>
            </a:r>
          </a:p>
          <a:p>
            <a:r>
              <a:rPr lang="en-US" altLang="he-IL" b="1" dirty="0"/>
              <a:t>&gt;&gt;&gt; </a:t>
            </a:r>
            <a:r>
              <a:rPr lang="en-US" altLang="he-IL" b="1" dirty="0" err="1"/>
              <a:t>a.x</a:t>
            </a:r>
            <a:r>
              <a:rPr lang="en-US" altLang="he-IL" b="1" dirty="0"/>
              <a:t>, </a:t>
            </a:r>
            <a:r>
              <a:rPr lang="en-US" altLang="he-IL" b="1" dirty="0" err="1"/>
              <a:t>b.x</a:t>
            </a:r>
            <a:r>
              <a:rPr lang="en-US" altLang="he-IL" b="1" dirty="0"/>
              <a:t>, </a:t>
            </a:r>
            <a:r>
              <a:rPr lang="en-US" altLang="he-IL" b="1" dirty="0" err="1"/>
              <a:t>myclass.x</a:t>
            </a:r>
            <a:endParaRPr lang="en-US" altLang="he-IL" b="1" dirty="0"/>
          </a:p>
          <a:p>
            <a:r>
              <a:rPr lang="en-US" altLang="he-IL" b="1" dirty="0"/>
              <a:t>(20, 99, 99)</a:t>
            </a:r>
          </a:p>
          <a:p>
            <a:endParaRPr lang="en-US" altLang="he-IL" b="1" dirty="0"/>
          </a:p>
        </p:txBody>
      </p:sp>
    </p:spTree>
    <p:extLst>
      <p:ext uri="{BB962C8B-B14F-4D97-AF65-F5344CB8AC3E}">
        <p14:creationId xmlns:p14="http://schemas.microsoft.com/office/powerpoint/2010/main" val="30354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6656" y="2132856"/>
            <a:ext cx="8278688" cy="1955304"/>
          </a:xfrm>
        </p:spPr>
        <p:txBody>
          <a:bodyPr/>
          <a:lstStyle/>
          <a:p>
            <a:pPr algn="ctr"/>
            <a:r>
              <a:rPr lang="en-US" altLang="he-IL" sz="4000" b="1" dirty="0">
                <a:latin typeface="Comic Sans MS" panose="030F0702030302020204" pitchFamily="66" charset="0"/>
              </a:rPr>
              <a:t>Functional Programming Concepts</a:t>
            </a:r>
            <a:br>
              <a:rPr lang="en-US" altLang="he-IL" sz="4000" b="1" dirty="0">
                <a:latin typeface="Comic Sans MS" panose="030F0702030302020204" pitchFamily="66" charset="0"/>
              </a:rPr>
            </a:br>
            <a:r>
              <a:rPr lang="en-US" altLang="he-IL" sz="4000" b="1" dirty="0">
                <a:latin typeface="Comic Sans MS" panose="030F0702030302020204" pitchFamily="66" charset="0"/>
              </a:rPr>
              <a:t>and </a:t>
            </a:r>
            <a:br>
              <a:rPr lang="en-US" altLang="he-IL" sz="4000" b="1" dirty="0">
                <a:latin typeface="Comic Sans MS" panose="030F0702030302020204" pitchFamily="66" charset="0"/>
              </a:rPr>
            </a:br>
            <a:r>
              <a:rPr lang="en-US" altLang="he-IL" sz="4000" b="1" dirty="0">
                <a:latin typeface="Comic Sans MS" panose="030F0702030302020204" pitchFamily="66" charset="0"/>
              </a:rPr>
              <a:t>their Implementation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5444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516" y="116632"/>
            <a:ext cx="8278688" cy="648072"/>
          </a:xfrm>
        </p:spPr>
        <p:txBody>
          <a:bodyPr>
            <a:normAutofit/>
          </a:bodyPr>
          <a:lstStyle/>
          <a:p>
            <a:pPr marL="84138" algn="ctr" rtl="0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Functional Programming Concepts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F5F40-8A9C-4EA2-8091-874863422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16" y="548680"/>
            <a:ext cx="9050404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Functional Programming?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Functions and Referential Transparency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Immutability IN, Side-Effects OUT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Variable?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as First Class Objects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/ Anonymous Functions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Concept of </a:t>
            </a:r>
            <a:r>
              <a:rPr lang="en-US" altLang="he-IL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High-Order </a:t>
            </a:r>
            <a:r>
              <a:rPr lang="en-US" altLang="he-IL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US" altLang="he-IL" sz="3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Expressing Iteration as Recursion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</a:t>
            </a: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and Python Generators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Currying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he-IL" sz="3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4996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411705" y="2511175"/>
            <a:ext cx="9144000" cy="1655762"/>
          </a:xfrm>
        </p:spPr>
        <p:txBody>
          <a:bodyPr/>
          <a:lstStyle/>
          <a:p>
            <a:r>
              <a:rPr lang="en-US" b="1" dirty="0" smtClean="0"/>
              <a:t>(in the following slides presentation …)</a:t>
            </a:r>
            <a:endParaRPr lang="he-IL" b="1" dirty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609600" y="1950244"/>
            <a:ext cx="10748211" cy="1155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Functional Programming in Python</a:t>
            </a:r>
            <a:endParaRPr lang="he-IL" dirty="0"/>
          </a:p>
        </p:txBody>
      </p:sp>
      <p:sp>
        <p:nvSpPr>
          <p:cNvPr id="5" name="כותרת משנה 2"/>
          <p:cNvSpPr txBox="1">
            <a:spLocks/>
          </p:cNvSpPr>
          <p:nvPr/>
        </p:nvSpPr>
        <p:spPr>
          <a:xfrm>
            <a:off x="1411705" y="33390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(in the following slides presentation …)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7266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9271" y="1035867"/>
            <a:ext cx="11813458" cy="3650434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 smtClean="0"/>
              <a:t>A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variable</a:t>
            </a:r>
            <a:r>
              <a:rPr lang="en-US" sz="2000" dirty="0" smtClean="0"/>
              <a:t> is a </a:t>
            </a:r>
            <a:r>
              <a:rPr lang="en-US" sz="2000" b="1" i="1" dirty="0" smtClean="0">
                <a:solidFill>
                  <a:srgbClr val="C00000"/>
                </a:solidFill>
              </a:rPr>
              <a:t>binding</a:t>
            </a:r>
            <a:r>
              <a:rPr lang="en-US" sz="2000" dirty="0" smtClean="0"/>
              <a:t> between an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 identifier </a:t>
            </a:r>
            <a:r>
              <a:rPr lang="en-US" sz="2000" dirty="0" smtClean="0"/>
              <a:t>and an</a:t>
            </a:r>
            <a:r>
              <a:rPr lang="en-US" sz="2000" b="1" i="1" dirty="0" smtClean="0">
                <a:solidFill>
                  <a:srgbClr val="C00000"/>
                </a:solidFill>
              </a:rPr>
              <a:t> object</a:t>
            </a:r>
            <a:r>
              <a:rPr lang="en-US" sz="2000" dirty="0" smtClean="0"/>
              <a:t>. Actually, it is a </a:t>
            </a:r>
            <a:r>
              <a:rPr lang="en-US" sz="2000" b="1" i="1" dirty="0">
                <a:solidFill>
                  <a:srgbClr val="C00000"/>
                </a:solidFill>
              </a:rPr>
              <a:t>reference</a:t>
            </a:r>
            <a:r>
              <a:rPr lang="en-US" sz="2000" dirty="0" smtClean="0"/>
              <a:t> to the memory address where the object is stored.</a:t>
            </a:r>
          </a:p>
          <a:p>
            <a:pPr algn="l" rtl="0"/>
            <a:r>
              <a:rPr lang="en-US" sz="2000" dirty="0" smtClean="0"/>
              <a:t>Every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identifier</a:t>
            </a:r>
            <a:r>
              <a:rPr lang="en-US" sz="2000" dirty="0" smtClean="0"/>
              <a:t>, before being </a:t>
            </a:r>
            <a:r>
              <a:rPr lang="en-US" sz="2000" b="1" i="1" dirty="0">
                <a:solidFill>
                  <a:srgbClr val="C00000"/>
                </a:solidFill>
              </a:rPr>
              <a:t>bound</a:t>
            </a:r>
            <a:r>
              <a:rPr lang="en-US" sz="2000" dirty="0" smtClean="0"/>
              <a:t> to a </a:t>
            </a:r>
            <a:r>
              <a:rPr lang="en-US" sz="2000" b="1" i="1" dirty="0">
                <a:solidFill>
                  <a:srgbClr val="C00000"/>
                </a:solidFill>
              </a:rPr>
              <a:t>value</a:t>
            </a:r>
            <a:r>
              <a:rPr lang="en-US" sz="2000" dirty="0" smtClean="0"/>
              <a:t>, is </a:t>
            </a:r>
            <a:r>
              <a:rPr lang="en-US" sz="2000" dirty="0"/>
              <a:t>an</a:t>
            </a:r>
            <a:r>
              <a:rPr lang="en-US" sz="2000" b="1" i="1" dirty="0" smtClean="0"/>
              <a:t> unbound variable </a:t>
            </a:r>
            <a:r>
              <a:rPr lang="en-US" sz="2000" dirty="0" smtClean="0"/>
              <a:t>or </a:t>
            </a:r>
            <a:r>
              <a:rPr lang="en-US" sz="2000" b="1" i="1" dirty="0"/>
              <a:t>undefined variable</a:t>
            </a:r>
            <a:r>
              <a:rPr lang="en-US" sz="2000" dirty="0" smtClean="0"/>
              <a:t>.</a:t>
            </a:r>
            <a:r>
              <a:rPr lang="he-IL" sz="2000" dirty="0" smtClean="0"/>
              <a:t> </a:t>
            </a:r>
            <a:endParaRPr lang="en-US" sz="2000" dirty="0" smtClean="0"/>
          </a:p>
          <a:p>
            <a:pPr algn="l" rtl="0"/>
            <a:r>
              <a:rPr lang="en-US" sz="2000" dirty="0"/>
              <a:t>Every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identifier</a:t>
            </a:r>
            <a:r>
              <a:rPr lang="en-US" sz="2000" dirty="0"/>
              <a:t>, </a:t>
            </a:r>
            <a:r>
              <a:rPr lang="en-US" sz="2000" dirty="0" smtClean="0"/>
              <a:t>after </a:t>
            </a:r>
            <a:r>
              <a:rPr lang="en-US" sz="2000" dirty="0"/>
              <a:t>being </a:t>
            </a:r>
            <a:r>
              <a:rPr lang="en-US" sz="2000" b="1" i="1" dirty="0">
                <a:solidFill>
                  <a:srgbClr val="C00000"/>
                </a:solidFill>
              </a:rPr>
              <a:t>bound</a:t>
            </a:r>
            <a:r>
              <a:rPr lang="en-US" sz="2000" dirty="0"/>
              <a:t> to a </a:t>
            </a:r>
            <a:r>
              <a:rPr lang="en-US" sz="2000" b="1" i="1" dirty="0">
                <a:solidFill>
                  <a:srgbClr val="C00000"/>
                </a:solidFill>
              </a:rPr>
              <a:t>value</a:t>
            </a:r>
            <a:r>
              <a:rPr lang="en-US" sz="2000" dirty="0"/>
              <a:t>, is </a:t>
            </a:r>
            <a:r>
              <a:rPr lang="en-US" sz="2000" dirty="0" smtClean="0"/>
              <a:t>a</a:t>
            </a:r>
            <a:r>
              <a:rPr lang="en-US" sz="2000" b="1" i="1" dirty="0" smtClean="0"/>
              <a:t> bound </a:t>
            </a:r>
            <a:r>
              <a:rPr lang="en-US" sz="2000" b="1" i="1" dirty="0"/>
              <a:t>variable </a:t>
            </a:r>
            <a:r>
              <a:rPr lang="en-US" sz="2000" dirty="0"/>
              <a:t>or </a:t>
            </a:r>
            <a:r>
              <a:rPr lang="en-US" sz="2000" b="1" i="1" dirty="0" smtClean="0"/>
              <a:t>defined </a:t>
            </a:r>
            <a:r>
              <a:rPr lang="en-US" sz="2000" b="1" i="1" dirty="0"/>
              <a:t>variable</a:t>
            </a:r>
            <a:r>
              <a:rPr lang="en-US" sz="2000" dirty="0"/>
              <a:t>.</a:t>
            </a:r>
            <a:r>
              <a:rPr lang="he-IL" sz="2000" dirty="0"/>
              <a:t> </a:t>
            </a:r>
            <a:endParaRPr lang="en-US" sz="2000" dirty="0" smtClean="0"/>
          </a:p>
          <a:p>
            <a:pPr algn="l" rtl="0"/>
            <a:r>
              <a:rPr lang="en-US" sz="2000" dirty="0" smtClean="0"/>
              <a:t>Immediately after the binding was done, it is possible to use the variable. </a:t>
            </a:r>
          </a:p>
          <a:p>
            <a:pPr algn="l" rtl="0"/>
            <a:r>
              <a:rPr lang="en-US" sz="2000" dirty="0" smtClean="0"/>
              <a:t>The data type of any variable is the data type of its value. Thus, it is not necessary to declare a variable in Python. </a:t>
            </a:r>
          </a:p>
          <a:p>
            <a:pPr algn="l" rtl="0"/>
            <a:r>
              <a:rPr lang="en-US" sz="2000" dirty="0" smtClean="0"/>
              <a:t>A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  <a:r>
              <a:rPr lang="en-US" sz="2000" dirty="0" smtClean="0"/>
              <a:t> (actually, a </a:t>
            </a:r>
            <a:r>
              <a:rPr lang="en-US" sz="2000" b="1" i="1" dirty="0">
                <a:solidFill>
                  <a:srgbClr val="C00000"/>
                </a:solidFill>
              </a:rPr>
              <a:t>pair &lt;identifier, value&gt;) </a:t>
            </a:r>
            <a:r>
              <a:rPr lang="en-US" sz="2000" dirty="0" smtClean="0"/>
              <a:t>is 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created</a:t>
            </a:r>
            <a:r>
              <a:rPr lang="en-US" sz="2000" dirty="0" smtClean="0"/>
              <a:t> as the result of executing an </a:t>
            </a:r>
            <a:r>
              <a:rPr lang="en-US" sz="2000" b="1" u="sng" dirty="0" smtClean="0"/>
              <a:t>assignment operation</a:t>
            </a:r>
            <a:r>
              <a:rPr lang="en-US" sz="2000" dirty="0" smtClean="0"/>
              <a:t>:</a:t>
            </a:r>
            <a:endParaRPr lang="he-IL" sz="2000" dirty="0"/>
          </a:p>
          <a:p>
            <a:pPr marL="0" indent="0" algn="ctr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 smtClean="0"/>
              <a:t>identifier </a:t>
            </a:r>
            <a:r>
              <a:rPr lang="en-US" sz="2000" b="1" dirty="0"/>
              <a:t>= </a:t>
            </a:r>
            <a:r>
              <a:rPr lang="en-US" sz="2000" b="1" dirty="0" err="1"/>
              <a:t>valueOfExpression</a:t>
            </a:r>
            <a:endParaRPr lang="he-IL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4584FB-F1CC-45FD-9151-1400EE5E552A}"/>
              </a:ext>
            </a:extLst>
          </p:cNvPr>
          <p:cNvSpPr txBox="1">
            <a:spLocks/>
          </p:cNvSpPr>
          <p:nvPr/>
        </p:nvSpPr>
        <p:spPr>
          <a:xfrm>
            <a:off x="339214" y="176281"/>
            <a:ext cx="10837606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 smtClean="0"/>
              <a:t>Variables in Python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3AB42-704A-4E11-BEC6-B3B31C01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70" y="4696724"/>
            <a:ext cx="3821430" cy="1040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C8531-FDF3-48AF-81D0-4FD61CB1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94" y="4696724"/>
            <a:ext cx="2790030" cy="19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6011</Words>
  <Application>Microsoft Office PowerPoint</Application>
  <PresentationFormat>Widescreen</PresentationFormat>
  <Paragraphs>920</Paragraphs>
  <Slides>89</Slides>
  <Notes>40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</vt:lpstr>
      <vt:lpstr>Calibri</vt:lpstr>
      <vt:lpstr>Calibri Light</vt:lpstr>
      <vt:lpstr>Cambria</vt:lpstr>
      <vt:lpstr>Comic Sans MS</vt:lpstr>
      <vt:lpstr>Courier</vt:lpstr>
      <vt:lpstr>MS Mincho</vt:lpstr>
      <vt:lpstr>Times New Roman</vt:lpstr>
      <vt:lpstr>Office Theme</vt:lpstr>
      <vt:lpstr>Functional Programming in Python</vt:lpstr>
      <vt:lpstr> A few words about Python</vt:lpstr>
      <vt:lpstr>Python is a Scripting Language</vt:lpstr>
      <vt:lpstr>Comparison of the translation process of the text of a program, the Python’s way and the C’s way (©גבהים)  </vt:lpstr>
      <vt:lpstr>Advantages and Disadvantages of Python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Flow Statements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Function Definition and Function Application/Call</vt:lpstr>
      <vt:lpstr>Function Definition and Function Application/Call</vt:lpstr>
      <vt:lpstr>Function Definition and Function Application/Call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Programming Concepts and  their Implementation in Python</vt:lpstr>
      <vt:lpstr>Functional Programming Concepts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פונקציוני בשפת Python</dc:title>
  <dc:creator>rina azulay</dc:creator>
  <cp:lastModifiedBy>Moshe Goldstein</cp:lastModifiedBy>
  <cp:revision>514</cp:revision>
  <dcterms:created xsi:type="dcterms:W3CDTF">2018-04-10T06:28:30Z</dcterms:created>
  <dcterms:modified xsi:type="dcterms:W3CDTF">2020-03-30T16:16:24Z</dcterms:modified>
</cp:coreProperties>
</file>