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71" r:id="rId2"/>
    <p:sldId id="543" r:id="rId3"/>
    <p:sldId id="308" r:id="rId4"/>
    <p:sldId id="510" r:id="rId5"/>
    <p:sldId id="539" r:id="rId6"/>
    <p:sldId id="509" r:id="rId7"/>
    <p:sldId id="508" r:id="rId8"/>
    <p:sldId id="512" r:id="rId9"/>
    <p:sldId id="513" r:id="rId10"/>
    <p:sldId id="540" r:id="rId11"/>
    <p:sldId id="542" r:id="rId12"/>
    <p:sldId id="514" r:id="rId13"/>
    <p:sldId id="561" r:id="rId14"/>
    <p:sldId id="562" r:id="rId15"/>
    <p:sldId id="563" r:id="rId16"/>
    <p:sldId id="565" r:id="rId17"/>
    <p:sldId id="566" r:id="rId18"/>
    <p:sldId id="567" r:id="rId19"/>
    <p:sldId id="533" r:id="rId20"/>
    <p:sldId id="529" r:id="rId21"/>
    <p:sldId id="569" r:id="rId22"/>
    <p:sldId id="570" r:id="rId23"/>
    <p:sldId id="571" r:id="rId24"/>
    <p:sldId id="532" r:id="rId25"/>
    <p:sldId id="572" r:id="rId26"/>
    <p:sldId id="516" r:id="rId27"/>
    <p:sldId id="534" r:id="rId28"/>
    <p:sldId id="535" r:id="rId29"/>
    <p:sldId id="536" r:id="rId30"/>
    <p:sldId id="537" r:id="rId31"/>
    <p:sldId id="538" r:id="rId32"/>
    <p:sldId id="541" r:id="rId3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16AC"/>
    <a:srgbClr val="0066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5" autoAdjust="0"/>
    <p:restoredTop sz="94291" autoAdjust="0"/>
  </p:normalViewPr>
  <p:slideViewPr>
    <p:cSldViewPr snapToGrid="0">
      <p:cViewPr varScale="1">
        <p:scale>
          <a:sx n="81" d="100"/>
          <a:sy n="81" d="100"/>
        </p:scale>
        <p:origin x="324" y="84"/>
      </p:cViewPr>
      <p:guideLst/>
    </p:cSldViewPr>
  </p:slideViewPr>
  <p:notesTextViewPr>
    <p:cViewPr>
      <p:scale>
        <a:sx n="1" d="1"/>
        <a:sy n="1" d="1"/>
      </p:scale>
      <p:origin x="0" y="0"/>
    </p:cViewPr>
  </p:notesTextViewPr>
  <p:sorterViewPr>
    <p:cViewPr varScale="1">
      <p:scale>
        <a:sx n="1" d="1"/>
        <a:sy n="1" d="1"/>
      </p:scale>
      <p:origin x="0" y="-125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3B19FE-D6FA-40A2-9AF6-91EB4A7DB394}" type="datetimeFigureOut">
              <a:rPr lang="he-IL" smtClean="0"/>
              <a:t>כ"ה/ניסן/תשפ"א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C12A9E7-4277-4DCE-A915-E045D16DD331}" type="slidenum">
              <a:rPr lang="he-IL" smtClean="0"/>
              <a:t>‹#›</a:t>
            </a:fld>
            <a:endParaRPr lang="he-IL"/>
          </a:p>
        </p:txBody>
      </p:sp>
    </p:spTree>
    <p:extLst>
      <p:ext uri="{BB962C8B-B14F-4D97-AF65-F5344CB8AC3E}">
        <p14:creationId xmlns:p14="http://schemas.microsoft.com/office/powerpoint/2010/main" val="202761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D7BE6C-0221-4BAD-8C68-63C4F08B2A9B}" type="slidenum">
              <a:rPr lang="he-IL" altLang="he-IL"/>
              <a:pPr/>
              <a:t>2</a:t>
            </a:fld>
            <a:endParaRPr lang="es-UY" altLang="he-IL"/>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he-IL"/>
          </a:p>
        </p:txBody>
      </p:sp>
    </p:spTree>
    <p:extLst>
      <p:ext uri="{BB962C8B-B14F-4D97-AF65-F5344CB8AC3E}">
        <p14:creationId xmlns:p14="http://schemas.microsoft.com/office/powerpoint/2010/main" val="186371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C12A9E7-4277-4DCE-A915-E045D16DD331}" type="slidenum">
              <a:rPr lang="he-IL" smtClean="0"/>
              <a:t>24</a:t>
            </a:fld>
            <a:endParaRPr lang="he-IL"/>
          </a:p>
        </p:txBody>
      </p:sp>
    </p:spTree>
    <p:extLst>
      <p:ext uri="{BB962C8B-B14F-4D97-AF65-F5344CB8AC3E}">
        <p14:creationId xmlns:p14="http://schemas.microsoft.com/office/powerpoint/2010/main" val="1498118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C12A9E7-4277-4DCE-A915-E045D16DD331}" type="slidenum">
              <a:rPr lang="he-IL" smtClean="0"/>
              <a:t>25</a:t>
            </a:fld>
            <a:endParaRPr lang="he-IL"/>
          </a:p>
        </p:txBody>
      </p:sp>
    </p:spTree>
    <p:extLst>
      <p:ext uri="{BB962C8B-B14F-4D97-AF65-F5344CB8AC3E}">
        <p14:creationId xmlns:p14="http://schemas.microsoft.com/office/powerpoint/2010/main" val="185527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FC12A9E7-4277-4DCE-A915-E045D16DD331}" type="slidenum">
              <a:rPr lang="he-IL" smtClean="0"/>
              <a:t>28</a:t>
            </a:fld>
            <a:endParaRPr lang="he-IL"/>
          </a:p>
        </p:txBody>
      </p:sp>
    </p:spTree>
    <p:extLst>
      <p:ext uri="{BB962C8B-B14F-4D97-AF65-F5344CB8AC3E}">
        <p14:creationId xmlns:p14="http://schemas.microsoft.com/office/powerpoint/2010/main" val="283630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rtl="1">
              <a:defRPr sz="6000"/>
            </a:lvl1pPr>
          </a:lstStyle>
          <a:p>
            <a:r>
              <a:rPr lang="en-US" dirty="0"/>
              <a:t>Click to edit Master title style</a:t>
            </a:r>
            <a:endParaRPr lang="he-IL"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CA82A6F-9045-4269-8833-2D917B51A4D0}" type="slidenum">
              <a:rPr lang="he-IL" smtClean="0"/>
              <a:t>‹#›</a:t>
            </a:fld>
            <a:endParaRPr lang="he-IL"/>
          </a:p>
        </p:txBody>
      </p:sp>
      <p:sp>
        <p:nvSpPr>
          <p:cNvPr id="7" name="TextBox 6"/>
          <p:cNvSpPr txBox="1"/>
          <p:nvPr userDrawn="1"/>
        </p:nvSpPr>
        <p:spPr>
          <a:xfrm>
            <a:off x="11423073" y="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40263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10447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181692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lvl1pPr algn="r" rtl="1">
              <a:defRPr/>
            </a:lvl1pPr>
          </a:lstStyle>
          <a:p>
            <a:r>
              <a:rPr lang="en-US"/>
              <a:t>Click to edit Master title style</a:t>
            </a:r>
            <a:endParaRPr lang="he-IL"/>
          </a:p>
        </p:txBody>
      </p:sp>
      <p:sp>
        <p:nvSpPr>
          <p:cNvPr id="3" name="Content Placeholder 2"/>
          <p:cNvSpPr>
            <a:spLocks noGrp="1"/>
          </p:cNvSpPr>
          <p:nvPr>
            <p:ph idx="1"/>
          </p:nvPr>
        </p:nvSpPr>
        <p:spPr/>
        <p:txBody>
          <a:bodyPr/>
          <a:lstStyle>
            <a:lvl1pPr algn="r" rtl="1">
              <a:defRPr/>
            </a:lvl1pPr>
            <a:lvl2pPr algn="r" rtl="1">
              <a:defRPr/>
            </a:lvl2pPr>
            <a:lvl3pPr algn="r" rtl="1">
              <a:defRPr/>
            </a:lvl3pPr>
            <a:lvl4pPr algn="r" rtl="1">
              <a:defRPr/>
            </a:lvl4pPr>
            <a:lvl5pPr algn="r" rtl="1">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Date Placeholder 3"/>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CA82A6F-9045-4269-8833-2D917B51A4D0}" type="slidenum">
              <a:rPr lang="he-IL" smtClean="0"/>
              <a:t>‹#›</a:t>
            </a:fld>
            <a:endParaRPr lang="he-IL"/>
          </a:p>
        </p:txBody>
      </p:sp>
      <p:sp>
        <p:nvSpPr>
          <p:cNvPr id="7" name="TextBox 6"/>
          <p:cNvSpPr txBox="1"/>
          <p:nvPr userDrawn="1"/>
        </p:nvSpPr>
        <p:spPr>
          <a:xfrm>
            <a:off x="11423073" y="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2717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386522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3312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206673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401075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19138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42655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AD1432-500C-458D-97A9-B09BD3295A89}" type="datetimeFigureOut">
              <a:rPr lang="he-IL" smtClean="0"/>
              <a:t>כ"ה/ניסן/תשפ"א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CA82A6F-9045-4269-8833-2D917B51A4D0}" type="slidenum">
              <a:rPr lang="he-IL" smtClean="0"/>
              <a:t>‹#›</a:t>
            </a:fld>
            <a:endParaRPr lang="he-IL"/>
          </a:p>
        </p:txBody>
      </p:sp>
    </p:spTree>
    <p:extLst>
      <p:ext uri="{BB962C8B-B14F-4D97-AF65-F5344CB8AC3E}">
        <p14:creationId xmlns:p14="http://schemas.microsoft.com/office/powerpoint/2010/main" val="11476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D1432-500C-458D-97A9-B09BD3295A89}" type="datetimeFigureOut">
              <a:rPr lang="he-IL" smtClean="0"/>
              <a:t>כ"ה/ניסן/תשפ"א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82A6F-9045-4269-8833-2D917B51A4D0}" type="slidenum">
              <a:rPr lang="he-IL" smtClean="0"/>
              <a:t>‹#›</a:t>
            </a:fld>
            <a:endParaRPr lang="he-IL"/>
          </a:p>
        </p:txBody>
      </p:sp>
    </p:spTree>
    <p:extLst>
      <p:ext uri="{BB962C8B-B14F-4D97-AF65-F5344CB8AC3E}">
        <p14:creationId xmlns:p14="http://schemas.microsoft.com/office/powerpoint/2010/main" val="4058758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Functional Programming in</a:t>
            </a:r>
            <a:r>
              <a:rPr lang="he-IL" dirty="0"/>
              <a:t> </a:t>
            </a:r>
            <a:r>
              <a:rPr lang="en-US" dirty="0"/>
              <a:t>Python</a:t>
            </a:r>
            <a:endParaRPr lang="he-IL" dirty="0"/>
          </a:p>
        </p:txBody>
      </p:sp>
      <p:sp>
        <p:nvSpPr>
          <p:cNvPr id="3" name="כותרת משנה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363530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FBD1A559-EBE8-4EFE-A0A3-32D838812862}"/>
              </a:ext>
            </a:extLst>
          </p:cNvPr>
          <p:cNvSpPr txBox="1">
            <a:spLocks/>
          </p:cNvSpPr>
          <p:nvPr/>
        </p:nvSpPr>
        <p:spPr>
          <a:xfrm>
            <a:off x="249382" y="1246909"/>
            <a:ext cx="11571316" cy="5519651"/>
          </a:xfrm>
          <a:prstGeom prst="rect">
            <a:avLst/>
          </a:prstGeom>
        </p:spPr>
        <p:txBody>
          <a:bodyPr vert="horz" lIns="91440" tIns="45720" rIns="91440" bIns="45720" rtlCol="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lnSpc>
                <a:spcPct val="170000"/>
              </a:lnSpc>
              <a:buFont typeface="Arial" panose="020B0604020202020204" pitchFamily="34" charset="0"/>
              <a:buNone/>
            </a:pPr>
            <a:r>
              <a:rPr lang="en-US" sz="2400" dirty="0" smtClean="0"/>
              <a:t>When a problem </a:t>
            </a:r>
            <a:r>
              <a:rPr lang="en-US" sz="2400" u="sng" dirty="0" smtClean="0"/>
              <a:t>is decomposable into smaller sub-problems, of the </a:t>
            </a:r>
            <a:r>
              <a:rPr lang="en-US" sz="2400" b="1" i="1" u="sng" dirty="0" smtClean="0"/>
              <a:t>same</a:t>
            </a:r>
            <a:r>
              <a:rPr lang="en-US" sz="2400" u="sng" dirty="0" smtClean="0"/>
              <a:t> type</a:t>
            </a:r>
            <a:r>
              <a:rPr lang="en-US" sz="2400" dirty="0" smtClean="0"/>
              <a:t>, the problem we are dealing with is </a:t>
            </a:r>
            <a:r>
              <a:rPr lang="en-US" sz="2400" u="sng" dirty="0" smtClean="0"/>
              <a:t>a </a:t>
            </a:r>
            <a:r>
              <a:rPr lang="en-US" sz="2400" b="1" i="1" u="sng" dirty="0" smtClean="0"/>
              <a:t>recursive</a:t>
            </a:r>
            <a:r>
              <a:rPr lang="en-US" sz="2400" u="sng" dirty="0" smtClean="0"/>
              <a:t> problem</a:t>
            </a:r>
            <a:r>
              <a:rPr lang="en-US" sz="2400" dirty="0" smtClean="0"/>
              <a:t>. </a:t>
            </a:r>
          </a:p>
          <a:p>
            <a:pPr marL="0" indent="0" algn="l" rtl="0">
              <a:lnSpc>
                <a:spcPct val="170000"/>
              </a:lnSpc>
              <a:buFont typeface="Arial" panose="020B0604020202020204" pitchFamily="34" charset="0"/>
              <a:buNone/>
            </a:pPr>
            <a:r>
              <a:rPr lang="en-US" sz="2400" dirty="0" smtClean="0"/>
              <a:t>Thus, in a case like this, it is advisable to find how to express its solution in </a:t>
            </a:r>
            <a:r>
              <a:rPr lang="en-US" sz="2400" u="sng" dirty="0" smtClean="0"/>
              <a:t>a </a:t>
            </a:r>
            <a:r>
              <a:rPr lang="en-US" sz="2400" b="1" i="1" u="sng" dirty="0" smtClean="0"/>
              <a:t>recursive</a:t>
            </a:r>
            <a:r>
              <a:rPr lang="en-US" sz="2400" u="sng" dirty="0" smtClean="0"/>
              <a:t> way</a:t>
            </a:r>
            <a:r>
              <a:rPr lang="en-US" sz="2400" dirty="0" smtClean="0"/>
              <a:t>, which will </a:t>
            </a:r>
            <a:r>
              <a:rPr lang="en-US" sz="2400" i="1" u="sng" dirty="0" smtClean="0"/>
              <a:t>prevent</a:t>
            </a:r>
            <a:r>
              <a:rPr lang="en-US" sz="2400" u="sng" dirty="0" smtClean="0"/>
              <a:t> the use of state variables (or mutable data collections)</a:t>
            </a:r>
            <a:r>
              <a:rPr lang="en-US" sz="2400" dirty="0" smtClean="0"/>
              <a:t>, because the recursive calls allow us to </a:t>
            </a:r>
            <a:r>
              <a:rPr lang="en-US" sz="2400" u="sng" dirty="0" smtClean="0"/>
              <a:t>gradually build data sequences without the need to make any changes in existing data</a:t>
            </a:r>
            <a:r>
              <a:rPr lang="en-US" sz="2400" dirty="0" smtClean="0"/>
              <a:t>. </a:t>
            </a:r>
          </a:p>
          <a:p>
            <a:pPr marL="0" indent="0" algn="l" rtl="0">
              <a:lnSpc>
                <a:spcPct val="170000"/>
              </a:lnSpc>
              <a:buFont typeface="Arial" panose="020B0604020202020204" pitchFamily="34" charset="0"/>
              <a:buNone/>
            </a:pPr>
            <a:r>
              <a:rPr lang="en-US" sz="2400" dirty="0" smtClean="0"/>
              <a:t>As soon as we succeed to identify the </a:t>
            </a:r>
            <a:r>
              <a:rPr lang="en-US" sz="2400" u="sng" dirty="0" smtClean="0"/>
              <a:t>base case(s)</a:t>
            </a:r>
            <a:r>
              <a:rPr lang="en-US" sz="2400" dirty="0" smtClean="0"/>
              <a:t> and </a:t>
            </a:r>
            <a:r>
              <a:rPr lang="en-US" sz="2400" u="sng" dirty="0" smtClean="0"/>
              <a:t>the general case(s) </a:t>
            </a:r>
            <a:r>
              <a:rPr lang="en-US" sz="2400" dirty="0" smtClean="0"/>
              <a:t>of the recursion, the </a:t>
            </a:r>
            <a:r>
              <a:rPr lang="en-US" sz="2400" dirty="0" smtClean="0"/>
              <a:t>writing of a </a:t>
            </a:r>
            <a:r>
              <a:rPr lang="en-US" sz="2400" u="sng" dirty="0" smtClean="0"/>
              <a:t>recursive solution </a:t>
            </a:r>
            <a:r>
              <a:rPr lang="en-US" sz="2400" dirty="0" smtClean="0"/>
              <a:t>of the problem we are dealing with, is almost trivial. </a:t>
            </a:r>
            <a:endParaRPr lang="he-IL" sz="2400" dirty="0"/>
          </a:p>
        </p:txBody>
      </p:sp>
      <p:sp>
        <p:nvSpPr>
          <p:cNvPr id="6" name="מציין מיקום תוכן 2"/>
          <p:cNvSpPr txBox="1">
            <a:spLocks/>
          </p:cNvSpPr>
          <p:nvPr/>
        </p:nvSpPr>
        <p:spPr>
          <a:xfrm>
            <a:off x="249382" y="798023"/>
            <a:ext cx="11571316" cy="432262"/>
          </a:xfrm>
          <a:prstGeom prst="rect">
            <a:avLst/>
          </a:prstGeom>
        </p:spPr>
        <p:txBody>
          <a:bodyPr vert="horz" lIns="91440" tIns="45720" rIns="91440" bIns="45720" rtlCol="0">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 typeface="Arial" panose="020B0604020202020204" pitchFamily="34" charset="0"/>
              <a:buNone/>
            </a:pPr>
            <a:r>
              <a:rPr lang="en-US" u="sng" dirty="0" smtClean="0"/>
              <a:t>Recursion as a Functional Method to express Iteration – Methodology</a:t>
            </a:r>
            <a:endParaRPr lang="he-IL" i="1" u="sng" dirty="0" smtClean="0"/>
          </a:p>
          <a:p>
            <a:pPr marL="0" indent="0" algn="l" rtl="0">
              <a:buFont typeface="Arial" panose="020B0604020202020204" pitchFamily="34" charset="0"/>
              <a:buNone/>
            </a:pPr>
            <a:endParaRPr lang="en-US"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244495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FBD1A559-EBE8-4EFE-A0A3-32D838812862}"/>
              </a:ext>
            </a:extLst>
          </p:cNvPr>
          <p:cNvSpPr txBox="1">
            <a:spLocks/>
          </p:cNvSpPr>
          <p:nvPr/>
        </p:nvSpPr>
        <p:spPr>
          <a:xfrm>
            <a:off x="249382" y="1246909"/>
            <a:ext cx="11571316" cy="5458691"/>
          </a:xfrm>
          <a:prstGeom prst="rect">
            <a:avLst/>
          </a:prstGeom>
        </p:spPr>
        <p:txBody>
          <a:bodyPr vert="horz" lIns="91440" tIns="45720" rIns="91440" bIns="45720" rtlCol="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lnSpc>
                <a:spcPct val="170000"/>
              </a:lnSpc>
              <a:buFont typeface="Arial" panose="020B0604020202020204" pitchFamily="34" charset="0"/>
              <a:buNone/>
            </a:pPr>
            <a:r>
              <a:rPr lang="en-US" sz="2400" u="sng" dirty="0" smtClean="0"/>
              <a:t>Identifying the base case(s) of the recursion</a:t>
            </a:r>
          </a:p>
          <a:p>
            <a:pPr algn="l" rtl="0">
              <a:lnSpc>
                <a:spcPct val="170000"/>
              </a:lnSpc>
              <a:spcBef>
                <a:spcPts val="300"/>
              </a:spcBef>
            </a:pPr>
            <a:r>
              <a:rPr lang="en-US" sz="2200" dirty="0" smtClean="0"/>
              <a:t>Let’s try to find the value (or the structure) of the operation that expresses the general case of the recursion. </a:t>
            </a:r>
          </a:p>
          <a:p>
            <a:pPr algn="l" rtl="0">
              <a:lnSpc>
                <a:spcPct val="170000"/>
              </a:lnSpc>
              <a:spcBef>
                <a:spcPts val="300"/>
              </a:spcBef>
            </a:pPr>
            <a:r>
              <a:rPr lang="en-US" sz="2200" dirty="0" smtClean="0"/>
              <a:t>The base case of the recursion has to deal with all what doesn’t have any role in the general case of the recursion:</a:t>
            </a:r>
          </a:p>
          <a:p>
            <a:pPr lvl="1" algn="l" rtl="0">
              <a:lnSpc>
                <a:spcPct val="170000"/>
              </a:lnSpc>
              <a:spcBef>
                <a:spcPts val="300"/>
              </a:spcBef>
              <a:buFontTx/>
              <a:buChar char="-"/>
            </a:pPr>
            <a:r>
              <a:rPr lang="en-US" sz="2100" u="sng" dirty="0" smtClean="0"/>
              <a:t>the correctness of the base case expression is crucial</a:t>
            </a:r>
            <a:r>
              <a:rPr lang="en-US" sz="2100" dirty="0" smtClean="0"/>
              <a:t>; expressing it incorrectly will produce an infinite number of recursive calls, which will overflow the calls stack, provoking the program to crash.</a:t>
            </a:r>
          </a:p>
          <a:p>
            <a:pPr lvl="1" algn="l" rtl="0">
              <a:lnSpc>
                <a:spcPct val="170000"/>
              </a:lnSpc>
              <a:spcBef>
                <a:spcPts val="300"/>
              </a:spcBef>
              <a:buFontTx/>
              <a:buChar char="-"/>
            </a:pPr>
            <a:r>
              <a:rPr lang="en-US" sz="2100" dirty="0" smtClean="0"/>
              <a:t>The </a:t>
            </a:r>
            <a:r>
              <a:rPr lang="en-US" sz="2100" u="sng" dirty="0" smtClean="0"/>
              <a:t>value returned by the base case must be in the function’s range of values</a:t>
            </a:r>
            <a:r>
              <a:rPr lang="en-US" sz="2100" dirty="0" smtClean="0"/>
              <a:t>. </a:t>
            </a:r>
            <a:endParaRPr lang="he-IL" sz="2100" dirty="0"/>
          </a:p>
          <a:p>
            <a:pPr marL="0" indent="0">
              <a:lnSpc>
                <a:spcPct val="170000"/>
              </a:lnSpc>
              <a:buFont typeface="Arial" panose="020B0604020202020204" pitchFamily="34" charset="0"/>
              <a:buNone/>
            </a:pPr>
            <a:endParaRPr lang="en-US" sz="2400" dirty="0"/>
          </a:p>
        </p:txBody>
      </p:sp>
      <p:sp>
        <p:nvSpPr>
          <p:cNvPr id="6"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7" name="מציין מיקום תוכן 2"/>
          <p:cNvSpPr txBox="1">
            <a:spLocks/>
          </p:cNvSpPr>
          <p:nvPr/>
        </p:nvSpPr>
        <p:spPr>
          <a:xfrm>
            <a:off x="310342" y="814647"/>
            <a:ext cx="11571316" cy="432262"/>
          </a:xfrm>
          <a:prstGeom prst="rect">
            <a:avLst/>
          </a:prstGeom>
        </p:spPr>
        <p:txBody>
          <a:bodyPr vert="horz" lIns="91440" tIns="45720" rIns="91440" bIns="45720" rtlCol="0">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Font typeface="Arial" panose="020B0604020202020204" pitchFamily="34" charset="0"/>
              <a:buNone/>
            </a:pPr>
            <a:r>
              <a:rPr lang="en-US" u="sng" dirty="0" smtClean="0"/>
              <a:t>Recursion as a Functional Method to express Iteration – Methodology</a:t>
            </a:r>
            <a:endParaRPr lang="he-IL" i="1" u="sng" dirty="0" smtClean="0"/>
          </a:p>
          <a:p>
            <a:pPr marL="0" indent="0" algn="l" rtl="0">
              <a:buFont typeface="Arial" panose="020B0604020202020204" pitchFamily="34" charset="0"/>
              <a:buNone/>
            </a:pPr>
            <a:endParaRPr lang="en-US" dirty="0"/>
          </a:p>
        </p:txBody>
      </p:sp>
    </p:spTree>
    <p:extLst>
      <p:ext uri="{BB962C8B-B14F-4D97-AF65-F5344CB8AC3E}">
        <p14:creationId xmlns:p14="http://schemas.microsoft.com/office/powerpoint/2010/main" val="74254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Tree>
    <p:extLst>
      <p:ext uri="{BB962C8B-B14F-4D97-AF65-F5344CB8AC3E}">
        <p14:creationId xmlns:p14="http://schemas.microsoft.com/office/powerpoint/2010/main" val="1303787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5" name="TextBox 4">
            <a:extLst>
              <a:ext uri="{FF2B5EF4-FFF2-40B4-BE49-F238E27FC236}">
                <a16:creationId xmlns:a16="http://schemas.microsoft.com/office/drawing/2014/main" id="{16362576-3CEA-45C9-979B-449DFCC39551}"/>
              </a:ext>
            </a:extLst>
          </p:cNvPr>
          <p:cNvSpPr txBox="1"/>
          <p:nvPr/>
        </p:nvSpPr>
        <p:spPr>
          <a:xfrm>
            <a:off x="526329" y="2417637"/>
            <a:ext cx="3061422" cy="461665"/>
          </a:xfrm>
          <a:prstGeom prst="rect">
            <a:avLst/>
          </a:prstGeom>
          <a:noFill/>
        </p:spPr>
        <p:txBody>
          <a:bodyPr wrap="square" rtlCol="1">
            <a:spAutoFit/>
          </a:bodyPr>
          <a:lstStyle/>
          <a:p>
            <a:pPr lvl="0" algn="just"/>
            <a:r>
              <a:rPr lang="en-US" sz="2400" dirty="0" smtClean="0"/>
              <a:t>Non-recursive version</a:t>
            </a:r>
            <a:r>
              <a:rPr lang="he-IL" sz="2400" dirty="0" smtClean="0"/>
              <a:t> </a:t>
            </a:r>
            <a:endParaRPr lang="en-US" sz="2400" dirty="0"/>
          </a:p>
        </p:txBody>
      </p:sp>
      <p:sp>
        <p:nvSpPr>
          <p:cNvPr id="2" name="Rectangle 1"/>
          <p:cNvSpPr/>
          <p:nvPr/>
        </p:nvSpPr>
        <p:spPr>
          <a:xfrm>
            <a:off x="3644900" y="3022600"/>
            <a:ext cx="5981700" cy="3636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95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2" name="Rectangle 1"/>
          <p:cNvSpPr/>
          <p:nvPr/>
        </p:nvSpPr>
        <p:spPr>
          <a:xfrm>
            <a:off x="3810000" y="1230115"/>
            <a:ext cx="5981700" cy="179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445000"/>
            <a:ext cx="5981700" cy="221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362576-3CEA-45C9-979B-449DFCC39551}"/>
              </a:ext>
            </a:extLst>
          </p:cNvPr>
          <p:cNvSpPr txBox="1"/>
          <p:nvPr/>
        </p:nvSpPr>
        <p:spPr>
          <a:xfrm>
            <a:off x="459298" y="3301560"/>
            <a:ext cx="3117851" cy="830997"/>
          </a:xfrm>
          <a:prstGeom prst="rect">
            <a:avLst/>
          </a:prstGeom>
          <a:noFill/>
        </p:spPr>
        <p:txBody>
          <a:bodyPr wrap="square" rtlCol="1">
            <a:spAutoFit/>
          </a:bodyPr>
          <a:lstStyle/>
          <a:p>
            <a:pPr lvl="0" algn="ctr"/>
            <a:r>
              <a:rPr lang="en-US" sz="2400" dirty="0" smtClean="0"/>
              <a:t>Non-tail recursive</a:t>
            </a:r>
          </a:p>
          <a:p>
            <a:pPr lvl="0" algn="ctr"/>
            <a:r>
              <a:rPr lang="en-US" sz="2400" dirty="0" smtClean="0"/>
              <a:t>version</a:t>
            </a:r>
            <a:r>
              <a:rPr lang="he-IL" sz="2400" dirty="0" smtClean="0"/>
              <a:t> </a:t>
            </a:r>
            <a:endParaRPr lang="en-US" sz="2400" dirty="0"/>
          </a:p>
        </p:txBody>
      </p:sp>
    </p:spTree>
    <p:extLst>
      <p:ext uri="{BB962C8B-B14F-4D97-AF65-F5344CB8AC3E}">
        <p14:creationId xmlns:p14="http://schemas.microsoft.com/office/powerpoint/2010/main" val="3217228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5" name="TextBox 4">
            <a:extLst>
              <a:ext uri="{FF2B5EF4-FFF2-40B4-BE49-F238E27FC236}">
                <a16:creationId xmlns:a16="http://schemas.microsoft.com/office/drawing/2014/main" id="{16362576-3CEA-45C9-979B-449DFCC39551}"/>
              </a:ext>
            </a:extLst>
          </p:cNvPr>
          <p:cNvSpPr txBox="1"/>
          <p:nvPr/>
        </p:nvSpPr>
        <p:spPr>
          <a:xfrm>
            <a:off x="459298" y="3301560"/>
            <a:ext cx="3117851" cy="830997"/>
          </a:xfrm>
          <a:prstGeom prst="rect">
            <a:avLst/>
          </a:prstGeom>
          <a:noFill/>
        </p:spPr>
        <p:txBody>
          <a:bodyPr wrap="square" rtlCol="1">
            <a:spAutoFit/>
          </a:bodyPr>
          <a:lstStyle/>
          <a:p>
            <a:pPr lvl="0" algn="ctr"/>
            <a:r>
              <a:rPr lang="en-US" sz="2400" dirty="0" smtClean="0"/>
              <a:t>Non-tail recursive</a:t>
            </a:r>
          </a:p>
          <a:p>
            <a:pPr lvl="0" algn="ctr"/>
            <a:r>
              <a:rPr lang="en-US" sz="2400" dirty="0" smtClean="0"/>
              <a:t>version</a:t>
            </a:r>
            <a:r>
              <a:rPr lang="he-IL" sz="2400" dirty="0" smtClean="0"/>
              <a:t> </a:t>
            </a:r>
            <a:endParaRPr lang="en-US" sz="2400" dirty="0"/>
          </a:p>
        </p:txBody>
      </p:sp>
      <p:sp>
        <p:nvSpPr>
          <p:cNvPr id="2" name="Rectangle 1"/>
          <p:cNvSpPr/>
          <p:nvPr/>
        </p:nvSpPr>
        <p:spPr>
          <a:xfrm>
            <a:off x="3810000" y="1230115"/>
            <a:ext cx="5981700" cy="179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445000"/>
            <a:ext cx="5981700" cy="221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66447" y="3227552"/>
            <a:ext cx="7630971" cy="811249"/>
            <a:chOff x="4168047" y="3481552"/>
            <a:chExt cx="7630971" cy="811249"/>
          </a:xfrm>
        </p:grpSpPr>
        <p:sp>
          <p:nvSpPr>
            <p:cNvPr id="11" name="TextBox 10">
              <a:extLst>
                <a:ext uri="{FF2B5EF4-FFF2-40B4-BE49-F238E27FC236}">
                  <a16:creationId xmlns:a16="http://schemas.microsoft.com/office/drawing/2014/main" id="{DF7148A2-22BE-494E-A446-F5A070B3EF44}"/>
                </a:ext>
              </a:extLst>
            </p:cNvPr>
            <p:cNvSpPr txBox="1"/>
            <p:nvPr/>
          </p:nvSpPr>
          <p:spPr>
            <a:xfrm>
              <a:off x="8155892" y="3481552"/>
              <a:ext cx="3643126" cy="461665"/>
            </a:xfrm>
            <a:prstGeom prst="rect">
              <a:avLst/>
            </a:prstGeom>
            <a:noFill/>
          </p:spPr>
          <p:txBody>
            <a:bodyPr wrap="square" rtlCol="1">
              <a:spAutoFit/>
            </a:bodyPr>
            <a:lstStyle/>
            <a:p>
              <a:pPr lvl="0" algn="l"/>
              <a:r>
                <a:rPr lang="en-US" sz="2400" dirty="0"/>
                <a:t> </a:t>
              </a:r>
              <a:r>
                <a:rPr lang="en-US" sz="2400" dirty="0" smtClean="0"/>
                <a:t>   </a:t>
              </a:r>
              <a:r>
                <a:rPr lang="en-US" sz="2200" dirty="0" smtClean="0"/>
                <a:t>Base Case (Stop Condition)</a:t>
              </a:r>
              <a:endParaRPr lang="en-US" sz="2200" dirty="0"/>
            </a:p>
          </p:txBody>
        </p:sp>
        <p:grpSp>
          <p:nvGrpSpPr>
            <p:cNvPr id="12" name="Group 11"/>
            <p:cNvGrpSpPr/>
            <p:nvPr/>
          </p:nvGrpSpPr>
          <p:grpSpPr>
            <a:xfrm>
              <a:off x="4168047" y="3750495"/>
              <a:ext cx="4271752" cy="542306"/>
              <a:chOff x="4168047" y="3750495"/>
              <a:chExt cx="4271752" cy="542306"/>
            </a:xfrm>
          </p:grpSpPr>
          <p:cxnSp>
            <p:nvCxnSpPr>
              <p:cNvPr id="13" name="Straight Arrow Connector 12">
                <a:extLst>
                  <a:ext uri="{FF2B5EF4-FFF2-40B4-BE49-F238E27FC236}">
                    <a16:creationId xmlns:a16="http://schemas.microsoft.com/office/drawing/2014/main" id="{2587EA76-C641-40D6-83A3-A144830EF6F3}"/>
                  </a:ext>
                </a:extLst>
              </p:cNvPr>
              <p:cNvCxnSpPr>
                <a:cxnSpLocks/>
              </p:cNvCxnSpPr>
              <p:nvPr/>
            </p:nvCxnSpPr>
            <p:spPr>
              <a:xfrm flipH="1">
                <a:off x="5846721" y="3750495"/>
                <a:ext cx="2593078" cy="32184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4ED07D-9514-4F62-84EE-873DA573B594}"/>
                  </a:ext>
                </a:extLst>
              </p:cNvPr>
              <p:cNvSpPr/>
              <p:nvPr/>
            </p:nvSpPr>
            <p:spPr>
              <a:xfrm>
                <a:off x="4168047" y="3869720"/>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spTree>
    <p:extLst>
      <p:ext uri="{BB962C8B-B14F-4D97-AF65-F5344CB8AC3E}">
        <p14:creationId xmlns:p14="http://schemas.microsoft.com/office/powerpoint/2010/main" val="1879054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5" name="TextBox 4">
            <a:extLst>
              <a:ext uri="{FF2B5EF4-FFF2-40B4-BE49-F238E27FC236}">
                <a16:creationId xmlns:a16="http://schemas.microsoft.com/office/drawing/2014/main" id="{16362576-3CEA-45C9-979B-449DFCC39551}"/>
              </a:ext>
            </a:extLst>
          </p:cNvPr>
          <p:cNvSpPr txBox="1"/>
          <p:nvPr/>
        </p:nvSpPr>
        <p:spPr>
          <a:xfrm>
            <a:off x="459298" y="3301560"/>
            <a:ext cx="3117851" cy="830997"/>
          </a:xfrm>
          <a:prstGeom prst="rect">
            <a:avLst/>
          </a:prstGeom>
          <a:noFill/>
        </p:spPr>
        <p:txBody>
          <a:bodyPr wrap="square" rtlCol="1">
            <a:spAutoFit/>
          </a:bodyPr>
          <a:lstStyle/>
          <a:p>
            <a:pPr lvl="0" algn="ctr"/>
            <a:r>
              <a:rPr lang="en-US" sz="2400" dirty="0" smtClean="0"/>
              <a:t>Non-tail recursive</a:t>
            </a:r>
          </a:p>
          <a:p>
            <a:pPr lvl="0" algn="ctr"/>
            <a:r>
              <a:rPr lang="en-US" sz="2400" dirty="0" smtClean="0"/>
              <a:t>version</a:t>
            </a:r>
            <a:r>
              <a:rPr lang="he-IL" sz="2400" dirty="0" smtClean="0"/>
              <a:t> </a:t>
            </a:r>
            <a:endParaRPr lang="en-US" sz="2400" dirty="0"/>
          </a:p>
        </p:txBody>
      </p:sp>
      <p:sp>
        <p:nvSpPr>
          <p:cNvPr id="2" name="Rectangle 1"/>
          <p:cNvSpPr/>
          <p:nvPr/>
        </p:nvSpPr>
        <p:spPr>
          <a:xfrm>
            <a:off x="3810000" y="1230115"/>
            <a:ext cx="5981700" cy="179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445000"/>
            <a:ext cx="5981700" cy="221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66447" y="3227552"/>
            <a:ext cx="7630971" cy="811249"/>
            <a:chOff x="4168047" y="3481552"/>
            <a:chExt cx="7630971" cy="811249"/>
          </a:xfrm>
        </p:grpSpPr>
        <p:sp>
          <p:nvSpPr>
            <p:cNvPr id="11" name="TextBox 10">
              <a:extLst>
                <a:ext uri="{FF2B5EF4-FFF2-40B4-BE49-F238E27FC236}">
                  <a16:creationId xmlns:a16="http://schemas.microsoft.com/office/drawing/2014/main" id="{DF7148A2-22BE-494E-A446-F5A070B3EF44}"/>
                </a:ext>
              </a:extLst>
            </p:cNvPr>
            <p:cNvSpPr txBox="1"/>
            <p:nvPr/>
          </p:nvSpPr>
          <p:spPr>
            <a:xfrm>
              <a:off x="8155892" y="3481552"/>
              <a:ext cx="3643126" cy="461665"/>
            </a:xfrm>
            <a:prstGeom prst="rect">
              <a:avLst/>
            </a:prstGeom>
            <a:noFill/>
          </p:spPr>
          <p:txBody>
            <a:bodyPr wrap="square" rtlCol="1">
              <a:spAutoFit/>
            </a:bodyPr>
            <a:lstStyle/>
            <a:p>
              <a:pPr lvl="0" algn="l"/>
              <a:r>
                <a:rPr lang="en-US" sz="2400" dirty="0"/>
                <a:t> </a:t>
              </a:r>
              <a:r>
                <a:rPr lang="en-US" sz="2400" dirty="0" smtClean="0"/>
                <a:t>   </a:t>
              </a:r>
              <a:r>
                <a:rPr lang="en-US" sz="2200" dirty="0" smtClean="0"/>
                <a:t>Base Case (Stop Condition)</a:t>
              </a:r>
              <a:endParaRPr lang="en-US" sz="2200" dirty="0"/>
            </a:p>
          </p:txBody>
        </p:sp>
        <p:grpSp>
          <p:nvGrpSpPr>
            <p:cNvPr id="12" name="Group 11"/>
            <p:cNvGrpSpPr/>
            <p:nvPr/>
          </p:nvGrpSpPr>
          <p:grpSpPr>
            <a:xfrm>
              <a:off x="4168047" y="3750495"/>
              <a:ext cx="4271752" cy="542306"/>
              <a:chOff x="4168047" y="3750495"/>
              <a:chExt cx="4271752" cy="542306"/>
            </a:xfrm>
          </p:grpSpPr>
          <p:cxnSp>
            <p:nvCxnSpPr>
              <p:cNvPr id="13" name="Straight Arrow Connector 12">
                <a:extLst>
                  <a:ext uri="{FF2B5EF4-FFF2-40B4-BE49-F238E27FC236}">
                    <a16:creationId xmlns:a16="http://schemas.microsoft.com/office/drawing/2014/main" id="{2587EA76-C641-40D6-83A3-A144830EF6F3}"/>
                  </a:ext>
                </a:extLst>
              </p:cNvPr>
              <p:cNvCxnSpPr>
                <a:cxnSpLocks/>
              </p:cNvCxnSpPr>
              <p:nvPr/>
            </p:nvCxnSpPr>
            <p:spPr>
              <a:xfrm flipH="1">
                <a:off x="5846721" y="3750495"/>
                <a:ext cx="2593078" cy="32184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4ED07D-9514-4F62-84EE-873DA573B594}"/>
                  </a:ext>
                </a:extLst>
              </p:cNvPr>
              <p:cNvSpPr/>
              <p:nvPr/>
            </p:nvSpPr>
            <p:spPr>
              <a:xfrm>
                <a:off x="4168047" y="3869720"/>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grpSp>
        <p:nvGrpSpPr>
          <p:cNvPr id="15" name="Group 14"/>
          <p:cNvGrpSpPr/>
          <p:nvPr/>
        </p:nvGrpSpPr>
        <p:grpSpPr>
          <a:xfrm>
            <a:off x="4066447" y="4038801"/>
            <a:ext cx="7487543" cy="532649"/>
            <a:chOff x="4164842" y="4292801"/>
            <a:chExt cx="7487543" cy="532649"/>
          </a:xfrm>
        </p:grpSpPr>
        <p:sp>
          <p:nvSpPr>
            <p:cNvPr id="16" name="TextBox 15">
              <a:extLst>
                <a:ext uri="{FF2B5EF4-FFF2-40B4-BE49-F238E27FC236}">
                  <a16:creationId xmlns:a16="http://schemas.microsoft.com/office/drawing/2014/main" id="{9AE11D5C-391A-4583-97F5-9B971A4AF32F}"/>
                </a:ext>
              </a:extLst>
            </p:cNvPr>
            <p:cNvSpPr txBox="1"/>
            <p:nvPr/>
          </p:nvSpPr>
          <p:spPr>
            <a:xfrm>
              <a:off x="8720918" y="4292801"/>
              <a:ext cx="2931467" cy="461665"/>
            </a:xfrm>
            <a:prstGeom prst="rect">
              <a:avLst/>
            </a:prstGeom>
            <a:noFill/>
          </p:spPr>
          <p:txBody>
            <a:bodyPr wrap="square" rtlCol="1">
              <a:spAutoFit/>
            </a:bodyPr>
            <a:lstStyle/>
            <a:p>
              <a:pPr lvl="0" algn="r" rtl="1"/>
              <a:r>
                <a:rPr lang="en-US" sz="2400" dirty="0" smtClean="0"/>
                <a:t>General Case</a:t>
              </a:r>
              <a:endParaRPr lang="en-US" sz="2400" dirty="0"/>
            </a:p>
          </p:txBody>
        </p:sp>
        <p:sp>
          <p:nvSpPr>
            <p:cNvPr id="17" name="Rectangle 16">
              <a:extLst>
                <a:ext uri="{FF2B5EF4-FFF2-40B4-BE49-F238E27FC236}">
                  <a16:creationId xmlns:a16="http://schemas.microsoft.com/office/drawing/2014/main" id="{03FF32CA-DC4C-4105-9555-9477CE3C94CA}"/>
                </a:ext>
              </a:extLst>
            </p:cNvPr>
            <p:cNvSpPr/>
            <p:nvPr/>
          </p:nvSpPr>
          <p:spPr>
            <a:xfrm>
              <a:off x="4164842" y="4328615"/>
              <a:ext cx="2593077" cy="496835"/>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8" name="Straight Arrow Connector 17">
              <a:extLst>
                <a:ext uri="{FF2B5EF4-FFF2-40B4-BE49-F238E27FC236}">
                  <a16:creationId xmlns:a16="http://schemas.microsoft.com/office/drawing/2014/main" id="{58D5F721-8BF3-4D29-9719-FE7EDD3D3FB9}"/>
                </a:ext>
              </a:extLst>
            </p:cNvPr>
            <p:cNvCxnSpPr>
              <a:cxnSpLocks/>
            </p:cNvCxnSpPr>
            <p:nvPr/>
          </p:nvCxnSpPr>
          <p:spPr>
            <a:xfrm flipH="1">
              <a:off x="6757920" y="4539872"/>
              <a:ext cx="3132175" cy="64543"/>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6460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5" name="TextBox 4">
            <a:extLst>
              <a:ext uri="{FF2B5EF4-FFF2-40B4-BE49-F238E27FC236}">
                <a16:creationId xmlns:a16="http://schemas.microsoft.com/office/drawing/2014/main" id="{16362576-3CEA-45C9-979B-449DFCC39551}"/>
              </a:ext>
            </a:extLst>
          </p:cNvPr>
          <p:cNvSpPr txBox="1"/>
          <p:nvPr/>
        </p:nvSpPr>
        <p:spPr>
          <a:xfrm>
            <a:off x="459298" y="3301560"/>
            <a:ext cx="3117851" cy="830997"/>
          </a:xfrm>
          <a:prstGeom prst="rect">
            <a:avLst/>
          </a:prstGeom>
          <a:noFill/>
        </p:spPr>
        <p:txBody>
          <a:bodyPr wrap="square" rtlCol="1">
            <a:spAutoFit/>
          </a:bodyPr>
          <a:lstStyle/>
          <a:p>
            <a:pPr lvl="0" algn="ctr"/>
            <a:r>
              <a:rPr lang="en-US" sz="2400" dirty="0" smtClean="0"/>
              <a:t>Non-tail recursive</a:t>
            </a:r>
          </a:p>
          <a:p>
            <a:pPr lvl="0" algn="ctr"/>
            <a:r>
              <a:rPr lang="en-US" sz="2400" dirty="0" smtClean="0"/>
              <a:t>version</a:t>
            </a:r>
            <a:r>
              <a:rPr lang="he-IL" sz="2400" dirty="0" smtClean="0"/>
              <a:t> </a:t>
            </a:r>
            <a:endParaRPr lang="en-US" sz="2400" dirty="0"/>
          </a:p>
        </p:txBody>
      </p:sp>
      <p:sp>
        <p:nvSpPr>
          <p:cNvPr id="2" name="Rectangle 1"/>
          <p:cNvSpPr/>
          <p:nvPr/>
        </p:nvSpPr>
        <p:spPr>
          <a:xfrm>
            <a:off x="3810000" y="1230115"/>
            <a:ext cx="5981700" cy="179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445000"/>
            <a:ext cx="5981700" cy="221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66447" y="3227552"/>
            <a:ext cx="7630971" cy="811249"/>
            <a:chOff x="4168047" y="3481552"/>
            <a:chExt cx="7630971" cy="811249"/>
          </a:xfrm>
        </p:grpSpPr>
        <p:sp>
          <p:nvSpPr>
            <p:cNvPr id="11" name="TextBox 10">
              <a:extLst>
                <a:ext uri="{FF2B5EF4-FFF2-40B4-BE49-F238E27FC236}">
                  <a16:creationId xmlns:a16="http://schemas.microsoft.com/office/drawing/2014/main" id="{DF7148A2-22BE-494E-A446-F5A070B3EF44}"/>
                </a:ext>
              </a:extLst>
            </p:cNvPr>
            <p:cNvSpPr txBox="1"/>
            <p:nvPr/>
          </p:nvSpPr>
          <p:spPr>
            <a:xfrm>
              <a:off x="8155892" y="3481552"/>
              <a:ext cx="3643126" cy="461665"/>
            </a:xfrm>
            <a:prstGeom prst="rect">
              <a:avLst/>
            </a:prstGeom>
            <a:noFill/>
          </p:spPr>
          <p:txBody>
            <a:bodyPr wrap="square" rtlCol="1">
              <a:spAutoFit/>
            </a:bodyPr>
            <a:lstStyle/>
            <a:p>
              <a:pPr lvl="0" algn="l"/>
              <a:r>
                <a:rPr lang="en-US" sz="2400" dirty="0"/>
                <a:t> </a:t>
              </a:r>
              <a:r>
                <a:rPr lang="en-US" sz="2400" dirty="0" smtClean="0"/>
                <a:t>   </a:t>
              </a:r>
              <a:r>
                <a:rPr lang="en-US" sz="2200" dirty="0" smtClean="0"/>
                <a:t>Base Case (Stop Condition)</a:t>
              </a:r>
              <a:endParaRPr lang="en-US" sz="2200" dirty="0"/>
            </a:p>
          </p:txBody>
        </p:sp>
        <p:grpSp>
          <p:nvGrpSpPr>
            <p:cNvPr id="12" name="Group 11"/>
            <p:cNvGrpSpPr/>
            <p:nvPr/>
          </p:nvGrpSpPr>
          <p:grpSpPr>
            <a:xfrm>
              <a:off x="4168047" y="3750495"/>
              <a:ext cx="4271752" cy="542306"/>
              <a:chOff x="4168047" y="3750495"/>
              <a:chExt cx="4271752" cy="542306"/>
            </a:xfrm>
          </p:grpSpPr>
          <p:cxnSp>
            <p:nvCxnSpPr>
              <p:cNvPr id="13" name="Straight Arrow Connector 12">
                <a:extLst>
                  <a:ext uri="{FF2B5EF4-FFF2-40B4-BE49-F238E27FC236}">
                    <a16:creationId xmlns:a16="http://schemas.microsoft.com/office/drawing/2014/main" id="{2587EA76-C641-40D6-83A3-A144830EF6F3}"/>
                  </a:ext>
                </a:extLst>
              </p:cNvPr>
              <p:cNvCxnSpPr>
                <a:cxnSpLocks/>
              </p:cNvCxnSpPr>
              <p:nvPr/>
            </p:nvCxnSpPr>
            <p:spPr>
              <a:xfrm flipH="1">
                <a:off x="5846721" y="3750495"/>
                <a:ext cx="2593078" cy="32184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4ED07D-9514-4F62-84EE-873DA573B594}"/>
                  </a:ext>
                </a:extLst>
              </p:cNvPr>
              <p:cNvSpPr/>
              <p:nvPr/>
            </p:nvSpPr>
            <p:spPr>
              <a:xfrm>
                <a:off x="4168047" y="3869720"/>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grpSp>
        <p:nvGrpSpPr>
          <p:cNvPr id="15" name="Group 14"/>
          <p:cNvGrpSpPr/>
          <p:nvPr/>
        </p:nvGrpSpPr>
        <p:grpSpPr>
          <a:xfrm>
            <a:off x="4066447" y="4038801"/>
            <a:ext cx="7487543" cy="532649"/>
            <a:chOff x="4164842" y="4292801"/>
            <a:chExt cx="7487543" cy="532649"/>
          </a:xfrm>
        </p:grpSpPr>
        <p:sp>
          <p:nvSpPr>
            <p:cNvPr id="16" name="TextBox 15">
              <a:extLst>
                <a:ext uri="{FF2B5EF4-FFF2-40B4-BE49-F238E27FC236}">
                  <a16:creationId xmlns:a16="http://schemas.microsoft.com/office/drawing/2014/main" id="{9AE11D5C-391A-4583-97F5-9B971A4AF32F}"/>
                </a:ext>
              </a:extLst>
            </p:cNvPr>
            <p:cNvSpPr txBox="1"/>
            <p:nvPr/>
          </p:nvSpPr>
          <p:spPr>
            <a:xfrm>
              <a:off x="8720918" y="4292801"/>
              <a:ext cx="2931467" cy="461665"/>
            </a:xfrm>
            <a:prstGeom prst="rect">
              <a:avLst/>
            </a:prstGeom>
            <a:noFill/>
          </p:spPr>
          <p:txBody>
            <a:bodyPr wrap="square" rtlCol="1">
              <a:spAutoFit/>
            </a:bodyPr>
            <a:lstStyle/>
            <a:p>
              <a:pPr lvl="0" algn="r" rtl="1"/>
              <a:r>
                <a:rPr lang="en-US" sz="2400" dirty="0" smtClean="0"/>
                <a:t>General Case</a:t>
              </a:r>
              <a:endParaRPr lang="en-US" sz="2400" dirty="0"/>
            </a:p>
          </p:txBody>
        </p:sp>
        <p:sp>
          <p:nvSpPr>
            <p:cNvPr id="17" name="Rectangle 16">
              <a:extLst>
                <a:ext uri="{FF2B5EF4-FFF2-40B4-BE49-F238E27FC236}">
                  <a16:creationId xmlns:a16="http://schemas.microsoft.com/office/drawing/2014/main" id="{03FF32CA-DC4C-4105-9555-9477CE3C94CA}"/>
                </a:ext>
              </a:extLst>
            </p:cNvPr>
            <p:cNvSpPr/>
            <p:nvPr/>
          </p:nvSpPr>
          <p:spPr>
            <a:xfrm>
              <a:off x="4164842" y="4328615"/>
              <a:ext cx="2593077" cy="496835"/>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8" name="Straight Arrow Connector 17">
              <a:extLst>
                <a:ext uri="{FF2B5EF4-FFF2-40B4-BE49-F238E27FC236}">
                  <a16:creationId xmlns:a16="http://schemas.microsoft.com/office/drawing/2014/main" id="{58D5F721-8BF3-4D29-9719-FE7EDD3D3FB9}"/>
                </a:ext>
              </a:extLst>
            </p:cNvPr>
            <p:cNvCxnSpPr>
              <a:cxnSpLocks/>
            </p:cNvCxnSpPr>
            <p:nvPr/>
          </p:nvCxnSpPr>
          <p:spPr>
            <a:xfrm flipH="1">
              <a:off x="6757920" y="4539872"/>
              <a:ext cx="3132175" cy="64543"/>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5833076" y="4448121"/>
            <a:ext cx="5864343" cy="461665"/>
            <a:chOff x="5833075" y="4751696"/>
            <a:chExt cx="5864343" cy="461665"/>
          </a:xfrm>
        </p:grpSpPr>
        <p:sp>
          <p:nvSpPr>
            <p:cNvPr id="20" name="TextBox 19">
              <a:extLst>
                <a:ext uri="{FF2B5EF4-FFF2-40B4-BE49-F238E27FC236}">
                  <a16:creationId xmlns:a16="http://schemas.microsoft.com/office/drawing/2014/main" id="{86BDCF74-1A4C-450E-86C2-5B51EEDAED09}"/>
                </a:ext>
              </a:extLst>
            </p:cNvPr>
            <p:cNvSpPr txBox="1"/>
            <p:nvPr/>
          </p:nvSpPr>
          <p:spPr>
            <a:xfrm>
              <a:off x="6096000" y="4751696"/>
              <a:ext cx="5601418" cy="461665"/>
            </a:xfrm>
            <a:prstGeom prst="rect">
              <a:avLst/>
            </a:prstGeom>
            <a:noFill/>
          </p:spPr>
          <p:txBody>
            <a:bodyPr wrap="square" rtlCol="1">
              <a:spAutoFit/>
            </a:bodyPr>
            <a:lstStyle/>
            <a:p>
              <a:pPr algn="just" rtl="1"/>
              <a:r>
                <a:rPr lang="en-US" sz="2400" b="1" dirty="0">
                  <a:solidFill>
                    <a:schemeClr val="accent5">
                      <a:lumMod val="75000"/>
                    </a:schemeClr>
                  </a:solidFill>
                </a:rPr>
                <a:t>R</a:t>
              </a:r>
              <a:r>
                <a:rPr lang="en-US" sz="2400" b="1" dirty="0" smtClean="0">
                  <a:solidFill>
                    <a:schemeClr val="accent5">
                      <a:lumMod val="75000"/>
                    </a:schemeClr>
                  </a:solidFill>
                </a:rPr>
                <a:t>ecursive </a:t>
              </a:r>
              <a:r>
                <a:rPr lang="en-US" sz="2400" b="1" dirty="0">
                  <a:solidFill>
                    <a:schemeClr val="accent5">
                      <a:lumMod val="75000"/>
                    </a:schemeClr>
                  </a:solidFill>
                </a:rPr>
                <a:t>C</a:t>
              </a:r>
              <a:r>
                <a:rPr lang="en-US" sz="2400" b="1" dirty="0" smtClean="0">
                  <a:solidFill>
                    <a:schemeClr val="accent5">
                      <a:lumMod val="75000"/>
                    </a:schemeClr>
                  </a:solidFill>
                </a:rPr>
                <a:t>all</a:t>
              </a:r>
              <a:endParaRPr lang="he-IL" sz="2400" dirty="0"/>
            </a:p>
          </p:txBody>
        </p:sp>
        <p:cxnSp>
          <p:nvCxnSpPr>
            <p:cNvPr id="21" name="Straight Connector 20">
              <a:extLst>
                <a:ext uri="{FF2B5EF4-FFF2-40B4-BE49-F238E27FC236}">
                  <a16:creationId xmlns:a16="http://schemas.microsoft.com/office/drawing/2014/main" id="{5C196858-969C-46DD-935F-44617789450A}"/>
                </a:ext>
              </a:extLst>
            </p:cNvPr>
            <p:cNvCxnSpPr>
              <a:cxnSpLocks/>
            </p:cNvCxnSpPr>
            <p:nvPr/>
          </p:nvCxnSpPr>
          <p:spPr>
            <a:xfrm flipH="1">
              <a:off x="5833075" y="5049671"/>
              <a:ext cx="3958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C72F88-7D9C-4AB9-8180-EA51B9ACBD43}"/>
                </a:ext>
              </a:extLst>
            </p:cNvPr>
            <p:cNvCxnSpPr>
              <a:cxnSpLocks/>
            </p:cNvCxnSpPr>
            <p:nvPr/>
          </p:nvCxnSpPr>
          <p:spPr>
            <a:xfrm flipV="1">
              <a:off x="5833075" y="4763071"/>
              <a:ext cx="0" cy="286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2273B71-F0A0-4B26-801B-F4D303DB9F65}"/>
              </a:ext>
            </a:extLst>
          </p:cNvPr>
          <p:cNvSpPr/>
          <p:nvPr/>
        </p:nvSpPr>
        <p:spPr>
          <a:xfrm>
            <a:off x="5505148" y="4131690"/>
            <a:ext cx="1119116" cy="33495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04423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smtClean="0"/>
              <a:t>Implementing n! in Python</a:t>
            </a:r>
            <a:r>
              <a:rPr lang="he-IL" sz="2400" dirty="0" smtClean="0"/>
              <a:t> (</a:t>
            </a:r>
            <a:r>
              <a:rPr lang="en-US" sz="2400" dirty="0" smtClean="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כותרת 1"/>
          <p:cNvSpPr txBox="1">
            <a:spLocks/>
          </p:cNvSpPr>
          <p:nvPr/>
        </p:nvSpPr>
        <p:spPr>
          <a:xfrm>
            <a:off x="838200" y="242341"/>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4" name="Picture 3"/>
          <p:cNvPicPr>
            <a:picLocks noChangeAspect="1"/>
          </p:cNvPicPr>
          <p:nvPr/>
        </p:nvPicPr>
        <p:blipFill>
          <a:blip r:embed="rId2"/>
          <a:stretch>
            <a:fillRect/>
          </a:stretch>
        </p:blipFill>
        <p:spPr>
          <a:xfrm>
            <a:off x="3810000" y="1230115"/>
            <a:ext cx="5664200" cy="5448350"/>
          </a:xfrm>
          <a:prstGeom prst="rect">
            <a:avLst/>
          </a:prstGeom>
        </p:spPr>
      </p:pic>
      <p:sp>
        <p:nvSpPr>
          <p:cNvPr id="5" name="TextBox 4">
            <a:extLst>
              <a:ext uri="{FF2B5EF4-FFF2-40B4-BE49-F238E27FC236}">
                <a16:creationId xmlns:a16="http://schemas.microsoft.com/office/drawing/2014/main" id="{16362576-3CEA-45C9-979B-449DFCC39551}"/>
              </a:ext>
            </a:extLst>
          </p:cNvPr>
          <p:cNvSpPr txBox="1"/>
          <p:nvPr/>
        </p:nvSpPr>
        <p:spPr>
          <a:xfrm>
            <a:off x="459298" y="3301560"/>
            <a:ext cx="3117851" cy="830997"/>
          </a:xfrm>
          <a:prstGeom prst="rect">
            <a:avLst/>
          </a:prstGeom>
          <a:noFill/>
        </p:spPr>
        <p:txBody>
          <a:bodyPr wrap="square" rtlCol="1">
            <a:spAutoFit/>
          </a:bodyPr>
          <a:lstStyle/>
          <a:p>
            <a:pPr lvl="0" algn="ctr"/>
            <a:r>
              <a:rPr lang="en-US" sz="2400" dirty="0" smtClean="0"/>
              <a:t>Non-tail recursive</a:t>
            </a:r>
          </a:p>
          <a:p>
            <a:pPr lvl="0" algn="ctr"/>
            <a:r>
              <a:rPr lang="en-US" sz="2400" dirty="0" smtClean="0"/>
              <a:t>version</a:t>
            </a:r>
            <a:r>
              <a:rPr lang="he-IL" sz="2400" dirty="0" smtClean="0"/>
              <a:t> </a:t>
            </a:r>
            <a:endParaRPr lang="en-US" sz="2400" dirty="0"/>
          </a:p>
        </p:txBody>
      </p:sp>
      <p:sp>
        <p:nvSpPr>
          <p:cNvPr id="2" name="Rectangle 1"/>
          <p:cNvSpPr/>
          <p:nvPr/>
        </p:nvSpPr>
        <p:spPr>
          <a:xfrm>
            <a:off x="3810000" y="1242815"/>
            <a:ext cx="5981700" cy="1792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445000"/>
            <a:ext cx="5981700" cy="221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066447" y="3227552"/>
            <a:ext cx="7630971" cy="811249"/>
            <a:chOff x="4168047" y="3481552"/>
            <a:chExt cx="7630971" cy="811249"/>
          </a:xfrm>
        </p:grpSpPr>
        <p:sp>
          <p:nvSpPr>
            <p:cNvPr id="11" name="TextBox 10">
              <a:extLst>
                <a:ext uri="{FF2B5EF4-FFF2-40B4-BE49-F238E27FC236}">
                  <a16:creationId xmlns:a16="http://schemas.microsoft.com/office/drawing/2014/main" id="{DF7148A2-22BE-494E-A446-F5A070B3EF44}"/>
                </a:ext>
              </a:extLst>
            </p:cNvPr>
            <p:cNvSpPr txBox="1"/>
            <p:nvPr/>
          </p:nvSpPr>
          <p:spPr>
            <a:xfrm>
              <a:off x="8155892" y="3481552"/>
              <a:ext cx="3643126" cy="461665"/>
            </a:xfrm>
            <a:prstGeom prst="rect">
              <a:avLst/>
            </a:prstGeom>
            <a:noFill/>
          </p:spPr>
          <p:txBody>
            <a:bodyPr wrap="square" rtlCol="1">
              <a:spAutoFit/>
            </a:bodyPr>
            <a:lstStyle/>
            <a:p>
              <a:pPr lvl="0" algn="l"/>
              <a:r>
                <a:rPr lang="en-US" sz="2400" dirty="0"/>
                <a:t> </a:t>
              </a:r>
              <a:r>
                <a:rPr lang="en-US" sz="2400" dirty="0" smtClean="0"/>
                <a:t>   </a:t>
              </a:r>
              <a:r>
                <a:rPr lang="en-US" sz="2200" dirty="0" smtClean="0"/>
                <a:t>Base Case (Stop Condition)</a:t>
              </a:r>
              <a:endParaRPr lang="en-US" sz="2200" dirty="0"/>
            </a:p>
          </p:txBody>
        </p:sp>
        <p:grpSp>
          <p:nvGrpSpPr>
            <p:cNvPr id="12" name="Group 11"/>
            <p:cNvGrpSpPr/>
            <p:nvPr/>
          </p:nvGrpSpPr>
          <p:grpSpPr>
            <a:xfrm>
              <a:off x="4168047" y="3750495"/>
              <a:ext cx="4271752" cy="542306"/>
              <a:chOff x="4168047" y="3750495"/>
              <a:chExt cx="4271752" cy="542306"/>
            </a:xfrm>
          </p:grpSpPr>
          <p:cxnSp>
            <p:nvCxnSpPr>
              <p:cNvPr id="13" name="Straight Arrow Connector 12">
                <a:extLst>
                  <a:ext uri="{FF2B5EF4-FFF2-40B4-BE49-F238E27FC236}">
                    <a16:creationId xmlns:a16="http://schemas.microsoft.com/office/drawing/2014/main" id="{2587EA76-C641-40D6-83A3-A144830EF6F3}"/>
                  </a:ext>
                </a:extLst>
              </p:cNvPr>
              <p:cNvCxnSpPr>
                <a:cxnSpLocks/>
              </p:cNvCxnSpPr>
              <p:nvPr/>
            </p:nvCxnSpPr>
            <p:spPr>
              <a:xfrm flipH="1">
                <a:off x="5846721" y="3750495"/>
                <a:ext cx="2593078" cy="32184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74ED07D-9514-4F62-84EE-873DA573B594}"/>
                  </a:ext>
                </a:extLst>
              </p:cNvPr>
              <p:cNvSpPr/>
              <p:nvPr/>
            </p:nvSpPr>
            <p:spPr>
              <a:xfrm>
                <a:off x="4168047" y="3869720"/>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grpSp>
        <p:nvGrpSpPr>
          <p:cNvPr id="15" name="Group 14"/>
          <p:cNvGrpSpPr/>
          <p:nvPr/>
        </p:nvGrpSpPr>
        <p:grpSpPr>
          <a:xfrm>
            <a:off x="4066447" y="4038801"/>
            <a:ext cx="7487543" cy="532649"/>
            <a:chOff x="4164842" y="4292801"/>
            <a:chExt cx="7487543" cy="532649"/>
          </a:xfrm>
        </p:grpSpPr>
        <p:sp>
          <p:nvSpPr>
            <p:cNvPr id="16" name="TextBox 15">
              <a:extLst>
                <a:ext uri="{FF2B5EF4-FFF2-40B4-BE49-F238E27FC236}">
                  <a16:creationId xmlns:a16="http://schemas.microsoft.com/office/drawing/2014/main" id="{9AE11D5C-391A-4583-97F5-9B971A4AF32F}"/>
                </a:ext>
              </a:extLst>
            </p:cNvPr>
            <p:cNvSpPr txBox="1"/>
            <p:nvPr/>
          </p:nvSpPr>
          <p:spPr>
            <a:xfrm>
              <a:off x="8720918" y="4292801"/>
              <a:ext cx="2931467" cy="461665"/>
            </a:xfrm>
            <a:prstGeom prst="rect">
              <a:avLst/>
            </a:prstGeom>
            <a:noFill/>
          </p:spPr>
          <p:txBody>
            <a:bodyPr wrap="square" rtlCol="1">
              <a:spAutoFit/>
            </a:bodyPr>
            <a:lstStyle/>
            <a:p>
              <a:pPr lvl="0" algn="r" rtl="1"/>
              <a:r>
                <a:rPr lang="en-US" sz="2400" dirty="0" smtClean="0"/>
                <a:t>General Case</a:t>
              </a:r>
              <a:endParaRPr lang="en-US" sz="2400" dirty="0"/>
            </a:p>
          </p:txBody>
        </p:sp>
        <p:sp>
          <p:nvSpPr>
            <p:cNvPr id="17" name="Rectangle 16">
              <a:extLst>
                <a:ext uri="{FF2B5EF4-FFF2-40B4-BE49-F238E27FC236}">
                  <a16:creationId xmlns:a16="http://schemas.microsoft.com/office/drawing/2014/main" id="{03FF32CA-DC4C-4105-9555-9477CE3C94CA}"/>
                </a:ext>
              </a:extLst>
            </p:cNvPr>
            <p:cNvSpPr/>
            <p:nvPr/>
          </p:nvSpPr>
          <p:spPr>
            <a:xfrm>
              <a:off x="4164842" y="4328615"/>
              <a:ext cx="2593077" cy="496835"/>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8" name="Straight Arrow Connector 17">
              <a:extLst>
                <a:ext uri="{FF2B5EF4-FFF2-40B4-BE49-F238E27FC236}">
                  <a16:creationId xmlns:a16="http://schemas.microsoft.com/office/drawing/2014/main" id="{58D5F721-8BF3-4D29-9719-FE7EDD3D3FB9}"/>
                </a:ext>
              </a:extLst>
            </p:cNvPr>
            <p:cNvCxnSpPr>
              <a:cxnSpLocks/>
            </p:cNvCxnSpPr>
            <p:nvPr/>
          </p:nvCxnSpPr>
          <p:spPr>
            <a:xfrm flipH="1">
              <a:off x="6757920" y="4539872"/>
              <a:ext cx="3132175" cy="64543"/>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686301" y="4448121"/>
            <a:ext cx="7011118" cy="2310983"/>
            <a:chOff x="4686300" y="4751696"/>
            <a:chExt cx="7011118" cy="2310983"/>
          </a:xfrm>
        </p:grpSpPr>
        <p:sp>
          <p:nvSpPr>
            <p:cNvPr id="20" name="TextBox 19">
              <a:extLst>
                <a:ext uri="{FF2B5EF4-FFF2-40B4-BE49-F238E27FC236}">
                  <a16:creationId xmlns:a16="http://schemas.microsoft.com/office/drawing/2014/main" id="{86BDCF74-1A4C-450E-86C2-5B51EEDAED09}"/>
                </a:ext>
              </a:extLst>
            </p:cNvPr>
            <p:cNvSpPr txBox="1"/>
            <p:nvPr/>
          </p:nvSpPr>
          <p:spPr>
            <a:xfrm>
              <a:off x="6096000" y="4751696"/>
              <a:ext cx="5601418" cy="461665"/>
            </a:xfrm>
            <a:prstGeom prst="rect">
              <a:avLst/>
            </a:prstGeom>
            <a:noFill/>
          </p:spPr>
          <p:txBody>
            <a:bodyPr wrap="square" rtlCol="1">
              <a:spAutoFit/>
            </a:bodyPr>
            <a:lstStyle/>
            <a:p>
              <a:pPr algn="just" rtl="1"/>
              <a:r>
                <a:rPr lang="en-US" sz="2400" b="1" dirty="0">
                  <a:solidFill>
                    <a:schemeClr val="accent5">
                      <a:lumMod val="75000"/>
                    </a:schemeClr>
                  </a:solidFill>
                </a:rPr>
                <a:t>R</a:t>
              </a:r>
              <a:r>
                <a:rPr lang="en-US" sz="2400" b="1" dirty="0" smtClean="0">
                  <a:solidFill>
                    <a:schemeClr val="accent5">
                      <a:lumMod val="75000"/>
                    </a:schemeClr>
                  </a:solidFill>
                </a:rPr>
                <a:t>ecursive </a:t>
              </a:r>
              <a:r>
                <a:rPr lang="en-US" sz="2400" b="1" dirty="0">
                  <a:solidFill>
                    <a:schemeClr val="accent5">
                      <a:lumMod val="75000"/>
                    </a:schemeClr>
                  </a:solidFill>
                </a:rPr>
                <a:t>C</a:t>
              </a:r>
              <a:r>
                <a:rPr lang="en-US" sz="2400" b="1" dirty="0" smtClean="0">
                  <a:solidFill>
                    <a:schemeClr val="accent5">
                      <a:lumMod val="75000"/>
                    </a:schemeClr>
                  </a:solidFill>
                </a:rPr>
                <a:t>all</a:t>
              </a:r>
              <a:endParaRPr lang="he-IL" sz="2400" dirty="0"/>
            </a:p>
          </p:txBody>
        </p:sp>
        <p:cxnSp>
          <p:nvCxnSpPr>
            <p:cNvPr id="21" name="Straight Connector 20">
              <a:extLst>
                <a:ext uri="{FF2B5EF4-FFF2-40B4-BE49-F238E27FC236}">
                  <a16:creationId xmlns:a16="http://schemas.microsoft.com/office/drawing/2014/main" id="{5C196858-969C-46DD-935F-44617789450A}"/>
                </a:ext>
              </a:extLst>
            </p:cNvPr>
            <p:cNvCxnSpPr>
              <a:cxnSpLocks/>
            </p:cNvCxnSpPr>
            <p:nvPr/>
          </p:nvCxnSpPr>
          <p:spPr>
            <a:xfrm flipH="1">
              <a:off x="5833075" y="5049671"/>
              <a:ext cx="395862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C72F88-7D9C-4AB9-8180-EA51B9ACBD43}"/>
                </a:ext>
              </a:extLst>
            </p:cNvPr>
            <p:cNvCxnSpPr>
              <a:cxnSpLocks/>
            </p:cNvCxnSpPr>
            <p:nvPr/>
          </p:nvCxnSpPr>
          <p:spPr>
            <a:xfrm flipV="1">
              <a:off x="5833075" y="4763071"/>
              <a:ext cx="0" cy="2866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D3C150-6018-4370-894B-2943B0DDCE05}"/>
                </a:ext>
              </a:extLst>
            </p:cNvPr>
            <p:cNvSpPr txBox="1"/>
            <p:nvPr/>
          </p:nvSpPr>
          <p:spPr>
            <a:xfrm>
              <a:off x="4686300" y="5123687"/>
              <a:ext cx="7011118" cy="1938992"/>
            </a:xfrm>
            <a:prstGeom prst="rect">
              <a:avLst/>
            </a:prstGeom>
            <a:noFill/>
          </p:spPr>
          <p:txBody>
            <a:bodyPr wrap="square" rtlCol="1">
              <a:spAutoFit/>
            </a:bodyPr>
            <a:lstStyle/>
            <a:p>
              <a:pPr algn="just"/>
              <a:r>
                <a:rPr lang="en-US" sz="2400" dirty="0" smtClean="0"/>
                <a:t>It is </a:t>
              </a:r>
              <a:r>
                <a:rPr lang="en-US" sz="2400" b="1" dirty="0" smtClean="0">
                  <a:solidFill>
                    <a:schemeClr val="accent1">
                      <a:lumMod val="50000"/>
                    </a:schemeClr>
                  </a:solidFill>
                </a:rPr>
                <a:t>a component of another expression</a:t>
              </a:r>
              <a:r>
                <a:rPr lang="en-US" sz="2400" dirty="0" smtClean="0"/>
                <a:t>, meaning that (1) the </a:t>
              </a:r>
              <a:r>
                <a:rPr lang="en-US" sz="2400" u="sng" dirty="0" smtClean="0"/>
                <a:t>computation of that expression </a:t>
              </a:r>
              <a:r>
                <a:rPr lang="en-US" sz="2400" b="1" i="1" u="sng" dirty="0" smtClean="0"/>
                <a:t>depends on </a:t>
              </a:r>
              <a:r>
                <a:rPr lang="en-US" sz="2400" dirty="0" smtClean="0"/>
                <a:t>the </a:t>
              </a:r>
              <a:r>
                <a:rPr lang="en-US" sz="2400" u="sng" dirty="0" smtClean="0"/>
                <a:t>value returned by the recursive call</a:t>
              </a:r>
              <a:r>
                <a:rPr lang="en-US" sz="2400" dirty="0" smtClean="0"/>
                <a:t>.</a:t>
              </a:r>
            </a:p>
            <a:p>
              <a:pPr algn="just"/>
              <a:r>
                <a:rPr lang="en-US" sz="2400" dirty="0" smtClean="0"/>
                <a:t>(2) the computation will be obtained </a:t>
              </a:r>
              <a:r>
                <a:rPr lang="en-US" sz="2400" b="1" i="1" dirty="0" smtClean="0">
                  <a:solidFill>
                    <a:srgbClr val="FF0000"/>
                  </a:solidFill>
                </a:rPr>
                <a:t>while returning </a:t>
              </a:r>
              <a:r>
                <a:rPr lang="en-US" sz="2400" b="1" dirty="0" smtClean="0">
                  <a:solidFill>
                    <a:srgbClr val="FF0000"/>
                  </a:solidFill>
                </a:rPr>
                <a:t>from the base case </a:t>
              </a:r>
              <a:r>
                <a:rPr lang="en-US" sz="2400" dirty="0" smtClean="0"/>
                <a:t>of the recursion. </a:t>
              </a:r>
              <a:endParaRPr lang="en-US" sz="2400" b="1" i="1" u="sng" dirty="0" smtClean="0"/>
            </a:p>
          </p:txBody>
        </p:sp>
      </p:grpSp>
      <p:sp>
        <p:nvSpPr>
          <p:cNvPr id="24" name="Rectangle 23">
            <a:extLst>
              <a:ext uri="{FF2B5EF4-FFF2-40B4-BE49-F238E27FC236}">
                <a16:creationId xmlns:a16="http://schemas.microsoft.com/office/drawing/2014/main" id="{B2273B71-F0A0-4B26-801B-F4D303DB9F65}"/>
              </a:ext>
            </a:extLst>
          </p:cNvPr>
          <p:cNvSpPr/>
          <p:nvPr/>
        </p:nvSpPr>
        <p:spPr>
          <a:xfrm>
            <a:off x="5505148" y="4131690"/>
            <a:ext cx="1119116" cy="33495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74128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a:t>Implementing n! in Python</a:t>
            </a:r>
            <a:r>
              <a:rPr lang="he-IL" sz="2400" dirty="0"/>
              <a:t> (</a:t>
            </a:r>
            <a:r>
              <a:rPr lang="en-US" sz="2400" dirty="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pic>
        <p:nvPicPr>
          <p:cNvPr id="28" name="Picture 27">
            <a:extLst>
              <a:ext uri="{FF2B5EF4-FFF2-40B4-BE49-F238E27FC236}">
                <a16:creationId xmlns:a16="http://schemas.microsoft.com/office/drawing/2014/main" id="{E6176C54-1CBB-4391-8B60-14F18638611F}"/>
              </a:ext>
            </a:extLst>
          </p:cNvPr>
          <p:cNvPicPr>
            <a:picLocks noChangeAspect="1"/>
          </p:cNvPicPr>
          <p:nvPr/>
        </p:nvPicPr>
        <p:blipFill>
          <a:blip r:embed="rId2"/>
          <a:stretch>
            <a:fillRect/>
          </a:stretch>
        </p:blipFill>
        <p:spPr>
          <a:xfrm>
            <a:off x="3865982" y="1190766"/>
            <a:ext cx="3909273" cy="5493762"/>
          </a:xfrm>
          <a:prstGeom prst="rect">
            <a:avLst/>
          </a:prstGeom>
        </p:spPr>
      </p:pic>
      <p:sp>
        <p:nvSpPr>
          <p:cNvPr id="7" name="Rectangle 6">
            <a:extLst>
              <a:ext uri="{FF2B5EF4-FFF2-40B4-BE49-F238E27FC236}">
                <a16:creationId xmlns:a16="http://schemas.microsoft.com/office/drawing/2014/main" id="{E4066CCE-A129-45D6-908D-FBF1197D6B5A}"/>
              </a:ext>
            </a:extLst>
          </p:cNvPr>
          <p:cNvSpPr/>
          <p:nvPr/>
        </p:nvSpPr>
        <p:spPr>
          <a:xfrm>
            <a:off x="3775917" y="1165366"/>
            <a:ext cx="4089402" cy="2137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602234" y="4926843"/>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TextBox 2">
            <a:extLst>
              <a:ext uri="{FF2B5EF4-FFF2-40B4-BE49-F238E27FC236}">
                <a16:creationId xmlns:a16="http://schemas.microsoft.com/office/drawing/2014/main" id="{B175D52E-57F1-45DF-BD74-67D6C849B91A}"/>
              </a:ext>
            </a:extLst>
          </p:cNvPr>
          <p:cNvSpPr txBox="1"/>
          <p:nvPr/>
        </p:nvSpPr>
        <p:spPr>
          <a:xfrm>
            <a:off x="142461" y="2851987"/>
            <a:ext cx="3162300" cy="430887"/>
          </a:xfrm>
          <a:prstGeom prst="rect">
            <a:avLst/>
          </a:prstGeom>
          <a:noFill/>
        </p:spPr>
        <p:txBody>
          <a:bodyPr wrap="square" rtlCol="1">
            <a:spAutoFit/>
          </a:bodyPr>
          <a:lstStyle/>
          <a:p>
            <a:r>
              <a:rPr lang="en-US" sz="2200" dirty="0"/>
              <a:t>&gt;&gt;&gt; fact2(4)</a:t>
            </a:r>
          </a:p>
        </p:txBody>
      </p:sp>
      <p:graphicFrame>
        <p:nvGraphicFramePr>
          <p:cNvPr id="33" name="Table 32">
            <a:extLst>
              <a:ext uri="{FF2B5EF4-FFF2-40B4-BE49-F238E27FC236}">
                <a16:creationId xmlns:a16="http://schemas.microsoft.com/office/drawing/2014/main" id="{69E71A51-5549-41AB-9519-DD4F980170E7}"/>
              </a:ext>
            </a:extLst>
          </p:cNvPr>
          <p:cNvGraphicFramePr>
            <a:graphicFrameLocks noGrp="1"/>
          </p:cNvGraphicFramePr>
          <p:nvPr>
            <p:extLst>
              <p:ext uri="{D42A27DB-BD31-4B8C-83A1-F6EECF244321}">
                <p14:modId xmlns:p14="http://schemas.microsoft.com/office/powerpoint/2010/main" val="2977565239"/>
              </p:ext>
            </p:extLst>
          </p:nvPr>
        </p:nvGraphicFramePr>
        <p:xfrm>
          <a:off x="142461" y="3333755"/>
          <a:ext cx="3591647" cy="1828800"/>
        </p:xfrm>
        <a:graphic>
          <a:graphicData uri="http://schemas.openxmlformats.org/drawingml/2006/table">
            <a:tbl>
              <a:tblPr rtl="1" firstRow="1" bandRow="1">
                <a:tableStyleId>{5C22544A-7EE6-4342-B048-85BDC9FD1C3A}</a:tableStyleId>
              </a:tblPr>
              <a:tblGrid>
                <a:gridCol w="3123149">
                  <a:extLst>
                    <a:ext uri="{9D8B030D-6E8A-4147-A177-3AD203B41FA5}">
                      <a16:colId xmlns:a16="http://schemas.microsoft.com/office/drawing/2014/main" val="3418211028"/>
                    </a:ext>
                  </a:extLst>
                </a:gridCol>
                <a:gridCol w="468498">
                  <a:extLst>
                    <a:ext uri="{9D8B030D-6E8A-4147-A177-3AD203B41FA5}">
                      <a16:colId xmlns:a16="http://schemas.microsoft.com/office/drawing/2014/main" val="2341467156"/>
                    </a:ext>
                  </a:extLst>
                </a:gridCol>
              </a:tblGrid>
              <a:tr h="308925">
                <a:tc>
                  <a:txBody>
                    <a:bodyPr/>
                    <a:lstStyle/>
                    <a:p>
                      <a:pPr algn="ctr" rtl="1"/>
                      <a:r>
                        <a:rPr lang="en-US" dirty="0" smtClean="0">
                          <a:solidFill>
                            <a:schemeClr val="tx1"/>
                          </a:solidFill>
                        </a:rPr>
                        <a:t>Returned</a:t>
                      </a:r>
                      <a:r>
                        <a:rPr lang="en-US" baseline="0" dirty="0" smtClean="0">
                          <a:solidFill>
                            <a:schemeClr val="tx1"/>
                          </a:solidFill>
                        </a:rPr>
                        <a:t> value</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dirty="0">
                          <a:solidFill>
                            <a:schemeClr val="tx1"/>
                          </a:solidFill>
                        </a:rPr>
                        <a:t>N</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687663"/>
                  </a:ext>
                </a:extLst>
              </a:tr>
              <a:tr h="308925">
                <a:tc>
                  <a:txBody>
                    <a:bodyPr/>
                    <a:lstStyle/>
                    <a:p>
                      <a:pPr marL="0" algn="l" defTabSz="914400" rtl="0" eaLnBrk="1" latinLnBrk="0" hangingPunct="1"/>
                      <a:r>
                        <a:rPr lang="en-US" sz="1800" b="1" kern="1200" dirty="0">
                          <a:solidFill>
                            <a:schemeClr val="tx1"/>
                          </a:solidFill>
                          <a:latin typeface="+mn-lt"/>
                          <a:ea typeface="+mn-ea"/>
                          <a:cs typeface="+mn-cs"/>
                        </a:rPr>
                        <a:t>4 * fact2(3)           4 * 6         </a:t>
                      </a:r>
                      <a:r>
                        <a:rPr lang="en-US" sz="1800" b="1" kern="1200" dirty="0">
                          <a:solidFill>
                            <a:srgbClr val="FF0000"/>
                          </a:solidFill>
                          <a:latin typeface="+mn-lt"/>
                          <a:ea typeface="+mn-ea"/>
                          <a:cs typeface="+mn-cs"/>
                        </a:rPr>
                        <a:t>24 </a:t>
                      </a:r>
                      <a:endParaRPr lang="he-IL"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80621"/>
                  </a:ext>
                </a:extLst>
              </a:tr>
              <a:tr h="308925">
                <a:tc>
                  <a:txBody>
                    <a:bodyPr/>
                    <a:lstStyle/>
                    <a:p>
                      <a:pPr marL="0" algn="l" defTabSz="914400" rtl="0" eaLnBrk="1" latinLnBrk="0" hangingPunct="1"/>
                      <a:r>
                        <a:rPr lang="en-US" sz="1800" b="1" kern="1200" dirty="0">
                          <a:solidFill>
                            <a:schemeClr val="tx1"/>
                          </a:solidFill>
                          <a:latin typeface="+mn-lt"/>
                          <a:ea typeface="+mn-ea"/>
                          <a:cs typeface="+mn-cs"/>
                        </a:rPr>
                        <a:t>3 * fact2(2)           3 * 2           6</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354890"/>
                  </a:ext>
                </a:extLst>
              </a:tr>
              <a:tr h="308925">
                <a:tc>
                  <a:txBody>
                    <a:bodyPr/>
                    <a:lstStyle/>
                    <a:p>
                      <a:pPr marL="0" algn="l" defTabSz="914400" rtl="0" eaLnBrk="1" latinLnBrk="0" hangingPunct="1"/>
                      <a:r>
                        <a:rPr lang="en-US" sz="1800" b="1" kern="1200" dirty="0">
                          <a:solidFill>
                            <a:schemeClr val="tx1"/>
                          </a:solidFill>
                          <a:latin typeface="+mn-lt"/>
                          <a:ea typeface="+mn-ea"/>
                          <a:cs typeface="+mn-cs"/>
                        </a:rPr>
                        <a:t>2 * fact2(1)           2 * 1           2</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515179"/>
                  </a:ext>
                </a:extLst>
              </a:tr>
              <a:tr h="308925">
                <a:tc>
                  <a:txBody>
                    <a:bodyPr/>
                    <a:lstStyle/>
                    <a:p>
                      <a:pPr marL="0" algn="ctr" defTabSz="914400" rtl="1" eaLnBrk="1" latinLnBrk="0" hangingPunct="1"/>
                      <a:r>
                        <a:rPr lang="en-US" sz="1800" b="1" kern="1200" dirty="0">
                          <a:solidFill>
                            <a:schemeClr val="tx1"/>
                          </a:solidFill>
                          <a:latin typeface="+mn-lt"/>
                          <a:ea typeface="+mn-ea"/>
                          <a:cs typeface="+mn-cs"/>
                        </a:rPr>
                        <a:t>1</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653201"/>
                  </a:ext>
                </a:extLst>
              </a:tr>
            </a:tbl>
          </a:graphicData>
        </a:graphic>
      </p:graphicFrame>
      <p:grpSp>
        <p:nvGrpSpPr>
          <p:cNvPr id="34" name="Group 33">
            <a:extLst>
              <a:ext uri="{FF2B5EF4-FFF2-40B4-BE49-F238E27FC236}">
                <a16:creationId xmlns:a16="http://schemas.microsoft.com/office/drawing/2014/main" id="{6B2D3B01-6B53-4668-961B-754F250E4C2C}"/>
              </a:ext>
            </a:extLst>
          </p:cNvPr>
          <p:cNvGrpSpPr/>
          <p:nvPr/>
        </p:nvGrpSpPr>
        <p:grpSpPr>
          <a:xfrm>
            <a:off x="1949842" y="3804090"/>
            <a:ext cx="1231769" cy="892976"/>
            <a:chOff x="1911742" y="2445190"/>
            <a:chExt cx="1231769" cy="892976"/>
          </a:xfrm>
        </p:grpSpPr>
        <p:sp>
          <p:nvSpPr>
            <p:cNvPr id="35" name="Arrow: Right 34">
              <a:extLst>
                <a:ext uri="{FF2B5EF4-FFF2-40B4-BE49-F238E27FC236}">
                  <a16:creationId xmlns:a16="http://schemas.microsoft.com/office/drawing/2014/main" id="{DF9168B8-CB1C-487C-9A22-951FC6B33DF5}"/>
                </a:ext>
              </a:extLst>
            </p:cNvPr>
            <p:cNvSpPr/>
            <p:nvPr/>
          </p:nvSpPr>
          <p:spPr>
            <a:xfrm>
              <a:off x="1911742" y="2445247"/>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6" name="Group 35">
              <a:extLst>
                <a:ext uri="{FF2B5EF4-FFF2-40B4-BE49-F238E27FC236}">
                  <a16:creationId xmlns:a16="http://schemas.microsoft.com/office/drawing/2014/main" id="{B637EE05-7AF5-4A8D-90BC-93ED35CCD368}"/>
                </a:ext>
              </a:extLst>
            </p:cNvPr>
            <p:cNvGrpSpPr/>
            <p:nvPr/>
          </p:nvGrpSpPr>
          <p:grpSpPr>
            <a:xfrm>
              <a:off x="1911742" y="2445190"/>
              <a:ext cx="1231769" cy="892976"/>
              <a:chOff x="1911742" y="2445190"/>
              <a:chExt cx="1231769" cy="892976"/>
            </a:xfrm>
          </p:grpSpPr>
          <p:sp>
            <p:nvSpPr>
              <p:cNvPr id="37" name="Arrow: Right 36">
                <a:extLst>
                  <a:ext uri="{FF2B5EF4-FFF2-40B4-BE49-F238E27FC236}">
                    <a16:creationId xmlns:a16="http://schemas.microsoft.com/office/drawing/2014/main" id="{6FA2DCF1-414A-49E3-96BB-B157CF8CD8D8}"/>
                  </a:ext>
                </a:extLst>
              </p:cNvPr>
              <p:cNvSpPr/>
              <p:nvPr/>
            </p:nvSpPr>
            <p:spPr>
              <a:xfrm>
                <a:off x="1911742" y="3177389"/>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Arrow: Right 37">
                <a:extLst>
                  <a:ext uri="{FF2B5EF4-FFF2-40B4-BE49-F238E27FC236}">
                    <a16:creationId xmlns:a16="http://schemas.microsoft.com/office/drawing/2014/main" id="{6AF13F4C-5045-420F-A112-663AF5AE4586}"/>
                  </a:ext>
                </a:extLst>
              </p:cNvPr>
              <p:cNvSpPr/>
              <p:nvPr/>
            </p:nvSpPr>
            <p:spPr>
              <a:xfrm>
                <a:off x="1923760" y="2823426"/>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Arrow: Right 38">
                <a:extLst>
                  <a:ext uri="{FF2B5EF4-FFF2-40B4-BE49-F238E27FC236}">
                    <a16:creationId xmlns:a16="http://schemas.microsoft.com/office/drawing/2014/main" id="{D8157D5D-676F-4A6D-84A6-A7A47CB807E9}"/>
                  </a:ext>
                </a:extLst>
              </p:cNvPr>
              <p:cNvSpPr/>
              <p:nvPr/>
            </p:nvSpPr>
            <p:spPr>
              <a:xfrm>
                <a:off x="2848188" y="3177389"/>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Arrow: Right 39">
                <a:extLst>
                  <a:ext uri="{FF2B5EF4-FFF2-40B4-BE49-F238E27FC236}">
                    <a16:creationId xmlns:a16="http://schemas.microsoft.com/office/drawing/2014/main" id="{69DADBFD-0E2D-42C4-A155-10CF1850F57A}"/>
                  </a:ext>
                </a:extLst>
              </p:cNvPr>
              <p:cNvSpPr/>
              <p:nvPr/>
            </p:nvSpPr>
            <p:spPr>
              <a:xfrm>
                <a:off x="2849692" y="2813490"/>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1" name="Arrow: Right 40">
                <a:extLst>
                  <a:ext uri="{FF2B5EF4-FFF2-40B4-BE49-F238E27FC236}">
                    <a16:creationId xmlns:a16="http://schemas.microsoft.com/office/drawing/2014/main" id="{AB52F459-4D95-4352-8DF8-29166560BEE9}"/>
                  </a:ext>
                </a:extLst>
              </p:cNvPr>
              <p:cNvSpPr/>
              <p:nvPr/>
            </p:nvSpPr>
            <p:spPr>
              <a:xfrm>
                <a:off x="2862392" y="2445190"/>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sp>
        <p:nvSpPr>
          <p:cNvPr id="19" name="TextBox 18">
            <a:extLst>
              <a:ext uri="{FF2B5EF4-FFF2-40B4-BE49-F238E27FC236}">
                <a16:creationId xmlns:a16="http://schemas.microsoft.com/office/drawing/2014/main" id="{16362576-3CEA-45C9-979B-449DFCC39551}"/>
              </a:ext>
            </a:extLst>
          </p:cNvPr>
          <p:cNvSpPr txBox="1"/>
          <p:nvPr/>
        </p:nvSpPr>
        <p:spPr>
          <a:xfrm>
            <a:off x="33883" y="2447804"/>
            <a:ext cx="5312650" cy="461665"/>
          </a:xfrm>
          <a:prstGeom prst="rect">
            <a:avLst/>
          </a:prstGeom>
          <a:noFill/>
        </p:spPr>
        <p:txBody>
          <a:bodyPr wrap="square" rtlCol="1">
            <a:spAutoFit/>
          </a:bodyPr>
          <a:lstStyle/>
          <a:p>
            <a:pPr lvl="0"/>
            <a:r>
              <a:rPr lang="en-US" sz="2400" dirty="0" smtClean="0"/>
              <a:t>Running the non-tail recursive version</a:t>
            </a:r>
            <a:r>
              <a:rPr lang="he-IL" sz="2400" dirty="0" smtClean="0"/>
              <a:t> </a:t>
            </a:r>
            <a:endParaRPr lang="en-US" sz="2400" dirty="0"/>
          </a:p>
        </p:txBody>
      </p:sp>
    </p:spTree>
    <p:extLst>
      <p:ext uri="{BB962C8B-B14F-4D97-AF65-F5344CB8AC3E}">
        <p14:creationId xmlns:p14="http://schemas.microsoft.com/office/powerpoint/2010/main" val="214014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739516" y="116632"/>
            <a:ext cx="8278688" cy="648072"/>
          </a:xfrm>
        </p:spPr>
        <p:txBody>
          <a:bodyPr>
            <a:normAutofit/>
          </a:bodyPr>
          <a:lstStyle/>
          <a:p>
            <a:pPr marL="84138" algn="ctr" rtl="0">
              <a:spcBef>
                <a:spcPts val="1200"/>
              </a:spcBef>
              <a:spcAft>
                <a:spcPts val="1200"/>
              </a:spcAft>
            </a:pPr>
            <a:r>
              <a:rPr lang="en-US" altLang="he-IL" sz="3600" dirty="0">
                <a:latin typeface="Comic Sans MS" panose="030F0702030302020204" pitchFamily="66" charset="0"/>
              </a:rPr>
              <a:t>Functional Programming Concepts</a:t>
            </a:r>
          </a:p>
        </p:txBody>
      </p:sp>
      <p:sp>
        <p:nvSpPr>
          <p:cNvPr id="3" name="Rectangle 2">
            <a:extLst>
              <a:ext uri="{FF2B5EF4-FFF2-40B4-BE49-F238E27FC236}">
                <a16:creationId xmlns:a16="http://schemas.microsoft.com/office/drawing/2014/main" id="{17AF5F40-8A9C-4EA2-8091-8748634222BE}"/>
              </a:ext>
            </a:extLst>
          </p:cNvPr>
          <p:cNvSpPr txBox="1">
            <a:spLocks noChangeArrowheads="1"/>
          </p:cNvSpPr>
          <p:nvPr/>
        </p:nvSpPr>
        <p:spPr bwMode="auto">
          <a:xfrm>
            <a:off x="1739515" y="548680"/>
            <a:ext cx="996194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What is Functional Programming?</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Pure Functions and Referential Transparency</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Data Immutability IN, Side-Effects OUT</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What is a Variable?</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Functions as First Class Objects</a:t>
            </a:r>
          </a:p>
          <a:p>
            <a:pPr marL="1485900" lvl="2"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Lambda Expressions / Anonymous Functions</a:t>
            </a:r>
          </a:p>
          <a:p>
            <a:pPr marL="1485900" lvl="2"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The Concept of </a:t>
            </a:r>
            <a:r>
              <a:rPr lang="en-US" altLang="he-IL" sz="2800" dirty="0" smtClean="0">
                <a:solidFill>
                  <a:schemeClr val="tx1"/>
                </a:solidFill>
                <a:latin typeface="Calibri" panose="020F0502020204030204" pitchFamily="34" charset="0"/>
                <a:cs typeface="Calibri" panose="020F0502020204030204" pitchFamily="34" charset="0"/>
              </a:rPr>
              <a:t>Closure</a:t>
            </a:r>
          </a:p>
          <a:p>
            <a:pPr marL="1485900" lvl="2"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High-Order </a:t>
            </a:r>
            <a:r>
              <a:rPr lang="en-US" altLang="he-IL" sz="2800" dirty="0" smtClean="0">
                <a:solidFill>
                  <a:schemeClr val="tx1"/>
                </a:solidFill>
                <a:latin typeface="Calibri" panose="020F0502020204030204" pitchFamily="34" charset="0"/>
                <a:cs typeface="Calibri" panose="020F0502020204030204" pitchFamily="34" charset="0"/>
              </a:rPr>
              <a:t>Functions</a:t>
            </a:r>
            <a:endParaRPr lang="en-US" altLang="he-IL" sz="2800" dirty="0">
              <a:solidFill>
                <a:schemeClr val="tx1"/>
              </a:solidFill>
              <a:latin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r>
              <a:rPr lang="en-US" altLang="he-IL" sz="2800" b="1" i="1" dirty="0">
                <a:solidFill>
                  <a:srgbClr val="C00000"/>
                </a:solidFill>
                <a:latin typeface="Calibri" panose="020F0502020204030204" pitchFamily="34" charset="0"/>
                <a:cs typeface="Calibri" panose="020F0502020204030204" pitchFamily="34" charset="0"/>
              </a:rPr>
              <a:t>Expressing Iteration as </a:t>
            </a:r>
            <a:r>
              <a:rPr lang="en-US" altLang="he-IL" sz="2800" b="1" i="1" dirty="0" smtClean="0">
                <a:solidFill>
                  <a:srgbClr val="C00000"/>
                </a:solidFill>
                <a:latin typeface="Calibri" panose="020F0502020204030204" pitchFamily="34" charset="0"/>
                <a:cs typeface="Calibri" panose="020F0502020204030204" pitchFamily="34" charset="0"/>
              </a:rPr>
              <a:t>Recursion</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Programming Design Patterns and High-Order </a:t>
            </a:r>
            <a:r>
              <a:rPr lang="en-US" altLang="he-IL" sz="2800" dirty="0" smtClean="0">
                <a:solidFill>
                  <a:schemeClr val="tx1"/>
                </a:solidFill>
                <a:latin typeface="Calibri" panose="020F0502020204030204" pitchFamily="34" charset="0"/>
                <a:cs typeface="Calibri" panose="020F0502020204030204" pitchFamily="34" charset="0"/>
              </a:rPr>
              <a:t>Functions</a:t>
            </a:r>
          </a:p>
          <a:p>
            <a:pPr marL="571500" indent="-571500" algn="l">
              <a:buFont typeface="Arial" panose="020B0604020202020204" pitchFamily="34" charset="0"/>
              <a:buChar char="•"/>
            </a:pPr>
            <a:r>
              <a:rPr lang="en-US" altLang="he-IL" sz="2800" dirty="0" smtClean="0">
                <a:solidFill>
                  <a:schemeClr val="tx1"/>
                </a:solidFill>
                <a:latin typeface="Calibri" panose="020F0502020204030204" pitchFamily="34" charset="0"/>
                <a:cs typeface="Calibri" panose="020F0502020204030204" pitchFamily="34" charset="0"/>
              </a:rPr>
              <a:t>List Comprehensions</a:t>
            </a:r>
            <a:endParaRPr lang="en-US" altLang="he-IL" sz="2800" dirty="0">
              <a:solidFill>
                <a:schemeClr val="tx1"/>
              </a:solidFill>
              <a:latin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r>
              <a:rPr lang="en-US" altLang="he-IL" sz="2800" dirty="0" smtClean="0">
                <a:solidFill>
                  <a:schemeClr val="tx1"/>
                </a:solidFill>
                <a:latin typeface="Calibri" panose="020F0502020204030204" pitchFamily="34" charset="0"/>
                <a:cs typeface="Calibri" panose="020F0502020204030204" pitchFamily="34" charset="0"/>
              </a:rPr>
              <a:t>Lazy </a:t>
            </a:r>
            <a:r>
              <a:rPr lang="en-US" altLang="he-IL" sz="2800" dirty="0">
                <a:solidFill>
                  <a:schemeClr val="tx1"/>
                </a:solidFill>
                <a:latin typeface="Calibri" panose="020F0502020204030204" pitchFamily="34" charset="0"/>
                <a:cs typeface="Calibri" panose="020F0502020204030204" pitchFamily="34" charset="0"/>
              </a:rPr>
              <a:t>Evaluation and Python Generators</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Currying</a:t>
            </a:r>
          </a:p>
          <a:p>
            <a:pPr marL="571500" indent="-571500" algn="l">
              <a:buFont typeface="Arial" panose="020B0604020202020204" pitchFamily="34" charset="0"/>
              <a:buChar char="•"/>
            </a:pPr>
            <a:r>
              <a:rPr lang="en-US" altLang="he-IL" sz="2800" dirty="0">
                <a:solidFill>
                  <a:schemeClr val="tx1"/>
                </a:solidFill>
                <a:latin typeface="Calibri" panose="020F0502020204030204" pitchFamily="34" charset="0"/>
                <a:cs typeface="Calibri" panose="020F0502020204030204" pitchFamily="34" charset="0"/>
              </a:rPr>
              <a:t>Pipelines</a:t>
            </a:r>
          </a:p>
        </p:txBody>
      </p:sp>
      <p:sp>
        <p:nvSpPr>
          <p:cNvPr id="4" name="Arrow: Right 1">
            <a:extLst>
              <a:ext uri="{FF2B5EF4-FFF2-40B4-BE49-F238E27FC236}">
                <a16:creationId xmlns:a16="http://schemas.microsoft.com/office/drawing/2014/main" id="{8FFDDF5F-A47A-456F-BD16-D4D809E8C4FC}"/>
              </a:ext>
            </a:extLst>
          </p:cNvPr>
          <p:cNvSpPr/>
          <p:nvPr/>
        </p:nvSpPr>
        <p:spPr>
          <a:xfrm>
            <a:off x="1045477" y="4089899"/>
            <a:ext cx="631767" cy="33250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20666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a:t>Implementing n! in Python</a:t>
            </a:r>
            <a:r>
              <a:rPr lang="he-IL" sz="2400" dirty="0"/>
              <a:t> (</a:t>
            </a:r>
            <a:r>
              <a:rPr lang="en-US" sz="2400" dirty="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Picture 15"/>
          <p:cNvPicPr>
            <a:picLocks noChangeAspect="1"/>
          </p:cNvPicPr>
          <p:nvPr/>
        </p:nvPicPr>
        <p:blipFill>
          <a:blip r:embed="rId2"/>
          <a:stretch>
            <a:fillRect/>
          </a:stretch>
        </p:blipFill>
        <p:spPr>
          <a:xfrm>
            <a:off x="3810000" y="1230115"/>
            <a:ext cx="5664200" cy="5448350"/>
          </a:xfrm>
          <a:prstGeom prst="rect">
            <a:avLst/>
          </a:prstGeom>
        </p:spPr>
      </p:pic>
      <p:sp>
        <p:nvSpPr>
          <p:cNvPr id="17" name="Rectangle 16"/>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362576-3CEA-45C9-979B-449DFCC39551}"/>
              </a:ext>
            </a:extLst>
          </p:cNvPr>
          <p:cNvSpPr txBox="1"/>
          <p:nvPr/>
        </p:nvSpPr>
        <p:spPr>
          <a:xfrm>
            <a:off x="416835" y="4423371"/>
            <a:ext cx="3117851" cy="461665"/>
          </a:xfrm>
          <a:prstGeom prst="rect">
            <a:avLst/>
          </a:prstGeom>
          <a:noFill/>
        </p:spPr>
        <p:txBody>
          <a:bodyPr wrap="square" rtlCol="1">
            <a:spAutoFit/>
          </a:bodyPr>
          <a:lstStyle/>
          <a:p>
            <a:pPr lvl="0"/>
            <a:r>
              <a:rPr lang="en-US" sz="2400" dirty="0" smtClean="0"/>
              <a:t>Tail recursive version</a:t>
            </a:r>
            <a:r>
              <a:rPr lang="he-IL" sz="2400" dirty="0" smtClean="0"/>
              <a:t> </a:t>
            </a:r>
            <a:endParaRPr lang="en-US" sz="2400" dirty="0"/>
          </a:p>
        </p:txBody>
      </p:sp>
    </p:spTree>
    <p:extLst>
      <p:ext uri="{BB962C8B-B14F-4D97-AF65-F5344CB8AC3E}">
        <p14:creationId xmlns:p14="http://schemas.microsoft.com/office/powerpoint/2010/main" val="48170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a:t>Implementing n! in Python</a:t>
            </a:r>
            <a:r>
              <a:rPr lang="he-IL" sz="2400" dirty="0"/>
              <a:t> (</a:t>
            </a:r>
            <a:r>
              <a:rPr lang="en-US" sz="2400" dirty="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Picture 15"/>
          <p:cNvPicPr>
            <a:picLocks noChangeAspect="1"/>
          </p:cNvPicPr>
          <p:nvPr/>
        </p:nvPicPr>
        <p:blipFill>
          <a:blip r:embed="rId2"/>
          <a:stretch>
            <a:fillRect/>
          </a:stretch>
        </p:blipFill>
        <p:spPr>
          <a:xfrm>
            <a:off x="3810000" y="1230115"/>
            <a:ext cx="5664200" cy="5448350"/>
          </a:xfrm>
          <a:prstGeom prst="rect">
            <a:avLst/>
          </a:prstGeom>
        </p:spPr>
      </p:pic>
      <p:grpSp>
        <p:nvGrpSpPr>
          <p:cNvPr id="3" name="Group 2"/>
          <p:cNvGrpSpPr/>
          <p:nvPr/>
        </p:nvGrpSpPr>
        <p:grpSpPr>
          <a:xfrm>
            <a:off x="177800" y="5438540"/>
            <a:ext cx="5835414" cy="472653"/>
            <a:chOff x="330200" y="5541078"/>
            <a:chExt cx="5835414" cy="472653"/>
          </a:xfrm>
        </p:grpSpPr>
        <p:sp>
          <p:nvSpPr>
            <p:cNvPr id="11" name="TextBox 10">
              <a:extLst>
                <a:ext uri="{FF2B5EF4-FFF2-40B4-BE49-F238E27FC236}">
                  <a16:creationId xmlns:a16="http://schemas.microsoft.com/office/drawing/2014/main" id="{DF7148A2-22BE-494E-A446-F5A070B3EF44}"/>
                </a:ext>
              </a:extLst>
            </p:cNvPr>
            <p:cNvSpPr txBox="1"/>
            <p:nvPr/>
          </p:nvSpPr>
          <p:spPr>
            <a:xfrm>
              <a:off x="330200" y="5552066"/>
              <a:ext cx="3561768" cy="461665"/>
            </a:xfrm>
            <a:prstGeom prst="rect">
              <a:avLst/>
            </a:prstGeom>
            <a:noFill/>
          </p:spPr>
          <p:txBody>
            <a:bodyPr wrap="square" rtlCol="1">
              <a:spAutoFit/>
            </a:bodyPr>
            <a:lstStyle/>
            <a:p>
              <a:pPr lvl="0" rtl="1"/>
              <a:r>
                <a:rPr lang="en-US" sz="2400" dirty="0" smtClean="0"/>
                <a:t>Base Case (Stop Condition)</a:t>
              </a:r>
              <a:endParaRPr lang="en-US" sz="2400" dirty="0"/>
            </a:p>
          </p:txBody>
        </p:sp>
        <p:cxnSp>
          <p:nvCxnSpPr>
            <p:cNvPr id="12" name="Straight Arrow Connector 11">
              <a:extLst>
                <a:ext uri="{FF2B5EF4-FFF2-40B4-BE49-F238E27FC236}">
                  <a16:creationId xmlns:a16="http://schemas.microsoft.com/office/drawing/2014/main" id="{2587EA76-C641-40D6-83A3-A144830EF6F3}"/>
                </a:ext>
              </a:extLst>
            </p:cNvPr>
            <p:cNvCxnSpPr>
              <a:cxnSpLocks/>
            </p:cNvCxnSpPr>
            <p:nvPr/>
          </p:nvCxnSpPr>
          <p:spPr>
            <a:xfrm flipV="1">
              <a:off x="3759200" y="5745706"/>
              <a:ext cx="682708" cy="4643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74ED07D-9514-4F62-84EE-873DA573B594}"/>
                </a:ext>
              </a:extLst>
            </p:cNvPr>
            <p:cNvSpPr/>
            <p:nvPr/>
          </p:nvSpPr>
          <p:spPr>
            <a:xfrm>
              <a:off x="4486940" y="5541078"/>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7" name="Rectangle 16"/>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6362576-3CEA-45C9-979B-449DFCC39551}"/>
              </a:ext>
            </a:extLst>
          </p:cNvPr>
          <p:cNvSpPr txBox="1"/>
          <p:nvPr/>
        </p:nvSpPr>
        <p:spPr>
          <a:xfrm>
            <a:off x="416835" y="4423371"/>
            <a:ext cx="3117851" cy="461665"/>
          </a:xfrm>
          <a:prstGeom prst="rect">
            <a:avLst/>
          </a:prstGeom>
          <a:noFill/>
        </p:spPr>
        <p:txBody>
          <a:bodyPr wrap="square" rtlCol="1">
            <a:spAutoFit/>
          </a:bodyPr>
          <a:lstStyle/>
          <a:p>
            <a:pPr lvl="0"/>
            <a:r>
              <a:rPr lang="en-US" sz="2400" dirty="0" smtClean="0"/>
              <a:t>Tail recursive version</a:t>
            </a:r>
            <a:r>
              <a:rPr lang="he-IL" sz="2400" dirty="0" smtClean="0"/>
              <a:t> </a:t>
            </a:r>
            <a:endParaRPr lang="en-US" sz="2400" dirty="0"/>
          </a:p>
        </p:txBody>
      </p:sp>
    </p:spTree>
    <p:extLst>
      <p:ext uri="{BB962C8B-B14F-4D97-AF65-F5344CB8AC3E}">
        <p14:creationId xmlns:p14="http://schemas.microsoft.com/office/powerpoint/2010/main" val="179103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a:t>Implementing n! in Python</a:t>
            </a:r>
            <a:r>
              <a:rPr lang="he-IL" sz="2400" dirty="0"/>
              <a:t> (</a:t>
            </a:r>
            <a:r>
              <a:rPr lang="en-US" sz="2400" dirty="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Picture 15"/>
          <p:cNvPicPr>
            <a:picLocks noChangeAspect="1"/>
          </p:cNvPicPr>
          <p:nvPr/>
        </p:nvPicPr>
        <p:blipFill>
          <a:blip r:embed="rId2"/>
          <a:stretch>
            <a:fillRect/>
          </a:stretch>
        </p:blipFill>
        <p:spPr>
          <a:xfrm>
            <a:off x="3810000" y="1230115"/>
            <a:ext cx="5664200" cy="5448350"/>
          </a:xfrm>
          <a:prstGeom prst="rect">
            <a:avLst/>
          </a:prstGeom>
        </p:spPr>
      </p:pic>
      <p:grpSp>
        <p:nvGrpSpPr>
          <p:cNvPr id="3" name="Group 2"/>
          <p:cNvGrpSpPr/>
          <p:nvPr/>
        </p:nvGrpSpPr>
        <p:grpSpPr>
          <a:xfrm>
            <a:off x="203200" y="5438540"/>
            <a:ext cx="5835414" cy="472653"/>
            <a:chOff x="330200" y="5541078"/>
            <a:chExt cx="5835414" cy="472653"/>
          </a:xfrm>
        </p:grpSpPr>
        <p:sp>
          <p:nvSpPr>
            <p:cNvPr id="11" name="TextBox 10">
              <a:extLst>
                <a:ext uri="{FF2B5EF4-FFF2-40B4-BE49-F238E27FC236}">
                  <a16:creationId xmlns:a16="http://schemas.microsoft.com/office/drawing/2014/main" id="{DF7148A2-22BE-494E-A446-F5A070B3EF44}"/>
                </a:ext>
              </a:extLst>
            </p:cNvPr>
            <p:cNvSpPr txBox="1"/>
            <p:nvPr/>
          </p:nvSpPr>
          <p:spPr>
            <a:xfrm>
              <a:off x="330200" y="5552066"/>
              <a:ext cx="3561768" cy="461665"/>
            </a:xfrm>
            <a:prstGeom prst="rect">
              <a:avLst/>
            </a:prstGeom>
            <a:noFill/>
          </p:spPr>
          <p:txBody>
            <a:bodyPr wrap="square" rtlCol="1">
              <a:spAutoFit/>
            </a:bodyPr>
            <a:lstStyle/>
            <a:p>
              <a:pPr lvl="0" rtl="1"/>
              <a:r>
                <a:rPr lang="en-US" sz="2400" dirty="0" smtClean="0"/>
                <a:t>Base Case (Stop Condition)</a:t>
              </a:r>
              <a:endParaRPr lang="en-US" sz="2400" dirty="0"/>
            </a:p>
          </p:txBody>
        </p:sp>
        <p:cxnSp>
          <p:nvCxnSpPr>
            <p:cNvPr id="12" name="Straight Arrow Connector 11">
              <a:extLst>
                <a:ext uri="{FF2B5EF4-FFF2-40B4-BE49-F238E27FC236}">
                  <a16:creationId xmlns:a16="http://schemas.microsoft.com/office/drawing/2014/main" id="{2587EA76-C641-40D6-83A3-A144830EF6F3}"/>
                </a:ext>
              </a:extLst>
            </p:cNvPr>
            <p:cNvCxnSpPr>
              <a:cxnSpLocks/>
            </p:cNvCxnSpPr>
            <p:nvPr/>
          </p:nvCxnSpPr>
          <p:spPr>
            <a:xfrm flipV="1">
              <a:off x="3759200" y="5745706"/>
              <a:ext cx="682708" cy="4643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74ED07D-9514-4F62-84EE-873DA573B594}"/>
                </a:ext>
              </a:extLst>
            </p:cNvPr>
            <p:cNvSpPr/>
            <p:nvPr/>
          </p:nvSpPr>
          <p:spPr>
            <a:xfrm>
              <a:off x="4486940" y="5541078"/>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7" name="Rectangle 16"/>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AE11D5C-391A-4583-97F5-9B971A4AF32F}"/>
              </a:ext>
            </a:extLst>
          </p:cNvPr>
          <p:cNvSpPr txBox="1"/>
          <p:nvPr/>
        </p:nvSpPr>
        <p:spPr>
          <a:xfrm>
            <a:off x="414738" y="6021721"/>
            <a:ext cx="2406960" cy="461665"/>
          </a:xfrm>
          <a:prstGeom prst="rect">
            <a:avLst/>
          </a:prstGeom>
          <a:noFill/>
        </p:spPr>
        <p:txBody>
          <a:bodyPr wrap="square" rtlCol="1">
            <a:spAutoFit/>
          </a:bodyPr>
          <a:lstStyle/>
          <a:p>
            <a:pPr lvl="0" algn="l"/>
            <a:r>
              <a:rPr lang="en-US" sz="2400" dirty="0" smtClean="0"/>
              <a:t>General Case</a:t>
            </a:r>
            <a:endParaRPr lang="en-US" sz="2400" dirty="0"/>
          </a:p>
        </p:txBody>
      </p:sp>
      <p:sp>
        <p:nvSpPr>
          <p:cNvPr id="18" name="Rectangle 17">
            <a:extLst>
              <a:ext uri="{FF2B5EF4-FFF2-40B4-BE49-F238E27FC236}">
                <a16:creationId xmlns:a16="http://schemas.microsoft.com/office/drawing/2014/main" id="{03FF32CA-DC4C-4105-9555-9477CE3C94CA}"/>
              </a:ext>
            </a:extLst>
          </p:cNvPr>
          <p:cNvSpPr/>
          <p:nvPr/>
        </p:nvSpPr>
        <p:spPr>
          <a:xfrm>
            <a:off x="4359940" y="5907823"/>
            <a:ext cx="3131222" cy="369286"/>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Straight Arrow Connector 18">
            <a:extLst>
              <a:ext uri="{FF2B5EF4-FFF2-40B4-BE49-F238E27FC236}">
                <a16:creationId xmlns:a16="http://schemas.microsoft.com/office/drawing/2014/main" id="{58D5F721-8BF3-4D29-9719-FE7EDD3D3FB9}"/>
              </a:ext>
            </a:extLst>
          </p:cNvPr>
          <p:cNvCxnSpPr>
            <a:cxnSpLocks/>
          </p:cNvCxnSpPr>
          <p:nvPr/>
        </p:nvCxnSpPr>
        <p:spPr>
          <a:xfrm flipV="1">
            <a:off x="2159000" y="6094177"/>
            <a:ext cx="2155908" cy="18293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62576-3CEA-45C9-979B-449DFCC39551}"/>
              </a:ext>
            </a:extLst>
          </p:cNvPr>
          <p:cNvSpPr txBox="1"/>
          <p:nvPr/>
        </p:nvSpPr>
        <p:spPr>
          <a:xfrm>
            <a:off x="416835" y="4423371"/>
            <a:ext cx="3117851" cy="461665"/>
          </a:xfrm>
          <a:prstGeom prst="rect">
            <a:avLst/>
          </a:prstGeom>
          <a:noFill/>
        </p:spPr>
        <p:txBody>
          <a:bodyPr wrap="square" rtlCol="1">
            <a:spAutoFit/>
          </a:bodyPr>
          <a:lstStyle/>
          <a:p>
            <a:pPr lvl="0"/>
            <a:r>
              <a:rPr lang="en-US" sz="2400" dirty="0" smtClean="0"/>
              <a:t>Tail recursive version</a:t>
            </a:r>
            <a:r>
              <a:rPr lang="he-IL" sz="2400" dirty="0" smtClean="0"/>
              <a:t> </a:t>
            </a:r>
            <a:endParaRPr lang="en-US" sz="2400" dirty="0"/>
          </a:p>
        </p:txBody>
      </p:sp>
    </p:spTree>
    <p:extLst>
      <p:ext uri="{BB962C8B-B14F-4D97-AF65-F5344CB8AC3E}">
        <p14:creationId xmlns:p14="http://schemas.microsoft.com/office/powerpoint/2010/main" val="126174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pPr marL="0" indent="0" algn="ctr">
              <a:buNone/>
            </a:pPr>
            <a:r>
              <a:rPr lang="en-US" sz="2400" dirty="0"/>
              <a:t>Implementing n! in Python</a:t>
            </a:r>
            <a:r>
              <a:rPr lang="he-IL" sz="2400" dirty="0"/>
              <a:t> (</a:t>
            </a:r>
            <a:r>
              <a:rPr lang="en-US" sz="2400" dirty="0"/>
              <a:t>fact.py</a:t>
            </a:r>
            <a:r>
              <a:rPr lang="he-IL" sz="2400" dirty="0"/>
              <a:t>)</a:t>
            </a:r>
          </a:p>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Picture 15"/>
          <p:cNvPicPr>
            <a:picLocks noChangeAspect="1"/>
          </p:cNvPicPr>
          <p:nvPr/>
        </p:nvPicPr>
        <p:blipFill>
          <a:blip r:embed="rId2"/>
          <a:stretch>
            <a:fillRect/>
          </a:stretch>
        </p:blipFill>
        <p:spPr>
          <a:xfrm>
            <a:off x="3810000" y="1230115"/>
            <a:ext cx="5664200" cy="5448350"/>
          </a:xfrm>
          <a:prstGeom prst="rect">
            <a:avLst/>
          </a:prstGeom>
        </p:spPr>
      </p:pic>
      <p:grpSp>
        <p:nvGrpSpPr>
          <p:cNvPr id="3" name="Group 2"/>
          <p:cNvGrpSpPr/>
          <p:nvPr/>
        </p:nvGrpSpPr>
        <p:grpSpPr>
          <a:xfrm>
            <a:off x="203200" y="5438540"/>
            <a:ext cx="5835414" cy="472653"/>
            <a:chOff x="330200" y="5541078"/>
            <a:chExt cx="5835414" cy="472653"/>
          </a:xfrm>
        </p:grpSpPr>
        <p:sp>
          <p:nvSpPr>
            <p:cNvPr id="11" name="TextBox 10">
              <a:extLst>
                <a:ext uri="{FF2B5EF4-FFF2-40B4-BE49-F238E27FC236}">
                  <a16:creationId xmlns:a16="http://schemas.microsoft.com/office/drawing/2014/main" id="{DF7148A2-22BE-494E-A446-F5A070B3EF44}"/>
                </a:ext>
              </a:extLst>
            </p:cNvPr>
            <p:cNvSpPr txBox="1"/>
            <p:nvPr/>
          </p:nvSpPr>
          <p:spPr>
            <a:xfrm>
              <a:off x="330200" y="5552066"/>
              <a:ext cx="3561768" cy="461665"/>
            </a:xfrm>
            <a:prstGeom prst="rect">
              <a:avLst/>
            </a:prstGeom>
            <a:noFill/>
          </p:spPr>
          <p:txBody>
            <a:bodyPr wrap="square" rtlCol="1">
              <a:spAutoFit/>
            </a:bodyPr>
            <a:lstStyle/>
            <a:p>
              <a:pPr lvl="0" rtl="1"/>
              <a:r>
                <a:rPr lang="en-US" sz="2400" dirty="0" smtClean="0"/>
                <a:t>Base Case (Stop Condition)</a:t>
              </a:r>
              <a:endParaRPr lang="en-US" sz="2400" dirty="0"/>
            </a:p>
          </p:txBody>
        </p:sp>
        <p:cxnSp>
          <p:nvCxnSpPr>
            <p:cNvPr id="12" name="Straight Arrow Connector 11">
              <a:extLst>
                <a:ext uri="{FF2B5EF4-FFF2-40B4-BE49-F238E27FC236}">
                  <a16:creationId xmlns:a16="http://schemas.microsoft.com/office/drawing/2014/main" id="{2587EA76-C641-40D6-83A3-A144830EF6F3}"/>
                </a:ext>
              </a:extLst>
            </p:cNvPr>
            <p:cNvCxnSpPr>
              <a:cxnSpLocks/>
            </p:cNvCxnSpPr>
            <p:nvPr/>
          </p:nvCxnSpPr>
          <p:spPr>
            <a:xfrm flipV="1">
              <a:off x="3759200" y="5745706"/>
              <a:ext cx="682708" cy="4643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74ED07D-9514-4F62-84EE-873DA573B594}"/>
                </a:ext>
              </a:extLst>
            </p:cNvPr>
            <p:cNvSpPr/>
            <p:nvPr/>
          </p:nvSpPr>
          <p:spPr>
            <a:xfrm>
              <a:off x="4486940" y="5541078"/>
              <a:ext cx="1678674" cy="423081"/>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7" name="Rectangle 16"/>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AE11D5C-391A-4583-97F5-9B971A4AF32F}"/>
              </a:ext>
            </a:extLst>
          </p:cNvPr>
          <p:cNvSpPr txBox="1"/>
          <p:nvPr/>
        </p:nvSpPr>
        <p:spPr>
          <a:xfrm>
            <a:off x="414738" y="6021721"/>
            <a:ext cx="2406960" cy="461665"/>
          </a:xfrm>
          <a:prstGeom prst="rect">
            <a:avLst/>
          </a:prstGeom>
          <a:noFill/>
        </p:spPr>
        <p:txBody>
          <a:bodyPr wrap="square" rtlCol="1">
            <a:spAutoFit/>
          </a:bodyPr>
          <a:lstStyle/>
          <a:p>
            <a:pPr lvl="0" algn="l"/>
            <a:r>
              <a:rPr lang="en-US" sz="2400" dirty="0" smtClean="0"/>
              <a:t>General Case</a:t>
            </a:r>
            <a:endParaRPr lang="en-US" sz="2400" dirty="0"/>
          </a:p>
        </p:txBody>
      </p:sp>
      <p:sp>
        <p:nvSpPr>
          <p:cNvPr id="18" name="Rectangle 17">
            <a:extLst>
              <a:ext uri="{FF2B5EF4-FFF2-40B4-BE49-F238E27FC236}">
                <a16:creationId xmlns:a16="http://schemas.microsoft.com/office/drawing/2014/main" id="{03FF32CA-DC4C-4105-9555-9477CE3C94CA}"/>
              </a:ext>
            </a:extLst>
          </p:cNvPr>
          <p:cNvSpPr/>
          <p:nvPr/>
        </p:nvSpPr>
        <p:spPr>
          <a:xfrm>
            <a:off x="4359940" y="5907823"/>
            <a:ext cx="3131222" cy="369286"/>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Straight Arrow Connector 18">
            <a:extLst>
              <a:ext uri="{FF2B5EF4-FFF2-40B4-BE49-F238E27FC236}">
                <a16:creationId xmlns:a16="http://schemas.microsoft.com/office/drawing/2014/main" id="{58D5F721-8BF3-4D29-9719-FE7EDD3D3FB9}"/>
              </a:ext>
            </a:extLst>
          </p:cNvPr>
          <p:cNvCxnSpPr>
            <a:cxnSpLocks/>
          </p:cNvCxnSpPr>
          <p:nvPr/>
        </p:nvCxnSpPr>
        <p:spPr>
          <a:xfrm flipV="1">
            <a:off x="2159000" y="6094177"/>
            <a:ext cx="2155908" cy="182932"/>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62576-3CEA-45C9-979B-449DFCC39551}"/>
              </a:ext>
            </a:extLst>
          </p:cNvPr>
          <p:cNvSpPr txBox="1"/>
          <p:nvPr/>
        </p:nvSpPr>
        <p:spPr>
          <a:xfrm>
            <a:off x="416835" y="4423371"/>
            <a:ext cx="3117851" cy="461665"/>
          </a:xfrm>
          <a:prstGeom prst="rect">
            <a:avLst/>
          </a:prstGeom>
          <a:noFill/>
        </p:spPr>
        <p:txBody>
          <a:bodyPr wrap="square" rtlCol="1">
            <a:spAutoFit/>
          </a:bodyPr>
          <a:lstStyle/>
          <a:p>
            <a:pPr lvl="0"/>
            <a:r>
              <a:rPr lang="en-US" sz="2400" dirty="0" smtClean="0"/>
              <a:t>Tail recursive version</a:t>
            </a:r>
            <a:r>
              <a:rPr lang="he-IL" sz="2400" dirty="0" smtClean="0"/>
              <a:t> </a:t>
            </a:r>
            <a:endParaRPr lang="en-US" sz="2400" dirty="0"/>
          </a:p>
        </p:txBody>
      </p:sp>
      <p:sp>
        <p:nvSpPr>
          <p:cNvPr id="21" name="Rectangle 20">
            <a:extLst>
              <a:ext uri="{FF2B5EF4-FFF2-40B4-BE49-F238E27FC236}">
                <a16:creationId xmlns:a16="http://schemas.microsoft.com/office/drawing/2014/main" id="{9E030E16-CECA-4F93-90E1-9A659D6B2D49}"/>
              </a:ext>
            </a:extLst>
          </p:cNvPr>
          <p:cNvSpPr/>
          <p:nvPr/>
        </p:nvSpPr>
        <p:spPr>
          <a:xfrm>
            <a:off x="5293057" y="5981700"/>
            <a:ext cx="2156346" cy="270313"/>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22" name="Group 21"/>
          <p:cNvGrpSpPr/>
          <p:nvPr/>
        </p:nvGrpSpPr>
        <p:grpSpPr>
          <a:xfrm>
            <a:off x="6079374" y="1888594"/>
            <a:ext cx="5601418" cy="4133127"/>
            <a:chOff x="6079374" y="1936691"/>
            <a:chExt cx="5601418" cy="4133127"/>
          </a:xfrm>
        </p:grpSpPr>
        <p:sp>
          <p:nvSpPr>
            <p:cNvPr id="23" name="TextBox 22">
              <a:extLst>
                <a:ext uri="{FF2B5EF4-FFF2-40B4-BE49-F238E27FC236}">
                  <a16:creationId xmlns:a16="http://schemas.microsoft.com/office/drawing/2014/main" id="{86BDCF74-1A4C-450E-86C2-5B51EEDAED09}"/>
                </a:ext>
              </a:extLst>
            </p:cNvPr>
            <p:cNvSpPr txBox="1"/>
            <p:nvPr/>
          </p:nvSpPr>
          <p:spPr>
            <a:xfrm>
              <a:off x="6079374" y="1936691"/>
              <a:ext cx="5601418" cy="461665"/>
            </a:xfrm>
            <a:prstGeom prst="rect">
              <a:avLst/>
            </a:prstGeom>
            <a:noFill/>
          </p:spPr>
          <p:txBody>
            <a:bodyPr wrap="square" rtlCol="1">
              <a:spAutoFit/>
            </a:bodyPr>
            <a:lstStyle/>
            <a:p>
              <a:pPr algn="just" rtl="1"/>
              <a:r>
                <a:rPr lang="en-US" sz="2400" b="1" dirty="0" smtClean="0">
                  <a:solidFill>
                    <a:schemeClr val="accent5">
                      <a:lumMod val="75000"/>
                    </a:schemeClr>
                  </a:solidFill>
                </a:rPr>
                <a:t>recursive call</a:t>
              </a:r>
              <a:endParaRPr lang="he-IL" sz="2400" dirty="0"/>
            </a:p>
          </p:txBody>
        </p:sp>
        <p:grpSp>
          <p:nvGrpSpPr>
            <p:cNvPr id="24" name="Group 23">
              <a:extLst>
                <a:ext uri="{FF2B5EF4-FFF2-40B4-BE49-F238E27FC236}">
                  <a16:creationId xmlns:a16="http://schemas.microsoft.com/office/drawing/2014/main" id="{72FB61DA-F853-4A48-B12D-AAD3164AFF2B}"/>
                </a:ext>
              </a:extLst>
            </p:cNvPr>
            <p:cNvGrpSpPr/>
            <p:nvPr/>
          </p:nvGrpSpPr>
          <p:grpSpPr>
            <a:xfrm>
              <a:off x="6455046" y="2205977"/>
              <a:ext cx="3463654" cy="3863841"/>
              <a:chOff x="6543946" y="2205977"/>
              <a:chExt cx="3463654" cy="3863841"/>
            </a:xfrm>
          </p:grpSpPr>
          <p:cxnSp>
            <p:nvCxnSpPr>
              <p:cNvPr id="25" name="Straight Connector 24">
                <a:extLst>
                  <a:ext uri="{FF2B5EF4-FFF2-40B4-BE49-F238E27FC236}">
                    <a16:creationId xmlns:a16="http://schemas.microsoft.com/office/drawing/2014/main" id="{5C196858-969C-46DD-935F-44617789450A}"/>
                  </a:ext>
                </a:extLst>
              </p:cNvPr>
              <p:cNvCxnSpPr>
                <a:cxnSpLocks/>
              </p:cNvCxnSpPr>
              <p:nvPr/>
            </p:nvCxnSpPr>
            <p:spPr>
              <a:xfrm flipH="1">
                <a:off x="6543946" y="2205977"/>
                <a:ext cx="3463654" cy="313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8C72F88-7D9C-4AB9-8180-EA51B9ACBD43}"/>
                  </a:ext>
                </a:extLst>
              </p:cNvPr>
              <p:cNvCxnSpPr>
                <a:cxnSpLocks/>
              </p:cNvCxnSpPr>
              <p:nvPr/>
            </p:nvCxnSpPr>
            <p:spPr>
              <a:xfrm>
                <a:off x="6562450" y="2241491"/>
                <a:ext cx="0" cy="382832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 name="TextBox 4"/>
          <p:cNvSpPr txBox="1"/>
          <p:nvPr/>
        </p:nvSpPr>
        <p:spPr>
          <a:xfrm>
            <a:off x="6604000" y="2350259"/>
            <a:ext cx="5076792" cy="3416320"/>
          </a:xfrm>
          <a:prstGeom prst="rect">
            <a:avLst/>
          </a:prstGeom>
          <a:noFill/>
        </p:spPr>
        <p:txBody>
          <a:bodyPr wrap="square" rtlCol="0">
            <a:spAutoFit/>
          </a:bodyPr>
          <a:lstStyle/>
          <a:p>
            <a:r>
              <a:rPr lang="en-US" sz="2400" u="sng" dirty="0" smtClean="0"/>
              <a:t>It is </a:t>
            </a:r>
            <a:r>
              <a:rPr lang="en-US" sz="2400" b="1" i="1" u="sng" dirty="0" smtClean="0"/>
              <a:t>not</a:t>
            </a:r>
            <a:r>
              <a:rPr lang="en-US" sz="2400" u="sng" dirty="0" smtClean="0"/>
              <a:t> part of any other expression</a:t>
            </a:r>
            <a:r>
              <a:rPr lang="en-US" sz="2400" dirty="0" smtClean="0"/>
              <a:t>, </a:t>
            </a:r>
            <a:r>
              <a:rPr lang="en-US" sz="2400" dirty="0"/>
              <a:t>allowing to </a:t>
            </a:r>
            <a:r>
              <a:rPr lang="en-US" sz="2400" dirty="0" smtClean="0"/>
              <a:t>compute </a:t>
            </a:r>
            <a:r>
              <a:rPr lang="en-US" sz="2400" dirty="0"/>
              <a:t>of the result </a:t>
            </a:r>
            <a:r>
              <a:rPr lang="en-US" sz="2400" b="1" i="1" u="sng" dirty="0"/>
              <a:t>during</a:t>
            </a:r>
            <a:r>
              <a:rPr lang="en-US" sz="2400" u="sng" dirty="0"/>
              <a:t> the process of recursive calls</a:t>
            </a:r>
            <a:r>
              <a:rPr lang="en-US" sz="2400" dirty="0"/>
              <a:t>. </a:t>
            </a:r>
            <a:endParaRPr lang="en-US" sz="2400" dirty="0" smtClean="0"/>
          </a:p>
          <a:p>
            <a:endParaRPr lang="en-US" sz="2400" dirty="0"/>
          </a:p>
          <a:p>
            <a:r>
              <a:rPr lang="en-US" sz="2400" dirty="0"/>
              <a:t>In order to enable this, in most cases of tail recursion, we need to have </a:t>
            </a:r>
            <a:r>
              <a:rPr lang="en-US" sz="2400" u="sng" dirty="0"/>
              <a:t>an additional parameter</a:t>
            </a:r>
            <a:r>
              <a:rPr lang="en-US" sz="2400" dirty="0"/>
              <a:t>, </a:t>
            </a:r>
            <a:r>
              <a:rPr lang="en-US" sz="2400" u="sng" dirty="0"/>
              <a:t>in which the result will be </a:t>
            </a:r>
            <a:r>
              <a:rPr lang="en-US" sz="2400" b="1" i="1" u="sng" dirty="0"/>
              <a:t>accumulated </a:t>
            </a:r>
            <a:r>
              <a:rPr lang="en-US" sz="2400" dirty="0"/>
              <a:t>during the process of recursive calls. </a:t>
            </a:r>
            <a:endParaRPr lang="en-US" dirty="0"/>
          </a:p>
        </p:txBody>
      </p:sp>
    </p:spTree>
    <p:extLst>
      <p:ext uri="{BB962C8B-B14F-4D97-AF65-F5344CB8AC3E}">
        <p14:creationId xmlns:p14="http://schemas.microsoft.com/office/powerpoint/2010/main" val="240307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Rectangle 6">
            <a:extLst>
              <a:ext uri="{FF2B5EF4-FFF2-40B4-BE49-F238E27FC236}">
                <a16:creationId xmlns:a16="http://schemas.microsoft.com/office/drawing/2014/main" id="{E4066CCE-A129-45D6-908D-FBF1197D6B5A}"/>
              </a:ext>
            </a:extLst>
          </p:cNvPr>
          <p:cNvSpPr/>
          <p:nvPr/>
        </p:nvSpPr>
        <p:spPr>
          <a:xfrm>
            <a:off x="3775917" y="1165366"/>
            <a:ext cx="4089402" cy="2137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176110" y="3179584"/>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9BF5A87-6572-482B-BCFE-041C2EE12A9C}"/>
              </a:ext>
            </a:extLst>
          </p:cNvPr>
          <p:cNvSpPr txBox="1"/>
          <p:nvPr/>
        </p:nvSpPr>
        <p:spPr>
          <a:xfrm>
            <a:off x="142461" y="2851987"/>
            <a:ext cx="3162300" cy="430887"/>
          </a:xfrm>
          <a:prstGeom prst="rect">
            <a:avLst/>
          </a:prstGeom>
          <a:noFill/>
        </p:spPr>
        <p:txBody>
          <a:bodyPr wrap="square" rtlCol="1">
            <a:spAutoFit/>
          </a:bodyPr>
          <a:lstStyle/>
          <a:p>
            <a:r>
              <a:rPr lang="en-US" sz="2200" dirty="0"/>
              <a:t>&gt;&gt;&gt; fact3(4)</a:t>
            </a:r>
          </a:p>
        </p:txBody>
      </p:sp>
      <p:sp>
        <p:nvSpPr>
          <p:cNvPr id="26" name="Arrow: Right 25">
            <a:extLst>
              <a:ext uri="{FF2B5EF4-FFF2-40B4-BE49-F238E27FC236}">
                <a16:creationId xmlns:a16="http://schemas.microsoft.com/office/drawing/2014/main" id="{3E1E32D1-21B7-44F8-8964-FA14EE7B075E}"/>
              </a:ext>
            </a:extLst>
          </p:cNvPr>
          <p:cNvSpPr/>
          <p:nvPr/>
        </p:nvSpPr>
        <p:spPr>
          <a:xfrm>
            <a:off x="2569892" y="3866967"/>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Straight Arrow Connector 3">
            <a:extLst>
              <a:ext uri="{FF2B5EF4-FFF2-40B4-BE49-F238E27FC236}">
                <a16:creationId xmlns:a16="http://schemas.microsoft.com/office/drawing/2014/main" id="{464B6D14-F913-4B57-A064-34467F1F7DDF}"/>
              </a:ext>
            </a:extLst>
          </p:cNvPr>
          <p:cNvCxnSpPr>
            <a:cxnSpLocks/>
          </p:cNvCxnSpPr>
          <p:nvPr/>
        </p:nvCxnSpPr>
        <p:spPr>
          <a:xfrm flipH="1" flipV="1">
            <a:off x="3066372" y="4045727"/>
            <a:ext cx="25400" cy="139223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74E35D-3DFD-417D-B5FA-895A320A331B}"/>
              </a:ext>
            </a:extLst>
          </p:cNvPr>
          <p:cNvCxnSpPr>
            <a:cxnSpLocks/>
          </p:cNvCxnSpPr>
          <p:nvPr/>
        </p:nvCxnSpPr>
        <p:spPr>
          <a:xfrm>
            <a:off x="1723611" y="5419974"/>
            <a:ext cx="1368161"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1109489A-E78E-4C73-ABB4-6F06FEFEED7F}"/>
              </a:ext>
            </a:extLst>
          </p:cNvPr>
          <p:cNvSpPr txBox="1">
            <a:spLocks/>
          </p:cNvSpPr>
          <p:nvPr/>
        </p:nvSpPr>
        <p:spPr>
          <a:xfrm>
            <a:off x="304079" y="731521"/>
            <a:ext cx="11393339" cy="5927607"/>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t>Implementing n! in Python</a:t>
            </a:r>
            <a:r>
              <a:rPr lang="he-IL" sz="2400" dirty="0" smtClean="0"/>
              <a:t> (</a:t>
            </a:r>
            <a:r>
              <a:rPr lang="en-US" sz="2400" dirty="0" smtClean="0"/>
              <a:t>fact.py</a:t>
            </a:r>
            <a:r>
              <a:rPr lang="he-IL" sz="2400" dirty="0" smtClean="0"/>
              <a:t>)</a:t>
            </a:r>
          </a:p>
          <a:p>
            <a:endParaRPr lang="he-IL" dirty="0" smtClean="0"/>
          </a:p>
          <a:p>
            <a:pPr marL="0" indent="0">
              <a:buFont typeface="Arial" panose="020B0604020202020204" pitchFamily="34" charset="0"/>
              <a:buNone/>
            </a:pPr>
            <a:endParaRPr lang="he-IL" dirty="0" smtClean="0"/>
          </a:p>
          <a:p>
            <a:pPr marL="0" indent="0">
              <a:buFont typeface="Arial" panose="020B0604020202020204" pitchFamily="34" charset="0"/>
              <a:buNone/>
            </a:pPr>
            <a:endParaRPr lang="he-IL" dirty="0" smtClean="0"/>
          </a:p>
          <a:p>
            <a:endParaRPr lang="he-IL" dirty="0" smtClean="0"/>
          </a:p>
          <a:p>
            <a:endParaRPr lang="he-IL" dirty="0" smtClean="0"/>
          </a:p>
          <a:p>
            <a:pPr marL="0" indent="0">
              <a:buFont typeface="Arial" panose="020B0604020202020204" pitchFamily="34" charset="0"/>
              <a:buNone/>
            </a:pPr>
            <a:endParaRPr lang="he-IL" dirty="0" smtClean="0"/>
          </a:p>
          <a:p>
            <a:endParaRPr lang="he-IL" dirty="0"/>
          </a:p>
        </p:txBody>
      </p:sp>
      <p:sp>
        <p:nvSpPr>
          <p:cNvPr id="18" name="Rectangle 1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p:cNvPicPr>
            <a:picLocks noChangeAspect="1"/>
          </p:cNvPicPr>
          <p:nvPr/>
        </p:nvPicPr>
        <p:blipFill>
          <a:blip r:embed="rId3"/>
          <a:stretch>
            <a:fillRect/>
          </a:stretch>
        </p:blipFill>
        <p:spPr>
          <a:xfrm>
            <a:off x="3810000" y="1230115"/>
            <a:ext cx="5664200" cy="5448350"/>
          </a:xfrm>
          <a:prstGeom prst="rect">
            <a:avLst/>
          </a:prstGeom>
        </p:spPr>
      </p:pic>
      <p:sp>
        <p:nvSpPr>
          <p:cNvPr id="20" name="Rectangle 19"/>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64C9ED8-C25D-4DE5-BA5B-C25EC4B7C075}"/>
              </a:ext>
            </a:extLst>
          </p:cNvPr>
          <p:cNvSpPr txBox="1"/>
          <p:nvPr/>
        </p:nvSpPr>
        <p:spPr>
          <a:xfrm>
            <a:off x="6776599" y="1190134"/>
            <a:ext cx="5029082" cy="4939814"/>
          </a:xfrm>
          <a:prstGeom prst="rect">
            <a:avLst/>
          </a:prstGeom>
          <a:noFill/>
        </p:spPr>
        <p:txBody>
          <a:bodyPr wrap="square" rtlCol="1">
            <a:spAutoFit/>
          </a:bodyPr>
          <a:lstStyle/>
          <a:p>
            <a:pPr algn="l"/>
            <a:r>
              <a:rPr lang="en-US" sz="2100" u="sng" dirty="0" smtClean="0"/>
              <a:t>Note the following:</a:t>
            </a:r>
          </a:p>
          <a:p>
            <a:pPr marL="457200" indent="-457200" algn="l">
              <a:buAutoNum type="alphaLcParenR"/>
            </a:pPr>
            <a:r>
              <a:rPr lang="en-US" sz="2100" b="1" dirty="0" smtClean="0">
                <a:solidFill>
                  <a:schemeClr val="accent2">
                    <a:lumMod val="75000"/>
                  </a:schemeClr>
                </a:solidFill>
              </a:rPr>
              <a:t>When we get to the base case of the recursion</a:t>
            </a:r>
            <a:r>
              <a:rPr lang="en-US" sz="2100" dirty="0" smtClean="0"/>
              <a:t>, </a:t>
            </a:r>
            <a:r>
              <a:rPr lang="en-US" sz="2100" b="1" dirty="0" smtClean="0">
                <a:solidFill>
                  <a:schemeClr val="accent5">
                    <a:lumMod val="75000"/>
                  </a:schemeClr>
                </a:solidFill>
              </a:rPr>
              <a:t>there is no need to return all the recursive calls way back</a:t>
            </a:r>
            <a:r>
              <a:rPr lang="en-US" sz="2100" dirty="0" smtClean="0"/>
              <a:t>, because </a:t>
            </a:r>
            <a:r>
              <a:rPr lang="en-US" sz="2100" b="1" u="sng" dirty="0" smtClean="0"/>
              <a:t>the result is already calculated</a:t>
            </a:r>
            <a:r>
              <a:rPr lang="en-US" sz="2100" dirty="0" smtClean="0"/>
              <a:t>, and </a:t>
            </a:r>
            <a:r>
              <a:rPr lang="en-US" sz="2100" b="1" u="sng" dirty="0" smtClean="0"/>
              <a:t>the only thing to do is to return it</a:t>
            </a:r>
            <a:r>
              <a:rPr lang="en-US" sz="2100" dirty="0" smtClean="0"/>
              <a:t>.  </a:t>
            </a:r>
          </a:p>
          <a:p>
            <a:pPr marL="457200" indent="-457200" algn="l">
              <a:buAutoNum type="alphaLcParenR"/>
            </a:pPr>
            <a:r>
              <a:rPr lang="en-US" sz="2100" dirty="0" smtClean="0"/>
              <a:t>Because of that, tail recursion </a:t>
            </a:r>
            <a:r>
              <a:rPr lang="en-US" sz="2100" b="1" u="sng" dirty="0" smtClean="0"/>
              <a:t>needs only one activation record in the calls stack</a:t>
            </a:r>
            <a:r>
              <a:rPr lang="en-US" sz="2100" dirty="0" smtClean="0"/>
              <a:t>, which makes it </a:t>
            </a:r>
            <a:r>
              <a:rPr lang="en-US" sz="2100" b="1" u="sng" dirty="0" smtClean="0"/>
              <a:t>equivalent to a loop</a:t>
            </a:r>
            <a:r>
              <a:rPr lang="en-US" sz="2100" dirty="0" smtClean="0"/>
              <a:t>. </a:t>
            </a:r>
          </a:p>
          <a:p>
            <a:pPr marL="457200" indent="-457200" algn="l">
              <a:buAutoNum type="alphaLcParenR"/>
            </a:pPr>
            <a:r>
              <a:rPr lang="en-US" sz="2100" dirty="0" smtClean="0"/>
              <a:t>In standard Python, property b’  (TCO – Tail-Call Optimization) is not supported. Because of that, we imported the </a:t>
            </a:r>
            <a:r>
              <a:rPr lang="en-US" sz="2100" b="1" dirty="0" smtClean="0">
                <a:solidFill>
                  <a:srgbClr val="0070C0"/>
                </a:solidFill>
              </a:rPr>
              <a:t>external  </a:t>
            </a:r>
            <a:r>
              <a:rPr lang="en-US" sz="2100" b="1" dirty="0" err="1" smtClean="0">
                <a:solidFill>
                  <a:srgbClr val="0070C0"/>
                </a:solidFill>
              </a:rPr>
              <a:t>tailrecurse</a:t>
            </a:r>
            <a:r>
              <a:rPr lang="en-US" sz="2100" b="1" dirty="0" smtClean="0">
                <a:solidFill>
                  <a:srgbClr val="0070C0"/>
                </a:solidFill>
              </a:rPr>
              <a:t> module </a:t>
            </a:r>
            <a:r>
              <a:rPr lang="en-US" sz="2100" dirty="0" smtClean="0"/>
              <a:t>that implements it. </a:t>
            </a:r>
            <a:endParaRPr lang="he-IL" sz="2100" dirty="0"/>
          </a:p>
        </p:txBody>
      </p:sp>
      <p:graphicFrame>
        <p:nvGraphicFramePr>
          <p:cNvPr id="36" name="Table 35">
            <a:extLst>
              <a:ext uri="{FF2B5EF4-FFF2-40B4-BE49-F238E27FC236}">
                <a16:creationId xmlns:a16="http://schemas.microsoft.com/office/drawing/2014/main" id="{33555D1B-016A-4DE2-93E0-3B4E8C0A5CCF}"/>
              </a:ext>
            </a:extLst>
          </p:cNvPr>
          <p:cNvGraphicFramePr>
            <a:graphicFrameLocks noGrp="1"/>
          </p:cNvGraphicFramePr>
          <p:nvPr>
            <p:extLst>
              <p:ext uri="{D42A27DB-BD31-4B8C-83A1-F6EECF244321}">
                <p14:modId xmlns:p14="http://schemas.microsoft.com/office/powerpoint/2010/main" val="362933777"/>
              </p:ext>
            </p:extLst>
          </p:nvPr>
        </p:nvGraphicFramePr>
        <p:xfrm>
          <a:off x="142462" y="3390590"/>
          <a:ext cx="3591646" cy="2194560"/>
        </p:xfrm>
        <a:graphic>
          <a:graphicData uri="http://schemas.openxmlformats.org/drawingml/2006/table">
            <a:tbl>
              <a:tblPr rtl="1" firstRow="1" bandRow="1">
                <a:tableStyleId>{5C22544A-7EE6-4342-B048-85BDC9FD1C3A}</a:tableStyleId>
              </a:tblPr>
              <a:tblGrid>
                <a:gridCol w="2349808">
                  <a:extLst>
                    <a:ext uri="{9D8B030D-6E8A-4147-A177-3AD203B41FA5}">
                      <a16:colId xmlns:a16="http://schemas.microsoft.com/office/drawing/2014/main" val="3418211028"/>
                    </a:ext>
                  </a:extLst>
                </a:gridCol>
                <a:gridCol w="827400">
                  <a:extLst>
                    <a:ext uri="{9D8B030D-6E8A-4147-A177-3AD203B41FA5}">
                      <a16:colId xmlns:a16="http://schemas.microsoft.com/office/drawing/2014/main" val="3452805103"/>
                    </a:ext>
                  </a:extLst>
                </a:gridCol>
                <a:gridCol w="414438">
                  <a:extLst>
                    <a:ext uri="{9D8B030D-6E8A-4147-A177-3AD203B41FA5}">
                      <a16:colId xmlns:a16="http://schemas.microsoft.com/office/drawing/2014/main" val="2341467156"/>
                    </a:ext>
                  </a:extLst>
                </a:gridCol>
              </a:tblGrid>
              <a:tr h="308925">
                <a:tc>
                  <a:txBody>
                    <a:bodyPr/>
                    <a:lstStyle/>
                    <a:p>
                      <a:pPr algn="ctr" rtl="1"/>
                      <a:r>
                        <a:rPr lang="en-US" dirty="0" smtClean="0">
                          <a:solidFill>
                            <a:schemeClr val="tx1"/>
                          </a:solidFill>
                        </a:rPr>
                        <a:t>Returned</a:t>
                      </a:r>
                      <a:r>
                        <a:rPr lang="en-US" baseline="0" dirty="0" smtClean="0">
                          <a:solidFill>
                            <a:schemeClr val="tx1"/>
                          </a:solidFill>
                        </a:rPr>
                        <a:t> value</a:t>
                      </a:r>
                      <a:r>
                        <a:rPr lang="en-US" dirty="0" smtClean="0">
                          <a:solidFill>
                            <a:schemeClr val="tx1"/>
                          </a:solidFill>
                        </a:rPr>
                        <a:t> </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dirty="0">
                          <a:solidFill>
                            <a:schemeClr val="tx1"/>
                          </a:solidFill>
                        </a:rPr>
                        <a:t>result</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dirty="0">
                          <a:solidFill>
                            <a:schemeClr val="tx1"/>
                          </a:solidFill>
                        </a:rPr>
                        <a:t>N</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687663"/>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(4,1)           </a:t>
                      </a:r>
                      <a:r>
                        <a:rPr lang="en-US" sz="1800" b="1" kern="1200" dirty="0">
                          <a:solidFill>
                            <a:srgbClr val="FF0000"/>
                          </a:solidFill>
                          <a:latin typeface="+mn-lt"/>
                          <a:ea typeface="+mn-ea"/>
                          <a:cs typeface="+mn-cs"/>
                        </a:rPr>
                        <a:t>24 </a:t>
                      </a:r>
                      <a:endParaRPr lang="he-IL"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80621"/>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(3,4)</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354890"/>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(2,12)</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3</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515179"/>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(1,24)</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12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653201"/>
                  </a:ext>
                </a:extLst>
              </a:tr>
              <a:tr h="308925">
                <a:tc>
                  <a:txBody>
                    <a:bodyPr/>
                    <a:lstStyle/>
                    <a:p>
                      <a:pPr marL="0" algn="l" defTabSz="914400" rtl="0" eaLnBrk="1" latinLnBrk="0" hangingPunct="1"/>
                      <a:r>
                        <a:rPr lang="en-US" sz="1800" b="1" kern="1200" dirty="0">
                          <a:solidFill>
                            <a:srgbClr val="FF0000"/>
                          </a:solidFill>
                          <a:latin typeface="+mn-lt"/>
                          <a:ea typeface="+mn-ea"/>
                          <a:cs typeface="+mn-cs"/>
                        </a:rPr>
                        <a:t>24</a:t>
                      </a:r>
                      <a:endParaRPr lang="he-IL"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895851"/>
                  </a:ext>
                </a:extLst>
              </a:tr>
            </a:tbl>
          </a:graphicData>
        </a:graphic>
      </p:graphicFrame>
      <p:cxnSp>
        <p:nvCxnSpPr>
          <p:cNvPr id="42" name="Straight Arrow Connector 41">
            <a:extLst>
              <a:ext uri="{FF2B5EF4-FFF2-40B4-BE49-F238E27FC236}">
                <a16:creationId xmlns:a16="http://schemas.microsoft.com/office/drawing/2014/main" id="{3FA82A42-126A-447E-B22E-E57B7748B9D7}"/>
              </a:ext>
            </a:extLst>
          </p:cNvPr>
          <p:cNvCxnSpPr>
            <a:cxnSpLocks/>
          </p:cNvCxnSpPr>
          <p:nvPr/>
        </p:nvCxnSpPr>
        <p:spPr>
          <a:xfrm flipH="1">
            <a:off x="3176110" y="1836885"/>
            <a:ext cx="3634572" cy="212135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6362576-3CEA-45C9-979B-449DFCC39551}"/>
              </a:ext>
            </a:extLst>
          </p:cNvPr>
          <p:cNvSpPr txBox="1"/>
          <p:nvPr/>
        </p:nvSpPr>
        <p:spPr>
          <a:xfrm>
            <a:off x="33883" y="2447804"/>
            <a:ext cx="4398417" cy="461665"/>
          </a:xfrm>
          <a:prstGeom prst="rect">
            <a:avLst/>
          </a:prstGeom>
          <a:noFill/>
        </p:spPr>
        <p:txBody>
          <a:bodyPr wrap="square" rtlCol="1">
            <a:spAutoFit/>
          </a:bodyPr>
          <a:lstStyle/>
          <a:p>
            <a:pPr lvl="0"/>
            <a:r>
              <a:rPr lang="en-US" sz="2400" dirty="0" smtClean="0"/>
              <a:t>Running the tail recursive version</a:t>
            </a:r>
            <a:r>
              <a:rPr lang="he-IL" sz="2400" dirty="0" smtClean="0"/>
              <a:t> </a:t>
            </a:r>
            <a:endParaRPr lang="en-US" sz="2400" dirty="0"/>
          </a:p>
        </p:txBody>
      </p:sp>
      <p:sp>
        <p:nvSpPr>
          <p:cNvPr id="52" name="Rectangle 51">
            <a:extLst>
              <a:ext uri="{FF2B5EF4-FFF2-40B4-BE49-F238E27FC236}">
                <a16:creationId xmlns:a16="http://schemas.microsoft.com/office/drawing/2014/main" id="{CA84DF65-14EA-4C60-A4E2-A917B3966E08}"/>
              </a:ext>
            </a:extLst>
          </p:cNvPr>
          <p:cNvSpPr/>
          <p:nvPr/>
        </p:nvSpPr>
        <p:spPr>
          <a:xfrm>
            <a:off x="6590805" y="6373230"/>
            <a:ext cx="5376809" cy="369332"/>
          </a:xfrm>
          <a:prstGeom prst="rect">
            <a:avLst/>
          </a:prstGeom>
        </p:spPr>
        <p:txBody>
          <a:bodyPr wrap="square">
            <a:spAutoFit/>
          </a:bodyPr>
          <a:lstStyle/>
          <a:p>
            <a:pPr algn="l"/>
            <a:r>
              <a:rPr lang="en-US" dirty="0" smtClean="0"/>
              <a:t>(Look at the recursive implementation of </a:t>
            </a:r>
            <a:r>
              <a:rPr lang="en-US" dirty="0" err="1" smtClean="0"/>
              <a:t>b</a:t>
            </a:r>
            <a:r>
              <a:rPr lang="en-US" baseline="30000" dirty="0" err="1" smtClean="0"/>
              <a:t>n</a:t>
            </a:r>
            <a:r>
              <a:rPr lang="en-US" dirty="0" smtClean="0"/>
              <a:t>  (in exp.py))</a:t>
            </a:r>
            <a:endParaRPr lang="he-IL" dirty="0"/>
          </a:p>
        </p:txBody>
      </p:sp>
    </p:spTree>
    <p:extLst>
      <p:ext uri="{BB962C8B-B14F-4D97-AF65-F5344CB8AC3E}">
        <p14:creationId xmlns:p14="http://schemas.microsoft.com/office/powerpoint/2010/main" val="1183590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sp>
        <p:nvSpPr>
          <p:cNvPr id="7" name="Rectangle 6">
            <a:extLst>
              <a:ext uri="{FF2B5EF4-FFF2-40B4-BE49-F238E27FC236}">
                <a16:creationId xmlns:a16="http://schemas.microsoft.com/office/drawing/2014/main" id="{E4066CCE-A129-45D6-908D-FBF1197D6B5A}"/>
              </a:ext>
            </a:extLst>
          </p:cNvPr>
          <p:cNvSpPr/>
          <p:nvPr/>
        </p:nvSpPr>
        <p:spPr>
          <a:xfrm>
            <a:off x="3775917" y="1165366"/>
            <a:ext cx="4089402" cy="2137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Rectangle 7">
            <a:extLst>
              <a:ext uri="{FF2B5EF4-FFF2-40B4-BE49-F238E27FC236}">
                <a16:creationId xmlns:a16="http://schemas.microsoft.com/office/drawing/2014/main" id="{C5EDC3E4-6A02-4978-8FF1-BB091653BD81}"/>
              </a:ext>
            </a:extLst>
          </p:cNvPr>
          <p:cNvSpPr/>
          <p:nvPr/>
        </p:nvSpPr>
        <p:spPr>
          <a:xfrm>
            <a:off x="3176110" y="3179584"/>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9BF5A87-6572-482B-BCFE-041C2EE12A9C}"/>
              </a:ext>
            </a:extLst>
          </p:cNvPr>
          <p:cNvSpPr txBox="1"/>
          <p:nvPr/>
        </p:nvSpPr>
        <p:spPr>
          <a:xfrm>
            <a:off x="142461" y="2851987"/>
            <a:ext cx="3162300" cy="430887"/>
          </a:xfrm>
          <a:prstGeom prst="rect">
            <a:avLst/>
          </a:prstGeom>
          <a:noFill/>
        </p:spPr>
        <p:txBody>
          <a:bodyPr wrap="square" rtlCol="1">
            <a:spAutoFit/>
          </a:bodyPr>
          <a:lstStyle/>
          <a:p>
            <a:r>
              <a:rPr lang="en-US" sz="2200" dirty="0"/>
              <a:t>&gt;&gt;&gt; fact3(4)</a:t>
            </a:r>
          </a:p>
        </p:txBody>
      </p:sp>
      <p:sp>
        <p:nvSpPr>
          <p:cNvPr id="26" name="Arrow: Right 25">
            <a:extLst>
              <a:ext uri="{FF2B5EF4-FFF2-40B4-BE49-F238E27FC236}">
                <a16:creationId xmlns:a16="http://schemas.microsoft.com/office/drawing/2014/main" id="{3E1E32D1-21B7-44F8-8964-FA14EE7B075E}"/>
              </a:ext>
            </a:extLst>
          </p:cNvPr>
          <p:cNvSpPr/>
          <p:nvPr/>
        </p:nvSpPr>
        <p:spPr>
          <a:xfrm>
            <a:off x="2569892" y="3866967"/>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Straight Arrow Connector 3">
            <a:extLst>
              <a:ext uri="{FF2B5EF4-FFF2-40B4-BE49-F238E27FC236}">
                <a16:creationId xmlns:a16="http://schemas.microsoft.com/office/drawing/2014/main" id="{464B6D14-F913-4B57-A064-34467F1F7DDF}"/>
              </a:ext>
            </a:extLst>
          </p:cNvPr>
          <p:cNvCxnSpPr>
            <a:cxnSpLocks/>
          </p:cNvCxnSpPr>
          <p:nvPr/>
        </p:nvCxnSpPr>
        <p:spPr>
          <a:xfrm flipH="1" flipV="1">
            <a:off x="3066372" y="4045727"/>
            <a:ext cx="25400" cy="139223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74E35D-3DFD-417D-B5FA-895A320A331B}"/>
              </a:ext>
            </a:extLst>
          </p:cNvPr>
          <p:cNvCxnSpPr>
            <a:cxnSpLocks/>
          </p:cNvCxnSpPr>
          <p:nvPr/>
        </p:nvCxnSpPr>
        <p:spPr>
          <a:xfrm>
            <a:off x="1723611" y="5419974"/>
            <a:ext cx="1368161"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1109489A-E78E-4C73-ABB4-6F06FEFEED7F}"/>
              </a:ext>
            </a:extLst>
          </p:cNvPr>
          <p:cNvSpPr txBox="1">
            <a:spLocks/>
          </p:cNvSpPr>
          <p:nvPr/>
        </p:nvSpPr>
        <p:spPr>
          <a:xfrm>
            <a:off x="304079" y="731521"/>
            <a:ext cx="11393339" cy="5927607"/>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t>Implementing n! in Python</a:t>
            </a:r>
            <a:r>
              <a:rPr lang="he-IL" sz="2400" dirty="0" smtClean="0"/>
              <a:t> (</a:t>
            </a:r>
            <a:r>
              <a:rPr lang="en-US" sz="2400" dirty="0" smtClean="0"/>
              <a:t>fact.py</a:t>
            </a:r>
            <a:r>
              <a:rPr lang="he-IL" sz="2400" dirty="0" smtClean="0"/>
              <a:t>)</a:t>
            </a:r>
          </a:p>
          <a:p>
            <a:endParaRPr lang="he-IL" dirty="0" smtClean="0"/>
          </a:p>
          <a:p>
            <a:pPr marL="0" indent="0">
              <a:buFont typeface="Arial" panose="020B0604020202020204" pitchFamily="34" charset="0"/>
              <a:buNone/>
            </a:pPr>
            <a:endParaRPr lang="he-IL" dirty="0" smtClean="0"/>
          </a:p>
          <a:p>
            <a:pPr marL="0" indent="0">
              <a:buFont typeface="Arial" panose="020B0604020202020204" pitchFamily="34" charset="0"/>
              <a:buNone/>
            </a:pPr>
            <a:endParaRPr lang="he-IL" dirty="0" smtClean="0"/>
          </a:p>
          <a:p>
            <a:endParaRPr lang="he-IL" dirty="0" smtClean="0"/>
          </a:p>
          <a:p>
            <a:endParaRPr lang="he-IL" dirty="0" smtClean="0"/>
          </a:p>
          <a:p>
            <a:pPr marL="0" indent="0">
              <a:buFont typeface="Arial" panose="020B0604020202020204" pitchFamily="34" charset="0"/>
              <a:buNone/>
            </a:pPr>
            <a:endParaRPr lang="he-IL" dirty="0" smtClean="0"/>
          </a:p>
          <a:p>
            <a:endParaRPr lang="he-IL" dirty="0"/>
          </a:p>
        </p:txBody>
      </p:sp>
      <p:sp>
        <p:nvSpPr>
          <p:cNvPr id="18" name="Rectangle 17">
            <a:extLst>
              <a:ext uri="{FF2B5EF4-FFF2-40B4-BE49-F238E27FC236}">
                <a16:creationId xmlns:a16="http://schemas.microsoft.com/office/drawing/2014/main" id="{C5EDC3E4-6A02-4978-8FF1-BB091653BD81}"/>
              </a:ext>
            </a:extLst>
          </p:cNvPr>
          <p:cNvSpPr/>
          <p:nvPr/>
        </p:nvSpPr>
        <p:spPr>
          <a:xfrm>
            <a:off x="3534686" y="3152751"/>
            <a:ext cx="4089402" cy="173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p:cNvPicPr>
            <a:picLocks noChangeAspect="1"/>
          </p:cNvPicPr>
          <p:nvPr/>
        </p:nvPicPr>
        <p:blipFill>
          <a:blip r:embed="rId3"/>
          <a:stretch>
            <a:fillRect/>
          </a:stretch>
        </p:blipFill>
        <p:spPr>
          <a:xfrm>
            <a:off x="3810000" y="1230115"/>
            <a:ext cx="5664200" cy="5448350"/>
          </a:xfrm>
          <a:prstGeom prst="rect">
            <a:avLst/>
          </a:prstGeom>
        </p:spPr>
      </p:pic>
      <p:sp>
        <p:nvSpPr>
          <p:cNvPr id="20" name="Rectangle 19"/>
          <p:cNvSpPr/>
          <p:nvPr/>
        </p:nvSpPr>
        <p:spPr>
          <a:xfrm>
            <a:off x="3810000" y="2205977"/>
            <a:ext cx="5981700" cy="2263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64C9ED8-C25D-4DE5-BA5B-C25EC4B7C075}"/>
              </a:ext>
            </a:extLst>
          </p:cNvPr>
          <p:cNvSpPr txBox="1"/>
          <p:nvPr/>
        </p:nvSpPr>
        <p:spPr>
          <a:xfrm>
            <a:off x="6776599" y="1190134"/>
            <a:ext cx="5029082" cy="4939814"/>
          </a:xfrm>
          <a:prstGeom prst="rect">
            <a:avLst/>
          </a:prstGeom>
          <a:noFill/>
        </p:spPr>
        <p:txBody>
          <a:bodyPr wrap="square" rtlCol="1">
            <a:spAutoFit/>
          </a:bodyPr>
          <a:lstStyle/>
          <a:p>
            <a:pPr algn="l"/>
            <a:r>
              <a:rPr lang="en-US" sz="2100" u="sng" dirty="0" smtClean="0"/>
              <a:t>Note the following:</a:t>
            </a:r>
          </a:p>
          <a:p>
            <a:pPr marL="457200" indent="-457200" algn="l">
              <a:buAutoNum type="alphaLcParenR"/>
            </a:pPr>
            <a:r>
              <a:rPr lang="en-US" sz="2100" b="1" dirty="0" smtClean="0">
                <a:solidFill>
                  <a:schemeClr val="accent2">
                    <a:lumMod val="75000"/>
                  </a:schemeClr>
                </a:solidFill>
              </a:rPr>
              <a:t>When we get to the base case of the recursion</a:t>
            </a:r>
            <a:r>
              <a:rPr lang="en-US" sz="2100" dirty="0" smtClean="0"/>
              <a:t>, </a:t>
            </a:r>
            <a:r>
              <a:rPr lang="en-US" sz="2100" b="1" dirty="0" smtClean="0">
                <a:solidFill>
                  <a:schemeClr val="accent5">
                    <a:lumMod val="75000"/>
                  </a:schemeClr>
                </a:solidFill>
              </a:rPr>
              <a:t>there is no need to return all the recursive calls way back</a:t>
            </a:r>
            <a:r>
              <a:rPr lang="en-US" sz="2100" dirty="0" smtClean="0"/>
              <a:t>, because </a:t>
            </a:r>
            <a:r>
              <a:rPr lang="en-US" sz="2100" b="1" u="sng" dirty="0" smtClean="0"/>
              <a:t>the result is already calculated</a:t>
            </a:r>
            <a:r>
              <a:rPr lang="en-US" sz="2100" dirty="0" smtClean="0"/>
              <a:t>, and </a:t>
            </a:r>
            <a:r>
              <a:rPr lang="en-US" sz="2100" b="1" u="sng" dirty="0" smtClean="0"/>
              <a:t>the only thing to do is to return it</a:t>
            </a:r>
            <a:r>
              <a:rPr lang="en-US" sz="2100" dirty="0" smtClean="0"/>
              <a:t>.  </a:t>
            </a:r>
          </a:p>
          <a:p>
            <a:pPr marL="457200" indent="-457200" algn="l">
              <a:buAutoNum type="alphaLcParenR"/>
            </a:pPr>
            <a:r>
              <a:rPr lang="en-US" sz="2100" dirty="0" smtClean="0"/>
              <a:t>Because of that, tail recursion </a:t>
            </a:r>
            <a:r>
              <a:rPr lang="en-US" sz="2100" b="1" u="sng" dirty="0" smtClean="0"/>
              <a:t>needs only one activation record in the calls stack</a:t>
            </a:r>
            <a:r>
              <a:rPr lang="en-US" sz="2100" dirty="0" smtClean="0"/>
              <a:t>, which makes it </a:t>
            </a:r>
            <a:r>
              <a:rPr lang="en-US" sz="2100" b="1" u="sng" dirty="0" smtClean="0"/>
              <a:t>equivalent to a loop</a:t>
            </a:r>
            <a:r>
              <a:rPr lang="en-US" sz="2100" dirty="0" smtClean="0"/>
              <a:t>. </a:t>
            </a:r>
          </a:p>
          <a:p>
            <a:pPr marL="457200" indent="-457200" algn="l">
              <a:buAutoNum type="alphaLcParenR"/>
            </a:pPr>
            <a:r>
              <a:rPr lang="en-US" sz="2100" dirty="0" smtClean="0"/>
              <a:t>In standard Python, property b’  (TCO – Tail-Call Optimization) is not supported. Because of that, we imported the </a:t>
            </a:r>
            <a:r>
              <a:rPr lang="en-US" sz="2100" b="1" dirty="0" smtClean="0">
                <a:solidFill>
                  <a:srgbClr val="0070C0"/>
                </a:solidFill>
              </a:rPr>
              <a:t>external  </a:t>
            </a:r>
            <a:r>
              <a:rPr lang="en-US" sz="2100" b="1" dirty="0" err="1" smtClean="0">
                <a:solidFill>
                  <a:srgbClr val="0070C0"/>
                </a:solidFill>
              </a:rPr>
              <a:t>tailrecurse</a:t>
            </a:r>
            <a:r>
              <a:rPr lang="en-US" sz="2100" b="1" dirty="0" smtClean="0">
                <a:solidFill>
                  <a:srgbClr val="0070C0"/>
                </a:solidFill>
              </a:rPr>
              <a:t> module </a:t>
            </a:r>
            <a:r>
              <a:rPr lang="en-US" sz="2100" dirty="0" smtClean="0"/>
              <a:t>that implements it. </a:t>
            </a:r>
            <a:endParaRPr lang="he-IL" sz="2100" dirty="0"/>
          </a:p>
        </p:txBody>
      </p:sp>
      <p:graphicFrame>
        <p:nvGraphicFramePr>
          <p:cNvPr id="36" name="Table 35">
            <a:extLst>
              <a:ext uri="{FF2B5EF4-FFF2-40B4-BE49-F238E27FC236}">
                <a16:creationId xmlns:a16="http://schemas.microsoft.com/office/drawing/2014/main" id="{33555D1B-016A-4DE2-93E0-3B4E8C0A5CCF}"/>
              </a:ext>
            </a:extLst>
          </p:cNvPr>
          <p:cNvGraphicFramePr>
            <a:graphicFrameLocks noGrp="1"/>
          </p:cNvGraphicFramePr>
          <p:nvPr>
            <p:extLst>
              <p:ext uri="{D42A27DB-BD31-4B8C-83A1-F6EECF244321}">
                <p14:modId xmlns:p14="http://schemas.microsoft.com/office/powerpoint/2010/main" val="362933777"/>
              </p:ext>
            </p:extLst>
          </p:nvPr>
        </p:nvGraphicFramePr>
        <p:xfrm>
          <a:off x="142462" y="3390590"/>
          <a:ext cx="3591646" cy="2194560"/>
        </p:xfrm>
        <a:graphic>
          <a:graphicData uri="http://schemas.openxmlformats.org/drawingml/2006/table">
            <a:tbl>
              <a:tblPr rtl="1" firstRow="1" bandRow="1">
                <a:tableStyleId>{5C22544A-7EE6-4342-B048-85BDC9FD1C3A}</a:tableStyleId>
              </a:tblPr>
              <a:tblGrid>
                <a:gridCol w="2349808">
                  <a:extLst>
                    <a:ext uri="{9D8B030D-6E8A-4147-A177-3AD203B41FA5}">
                      <a16:colId xmlns:a16="http://schemas.microsoft.com/office/drawing/2014/main" val="3418211028"/>
                    </a:ext>
                  </a:extLst>
                </a:gridCol>
                <a:gridCol w="827400">
                  <a:extLst>
                    <a:ext uri="{9D8B030D-6E8A-4147-A177-3AD203B41FA5}">
                      <a16:colId xmlns:a16="http://schemas.microsoft.com/office/drawing/2014/main" val="3452805103"/>
                    </a:ext>
                  </a:extLst>
                </a:gridCol>
                <a:gridCol w="414438">
                  <a:extLst>
                    <a:ext uri="{9D8B030D-6E8A-4147-A177-3AD203B41FA5}">
                      <a16:colId xmlns:a16="http://schemas.microsoft.com/office/drawing/2014/main" val="2341467156"/>
                    </a:ext>
                  </a:extLst>
                </a:gridCol>
              </a:tblGrid>
              <a:tr h="308925">
                <a:tc>
                  <a:txBody>
                    <a:bodyPr/>
                    <a:lstStyle/>
                    <a:p>
                      <a:pPr algn="ctr" rtl="1"/>
                      <a:r>
                        <a:rPr lang="en-US" dirty="0" smtClean="0">
                          <a:solidFill>
                            <a:schemeClr val="tx1"/>
                          </a:solidFill>
                        </a:rPr>
                        <a:t>Returned</a:t>
                      </a:r>
                      <a:r>
                        <a:rPr lang="en-US" baseline="0" dirty="0" smtClean="0">
                          <a:solidFill>
                            <a:schemeClr val="tx1"/>
                          </a:solidFill>
                        </a:rPr>
                        <a:t> value</a:t>
                      </a:r>
                      <a:r>
                        <a:rPr lang="en-US" dirty="0" smtClean="0">
                          <a:solidFill>
                            <a:schemeClr val="tx1"/>
                          </a:solidFill>
                        </a:rPr>
                        <a:t> </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dirty="0">
                          <a:solidFill>
                            <a:schemeClr val="tx1"/>
                          </a:solidFill>
                        </a:rPr>
                        <a:t>result</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dirty="0">
                          <a:solidFill>
                            <a:schemeClr val="tx1"/>
                          </a:solidFill>
                        </a:rPr>
                        <a:t>N</a:t>
                      </a:r>
                      <a:endParaRPr lang="he-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687663"/>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(4,1)           </a:t>
                      </a:r>
                      <a:r>
                        <a:rPr lang="en-US" sz="1800" b="1" kern="1200" dirty="0">
                          <a:solidFill>
                            <a:srgbClr val="FF0000"/>
                          </a:solidFill>
                          <a:latin typeface="+mn-lt"/>
                          <a:ea typeface="+mn-ea"/>
                          <a:cs typeface="+mn-cs"/>
                        </a:rPr>
                        <a:t>24 </a:t>
                      </a:r>
                      <a:endParaRPr lang="he-IL"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80621"/>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(3,4)</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354890"/>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(2,12)</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3</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515179"/>
                  </a:ext>
                </a:extLst>
              </a:tr>
              <a:tr h="308925">
                <a:tc>
                  <a:txBody>
                    <a:bodyPr/>
                    <a:lstStyle/>
                    <a:p>
                      <a:pPr marL="0" algn="l" defTabSz="914400" rtl="0" eaLnBrk="1" latinLnBrk="0" hangingPunct="1"/>
                      <a:r>
                        <a:rPr lang="en-US" sz="1800" b="1" kern="1200" dirty="0" err="1">
                          <a:solidFill>
                            <a:schemeClr val="tx1"/>
                          </a:solidFill>
                          <a:latin typeface="+mn-lt"/>
                          <a:ea typeface="+mn-ea"/>
                          <a:cs typeface="+mn-cs"/>
                        </a:rPr>
                        <a:t>Tfact</a:t>
                      </a:r>
                      <a:r>
                        <a:rPr lang="en-US" sz="1800" b="1" kern="1200" dirty="0">
                          <a:solidFill>
                            <a:schemeClr val="tx1"/>
                          </a:solidFill>
                          <a:latin typeface="+mn-lt"/>
                          <a:ea typeface="+mn-ea"/>
                          <a:cs typeface="+mn-cs"/>
                        </a:rPr>
                        <a:t>(1,24)</a:t>
                      </a:r>
                      <a:endParaRPr lang="he-IL"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12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653201"/>
                  </a:ext>
                </a:extLst>
              </a:tr>
              <a:tr h="308925">
                <a:tc>
                  <a:txBody>
                    <a:bodyPr/>
                    <a:lstStyle/>
                    <a:p>
                      <a:pPr marL="0" algn="l" defTabSz="914400" rtl="0" eaLnBrk="1" latinLnBrk="0" hangingPunct="1"/>
                      <a:r>
                        <a:rPr lang="en-US" sz="1800" b="1" kern="1200" dirty="0">
                          <a:solidFill>
                            <a:srgbClr val="FF0000"/>
                          </a:solidFill>
                          <a:latin typeface="+mn-lt"/>
                          <a:ea typeface="+mn-ea"/>
                          <a:cs typeface="+mn-cs"/>
                        </a:rPr>
                        <a:t>24</a:t>
                      </a:r>
                      <a:endParaRPr lang="he-IL"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a:solidFill>
                            <a:schemeClr val="tx1"/>
                          </a:solidFill>
                        </a:rPr>
                        <a:t>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6895851"/>
                  </a:ext>
                </a:extLst>
              </a:tr>
            </a:tbl>
          </a:graphicData>
        </a:graphic>
      </p:graphicFrame>
      <p:sp>
        <p:nvSpPr>
          <p:cNvPr id="24" name="TextBox 23">
            <a:extLst>
              <a:ext uri="{FF2B5EF4-FFF2-40B4-BE49-F238E27FC236}">
                <a16:creationId xmlns:a16="http://schemas.microsoft.com/office/drawing/2014/main" id="{16362576-3CEA-45C9-979B-449DFCC39551}"/>
              </a:ext>
            </a:extLst>
          </p:cNvPr>
          <p:cNvSpPr txBox="1"/>
          <p:nvPr/>
        </p:nvSpPr>
        <p:spPr>
          <a:xfrm>
            <a:off x="33883" y="2447804"/>
            <a:ext cx="4398417" cy="461665"/>
          </a:xfrm>
          <a:prstGeom prst="rect">
            <a:avLst/>
          </a:prstGeom>
          <a:noFill/>
        </p:spPr>
        <p:txBody>
          <a:bodyPr wrap="square" rtlCol="1">
            <a:spAutoFit/>
          </a:bodyPr>
          <a:lstStyle/>
          <a:p>
            <a:pPr lvl="0"/>
            <a:r>
              <a:rPr lang="en-US" sz="2400" dirty="0" smtClean="0"/>
              <a:t>Running the tail recursive version</a:t>
            </a:r>
            <a:r>
              <a:rPr lang="he-IL" sz="2400" dirty="0" smtClean="0"/>
              <a:t> </a:t>
            </a:r>
            <a:endParaRPr lang="en-US" sz="2400" dirty="0"/>
          </a:p>
        </p:txBody>
      </p:sp>
      <p:sp>
        <p:nvSpPr>
          <p:cNvPr id="21" name="Rectangle 20">
            <a:extLst>
              <a:ext uri="{FF2B5EF4-FFF2-40B4-BE49-F238E27FC236}">
                <a16:creationId xmlns:a16="http://schemas.microsoft.com/office/drawing/2014/main" id="{9E030E16-CECA-4F93-90E1-9A659D6B2D49}"/>
              </a:ext>
            </a:extLst>
          </p:cNvPr>
          <p:cNvSpPr/>
          <p:nvPr/>
        </p:nvSpPr>
        <p:spPr>
          <a:xfrm>
            <a:off x="3734108" y="1774464"/>
            <a:ext cx="2717492" cy="26039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Rectangle 21">
            <a:extLst>
              <a:ext uri="{FF2B5EF4-FFF2-40B4-BE49-F238E27FC236}">
                <a16:creationId xmlns:a16="http://schemas.microsoft.com/office/drawing/2014/main" id="{9E030E16-CECA-4F93-90E1-9A659D6B2D49}"/>
              </a:ext>
            </a:extLst>
          </p:cNvPr>
          <p:cNvSpPr/>
          <p:nvPr/>
        </p:nvSpPr>
        <p:spPr>
          <a:xfrm>
            <a:off x="3784599" y="4826000"/>
            <a:ext cx="2235201" cy="253098"/>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5" name="Straight Arrow Connector 24">
            <a:extLst>
              <a:ext uri="{FF2B5EF4-FFF2-40B4-BE49-F238E27FC236}">
                <a16:creationId xmlns:a16="http://schemas.microsoft.com/office/drawing/2014/main" id="{3FA82A42-126A-447E-B22E-E57B7748B9D7}"/>
              </a:ext>
            </a:extLst>
          </p:cNvPr>
          <p:cNvCxnSpPr>
            <a:cxnSpLocks/>
          </p:cNvCxnSpPr>
          <p:nvPr/>
        </p:nvCxnSpPr>
        <p:spPr>
          <a:xfrm flipH="1" flipV="1">
            <a:off x="4902199" y="2106022"/>
            <a:ext cx="3478688" cy="3331935"/>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A82A42-126A-447E-B22E-E57B7748B9D7}"/>
              </a:ext>
            </a:extLst>
          </p:cNvPr>
          <p:cNvCxnSpPr>
            <a:cxnSpLocks/>
          </p:cNvCxnSpPr>
          <p:nvPr/>
        </p:nvCxnSpPr>
        <p:spPr>
          <a:xfrm flipH="1" flipV="1">
            <a:off x="6070600" y="4927600"/>
            <a:ext cx="2279650" cy="510357"/>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E030E16-CECA-4F93-90E1-9A659D6B2D49}"/>
              </a:ext>
            </a:extLst>
          </p:cNvPr>
          <p:cNvSpPr/>
          <p:nvPr/>
        </p:nvSpPr>
        <p:spPr>
          <a:xfrm>
            <a:off x="7265518" y="5410200"/>
            <a:ext cx="3250082" cy="355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Rectangle 28">
            <a:extLst>
              <a:ext uri="{FF2B5EF4-FFF2-40B4-BE49-F238E27FC236}">
                <a16:creationId xmlns:a16="http://schemas.microsoft.com/office/drawing/2014/main" id="{CA84DF65-14EA-4C60-A4E2-A917B3966E08}"/>
              </a:ext>
            </a:extLst>
          </p:cNvPr>
          <p:cNvSpPr/>
          <p:nvPr/>
        </p:nvSpPr>
        <p:spPr>
          <a:xfrm>
            <a:off x="6590805" y="6373230"/>
            <a:ext cx="5376809" cy="369332"/>
          </a:xfrm>
          <a:prstGeom prst="rect">
            <a:avLst/>
          </a:prstGeom>
        </p:spPr>
        <p:txBody>
          <a:bodyPr wrap="square">
            <a:spAutoFit/>
          </a:bodyPr>
          <a:lstStyle/>
          <a:p>
            <a:pPr algn="l"/>
            <a:r>
              <a:rPr lang="en-US" dirty="0" smtClean="0"/>
              <a:t>(Look at the recursive implementation of </a:t>
            </a:r>
            <a:r>
              <a:rPr lang="en-US" dirty="0" err="1" smtClean="0"/>
              <a:t>b</a:t>
            </a:r>
            <a:r>
              <a:rPr lang="en-US" baseline="30000" dirty="0" err="1" smtClean="0"/>
              <a:t>n</a:t>
            </a:r>
            <a:r>
              <a:rPr lang="en-US" dirty="0" smtClean="0"/>
              <a:t>  (in exp.py))</a:t>
            </a:r>
            <a:endParaRPr lang="he-IL" dirty="0"/>
          </a:p>
        </p:txBody>
      </p:sp>
    </p:spTree>
    <p:extLst>
      <p:ext uri="{BB962C8B-B14F-4D97-AF65-F5344CB8AC3E}">
        <p14:creationId xmlns:p14="http://schemas.microsoft.com/office/powerpoint/2010/main" val="110002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914400" y="894079"/>
            <a:ext cx="10058400" cy="388622"/>
          </a:xfrm>
        </p:spPr>
        <p:txBody>
          <a:bodyPr>
            <a:normAutofit fontScale="25000" lnSpcReduction="20000"/>
          </a:bodyPr>
          <a:lstStyle/>
          <a:p>
            <a:pPr marL="0" indent="0" algn="ctr">
              <a:buNone/>
            </a:pPr>
            <a:r>
              <a:rPr lang="en-US" sz="9600" dirty="0" smtClean="0"/>
              <a:t>Implementing recursion on a sequence </a:t>
            </a:r>
            <a:r>
              <a:rPr lang="he-IL" sz="9600" dirty="0" smtClean="0"/>
              <a:t> (</a:t>
            </a:r>
            <a:r>
              <a:rPr lang="en-US" sz="9600" dirty="0" smtClean="0"/>
              <a:t>mylen.py</a:t>
            </a:r>
            <a:r>
              <a:rPr lang="he-IL" sz="9600" dirty="0"/>
              <a:t>)</a:t>
            </a:r>
            <a:endParaRPr lang="en-US" sz="9600" dirty="0"/>
          </a:p>
          <a:p>
            <a:pPr algn="ctr"/>
            <a:endParaRPr lang="he-IL" sz="9600" dirty="0"/>
          </a:p>
          <a:p>
            <a:pPr algn="ctr"/>
            <a:endParaRPr lang="he-IL" dirty="0"/>
          </a:p>
        </p:txBody>
      </p:sp>
      <p:pic>
        <p:nvPicPr>
          <p:cNvPr id="5" name="Picture 4"/>
          <p:cNvPicPr>
            <a:picLocks noChangeAspect="1"/>
          </p:cNvPicPr>
          <p:nvPr/>
        </p:nvPicPr>
        <p:blipFill>
          <a:blip r:embed="rId2"/>
          <a:stretch>
            <a:fillRect/>
          </a:stretch>
        </p:blipFill>
        <p:spPr>
          <a:xfrm>
            <a:off x="4202553" y="1282701"/>
            <a:ext cx="3633348" cy="5511421"/>
          </a:xfrm>
          <a:prstGeom prst="rect">
            <a:avLst/>
          </a:prstGeom>
        </p:spPr>
      </p:pic>
    </p:spTree>
    <p:extLst>
      <p:ext uri="{BB962C8B-B14F-4D97-AF65-F5344CB8AC3E}">
        <p14:creationId xmlns:p14="http://schemas.microsoft.com/office/powerpoint/2010/main" val="1185487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31521"/>
            <a:ext cx="11393339" cy="5927607"/>
          </a:xfrm>
        </p:spPr>
        <p:txBody>
          <a:bodyPr/>
          <a:lstStyle/>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pic>
        <p:nvPicPr>
          <p:cNvPr id="20" name="Picture 19">
            <a:extLst>
              <a:ext uri="{FF2B5EF4-FFF2-40B4-BE49-F238E27FC236}">
                <a16:creationId xmlns:a16="http://schemas.microsoft.com/office/drawing/2014/main" id="{CCD9DE3A-9CF5-4E01-BB5D-F5ED44ED2944}"/>
              </a:ext>
            </a:extLst>
          </p:cNvPr>
          <p:cNvPicPr>
            <a:picLocks noChangeAspect="1"/>
          </p:cNvPicPr>
          <p:nvPr/>
        </p:nvPicPr>
        <p:blipFill>
          <a:blip r:embed="rId2"/>
          <a:stretch>
            <a:fillRect/>
          </a:stretch>
        </p:blipFill>
        <p:spPr>
          <a:xfrm>
            <a:off x="866617" y="1298614"/>
            <a:ext cx="3655094" cy="5375138"/>
          </a:xfrm>
          <a:prstGeom prst="rect">
            <a:avLst/>
          </a:prstGeom>
        </p:spPr>
      </p:pic>
      <p:sp>
        <p:nvSpPr>
          <p:cNvPr id="8" name="Rectangle 7">
            <a:extLst>
              <a:ext uri="{FF2B5EF4-FFF2-40B4-BE49-F238E27FC236}">
                <a16:creationId xmlns:a16="http://schemas.microsoft.com/office/drawing/2014/main" id="{C5EDC3E4-6A02-4978-8FF1-BB091653BD81}"/>
              </a:ext>
            </a:extLst>
          </p:cNvPr>
          <p:cNvSpPr/>
          <p:nvPr/>
        </p:nvSpPr>
        <p:spPr>
          <a:xfrm>
            <a:off x="866617" y="4944911"/>
            <a:ext cx="4089402"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Rectangle 6">
            <a:extLst>
              <a:ext uri="{FF2B5EF4-FFF2-40B4-BE49-F238E27FC236}">
                <a16:creationId xmlns:a16="http://schemas.microsoft.com/office/drawing/2014/main" id="{E4066CCE-A129-45D6-908D-FBF1197D6B5A}"/>
              </a:ext>
            </a:extLst>
          </p:cNvPr>
          <p:cNvSpPr/>
          <p:nvPr/>
        </p:nvSpPr>
        <p:spPr>
          <a:xfrm>
            <a:off x="866617" y="1291608"/>
            <a:ext cx="4089402" cy="2137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TextBox 8">
            <a:extLst>
              <a:ext uri="{FF2B5EF4-FFF2-40B4-BE49-F238E27FC236}">
                <a16:creationId xmlns:a16="http://schemas.microsoft.com/office/drawing/2014/main" id="{16362576-3CEA-45C9-979B-449DFCC39551}"/>
              </a:ext>
            </a:extLst>
          </p:cNvPr>
          <p:cNvSpPr txBox="1"/>
          <p:nvPr/>
        </p:nvSpPr>
        <p:spPr>
          <a:xfrm>
            <a:off x="422484" y="1381123"/>
            <a:ext cx="6358491" cy="461665"/>
          </a:xfrm>
          <a:prstGeom prst="rect">
            <a:avLst/>
          </a:prstGeom>
          <a:noFill/>
        </p:spPr>
        <p:txBody>
          <a:bodyPr wrap="square" rtlCol="1">
            <a:spAutoFit/>
          </a:bodyPr>
          <a:lstStyle/>
          <a:p>
            <a:pPr lvl="0" algn="just"/>
            <a:r>
              <a:rPr lang="en-US" sz="2400" u="sng" dirty="0" smtClean="0"/>
              <a:t>non-tail recursion</a:t>
            </a:r>
            <a:r>
              <a:rPr lang="he-IL" sz="2400" dirty="0" smtClean="0"/>
              <a:t> </a:t>
            </a:r>
            <a:endParaRPr lang="en-US" sz="2400" dirty="0"/>
          </a:p>
        </p:txBody>
      </p:sp>
      <p:graphicFrame>
        <p:nvGraphicFramePr>
          <p:cNvPr id="33" name="Table 32">
            <a:extLst>
              <a:ext uri="{FF2B5EF4-FFF2-40B4-BE49-F238E27FC236}">
                <a16:creationId xmlns:a16="http://schemas.microsoft.com/office/drawing/2014/main" id="{69E71A51-5549-41AB-9519-DD4F980170E7}"/>
              </a:ext>
            </a:extLst>
          </p:cNvPr>
          <p:cNvGraphicFramePr>
            <a:graphicFrameLocks noGrp="1"/>
          </p:cNvGraphicFramePr>
          <p:nvPr>
            <p:extLst>
              <p:ext uri="{D42A27DB-BD31-4B8C-83A1-F6EECF244321}">
                <p14:modId xmlns:p14="http://schemas.microsoft.com/office/powerpoint/2010/main" val="210505994"/>
              </p:ext>
            </p:extLst>
          </p:nvPr>
        </p:nvGraphicFramePr>
        <p:xfrm>
          <a:off x="3930315" y="3207551"/>
          <a:ext cx="7559645" cy="2560320"/>
        </p:xfrm>
        <a:graphic>
          <a:graphicData uri="http://schemas.openxmlformats.org/drawingml/2006/table">
            <a:tbl>
              <a:tblPr rtl="1" firstRow="1" bandRow="1">
                <a:tableStyleId>{5C22544A-7EE6-4342-B048-85BDC9FD1C3A}</a:tableStyleId>
              </a:tblPr>
              <a:tblGrid>
                <a:gridCol w="5233539">
                  <a:extLst>
                    <a:ext uri="{9D8B030D-6E8A-4147-A177-3AD203B41FA5}">
                      <a16:colId xmlns:a16="http://schemas.microsoft.com/office/drawing/2014/main" val="3418211028"/>
                    </a:ext>
                  </a:extLst>
                </a:gridCol>
                <a:gridCol w="2326106">
                  <a:extLst>
                    <a:ext uri="{9D8B030D-6E8A-4147-A177-3AD203B41FA5}">
                      <a16:colId xmlns:a16="http://schemas.microsoft.com/office/drawing/2014/main" val="2341467156"/>
                    </a:ext>
                  </a:extLst>
                </a:gridCol>
              </a:tblGrid>
              <a:tr h="308925">
                <a:tc>
                  <a:txBody>
                    <a:bodyPr/>
                    <a:lstStyle/>
                    <a:p>
                      <a:pPr algn="ctr" rtl="1"/>
                      <a:r>
                        <a:rPr lang="en-US" sz="2200" dirty="0" smtClean="0">
                          <a:solidFill>
                            <a:schemeClr val="tx1"/>
                          </a:solidFill>
                        </a:rPr>
                        <a:t>Returned</a:t>
                      </a:r>
                      <a:r>
                        <a:rPr lang="en-US" sz="2200" baseline="0" dirty="0" smtClean="0">
                          <a:solidFill>
                            <a:schemeClr val="tx1"/>
                          </a:solidFill>
                        </a:rPr>
                        <a:t> value</a:t>
                      </a:r>
                      <a:r>
                        <a:rPr lang="en-US" sz="2200" dirty="0" smtClean="0">
                          <a:solidFill>
                            <a:schemeClr val="tx1"/>
                          </a:solidFill>
                        </a:rPr>
                        <a:t> </a:t>
                      </a:r>
                      <a:endParaRPr lang="he-IL"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200" dirty="0">
                          <a:solidFill>
                            <a:schemeClr val="tx1"/>
                          </a:solidFill>
                        </a:rPr>
                        <a:t>L</a:t>
                      </a:r>
                      <a:endParaRPr lang="he-IL"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687663"/>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1 + mylen2([4,(1,2),[‘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     1+3      </a:t>
                      </a:r>
                      <a:r>
                        <a:rPr lang="en-US" sz="2200" b="1" kern="1200" dirty="0">
                          <a:solidFill>
                            <a:srgbClr val="FF0000"/>
                          </a:solidFill>
                          <a:latin typeface="+mn-lt"/>
                          <a:ea typeface="+mn-ea"/>
                          <a:cs typeface="+mn-cs"/>
                        </a:rPr>
                        <a:t>4 </a:t>
                      </a:r>
                      <a:r>
                        <a:rPr lang="en-US" sz="2200" b="1" kern="1200" dirty="0">
                          <a:solidFill>
                            <a:schemeClr val="tx1"/>
                          </a:solidFill>
                          <a:latin typeface="+mn-lt"/>
                          <a:ea typeface="+mn-ea"/>
                          <a:cs typeface="+mn-cs"/>
                        </a:rPr>
                        <a:t>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dirty="0"/>
                        <a:t>[‘a’,4,(1,2),[‘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80621"/>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1 + mylen2([(1,2),[‘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     1+2        3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dirty="0"/>
                        <a:t>[4,(1,2),[‘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354890"/>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1 + mylen2([[‘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      1+1      2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dirty="0"/>
                        <a:t>[(1,2),[‘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515179"/>
                  </a:ext>
                </a:extLst>
              </a:tr>
              <a:tr h="308925">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1 + mylen2([])        1+0        1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dirty="0"/>
                        <a:t>[[‘</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653201"/>
                  </a:ext>
                </a:extLst>
              </a:tr>
              <a:tr h="308925">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0</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dirty="0">
                          <a:solidFill>
                            <a:schemeClr val="tx1"/>
                          </a:solidFill>
                        </a:rPr>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76776"/>
                  </a:ext>
                </a:extLst>
              </a:tr>
            </a:tbl>
          </a:graphicData>
        </a:graphic>
      </p:graphicFrame>
      <p:sp>
        <p:nvSpPr>
          <p:cNvPr id="3" name="TextBox 2">
            <a:extLst>
              <a:ext uri="{FF2B5EF4-FFF2-40B4-BE49-F238E27FC236}">
                <a16:creationId xmlns:a16="http://schemas.microsoft.com/office/drawing/2014/main" id="{B175D52E-57F1-45DF-BD74-67D6C849B91A}"/>
              </a:ext>
            </a:extLst>
          </p:cNvPr>
          <p:cNvSpPr txBox="1"/>
          <p:nvPr/>
        </p:nvSpPr>
        <p:spPr>
          <a:xfrm>
            <a:off x="3930315" y="2588723"/>
            <a:ext cx="7559646" cy="461665"/>
          </a:xfrm>
          <a:prstGeom prst="rect">
            <a:avLst/>
          </a:prstGeom>
          <a:noFill/>
        </p:spPr>
        <p:txBody>
          <a:bodyPr wrap="square" rtlCol="1">
            <a:spAutoFit/>
          </a:bodyPr>
          <a:lstStyle/>
          <a:p>
            <a:r>
              <a:rPr lang="en-US" sz="2400" dirty="0"/>
              <a:t>&gt;&gt;&gt; myLen2([‘a’,4,(1,2),[‘</a:t>
            </a:r>
            <a:r>
              <a:rPr lang="en-US" sz="2400" dirty="0" err="1"/>
              <a:t>abc</a:t>
            </a:r>
            <a:r>
              <a:rPr lang="en-US" sz="2400" dirty="0"/>
              <a:t>’]])</a:t>
            </a:r>
          </a:p>
        </p:txBody>
      </p:sp>
      <p:sp>
        <p:nvSpPr>
          <p:cNvPr id="38" name="Arrow: Right 37">
            <a:extLst>
              <a:ext uri="{FF2B5EF4-FFF2-40B4-BE49-F238E27FC236}">
                <a16:creationId xmlns:a16="http://schemas.microsoft.com/office/drawing/2014/main" id="{6AF13F4C-5045-420F-A112-663AF5AE4586}"/>
              </a:ext>
            </a:extLst>
          </p:cNvPr>
          <p:cNvSpPr/>
          <p:nvPr/>
        </p:nvSpPr>
        <p:spPr>
          <a:xfrm>
            <a:off x="8083111" y="5048014"/>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Arrow: Right 36">
            <a:extLst>
              <a:ext uri="{FF2B5EF4-FFF2-40B4-BE49-F238E27FC236}">
                <a16:creationId xmlns:a16="http://schemas.microsoft.com/office/drawing/2014/main" id="{6FA2DCF1-414A-49E3-96BB-B157CF8CD8D8}"/>
              </a:ext>
            </a:extLst>
          </p:cNvPr>
          <p:cNvSpPr/>
          <p:nvPr/>
        </p:nvSpPr>
        <p:spPr>
          <a:xfrm>
            <a:off x="9047737" y="5035999"/>
            <a:ext cx="234257" cy="172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Arrow: Right 20">
            <a:extLst>
              <a:ext uri="{FF2B5EF4-FFF2-40B4-BE49-F238E27FC236}">
                <a16:creationId xmlns:a16="http://schemas.microsoft.com/office/drawing/2014/main" id="{146249F1-AE09-4211-93E7-E1C5E73F41F1}"/>
              </a:ext>
            </a:extLst>
          </p:cNvPr>
          <p:cNvSpPr/>
          <p:nvPr/>
        </p:nvSpPr>
        <p:spPr>
          <a:xfrm>
            <a:off x="8766618" y="4634467"/>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Arrow: Right 21">
            <a:extLst>
              <a:ext uri="{FF2B5EF4-FFF2-40B4-BE49-F238E27FC236}">
                <a16:creationId xmlns:a16="http://schemas.microsoft.com/office/drawing/2014/main" id="{6B9FA9D3-8286-4DE5-93A7-EDAC0BD60B8E}"/>
              </a:ext>
            </a:extLst>
          </p:cNvPr>
          <p:cNvSpPr/>
          <p:nvPr/>
        </p:nvSpPr>
        <p:spPr>
          <a:xfrm>
            <a:off x="9552525" y="4632693"/>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Arrow: Right 22">
            <a:extLst>
              <a:ext uri="{FF2B5EF4-FFF2-40B4-BE49-F238E27FC236}">
                <a16:creationId xmlns:a16="http://schemas.microsoft.com/office/drawing/2014/main" id="{C0E370B5-8722-4855-B1B4-2989F1B7481A}"/>
              </a:ext>
            </a:extLst>
          </p:cNvPr>
          <p:cNvSpPr/>
          <p:nvPr/>
        </p:nvSpPr>
        <p:spPr>
          <a:xfrm>
            <a:off x="9271406" y="4182327"/>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Arrow: Right 23">
            <a:extLst>
              <a:ext uri="{FF2B5EF4-FFF2-40B4-BE49-F238E27FC236}">
                <a16:creationId xmlns:a16="http://schemas.microsoft.com/office/drawing/2014/main" id="{85D48B3E-DBF9-4538-AA15-B92A02376222}"/>
              </a:ext>
            </a:extLst>
          </p:cNvPr>
          <p:cNvSpPr/>
          <p:nvPr/>
        </p:nvSpPr>
        <p:spPr>
          <a:xfrm>
            <a:off x="10131171" y="4223700"/>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Arrow: Right 24">
            <a:extLst>
              <a:ext uri="{FF2B5EF4-FFF2-40B4-BE49-F238E27FC236}">
                <a16:creationId xmlns:a16="http://schemas.microsoft.com/office/drawing/2014/main" id="{329BABEE-7408-4F63-978C-1DE323F74C21}"/>
              </a:ext>
            </a:extLst>
          </p:cNvPr>
          <p:cNvSpPr/>
          <p:nvPr/>
        </p:nvSpPr>
        <p:spPr>
          <a:xfrm>
            <a:off x="9471932" y="3789295"/>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Arrow: Right 25">
            <a:extLst>
              <a:ext uri="{FF2B5EF4-FFF2-40B4-BE49-F238E27FC236}">
                <a16:creationId xmlns:a16="http://schemas.microsoft.com/office/drawing/2014/main" id="{611889E1-88C7-4781-BD30-F9F26D812458}"/>
              </a:ext>
            </a:extLst>
          </p:cNvPr>
          <p:cNvSpPr/>
          <p:nvPr/>
        </p:nvSpPr>
        <p:spPr>
          <a:xfrm>
            <a:off x="10257996" y="3773254"/>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Content Placeholder 5">
            <a:extLst>
              <a:ext uri="{FF2B5EF4-FFF2-40B4-BE49-F238E27FC236}">
                <a16:creationId xmlns:a16="http://schemas.microsoft.com/office/drawing/2014/main" id="{1109489A-E78E-4C73-ABB4-6F06FEFEED7F}"/>
              </a:ext>
            </a:extLst>
          </p:cNvPr>
          <p:cNvSpPr txBox="1">
            <a:spLocks/>
          </p:cNvSpPr>
          <p:nvPr/>
        </p:nvSpPr>
        <p:spPr>
          <a:xfrm>
            <a:off x="914400" y="894079"/>
            <a:ext cx="10058400" cy="388622"/>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dirty="0" smtClean="0"/>
              <a:t>Implementing recursion on a sequence </a:t>
            </a:r>
            <a:r>
              <a:rPr lang="he-IL" sz="9600" dirty="0" smtClean="0"/>
              <a:t> (</a:t>
            </a:r>
            <a:r>
              <a:rPr lang="en-US" sz="9600" dirty="0" smtClean="0"/>
              <a:t>mylen.py</a:t>
            </a:r>
            <a:r>
              <a:rPr lang="he-IL" sz="9600" dirty="0" smtClean="0"/>
              <a:t>)</a:t>
            </a:r>
            <a:endParaRPr lang="en-US" sz="9600" dirty="0" smtClean="0"/>
          </a:p>
          <a:p>
            <a:pPr algn="ctr"/>
            <a:endParaRPr lang="he-IL" sz="9600" dirty="0" smtClean="0"/>
          </a:p>
          <a:p>
            <a:pPr algn="ctr"/>
            <a:endParaRPr lang="he-IL" dirty="0"/>
          </a:p>
        </p:txBody>
      </p:sp>
    </p:spTree>
    <p:extLst>
      <p:ext uri="{BB962C8B-B14F-4D97-AF65-F5344CB8AC3E}">
        <p14:creationId xmlns:p14="http://schemas.microsoft.com/office/powerpoint/2010/main" val="203917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304079" y="715479"/>
            <a:ext cx="11393339" cy="5927607"/>
          </a:xfrm>
        </p:spPr>
        <p:txBody>
          <a:bodyPr/>
          <a:lstStyle/>
          <a:p>
            <a:endParaRPr lang="he-IL" dirty="0"/>
          </a:p>
          <a:p>
            <a:pPr marL="0" indent="0">
              <a:buNone/>
            </a:pPr>
            <a:endParaRPr lang="he-IL" dirty="0"/>
          </a:p>
          <a:p>
            <a:pPr marL="0" indent="0">
              <a:buNone/>
            </a:pPr>
            <a:endParaRPr lang="he-IL" dirty="0"/>
          </a:p>
          <a:p>
            <a:endParaRPr lang="he-IL" dirty="0"/>
          </a:p>
          <a:p>
            <a:endParaRPr lang="he-IL" dirty="0"/>
          </a:p>
          <a:p>
            <a:pPr marL="0" indent="0">
              <a:buNone/>
            </a:pPr>
            <a:endParaRPr lang="he-IL" dirty="0"/>
          </a:p>
          <a:p>
            <a:endParaRPr lang="he-IL" dirty="0"/>
          </a:p>
        </p:txBody>
      </p:sp>
      <p:pic>
        <p:nvPicPr>
          <p:cNvPr id="18" name="Picture 17">
            <a:extLst>
              <a:ext uri="{FF2B5EF4-FFF2-40B4-BE49-F238E27FC236}">
                <a16:creationId xmlns:a16="http://schemas.microsoft.com/office/drawing/2014/main" id="{258AF766-6784-469A-B5C7-ED1E0673F147}"/>
              </a:ext>
            </a:extLst>
          </p:cNvPr>
          <p:cNvPicPr>
            <a:picLocks noChangeAspect="1"/>
          </p:cNvPicPr>
          <p:nvPr/>
        </p:nvPicPr>
        <p:blipFill>
          <a:blip r:embed="rId3"/>
          <a:stretch>
            <a:fillRect/>
          </a:stretch>
        </p:blipFill>
        <p:spPr>
          <a:xfrm>
            <a:off x="746140" y="1207521"/>
            <a:ext cx="3655094" cy="5375138"/>
          </a:xfrm>
          <a:prstGeom prst="rect">
            <a:avLst/>
          </a:prstGeom>
        </p:spPr>
      </p:pic>
      <p:sp>
        <p:nvSpPr>
          <p:cNvPr id="7" name="Rectangle 6">
            <a:extLst>
              <a:ext uri="{FF2B5EF4-FFF2-40B4-BE49-F238E27FC236}">
                <a16:creationId xmlns:a16="http://schemas.microsoft.com/office/drawing/2014/main" id="{E4066CCE-A129-45D6-908D-FBF1197D6B5A}"/>
              </a:ext>
            </a:extLst>
          </p:cNvPr>
          <p:cNvSpPr/>
          <p:nvPr/>
        </p:nvSpPr>
        <p:spPr>
          <a:xfrm>
            <a:off x="528986" y="1211366"/>
            <a:ext cx="4089402" cy="3617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9" name="TextBox 18">
            <a:extLst>
              <a:ext uri="{FF2B5EF4-FFF2-40B4-BE49-F238E27FC236}">
                <a16:creationId xmlns:a16="http://schemas.microsoft.com/office/drawing/2014/main" id="{1803728D-4968-426B-B5E4-0C6FBF21D746}"/>
              </a:ext>
            </a:extLst>
          </p:cNvPr>
          <p:cNvSpPr txBox="1"/>
          <p:nvPr/>
        </p:nvSpPr>
        <p:spPr>
          <a:xfrm>
            <a:off x="3972528" y="2350311"/>
            <a:ext cx="7559646" cy="461665"/>
          </a:xfrm>
          <a:prstGeom prst="rect">
            <a:avLst/>
          </a:prstGeom>
          <a:noFill/>
        </p:spPr>
        <p:txBody>
          <a:bodyPr wrap="square" rtlCol="1">
            <a:spAutoFit/>
          </a:bodyPr>
          <a:lstStyle/>
          <a:p>
            <a:r>
              <a:rPr lang="en-US" sz="2400" dirty="0"/>
              <a:t>&gt;&gt;&gt; myLen3([‘a’,4,(1,2),[‘</a:t>
            </a:r>
            <a:r>
              <a:rPr lang="en-US" sz="2400" dirty="0" err="1"/>
              <a:t>abc</a:t>
            </a:r>
            <a:r>
              <a:rPr lang="en-US" sz="2400" dirty="0"/>
              <a:t>’]])</a:t>
            </a:r>
          </a:p>
        </p:txBody>
      </p:sp>
      <p:graphicFrame>
        <p:nvGraphicFramePr>
          <p:cNvPr id="20" name="Table 19">
            <a:extLst>
              <a:ext uri="{FF2B5EF4-FFF2-40B4-BE49-F238E27FC236}">
                <a16:creationId xmlns:a16="http://schemas.microsoft.com/office/drawing/2014/main" id="{0819713D-6EE0-4FBC-AD30-BFC392E7A699}"/>
              </a:ext>
            </a:extLst>
          </p:cNvPr>
          <p:cNvGraphicFramePr>
            <a:graphicFrameLocks noGrp="1"/>
          </p:cNvGraphicFramePr>
          <p:nvPr>
            <p:extLst>
              <p:ext uri="{D42A27DB-BD31-4B8C-83A1-F6EECF244321}">
                <p14:modId xmlns:p14="http://schemas.microsoft.com/office/powerpoint/2010/main" val="2503429014"/>
              </p:ext>
            </p:extLst>
          </p:nvPr>
        </p:nvGraphicFramePr>
        <p:xfrm>
          <a:off x="4103369" y="2847195"/>
          <a:ext cx="7559645" cy="2987040"/>
        </p:xfrm>
        <a:graphic>
          <a:graphicData uri="http://schemas.openxmlformats.org/drawingml/2006/table">
            <a:tbl>
              <a:tblPr rtl="1" firstRow="1" bandRow="1">
                <a:tableStyleId>{5C22544A-7EE6-4342-B048-85BDC9FD1C3A}</a:tableStyleId>
              </a:tblPr>
              <a:tblGrid>
                <a:gridCol w="4283646">
                  <a:extLst>
                    <a:ext uri="{9D8B030D-6E8A-4147-A177-3AD203B41FA5}">
                      <a16:colId xmlns:a16="http://schemas.microsoft.com/office/drawing/2014/main" val="3418211028"/>
                    </a:ext>
                  </a:extLst>
                </a:gridCol>
                <a:gridCol w="1010652">
                  <a:extLst>
                    <a:ext uri="{9D8B030D-6E8A-4147-A177-3AD203B41FA5}">
                      <a16:colId xmlns:a16="http://schemas.microsoft.com/office/drawing/2014/main" val="1274147303"/>
                    </a:ext>
                  </a:extLst>
                </a:gridCol>
                <a:gridCol w="2265347">
                  <a:extLst>
                    <a:ext uri="{9D8B030D-6E8A-4147-A177-3AD203B41FA5}">
                      <a16:colId xmlns:a16="http://schemas.microsoft.com/office/drawing/2014/main" val="2341467156"/>
                    </a:ext>
                  </a:extLst>
                </a:gridCol>
              </a:tblGrid>
              <a:tr h="0">
                <a:tc>
                  <a:txBody>
                    <a:bodyPr/>
                    <a:lstStyle/>
                    <a:p>
                      <a:pPr algn="ctr" rtl="1"/>
                      <a:r>
                        <a:rPr lang="en-US" sz="2200" dirty="0" smtClean="0">
                          <a:solidFill>
                            <a:schemeClr val="tx1"/>
                          </a:solidFill>
                        </a:rPr>
                        <a:t>Returned</a:t>
                      </a:r>
                      <a:r>
                        <a:rPr lang="en-US" sz="2200" baseline="0" dirty="0" smtClean="0">
                          <a:solidFill>
                            <a:schemeClr val="tx1"/>
                          </a:solidFill>
                        </a:rPr>
                        <a:t> value</a:t>
                      </a:r>
                      <a:r>
                        <a:rPr lang="en-US" sz="2200" dirty="0" smtClean="0">
                          <a:solidFill>
                            <a:schemeClr val="tx1"/>
                          </a:solidFill>
                        </a:rPr>
                        <a:t> </a:t>
                      </a:r>
                      <a:endParaRPr lang="he-IL"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200" dirty="0">
                          <a:solidFill>
                            <a:schemeClr val="tx1"/>
                          </a:solidFill>
                        </a:rPr>
                        <a:t>length</a:t>
                      </a:r>
                      <a:endParaRPr lang="he-IL"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200" dirty="0">
                          <a:solidFill>
                            <a:schemeClr val="tx1"/>
                          </a:solidFill>
                        </a:rPr>
                        <a:t>L</a:t>
                      </a:r>
                      <a:endParaRPr lang="he-IL"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9687663"/>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latin typeface="+mn-lt"/>
                          <a:ea typeface="+mn-ea"/>
                          <a:cs typeface="+mn-cs"/>
                        </a:rPr>
                        <a:t>Tlen</a:t>
                      </a:r>
                      <a:r>
                        <a:rPr lang="en-US" sz="2200" b="1" kern="1200" dirty="0">
                          <a:solidFill>
                            <a:schemeClr val="tx1"/>
                          </a:solidFill>
                          <a:latin typeface="+mn-lt"/>
                          <a:ea typeface="+mn-ea"/>
                          <a:cs typeface="+mn-cs"/>
                        </a:rPr>
                        <a:t>([‘a’,4,(1,2),[‘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’]],0)         </a:t>
                      </a:r>
                      <a:r>
                        <a:rPr lang="en-US" sz="2200" b="1" kern="1200" dirty="0">
                          <a:solidFill>
                            <a:srgbClr val="FF0000"/>
                          </a:solidFill>
                          <a:latin typeface="+mn-lt"/>
                          <a:ea typeface="+mn-ea"/>
                          <a:cs typeface="+mn-cs"/>
                        </a:rPr>
                        <a:t>4 </a:t>
                      </a:r>
                      <a:r>
                        <a:rPr lang="en-US" sz="2200" b="1" kern="1200" dirty="0">
                          <a:solidFill>
                            <a:schemeClr val="tx1"/>
                          </a:solidFill>
                          <a:latin typeface="+mn-lt"/>
                          <a:ea typeface="+mn-ea"/>
                          <a:cs typeface="+mn-cs"/>
                        </a:rPr>
                        <a:t>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dirty="0"/>
                        <a:t>[‘a’,4,(1,2),[‘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80621"/>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latin typeface="+mn-lt"/>
                          <a:ea typeface="+mn-ea"/>
                          <a:cs typeface="+mn-cs"/>
                        </a:rPr>
                        <a:t>Tlen</a:t>
                      </a:r>
                      <a:r>
                        <a:rPr lang="en-US" sz="2200" b="1" kern="1200" dirty="0">
                          <a:solidFill>
                            <a:schemeClr val="tx1"/>
                          </a:solidFill>
                          <a:latin typeface="+mn-lt"/>
                          <a:ea typeface="+mn-ea"/>
                          <a:cs typeface="+mn-cs"/>
                        </a:rPr>
                        <a:t>([4,(1,2),[‘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’]],1)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200" b="1" dirty="0">
                          <a:solidFill>
                            <a:schemeClr val="tx1"/>
                          </a:solidFill>
                        </a:rPr>
                        <a:t>0</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dirty="0"/>
                        <a:t>[‘a’,4,(1,2),[‘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354890"/>
                  </a:ext>
                </a:extLst>
              </a:tr>
              <a:tr h="30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latin typeface="+mn-lt"/>
                          <a:ea typeface="+mn-ea"/>
                          <a:cs typeface="+mn-cs"/>
                        </a:rPr>
                        <a:t>Tlen</a:t>
                      </a:r>
                      <a:r>
                        <a:rPr lang="en-US" sz="2200" b="1" kern="1200" dirty="0">
                          <a:solidFill>
                            <a:schemeClr val="tx1"/>
                          </a:solidFill>
                          <a:latin typeface="+mn-lt"/>
                          <a:ea typeface="+mn-ea"/>
                          <a:cs typeface="+mn-cs"/>
                        </a:rPr>
                        <a:t>([(1,2),[‘</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’]],2)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200" b="1" dirty="0">
                          <a:solidFill>
                            <a:schemeClr val="tx1"/>
                          </a:solidFill>
                        </a:rPr>
                        <a:t>1</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1"/>
                      <a:r>
                        <a:rPr lang="en-US" sz="2200" b="1"/>
                        <a:t>[4,(1,2</a:t>
                      </a:r>
                      <a:r>
                        <a:rPr lang="en-US" sz="2200" b="1" dirty="0"/>
                        <a:t>),[‘</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6515179"/>
                  </a:ext>
                </a:extLst>
              </a:tr>
              <a:tr h="308925">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latin typeface="+mn-lt"/>
                          <a:ea typeface="+mn-ea"/>
                          <a:cs typeface="+mn-cs"/>
                        </a:rPr>
                        <a:t>Tlen</a:t>
                      </a:r>
                      <a:r>
                        <a:rPr lang="en-US" sz="2200" b="1" kern="1200" dirty="0">
                          <a:solidFill>
                            <a:schemeClr val="tx1"/>
                          </a:solidFill>
                          <a:latin typeface="+mn-lt"/>
                          <a:ea typeface="+mn-ea"/>
                          <a:cs typeface="+mn-cs"/>
                        </a:rPr>
                        <a:t>([[‘</a:t>
                      </a:r>
                      <a:r>
                        <a:rPr lang="en-US" sz="2200" b="1" kern="1200" dirty="0" err="1">
                          <a:solidFill>
                            <a:schemeClr val="tx1"/>
                          </a:solidFill>
                          <a:latin typeface="+mn-lt"/>
                          <a:ea typeface="+mn-ea"/>
                          <a:cs typeface="+mn-cs"/>
                        </a:rPr>
                        <a:t>abc</a:t>
                      </a:r>
                      <a:r>
                        <a:rPr lang="en-US" sz="2200" b="1" kern="1200" dirty="0">
                          <a:solidFill>
                            <a:schemeClr val="tx1"/>
                          </a:solidFill>
                          <a:latin typeface="+mn-lt"/>
                          <a:ea typeface="+mn-ea"/>
                          <a:cs typeface="+mn-cs"/>
                        </a:rPr>
                        <a:t>’]],3)       </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200" b="1" dirty="0">
                          <a:solidFill>
                            <a:schemeClr val="tx1"/>
                          </a:solidFill>
                        </a:rPr>
                        <a:t>2</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dirty="0"/>
                        <a:t>[(1,2),[‘</a:t>
                      </a:r>
                      <a:r>
                        <a:rPr lang="en-US" sz="2200" b="1" dirty="0" err="1"/>
                        <a:t>abc</a:t>
                      </a:r>
                      <a:r>
                        <a:rPr lang="en-US" sz="2200" b="1" dirty="0"/>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1653201"/>
                  </a:ext>
                </a:extLst>
              </a:tr>
              <a:tr h="308925">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kern="1200" dirty="0" err="1">
                          <a:solidFill>
                            <a:schemeClr val="tx1"/>
                          </a:solidFill>
                          <a:latin typeface="+mn-lt"/>
                          <a:ea typeface="+mn-ea"/>
                          <a:cs typeface="+mn-cs"/>
                        </a:rPr>
                        <a:t>Tlen</a:t>
                      </a:r>
                      <a:r>
                        <a:rPr lang="en-US" sz="2200" b="1" kern="1200" dirty="0">
                          <a:solidFill>
                            <a:schemeClr val="tx1"/>
                          </a:solidFill>
                          <a:latin typeface="+mn-lt"/>
                          <a:ea typeface="+mn-ea"/>
                          <a:cs typeface="+mn-cs"/>
                        </a:rPr>
                        <a:t>([],4)</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200" b="1" dirty="0">
                          <a:solidFill>
                            <a:schemeClr val="tx1"/>
                          </a:solidFill>
                        </a:rPr>
                        <a:t>3</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a:solidFill>
                            <a:schemeClr val="tx1"/>
                          </a:solidFill>
                        </a:rPr>
                        <a:t>[‘abc’]</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76776"/>
                  </a:ext>
                </a:extLst>
              </a:tr>
              <a:tr h="308925">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4</a:t>
                      </a:r>
                      <a:endParaRPr lang="he-IL" sz="22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200" b="1" dirty="0">
                          <a:solidFill>
                            <a:schemeClr val="tx1"/>
                          </a:solidFill>
                        </a:rPr>
                        <a:t>4</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2200" b="1" dirty="0">
                          <a:solidFill>
                            <a:schemeClr val="tx1"/>
                          </a:solidFill>
                        </a:rPr>
                        <a:t>[]</a:t>
                      </a:r>
                      <a:endParaRPr lang="he-IL"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5434946"/>
                  </a:ext>
                </a:extLst>
              </a:tr>
            </a:tbl>
          </a:graphicData>
        </a:graphic>
      </p:graphicFrame>
      <p:sp>
        <p:nvSpPr>
          <p:cNvPr id="26" name="Arrow: Right 25">
            <a:extLst>
              <a:ext uri="{FF2B5EF4-FFF2-40B4-BE49-F238E27FC236}">
                <a16:creationId xmlns:a16="http://schemas.microsoft.com/office/drawing/2014/main" id="{3E1E32D1-21B7-44F8-8964-FA14EE7B075E}"/>
              </a:ext>
            </a:extLst>
          </p:cNvPr>
          <p:cNvSpPr/>
          <p:nvPr/>
        </p:nvSpPr>
        <p:spPr>
          <a:xfrm>
            <a:off x="10436308" y="3455659"/>
            <a:ext cx="281119" cy="16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0" name="Straight Connector 9">
            <a:extLst>
              <a:ext uri="{FF2B5EF4-FFF2-40B4-BE49-F238E27FC236}">
                <a16:creationId xmlns:a16="http://schemas.microsoft.com/office/drawing/2014/main" id="{C274E35D-3DFD-417D-B5FA-895A320A331B}"/>
              </a:ext>
            </a:extLst>
          </p:cNvPr>
          <p:cNvCxnSpPr>
            <a:cxnSpLocks/>
          </p:cNvCxnSpPr>
          <p:nvPr/>
        </p:nvCxnSpPr>
        <p:spPr>
          <a:xfrm>
            <a:off x="7726223" y="5620133"/>
            <a:ext cx="3262619"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64B6D14-F913-4B57-A064-34467F1F7DDF}"/>
              </a:ext>
            </a:extLst>
          </p:cNvPr>
          <p:cNvCxnSpPr>
            <a:cxnSpLocks/>
          </p:cNvCxnSpPr>
          <p:nvPr/>
        </p:nvCxnSpPr>
        <p:spPr>
          <a:xfrm flipV="1">
            <a:off x="11014242" y="3625516"/>
            <a:ext cx="6684" cy="198171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6362576-3CEA-45C9-979B-449DFCC39551}"/>
              </a:ext>
            </a:extLst>
          </p:cNvPr>
          <p:cNvSpPr txBox="1"/>
          <p:nvPr/>
        </p:nvSpPr>
        <p:spPr>
          <a:xfrm>
            <a:off x="422484" y="1381123"/>
            <a:ext cx="6358491" cy="461665"/>
          </a:xfrm>
          <a:prstGeom prst="rect">
            <a:avLst/>
          </a:prstGeom>
          <a:noFill/>
        </p:spPr>
        <p:txBody>
          <a:bodyPr wrap="square" rtlCol="1">
            <a:spAutoFit/>
          </a:bodyPr>
          <a:lstStyle/>
          <a:p>
            <a:pPr lvl="0" algn="just"/>
            <a:r>
              <a:rPr lang="en-US" sz="2400" u="sng" dirty="0" smtClean="0"/>
              <a:t>tail recursion</a:t>
            </a:r>
            <a:r>
              <a:rPr lang="he-IL" sz="2400" dirty="0" smtClean="0"/>
              <a:t> </a:t>
            </a:r>
            <a:endParaRPr lang="en-US" sz="2400" dirty="0"/>
          </a:p>
        </p:txBody>
      </p:sp>
      <p:sp>
        <p:nvSpPr>
          <p:cNvPr id="15" name="Content Placeholder 5">
            <a:extLst>
              <a:ext uri="{FF2B5EF4-FFF2-40B4-BE49-F238E27FC236}">
                <a16:creationId xmlns:a16="http://schemas.microsoft.com/office/drawing/2014/main" id="{1109489A-E78E-4C73-ABB4-6F06FEFEED7F}"/>
              </a:ext>
            </a:extLst>
          </p:cNvPr>
          <p:cNvSpPr txBox="1">
            <a:spLocks/>
          </p:cNvSpPr>
          <p:nvPr/>
        </p:nvSpPr>
        <p:spPr>
          <a:xfrm>
            <a:off x="914400" y="894079"/>
            <a:ext cx="10058400" cy="388622"/>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dirty="0" smtClean="0"/>
              <a:t>Implementing recursion on a sequence </a:t>
            </a:r>
            <a:r>
              <a:rPr lang="he-IL" sz="9600" dirty="0" smtClean="0"/>
              <a:t> (</a:t>
            </a:r>
            <a:r>
              <a:rPr lang="en-US" sz="9600" dirty="0" smtClean="0"/>
              <a:t>mylen.py</a:t>
            </a:r>
            <a:r>
              <a:rPr lang="he-IL" sz="9600" dirty="0" smtClean="0"/>
              <a:t>)</a:t>
            </a:r>
            <a:endParaRPr lang="en-US" sz="9600" dirty="0" smtClean="0"/>
          </a:p>
          <a:p>
            <a:pPr algn="ctr"/>
            <a:endParaRPr lang="he-IL" sz="9600" dirty="0" smtClean="0"/>
          </a:p>
          <a:p>
            <a:pPr algn="ctr"/>
            <a:endParaRPr lang="he-IL" dirty="0"/>
          </a:p>
        </p:txBody>
      </p:sp>
    </p:spTree>
    <p:extLst>
      <p:ext uri="{BB962C8B-B14F-4D97-AF65-F5344CB8AC3E}">
        <p14:creationId xmlns:p14="http://schemas.microsoft.com/office/powerpoint/2010/main" val="33843496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5" name="Picture 4">
            <a:extLst>
              <a:ext uri="{FF2B5EF4-FFF2-40B4-BE49-F238E27FC236}">
                <a16:creationId xmlns:a16="http://schemas.microsoft.com/office/drawing/2014/main" id="{E4DA4DB2-6A6C-4371-B583-E979772432B1}"/>
              </a:ext>
            </a:extLst>
          </p:cNvPr>
          <p:cNvPicPr>
            <a:picLocks noChangeAspect="1"/>
          </p:cNvPicPr>
          <p:nvPr/>
        </p:nvPicPr>
        <p:blipFill>
          <a:blip r:embed="rId2"/>
          <a:stretch>
            <a:fillRect/>
          </a:stretch>
        </p:blipFill>
        <p:spPr>
          <a:xfrm>
            <a:off x="7516854" y="1462365"/>
            <a:ext cx="3458327" cy="1736649"/>
          </a:xfrm>
          <a:prstGeom prst="rect">
            <a:avLst/>
          </a:prstGeom>
        </p:spPr>
      </p:pic>
      <p:sp>
        <p:nvSpPr>
          <p:cNvPr id="8" name="Content Placeholder 5">
            <a:extLst>
              <a:ext uri="{FF2B5EF4-FFF2-40B4-BE49-F238E27FC236}">
                <a16:creationId xmlns:a16="http://schemas.microsoft.com/office/drawing/2014/main" id="{1109489A-E78E-4C73-ABB4-6F06FEFEED7F}"/>
              </a:ext>
            </a:extLst>
          </p:cNvPr>
          <p:cNvSpPr txBox="1">
            <a:spLocks/>
          </p:cNvSpPr>
          <p:nvPr/>
        </p:nvSpPr>
        <p:spPr>
          <a:xfrm>
            <a:off x="1050174" y="894640"/>
            <a:ext cx="10058400" cy="388622"/>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dirty="0" smtClean="0"/>
              <a:t>Implementing recursion on a sequence </a:t>
            </a:r>
            <a:r>
              <a:rPr lang="he-IL" sz="9600" dirty="0" smtClean="0"/>
              <a:t> (</a:t>
            </a:r>
            <a:r>
              <a:rPr lang="en-US" sz="9600" dirty="0" smtClean="0"/>
              <a:t>getpairs.py</a:t>
            </a:r>
            <a:r>
              <a:rPr lang="he-IL" sz="9600" dirty="0" smtClean="0"/>
              <a:t>)</a:t>
            </a:r>
            <a:endParaRPr lang="en-US" sz="9600" dirty="0" smtClean="0"/>
          </a:p>
          <a:p>
            <a:pPr algn="ctr"/>
            <a:endParaRPr lang="he-IL" sz="9600" dirty="0" smtClean="0"/>
          </a:p>
          <a:p>
            <a:pPr algn="ctr"/>
            <a:endParaRPr lang="he-IL" dirty="0"/>
          </a:p>
        </p:txBody>
      </p:sp>
      <p:pic>
        <p:nvPicPr>
          <p:cNvPr id="9" name="Picture 8"/>
          <p:cNvPicPr>
            <a:picLocks noChangeAspect="1"/>
          </p:cNvPicPr>
          <p:nvPr/>
        </p:nvPicPr>
        <p:blipFill>
          <a:blip r:embed="rId3"/>
          <a:stretch>
            <a:fillRect/>
          </a:stretch>
        </p:blipFill>
        <p:spPr>
          <a:xfrm>
            <a:off x="134937" y="1283262"/>
            <a:ext cx="7248525" cy="4810125"/>
          </a:xfrm>
          <a:prstGeom prst="rect">
            <a:avLst/>
          </a:prstGeom>
        </p:spPr>
      </p:pic>
      <p:sp>
        <p:nvSpPr>
          <p:cNvPr id="7" name="TextBox 6">
            <a:extLst>
              <a:ext uri="{FF2B5EF4-FFF2-40B4-BE49-F238E27FC236}">
                <a16:creationId xmlns:a16="http://schemas.microsoft.com/office/drawing/2014/main" id="{EE786489-579F-4EC1-8CE8-32182E16F151}"/>
              </a:ext>
            </a:extLst>
          </p:cNvPr>
          <p:cNvSpPr txBox="1"/>
          <p:nvPr/>
        </p:nvSpPr>
        <p:spPr>
          <a:xfrm>
            <a:off x="6172200" y="3594834"/>
            <a:ext cx="5903494" cy="3046988"/>
          </a:xfrm>
          <a:prstGeom prst="rect">
            <a:avLst/>
          </a:prstGeom>
          <a:noFill/>
        </p:spPr>
        <p:txBody>
          <a:bodyPr wrap="square" rtlCol="1">
            <a:spAutoFit/>
          </a:bodyPr>
          <a:lstStyle/>
          <a:p>
            <a:pPr algn="l"/>
            <a:r>
              <a:rPr lang="en-US" sz="2400" u="sng" dirty="0" smtClean="0"/>
              <a:t>Note the following:</a:t>
            </a:r>
          </a:p>
          <a:p>
            <a:pPr algn="l"/>
            <a:r>
              <a:rPr lang="en-US" sz="2400" dirty="0" smtClean="0"/>
              <a:t>The </a:t>
            </a:r>
            <a:r>
              <a:rPr lang="en-US" sz="2400" b="1" u="sng" dirty="0" smtClean="0"/>
              <a:t>output list of the </a:t>
            </a:r>
            <a:r>
              <a:rPr lang="en-US" sz="2400" b="1" i="1" u="sng" dirty="0" smtClean="0"/>
              <a:t>tail</a:t>
            </a:r>
            <a:r>
              <a:rPr lang="en-US" sz="2400" b="1" u="sng" dirty="0" smtClean="0"/>
              <a:t> recursion </a:t>
            </a:r>
            <a:r>
              <a:rPr lang="en-US" sz="2400" dirty="0" smtClean="0"/>
              <a:t>is the </a:t>
            </a:r>
            <a:r>
              <a:rPr lang="en-US" sz="2400" b="1" u="sng" dirty="0" smtClean="0">
                <a:solidFill>
                  <a:srgbClr val="FF0000"/>
                </a:solidFill>
              </a:rPr>
              <a:t>reverse</a:t>
            </a:r>
            <a:r>
              <a:rPr lang="en-US" sz="2400" dirty="0" smtClean="0"/>
              <a:t> of the </a:t>
            </a:r>
            <a:r>
              <a:rPr lang="en-US" sz="2400" b="1" u="sng" dirty="0" smtClean="0"/>
              <a:t>output list of the </a:t>
            </a:r>
            <a:r>
              <a:rPr lang="en-US" sz="2400" b="1" i="1" u="sng" dirty="0" smtClean="0"/>
              <a:t>non-tail</a:t>
            </a:r>
            <a:r>
              <a:rPr lang="en-US" sz="2400" b="1" u="sng" dirty="0" smtClean="0"/>
              <a:t> recursion</a:t>
            </a:r>
            <a:r>
              <a:rPr lang="en-US" sz="2400" dirty="0" smtClean="0"/>
              <a:t>. </a:t>
            </a:r>
          </a:p>
          <a:p>
            <a:pPr algn="l"/>
            <a:r>
              <a:rPr lang="en-US" sz="2400" b="1" i="1" dirty="0" smtClean="0">
                <a:solidFill>
                  <a:srgbClr val="002060"/>
                </a:solidFill>
              </a:rPr>
              <a:t>Why??</a:t>
            </a:r>
          </a:p>
          <a:p>
            <a:pPr algn="l"/>
            <a:endParaRPr lang="en-US" sz="2400" b="1" i="1" dirty="0" smtClean="0">
              <a:solidFill>
                <a:srgbClr val="002060"/>
              </a:solidFill>
            </a:endParaRPr>
          </a:p>
          <a:p>
            <a:pPr algn="l"/>
            <a:r>
              <a:rPr lang="en-US" sz="2400" dirty="0" smtClean="0">
                <a:solidFill>
                  <a:schemeClr val="tx1">
                    <a:lumMod val="95000"/>
                    <a:lumOff val="5000"/>
                  </a:schemeClr>
                </a:solidFill>
              </a:rPr>
              <a:t>Run above example by hand, and explain to yourself </a:t>
            </a:r>
            <a:r>
              <a:rPr lang="en-US" sz="2400" b="1" i="1" u="sng" dirty="0" smtClean="0">
                <a:solidFill>
                  <a:schemeClr val="tx1">
                    <a:lumMod val="95000"/>
                    <a:lumOff val="5000"/>
                  </a:schemeClr>
                </a:solidFill>
              </a:rPr>
              <a:t>why </a:t>
            </a:r>
            <a:r>
              <a:rPr lang="en-US" sz="2400" dirty="0" smtClean="0">
                <a:solidFill>
                  <a:schemeClr val="tx1">
                    <a:lumMod val="95000"/>
                    <a:lumOff val="5000"/>
                  </a:schemeClr>
                </a:solidFill>
              </a:rPr>
              <a:t>this happens. </a:t>
            </a:r>
            <a:endParaRPr lang="he-IL" sz="2400" dirty="0">
              <a:solidFill>
                <a:schemeClr val="tx1">
                  <a:lumMod val="95000"/>
                  <a:lumOff val="5000"/>
                </a:schemeClr>
              </a:solidFill>
            </a:endParaRPr>
          </a:p>
        </p:txBody>
      </p:sp>
    </p:spTree>
    <p:extLst>
      <p:ext uri="{BB962C8B-B14F-4D97-AF65-F5344CB8AC3E}">
        <p14:creationId xmlns:p14="http://schemas.microsoft.com/office/powerpoint/2010/main" val="71616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942109" y="1122363"/>
            <a:ext cx="10280073" cy="2387600"/>
          </a:xfrm>
        </p:spPr>
        <p:txBody>
          <a:bodyPr>
            <a:normAutofit fontScale="90000"/>
          </a:bodyPr>
          <a:lstStyle/>
          <a:p>
            <a:r>
              <a:rPr lang="en-US" altLang="he-IL" dirty="0">
                <a:latin typeface="Calibri" panose="020F0502020204030204" pitchFamily="34" charset="0"/>
                <a:cs typeface="Calibri" panose="020F0502020204030204" pitchFamily="34" charset="0"/>
              </a:rPr>
              <a:t>Expressing Iteration as Recursion</a:t>
            </a:r>
            <a:br>
              <a:rPr lang="en-US" altLang="he-IL" dirty="0">
                <a:latin typeface="Calibri" panose="020F0502020204030204" pitchFamily="34" charset="0"/>
                <a:cs typeface="Calibri" panose="020F0502020204030204" pitchFamily="34" charset="0"/>
              </a:rPr>
            </a:br>
            <a:endParaRPr lang="he-IL" dirty="0"/>
          </a:p>
        </p:txBody>
      </p:sp>
    </p:spTree>
    <p:extLst>
      <p:ext uri="{BB962C8B-B14F-4D97-AF65-F5344CB8AC3E}">
        <p14:creationId xmlns:p14="http://schemas.microsoft.com/office/powerpoint/2010/main" val="363419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6" name="Content Placeholder 5">
            <a:extLst>
              <a:ext uri="{FF2B5EF4-FFF2-40B4-BE49-F238E27FC236}">
                <a16:creationId xmlns:a16="http://schemas.microsoft.com/office/drawing/2014/main" id="{1109489A-E78E-4C73-ABB4-6F06FEFEED7F}"/>
              </a:ext>
            </a:extLst>
          </p:cNvPr>
          <p:cNvSpPr>
            <a:spLocks noGrp="1"/>
          </p:cNvSpPr>
          <p:nvPr>
            <p:ph idx="1"/>
          </p:nvPr>
        </p:nvSpPr>
        <p:spPr>
          <a:xfrm>
            <a:off x="914400" y="894079"/>
            <a:ext cx="10058400" cy="388622"/>
          </a:xfrm>
        </p:spPr>
        <p:txBody>
          <a:bodyPr>
            <a:normAutofit fontScale="25000" lnSpcReduction="20000"/>
          </a:bodyPr>
          <a:lstStyle/>
          <a:p>
            <a:pPr marL="0" indent="0" algn="ctr">
              <a:buNone/>
            </a:pPr>
            <a:r>
              <a:rPr lang="en-US" sz="9600" dirty="0" smtClean="0"/>
              <a:t>- tree recursion</a:t>
            </a:r>
            <a:r>
              <a:rPr lang="en-US" sz="9600" dirty="0"/>
              <a:t> </a:t>
            </a:r>
            <a:r>
              <a:rPr lang="en-US" sz="9600" dirty="0" smtClean="0"/>
              <a:t> </a:t>
            </a:r>
            <a:r>
              <a:rPr lang="en-US" sz="9600" dirty="0"/>
              <a:t> </a:t>
            </a:r>
            <a:r>
              <a:rPr lang="en-US" sz="9600" dirty="0" smtClean="0"/>
              <a:t> </a:t>
            </a:r>
            <a:r>
              <a:rPr lang="he-IL" sz="9600" dirty="0" smtClean="0"/>
              <a:t> </a:t>
            </a:r>
            <a:r>
              <a:rPr lang="en-US" sz="9600" dirty="0" smtClean="0"/>
              <a:t>Computing the Fibonacci Series</a:t>
            </a:r>
            <a:r>
              <a:rPr lang="he-IL" sz="9600" dirty="0" smtClean="0"/>
              <a:t> (</a:t>
            </a:r>
            <a:r>
              <a:rPr lang="en-US" sz="9600" dirty="0" smtClean="0"/>
              <a:t>fib.py</a:t>
            </a:r>
            <a:r>
              <a:rPr lang="he-IL" sz="9600" dirty="0"/>
              <a:t>)</a:t>
            </a:r>
            <a:endParaRPr lang="en-US" sz="9600" dirty="0"/>
          </a:p>
          <a:p>
            <a:pPr algn="ctr"/>
            <a:endParaRPr lang="he-IL" sz="9600" dirty="0"/>
          </a:p>
          <a:p>
            <a:pPr algn="ctr"/>
            <a:endParaRPr lang="he-IL" dirty="0"/>
          </a:p>
        </p:txBody>
      </p:sp>
      <p:sp>
        <p:nvSpPr>
          <p:cNvPr id="17" name="Rectangle 16">
            <a:extLst>
              <a:ext uri="{FF2B5EF4-FFF2-40B4-BE49-F238E27FC236}">
                <a16:creationId xmlns:a16="http://schemas.microsoft.com/office/drawing/2014/main" id="{62CDD6A8-944B-47BA-B6B9-02425A9B618A}"/>
              </a:ext>
            </a:extLst>
          </p:cNvPr>
          <p:cNvSpPr/>
          <p:nvPr/>
        </p:nvSpPr>
        <p:spPr>
          <a:xfrm>
            <a:off x="978726" y="1105445"/>
            <a:ext cx="6096000" cy="1200329"/>
          </a:xfrm>
          <a:prstGeom prst="rect">
            <a:avLst/>
          </a:prstGeom>
        </p:spPr>
        <p:txBody>
          <a:bodyPr>
            <a:spAutoFit/>
          </a:bodyPr>
          <a:lstStyle/>
          <a:p>
            <a:pPr lvl="0"/>
            <a:endParaRPr lang="he-IL" b="1" i="1" dirty="0"/>
          </a:p>
          <a:p>
            <a:r>
              <a:rPr lang="en-US" dirty="0"/>
              <a:t>fib(0) = 0     fib(1) = 1	</a:t>
            </a:r>
            <a:r>
              <a:rPr lang="en-US" dirty="0" smtClean="0"/>
              <a:t>base cases</a:t>
            </a:r>
            <a:r>
              <a:rPr lang="en-US" dirty="0"/>
              <a:t>		</a:t>
            </a:r>
          </a:p>
          <a:p>
            <a:r>
              <a:rPr lang="en-US" dirty="0"/>
              <a:t>fib(n) = fib(n-2) + </a:t>
            </a:r>
            <a:r>
              <a:rPr lang="en-US" dirty="0" smtClean="0"/>
              <a:t>fib(n-1)	general case</a:t>
            </a:r>
            <a:endParaRPr lang="en-US" dirty="0"/>
          </a:p>
          <a:p>
            <a:r>
              <a:rPr lang="he-IL" dirty="0"/>
              <a:t>	</a:t>
            </a:r>
            <a:endParaRPr lang="en-US" dirty="0"/>
          </a:p>
        </p:txBody>
      </p:sp>
      <p:grpSp>
        <p:nvGrpSpPr>
          <p:cNvPr id="44" name="Group 43">
            <a:extLst>
              <a:ext uri="{FF2B5EF4-FFF2-40B4-BE49-F238E27FC236}">
                <a16:creationId xmlns:a16="http://schemas.microsoft.com/office/drawing/2014/main" id="{5C7D763F-BBA8-4F66-A5A8-93A9FC1C5CCF}"/>
              </a:ext>
            </a:extLst>
          </p:cNvPr>
          <p:cNvGrpSpPr/>
          <p:nvPr/>
        </p:nvGrpSpPr>
        <p:grpSpPr>
          <a:xfrm>
            <a:off x="7202937" y="1869726"/>
            <a:ext cx="4632080" cy="2218471"/>
            <a:chOff x="7202937" y="1445258"/>
            <a:chExt cx="4632080" cy="2218471"/>
          </a:xfrm>
        </p:grpSpPr>
        <p:sp>
          <p:nvSpPr>
            <p:cNvPr id="9" name="TextBox 8">
              <a:extLst>
                <a:ext uri="{FF2B5EF4-FFF2-40B4-BE49-F238E27FC236}">
                  <a16:creationId xmlns:a16="http://schemas.microsoft.com/office/drawing/2014/main" id="{3E1D37A4-C374-4F2B-96F3-C83E19F00E58}"/>
                </a:ext>
              </a:extLst>
            </p:cNvPr>
            <p:cNvSpPr txBox="1"/>
            <p:nvPr/>
          </p:nvSpPr>
          <p:spPr>
            <a:xfrm>
              <a:off x="8602579" y="1445258"/>
              <a:ext cx="733926" cy="369332"/>
            </a:xfrm>
            <a:prstGeom prst="rect">
              <a:avLst/>
            </a:prstGeom>
            <a:noFill/>
          </p:spPr>
          <p:txBody>
            <a:bodyPr wrap="square" rtlCol="1">
              <a:spAutoFit/>
            </a:bodyPr>
            <a:lstStyle/>
            <a:p>
              <a:r>
                <a:rPr lang="en-US" dirty="0"/>
                <a:t>fib(4)</a:t>
              </a:r>
              <a:endParaRPr lang="he-IL" dirty="0"/>
            </a:p>
          </p:txBody>
        </p:sp>
        <p:sp>
          <p:nvSpPr>
            <p:cNvPr id="10" name="TextBox 9">
              <a:extLst>
                <a:ext uri="{FF2B5EF4-FFF2-40B4-BE49-F238E27FC236}">
                  <a16:creationId xmlns:a16="http://schemas.microsoft.com/office/drawing/2014/main" id="{B186EE07-4356-4E3C-B5C3-CC8DEBAD45B4}"/>
                </a:ext>
              </a:extLst>
            </p:cNvPr>
            <p:cNvSpPr txBox="1"/>
            <p:nvPr/>
          </p:nvSpPr>
          <p:spPr>
            <a:xfrm>
              <a:off x="7636042" y="2055766"/>
              <a:ext cx="733926" cy="369332"/>
            </a:xfrm>
            <a:prstGeom prst="rect">
              <a:avLst/>
            </a:prstGeom>
            <a:noFill/>
          </p:spPr>
          <p:txBody>
            <a:bodyPr wrap="square" rtlCol="1">
              <a:spAutoFit/>
            </a:bodyPr>
            <a:lstStyle/>
            <a:p>
              <a:r>
                <a:rPr lang="en-US" dirty="0"/>
                <a:t>fib(2)</a:t>
              </a:r>
              <a:endParaRPr lang="he-IL" dirty="0"/>
            </a:p>
          </p:txBody>
        </p:sp>
        <p:sp>
          <p:nvSpPr>
            <p:cNvPr id="11" name="TextBox 10">
              <a:extLst>
                <a:ext uri="{FF2B5EF4-FFF2-40B4-BE49-F238E27FC236}">
                  <a16:creationId xmlns:a16="http://schemas.microsoft.com/office/drawing/2014/main" id="{57408A1C-7C28-4BC2-9AA7-F7B09AF355CA}"/>
                </a:ext>
              </a:extLst>
            </p:cNvPr>
            <p:cNvSpPr txBox="1"/>
            <p:nvPr/>
          </p:nvSpPr>
          <p:spPr>
            <a:xfrm>
              <a:off x="9633239" y="2055766"/>
              <a:ext cx="733926" cy="369332"/>
            </a:xfrm>
            <a:prstGeom prst="rect">
              <a:avLst/>
            </a:prstGeom>
            <a:noFill/>
          </p:spPr>
          <p:txBody>
            <a:bodyPr wrap="square" rtlCol="1">
              <a:spAutoFit/>
            </a:bodyPr>
            <a:lstStyle/>
            <a:p>
              <a:r>
                <a:rPr lang="en-US" dirty="0"/>
                <a:t>fib(3)</a:t>
              </a:r>
              <a:endParaRPr lang="he-IL" dirty="0"/>
            </a:p>
          </p:txBody>
        </p:sp>
        <p:sp>
          <p:nvSpPr>
            <p:cNvPr id="12" name="TextBox 11">
              <a:extLst>
                <a:ext uri="{FF2B5EF4-FFF2-40B4-BE49-F238E27FC236}">
                  <a16:creationId xmlns:a16="http://schemas.microsoft.com/office/drawing/2014/main" id="{2901311D-09FB-46AE-B61C-9FA6DC9B18F0}"/>
                </a:ext>
              </a:extLst>
            </p:cNvPr>
            <p:cNvSpPr txBox="1"/>
            <p:nvPr/>
          </p:nvSpPr>
          <p:spPr>
            <a:xfrm>
              <a:off x="7202937" y="2743217"/>
              <a:ext cx="733926" cy="369332"/>
            </a:xfrm>
            <a:prstGeom prst="rect">
              <a:avLst/>
            </a:prstGeom>
            <a:noFill/>
          </p:spPr>
          <p:txBody>
            <a:bodyPr wrap="square" rtlCol="1">
              <a:spAutoFit/>
            </a:bodyPr>
            <a:lstStyle/>
            <a:p>
              <a:r>
                <a:rPr lang="en-US" dirty="0"/>
                <a:t>fib(0)</a:t>
              </a:r>
              <a:endParaRPr lang="he-IL" dirty="0"/>
            </a:p>
          </p:txBody>
        </p:sp>
        <p:sp>
          <p:nvSpPr>
            <p:cNvPr id="13" name="TextBox 12">
              <a:extLst>
                <a:ext uri="{FF2B5EF4-FFF2-40B4-BE49-F238E27FC236}">
                  <a16:creationId xmlns:a16="http://schemas.microsoft.com/office/drawing/2014/main" id="{85B17B98-B61C-4063-A2F1-BF9A21BB98BF}"/>
                </a:ext>
              </a:extLst>
            </p:cNvPr>
            <p:cNvSpPr txBox="1"/>
            <p:nvPr/>
          </p:nvSpPr>
          <p:spPr>
            <a:xfrm>
              <a:off x="8235616" y="2757385"/>
              <a:ext cx="733926" cy="369332"/>
            </a:xfrm>
            <a:prstGeom prst="rect">
              <a:avLst/>
            </a:prstGeom>
            <a:noFill/>
          </p:spPr>
          <p:txBody>
            <a:bodyPr wrap="square" rtlCol="1">
              <a:spAutoFit/>
            </a:bodyPr>
            <a:lstStyle/>
            <a:p>
              <a:r>
                <a:rPr lang="en-US" dirty="0"/>
                <a:t>fib(1)</a:t>
              </a:r>
              <a:endParaRPr lang="he-IL" dirty="0"/>
            </a:p>
          </p:txBody>
        </p:sp>
        <p:sp>
          <p:nvSpPr>
            <p:cNvPr id="14" name="TextBox 13">
              <a:extLst>
                <a:ext uri="{FF2B5EF4-FFF2-40B4-BE49-F238E27FC236}">
                  <a16:creationId xmlns:a16="http://schemas.microsoft.com/office/drawing/2014/main" id="{A1AF6CAB-3CDE-4429-8B01-F7857F7DFE19}"/>
                </a:ext>
              </a:extLst>
            </p:cNvPr>
            <p:cNvSpPr txBox="1"/>
            <p:nvPr/>
          </p:nvSpPr>
          <p:spPr>
            <a:xfrm>
              <a:off x="9109906" y="2753755"/>
              <a:ext cx="733926" cy="369332"/>
            </a:xfrm>
            <a:prstGeom prst="rect">
              <a:avLst/>
            </a:prstGeom>
            <a:noFill/>
          </p:spPr>
          <p:txBody>
            <a:bodyPr wrap="square" rtlCol="1">
              <a:spAutoFit/>
            </a:bodyPr>
            <a:lstStyle/>
            <a:p>
              <a:r>
                <a:rPr lang="en-US" dirty="0"/>
                <a:t>fib(1)</a:t>
              </a:r>
              <a:endParaRPr lang="he-IL" dirty="0"/>
            </a:p>
          </p:txBody>
        </p:sp>
        <p:sp>
          <p:nvSpPr>
            <p:cNvPr id="15" name="TextBox 14">
              <a:extLst>
                <a:ext uri="{FF2B5EF4-FFF2-40B4-BE49-F238E27FC236}">
                  <a16:creationId xmlns:a16="http://schemas.microsoft.com/office/drawing/2014/main" id="{DDCBE76E-ACCC-4A09-9937-F908C16D83F6}"/>
                </a:ext>
              </a:extLst>
            </p:cNvPr>
            <p:cNvSpPr txBox="1"/>
            <p:nvPr/>
          </p:nvSpPr>
          <p:spPr>
            <a:xfrm>
              <a:off x="10367165" y="2743217"/>
              <a:ext cx="733926" cy="369332"/>
            </a:xfrm>
            <a:prstGeom prst="rect">
              <a:avLst/>
            </a:prstGeom>
            <a:noFill/>
          </p:spPr>
          <p:txBody>
            <a:bodyPr wrap="square" rtlCol="1">
              <a:spAutoFit/>
            </a:bodyPr>
            <a:lstStyle/>
            <a:p>
              <a:r>
                <a:rPr lang="en-US" dirty="0"/>
                <a:t>fib(2)</a:t>
              </a:r>
              <a:endParaRPr lang="he-IL" dirty="0"/>
            </a:p>
          </p:txBody>
        </p:sp>
        <p:cxnSp>
          <p:nvCxnSpPr>
            <p:cNvPr id="19" name="Straight Arrow Connector 18">
              <a:extLst>
                <a:ext uri="{FF2B5EF4-FFF2-40B4-BE49-F238E27FC236}">
                  <a16:creationId xmlns:a16="http://schemas.microsoft.com/office/drawing/2014/main" id="{F08A83B7-96CF-4C8D-B609-8A993C10F8E0}"/>
                </a:ext>
              </a:extLst>
            </p:cNvPr>
            <p:cNvCxnSpPr>
              <a:stCxn id="12" idx="0"/>
            </p:cNvCxnSpPr>
            <p:nvPr/>
          </p:nvCxnSpPr>
          <p:spPr>
            <a:xfrm flipV="1">
              <a:off x="7569900" y="2425098"/>
              <a:ext cx="238595" cy="318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9FEA03F-6DA6-43AE-9D4E-8152FDFB36B5}"/>
                </a:ext>
              </a:extLst>
            </p:cNvPr>
            <p:cNvCxnSpPr/>
            <p:nvPr/>
          </p:nvCxnSpPr>
          <p:spPr>
            <a:xfrm flipH="1" flipV="1">
              <a:off x="8121316" y="2425098"/>
              <a:ext cx="248652" cy="32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7C13EEA-7236-4025-8325-7CB96832B7E9}"/>
                </a:ext>
              </a:extLst>
            </p:cNvPr>
            <p:cNvCxnSpPr/>
            <p:nvPr/>
          </p:nvCxnSpPr>
          <p:spPr>
            <a:xfrm flipV="1">
              <a:off x="8245642" y="1814590"/>
              <a:ext cx="477253" cy="31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D87DFD-0D42-4829-9E39-153333FCCAA5}"/>
                </a:ext>
              </a:extLst>
            </p:cNvPr>
            <p:cNvCxnSpPr/>
            <p:nvPr/>
          </p:nvCxnSpPr>
          <p:spPr>
            <a:xfrm flipH="1" flipV="1">
              <a:off x="9109906" y="1814590"/>
              <a:ext cx="733926" cy="24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F6CFD6-DB59-4919-9B72-FCA52FC2FBD4}"/>
                </a:ext>
              </a:extLst>
            </p:cNvPr>
            <p:cNvCxnSpPr>
              <a:stCxn id="14" idx="0"/>
            </p:cNvCxnSpPr>
            <p:nvPr/>
          </p:nvCxnSpPr>
          <p:spPr>
            <a:xfrm flipV="1">
              <a:off x="9476869" y="2425098"/>
              <a:ext cx="366963" cy="32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770142-A113-4E27-8F95-1EAAAFBB802B}"/>
                </a:ext>
              </a:extLst>
            </p:cNvPr>
            <p:cNvCxnSpPr>
              <a:stCxn id="15" idx="0"/>
            </p:cNvCxnSpPr>
            <p:nvPr/>
          </p:nvCxnSpPr>
          <p:spPr>
            <a:xfrm flipH="1" flipV="1">
              <a:off x="10190747" y="2425098"/>
              <a:ext cx="543381" cy="318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0411DFC-931C-40BB-A731-8B9FA067A9C4}"/>
                </a:ext>
              </a:extLst>
            </p:cNvPr>
            <p:cNvSpPr txBox="1"/>
            <p:nvPr/>
          </p:nvSpPr>
          <p:spPr>
            <a:xfrm>
              <a:off x="7369405" y="2373885"/>
              <a:ext cx="266637" cy="369332"/>
            </a:xfrm>
            <a:prstGeom prst="rect">
              <a:avLst/>
            </a:prstGeom>
            <a:noFill/>
          </p:spPr>
          <p:txBody>
            <a:bodyPr wrap="square" rtlCol="1">
              <a:spAutoFit/>
            </a:bodyPr>
            <a:lstStyle/>
            <a:p>
              <a:r>
                <a:rPr lang="en-US" dirty="0"/>
                <a:t>0</a:t>
              </a:r>
              <a:endParaRPr lang="he-IL" dirty="0"/>
            </a:p>
          </p:txBody>
        </p:sp>
        <p:sp>
          <p:nvSpPr>
            <p:cNvPr id="32" name="TextBox 31">
              <a:extLst>
                <a:ext uri="{FF2B5EF4-FFF2-40B4-BE49-F238E27FC236}">
                  <a16:creationId xmlns:a16="http://schemas.microsoft.com/office/drawing/2014/main" id="{88966D7D-0240-4DC0-91D3-A19DFF6151C8}"/>
                </a:ext>
              </a:extLst>
            </p:cNvPr>
            <p:cNvSpPr txBox="1"/>
            <p:nvPr/>
          </p:nvSpPr>
          <p:spPr>
            <a:xfrm>
              <a:off x="8095252" y="1746893"/>
              <a:ext cx="266637" cy="369332"/>
            </a:xfrm>
            <a:prstGeom prst="rect">
              <a:avLst/>
            </a:prstGeom>
            <a:noFill/>
          </p:spPr>
          <p:txBody>
            <a:bodyPr wrap="square" rtlCol="1">
              <a:spAutoFit/>
            </a:bodyPr>
            <a:lstStyle/>
            <a:p>
              <a:r>
                <a:rPr lang="en-US" dirty="0"/>
                <a:t>1</a:t>
              </a:r>
              <a:endParaRPr lang="he-IL" dirty="0"/>
            </a:p>
          </p:txBody>
        </p:sp>
        <p:sp>
          <p:nvSpPr>
            <p:cNvPr id="33" name="TextBox 32">
              <a:extLst>
                <a:ext uri="{FF2B5EF4-FFF2-40B4-BE49-F238E27FC236}">
                  <a16:creationId xmlns:a16="http://schemas.microsoft.com/office/drawing/2014/main" id="{55E1451D-46BB-440F-BB0B-CB069FB4567E}"/>
                </a:ext>
              </a:extLst>
            </p:cNvPr>
            <p:cNvSpPr txBox="1"/>
            <p:nvPr/>
          </p:nvSpPr>
          <p:spPr>
            <a:xfrm>
              <a:off x="10572834" y="2352725"/>
              <a:ext cx="266637" cy="369332"/>
            </a:xfrm>
            <a:prstGeom prst="rect">
              <a:avLst/>
            </a:prstGeom>
            <a:noFill/>
          </p:spPr>
          <p:txBody>
            <a:bodyPr wrap="square" rtlCol="1">
              <a:spAutoFit/>
            </a:bodyPr>
            <a:lstStyle/>
            <a:p>
              <a:r>
                <a:rPr lang="en-US" dirty="0"/>
                <a:t>1</a:t>
              </a:r>
              <a:endParaRPr lang="he-IL" dirty="0"/>
            </a:p>
          </p:txBody>
        </p:sp>
        <p:sp>
          <p:nvSpPr>
            <p:cNvPr id="34" name="TextBox 33">
              <a:extLst>
                <a:ext uri="{FF2B5EF4-FFF2-40B4-BE49-F238E27FC236}">
                  <a16:creationId xmlns:a16="http://schemas.microsoft.com/office/drawing/2014/main" id="{92FE59CE-DE9A-42BD-96DB-5F7539B6DCEA}"/>
                </a:ext>
              </a:extLst>
            </p:cNvPr>
            <p:cNvSpPr txBox="1"/>
            <p:nvPr/>
          </p:nvSpPr>
          <p:spPr>
            <a:xfrm>
              <a:off x="9404742" y="2352725"/>
              <a:ext cx="266637" cy="369332"/>
            </a:xfrm>
            <a:prstGeom prst="rect">
              <a:avLst/>
            </a:prstGeom>
            <a:noFill/>
          </p:spPr>
          <p:txBody>
            <a:bodyPr wrap="square" rtlCol="1">
              <a:spAutoFit/>
            </a:bodyPr>
            <a:lstStyle/>
            <a:p>
              <a:r>
                <a:rPr lang="en-US" dirty="0"/>
                <a:t>1</a:t>
              </a:r>
              <a:endParaRPr lang="he-IL" dirty="0"/>
            </a:p>
          </p:txBody>
        </p:sp>
        <p:sp>
          <p:nvSpPr>
            <p:cNvPr id="35" name="TextBox 34">
              <a:extLst>
                <a:ext uri="{FF2B5EF4-FFF2-40B4-BE49-F238E27FC236}">
                  <a16:creationId xmlns:a16="http://schemas.microsoft.com/office/drawing/2014/main" id="{2CE07AB2-0C57-411A-8381-FB1F3D6BEE54}"/>
                </a:ext>
              </a:extLst>
            </p:cNvPr>
            <p:cNvSpPr txBox="1"/>
            <p:nvPr/>
          </p:nvSpPr>
          <p:spPr>
            <a:xfrm>
              <a:off x="9843832" y="3294397"/>
              <a:ext cx="733926" cy="369332"/>
            </a:xfrm>
            <a:prstGeom prst="rect">
              <a:avLst/>
            </a:prstGeom>
            <a:noFill/>
          </p:spPr>
          <p:txBody>
            <a:bodyPr wrap="square" rtlCol="1">
              <a:spAutoFit/>
            </a:bodyPr>
            <a:lstStyle/>
            <a:p>
              <a:r>
                <a:rPr lang="en-US" dirty="0"/>
                <a:t>fib(0)</a:t>
              </a:r>
              <a:endParaRPr lang="he-IL" dirty="0"/>
            </a:p>
          </p:txBody>
        </p:sp>
        <p:sp>
          <p:nvSpPr>
            <p:cNvPr id="36" name="TextBox 35">
              <a:extLst>
                <a:ext uri="{FF2B5EF4-FFF2-40B4-BE49-F238E27FC236}">
                  <a16:creationId xmlns:a16="http://schemas.microsoft.com/office/drawing/2014/main" id="{1984068C-F63C-404D-BA0E-B92481138D3D}"/>
                </a:ext>
              </a:extLst>
            </p:cNvPr>
            <p:cNvSpPr txBox="1"/>
            <p:nvPr/>
          </p:nvSpPr>
          <p:spPr>
            <a:xfrm>
              <a:off x="11101091" y="3294397"/>
              <a:ext cx="733926" cy="369332"/>
            </a:xfrm>
            <a:prstGeom prst="rect">
              <a:avLst/>
            </a:prstGeom>
            <a:noFill/>
          </p:spPr>
          <p:txBody>
            <a:bodyPr wrap="square" rtlCol="1">
              <a:spAutoFit/>
            </a:bodyPr>
            <a:lstStyle/>
            <a:p>
              <a:r>
                <a:rPr lang="en-US" dirty="0"/>
                <a:t>fib(1)</a:t>
              </a:r>
              <a:endParaRPr lang="he-IL" dirty="0"/>
            </a:p>
          </p:txBody>
        </p:sp>
        <p:cxnSp>
          <p:nvCxnSpPr>
            <p:cNvPr id="38" name="Straight Arrow Connector 37">
              <a:extLst>
                <a:ext uri="{FF2B5EF4-FFF2-40B4-BE49-F238E27FC236}">
                  <a16:creationId xmlns:a16="http://schemas.microsoft.com/office/drawing/2014/main" id="{3C1B906B-C5F6-45BA-8EBF-708117208CFF}"/>
                </a:ext>
              </a:extLst>
            </p:cNvPr>
            <p:cNvCxnSpPr>
              <a:stCxn id="35" idx="0"/>
            </p:cNvCxnSpPr>
            <p:nvPr/>
          </p:nvCxnSpPr>
          <p:spPr>
            <a:xfrm flipV="1">
              <a:off x="10210795" y="3108357"/>
              <a:ext cx="251642" cy="18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E645570-8A2D-4B88-BD5C-5D0C84A43816}"/>
                </a:ext>
              </a:extLst>
            </p:cNvPr>
            <p:cNvCxnSpPr/>
            <p:nvPr/>
          </p:nvCxnSpPr>
          <p:spPr>
            <a:xfrm flipH="1" flipV="1">
              <a:off x="10972800" y="3108357"/>
              <a:ext cx="364374" cy="18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BBE8397-A802-490B-8FEE-17CB691098B4}"/>
                </a:ext>
              </a:extLst>
            </p:cNvPr>
            <p:cNvSpPr txBox="1"/>
            <p:nvPr/>
          </p:nvSpPr>
          <p:spPr>
            <a:xfrm>
              <a:off x="10022343" y="2914527"/>
              <a:ext cx="266637" cy="369332"/>
            </a:xfrm>
            <a:prstGeom prst="rect">
              <a:avLst/>
            </a:prstGeom>
            <a:noFill/>
          </p:spPr>
          <p:txBody>
            <a:bodyPr wrap="square" rtlCol="1">
              <a:spAutoFit/>
            </a:bodyPr>
            <a:lstStyle/>
            <a:p>
              <a:r>
                <a:rPr lang="en-US" dirty="0"/>
                <a:t>0</a:t>
              </a:r>
              <a:endParaRPr lang="he-IL" dirty="0"/>
            </a:p>
          </p:txBody>
        </p:sp>
        <p:sp>
          <p:nvSpPr>
            <p:cNvPr id="42" name="TextBox 41">
              <a:extLst>
                <a:ext uri="{FF2B5EF4-FFF2-40B4-BE49-F238E27FC236}">
                  <a16:creationId xmlns:a16="http://schemas.microsoft.com/office/drawing/2014/main" id="{E3E3B650-3B91-4264-B841-EDF731674EE6}"/>
                </a:ext>
              </a:extLst>
            </p:cNvPr>
            <p:cNvSpPr txBox="1"/>
            <p:nvPr/>
          </p:nvSpPr>
          <p:spPr>
            <a:xfrm>
              <a:off x="11187174" y="2879341"/>
              <a:ext cx="266637" cy="369332"/>
            </a:xfrm>
            <a:prstGeom prst="rect">
              <a:avLst/>
            </a:prstGeom>
            <a:noFill/>
          </p:spPr>
          <p:txBody>
            <a:bodyPr wrap="square" rtlCol="1">
              <a:spAutoFit/>
            </a:bodyPr>
            <a:lstStyle/>
            <a:p>
              <a:r>
                <a:rPr lang="en-US" dirty="0"/>
                <a:t>1</a:t>
              </a:r>
              <a:endParaRPr lang="he-IL" dirty="0"/>
            </a:p>
          </p:txBody>
        </p:sp>
        <p:sp>
          <p:nvSpPr>
            <p:cNvPr id="43" name="TextBox 42">
              <a:extLst>
                <a:ext uri="{FF2B5EF4-FFF2-40B4-BE49-F238E27FC236}">
                  <a16:creationId xmlns:a16="http://schemas.microsoft.com/office/drawing/2014/main" id="{A457B3D4-DD68-402E-A15E-FBC05E3E6B36}"/>
                </a:ext>
              </a:extLst>
            </p:cNvPr>
            <p:cNvSpPr txBox="1"/>
            <p:nvPr/>
          </p:nvSpPr>
          <p:spPr>
            <a:xfrm>
              <a:off x="9476869" y="1611358"/>
              <a:ext cx="266637" cy="369332"/>
            </a:xfrm>
            <a:prstGeom prst="rect">
              <a:avLst/>
            </a:prstGeom>
            <a:noFill/>
          </p:spPr>
          <p:txBody>
            <a:bodyPr wrap="square" rtlCol="1">
              <a:spAutoFit/>
            </a:bodyPr>
            <a:lstStyle/>
            <a:p>
              <a:r>
                <a:rPr lang="en-US" dirty="0"/>
                <a:t>2</a:t>
              </a:r>
              <a:endParaRPr lang="he-IL" dirty="0"/>
            </a:p>
          </p:txBody>
        </p:sp>
      </p:grpSp>
      <p:sp>
        <p:nvSpPr>
          <p:cNvPr id="45" name="TextBox 44">
            <a:extLst>
              <a:ext uri="{FF2B5EF4-FFF2-40B4-BE49-F238E27FC236}">
                <a16:creationId xmlns:a16="http://schemas.microsoft.com/office/drawing/2014/main" id="{E4937292-0CA2-4939-B570-529F2EB7C82C}"/>
              </a:ext>
            </a:extLst>
          </p:cNvPr>
          <p:cNvSpPr txBox="1"/>
          <p:nvPr/>
        </p:nvSpPr>
        <p:spPr>
          <a:xfrm>
            <a:off x="8789737" y="1282701"/>
            <a:ext cx="266637" cy="369332"/>
          </a:xfrm>
          <a:prstGeom prst="rect">
            <a:avLst/>
          </a:prstGeom>
          <a:noFill/>
        </p:spPr>
        <p:txBody>
          <a:bodyPr wrap="square" rtlCol="1">
            <a:spAutoFit/>
          </a:bodyPr>
          <a:lstStyle/>
          <a:p>
            <a:r>
              <a:rPr lang="en-US" dirty="0"/>
              <a:t>3</a:t>
            </a:r>
            <a:endParaRPr lang="he-IL" dirty="0"/>
          </a:p>
        </p:txBody>
      </p:sp>
      <p:cxnSp>
        <p:nvCxnSpPr>
          <p:cNvPr id="47" name="Straight Arrow Connector 46">
            <a:extLst>
              <a:ext uri="{FF2B5EF4-FFF2-40B4-BE49-F238E27FC236}">
                <a16:creationId xmlns:a16="http://schemas.microsoft.com/office/drawing/2014/main" id="{F1316A2F-DCE3-4979-AE75-0400145D1DC9}"/>
              </a:ext>
            </a:extLst>
          </p:cNvPr>
          <p:cNvCxnSpPr>
            <a:cxnSpLocks/>
            <a:stCxn id="9" idx="0"/>
          </p:cNvCxnSpPr>
          <p:nvPr/>
        </p:nvCxnSpPr>
        <p:spPr>
          <a:xfrm flipV="1">
            <a:off x="8969542" y="1652033"/>
            <a:ext cx="0" cy="21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08705E-0460-461F-910B-E1F041684A33}"/>
              </a:ext>
            </a:extLst>
          </p:cNvPr>
          <p:cNvSpPr txBox="1"/>
          <p:nvPr/>
        </p:nvSpPr>
        <p:spPr>
          <a:xfrm>
            <a:off x="8260015" y="2739025"/>
            <a:ext cx="266637" cy="369332"/>
          </a:xfrm>
          <a:prstGeom prst="rect">
            <a:avLst/>
          </a:prstGeom>
          <a:noFill/>
        </p:spPr>
        <p:txBody>
          <a:bodyPr wrap="square" rtlCol="1">
            <a:spAutoFit/>
          </a:bodyPr>
          <a:lstStyle/>
          <a:p>
            <a:r>
              <a:rPr lang="en-US" dirty="0"/>
              <a:t>1</a:t>
            </a:r>
            <a:endParaRPr lang="he-IL" dirty="0"/>
          </a:p>
        </p:txBody>
      </p:sp>
      <p:pic>
        <p:nvPicPr>
          <p:cNvPr id="53" name="Picture 52">
            <a:extLst>
              <a:ext uri="{FF2B5EF4-FFF2-40B4-BE49-F238E27FC236}">
                <a16:creationId xmlns:a16="http://schemas.microsoft.com/office/drawing/2014/main" id="{113B2518-E7A1-4DF6-A8CB-7FED641F0DEC}"/>
              </a:ext>
            </a:extLst>
          </p:cNvPr>
          <p:cNvPicPr>
            <a:picLocks noChangeAspect="1"/>
          </p:cNvPicPr>
          <p:nvPr/>
        </p:nvPicPr>
        <p:blipFill>
          <a:blip r:embed="rId2"/>
          <a:stretch>
            <a:fillRect/>
          </a:stretch>
        </p:blipFill>
        <p:spPr>
          <a:xfrm>
            <a:off x="204763" y="3818331"/>
            <a:ext cx="3303510" cy="982764"/>
          </a:xfrm>
          <a:prstGeom prst="rect">
            <a:avLst/>
          </a:prstGeom>
        </p:spPr>
      </p:pic>
      <p:pic>
        <p:nvPicPr>
          <p:cNvPr id="3" name="Picture 2"/>
          <p:cNvPicPr>
            <a:picLocks noChangeAspect="1"/>
          </p:cNvPicPr>
          <p:nvPr/>
        </p:nvPicPr>
        <p:blipFill>
          <a:blip r:embed="rId3"/>
          <a:stretch>
            <a:fillRect/>
          </a:stretch>
        </p:blipFill>
        <p:spPr>
          <a:xfrm>
            <a:off x="3508273" y="2664900"/>
            <a:ext cx="3790950" cy="3629025"/>
          </a:xfrm>
          <a:prstGeom prst="rect">
            <a:avLst/>
          </a:prstGeom>
        </p:spPr>
      </p:pic>
    </p:spTree>
    <p:extLst>
      <p:ext uri="{BB962C8B-B14F-4D97-AF65-F5344CB8AC3E}">
        <p14:creationId xmlns:p14="http://schemas.microsoft.com/office/powerpoint/2010/main" val="343507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pic>
        <p:nvPicPr>
          <p:cNvPr id="7" name="Picture 6"/>
          <p:cNvPicPr>
            <a:picLocks noChangeAspect="1"/>
          </p:cNvPicPr>
          <p:nvPr/>
        </p:nvPicPr>
        <p:blipFill>
          <a:blip r:embed="rId2"/>
          <a:stretch>
            <a:fillRect/>
          </a:stretch>
        </p:blipFill>
        <p:spPr>
          <a:xfrm>
            <a:off x="6413500" y="1871420"/>
            <a:ext cx="5265738" cy="2522996"/>
          </a:xfrm>
          <a:prstGeom prst="rect">
            <a:avLst/>
          </a:prstGeom>
        </p:spPr>
      </p:pic>
      <p:sp>
        <p:nvSpPr>
          <p:cNvPr id="9" name="Content Placeholder 5">
            <a:extLst>
              <a:ext uri="{FF2B5EF4-FFF2-40B4-BE49-F238E27FC236}">
                <a16:creationId xmlns:a16="http://schemas.microsoft.com/office/drawing/2014/main" id="{1109489A-E78E-4C73-ABB4-6F06FEFEED7F}"/>
              </a:ext>
            </a:extLst>
          </p:cNvPr>
          <p:cNvSpPr txBox="1">
            <a:spLocks/>
          </p:cNvSpPr>
          <p:nvPr/>
        </p:nvSpPr>
        <p:spPr>
          <a:xfrm>
            <a:off x="821574" y="830263"/>
            <a:ext cx="10058400" cy="388622"/>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dirty="0" smtClean="0"/>
              <a:t>- tree recursion upon nested sequences    </a:t>
            </a:r>
            <a:r>
              <a:rPr lang="he-IL" sz="9600" dirty="0" smtClean="0"/>
              <a:t> (</a:t>
            </a:r>
            <a:r>
              <a:rPr lang="en-US" sz="9600" dirty="0" smtClean="0"/>
              <a:t>allNestedNumbersp.py</a:t>
            </a:r>
            <a:r>
              <a:rPr lang="he-IL" sz="9600" dirty="0" smtClean="0"/>
              <a:t>)</a:t>
            </a:r>
            <a:endParaRPr lang="en-US" sz="9600" dirty="0" smtClean="0"/>
          </a:p>
          <a:p>
            <a:pPr algn="ctr"/>
            <a:endParaRPr lang="he-IL" sz="9600" dirty="0" smtClean="0"/>
          </a:p>
          <a:p>
            <a:pPr algn="ctr"/>
            <a:endParaRPr lang="he-IL" dirty="0"/>
          </a:p>
        </p:txBody>
      </p:sp>
      <p:pic>
        <p:nvPicPr>
          <p:cNvPr id="11" name="Picture 10"/>
          <p:cNvPicPr>
            <a:picLocks noChangeAspect="1"/>
          </p:cNvPicPr>
          <p:nvPr/>
        </p:nvPicPr>
        <p:blipFill>
          <a:blip r:embed="rId3"/>
          <a:stretch>
            <a:fillRect/>
          </a:stretch>
        </p:blipFill>
        <p:spPr>
          <a:xfrm>
            <a:off x="130175" y="1218886"/>
            <a:ext cx="6143625" cy="5396070"/>
          </a:xfrm>
          <a:prstGeom prst="rect">
            <a:avLst/>
          </a:prstGeom>
        </p:spPr>
      </p:pic>
    </p:spTree>
    <p:extLst>
      <p:ext uri="{BB962C8B-B14F-4D97-AF65-F5344CB8AC3E}">
        <p14:creationId xmlns:p14="http://schemas.microsoft.com/office/powerpoint/2010/main" val="2543409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21574" y="198872"/>
            <a:ext cx="10515600" cy="532649"/>
          </a:xfrm>
        </p:spPr>
        <p:txBody>
          <a:bodyPr>
            <a:normAutofit fontScale="90000"/>
          </a:bodyPr>
          <a:lstStyle/>
          <a:p>
            <a:pPr algn="ctr"/>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8" name="Content Placeholder 5">
            <a:extLst>
              <a:ext uri="{FF2B5EF4-FFF2-40B4-BE49-F238E27FC236}">
                <a16:creationId xmlns:a16="http://schemas.microsoft.com/office/drawing/2014/main" id="{1109489A-E78E-4C73-ABB4-6F06FEFEED7F}"/>
              </a:ext>
            </a:extLst>
          </p:cNvPr>
          <p:cNvSpPr txBox="1">
            <a:spLocks/>
          </p:cNvSpPr>
          <p:nvPr/>
        </p:nvSpPr>
        <p:spPr>
          <a:xfrm>
            <a:off x="1050174" y="775595"/>
            <a:ext cx="10058400" cy="388622"/>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dirty="0" smtClean="0"/>
              <a:t>- tree recursion upon nested sequences  - list reversing  </a:t>
            </a:r>
            <a:r>
              <a:rPr lang="he-IL" sz="9600" dirty="0" smtClean="0"/>
              <a:t> (</a:t>
            </a:r>
            <a:r>
              <a:rPr lang="en-US" sz="9600" dirty="0" smtClean="0"/>
              <a:t>reverse.py</a:t>
            </a:r>
            <a:r>
              <a:rPr lang="he-IL" sz="9600" dirty="0" smtClean="0"/>
              <a:t>)</a:t>
            </a:r>
            <a:endParaRPr lang="en-US" sz="9600" dirty="0" smtClean="0"/>
          </a:p>
          <a:p>
            <a:pPr algn="ctr"/>
            <a:endParaRPr lang="he-IL" sz="9600" dirty="0" smtClean="0"/>
          </a:p>
          <a:p>
            <a:pPr algn="ctr"/>
            <a:endParaRPr lang="he-IL" dirty="0"/>
          </a:p>
        </p:txBody>
      </p:sp>
      <p:pic>
        <p:nvPicPr>
          <p:cNvPr id="9" name="Picture 8"/>
          <p:cNvPicPr>
            <a:picLocks noChangeAspect="1"/>
          </p:cNvPicPr>
          <p:nvPr/>
        </p:nvPicPr>
        <p:blipFill>
          <a:blip r:embed="rId2"/>
          <a:stretch>
            <a:fillRect/>
          </a:stretch>
        </p:blipFill>
        <p:spPr>
          <a:xfrm>
            <a:off x="277812" y="1408112"/>
            <a:ext cx="5419911" cy="3341688"/>
          </a:xfrm>
          <a:prstGeom prst="rect">
            <a:avLst/>
          </a:prstGeom>
        </p:spPr>
      </p:pic>
      <p:pic>
        <p:nvPicPr>
          <p:cNvPr id="10" name="Picture 9"/>
          <p:cNvPicPr>
            <a:picLocks noChangeAspect="1"/>
          </p:cNvPicPr>
          <p:nvPr/>
        </p:nvPicPr>
        <p:blipFill>
          <a:blip r:embed="rId3"/>
          <a:stretch>
            <a:fillRect/>
          </a:stretch>
        </p:blipFill>
        <p:spPr>
          <a:xfrm>
            <a:off x="5357425" y="1519237"/>
            <a:ext cx="5979749" cy="2151063"/>
          </a:xfrm>
          <a:prstGeom prst="rect">
            <a:avLst/>
          </a:prstGeom>
        </p:spPr>
      </p:pic>
      <p:grpSp>
        <p:nvGrpSpPr>
          <p:cNvPr id="13" name="Group 12"/>
          <p:cNvGrpSpPr/>
          <p:nvPr/>
        </p:nvGrpSpPr>
        <p:grpSpPr>
          <a:xfrm>
            <a:off x="5697722" y="3781425"/>
            <a:ext cx="2696978" cy="2327275"/>
            <a:chOff x="1625600" y="4993695"/>
            <a:chExt cx="2057400" cy="1603955"/>
          </a:xfrm>
        </p:grpSpPr>
        <p:pic>
          <p:nvPicPr>
            <p:cNvPr id="11" name="Picture 10"/>
            <p:cNvPicPr>
              <a:picLocks noChangeAspect="1"/>
            </p:cNvPicPr>
            <p:nvPr/>
          </p:nvPicPr>
          <p:blipFill>
            <a:blip r:embed="rId4"/>
            <a:stretch>
              <a:fillRect/>
            </a:stretch>
          </p:blipFill>
          <p:spPr>
            <a:xfrm>
              <a:off x="1625600" y="4993695"/>
              <a:ext cx="2057400" cy="257175"/>
            </a:xfrm>
            <a:prstGeom prst="rect">
              <a:avLst/>
            </a:prstGeom>
          </p:spPr>
        </p:pic>
        <p:pic>
          <p:nvPicPr>
            <p:cNvPr id="12" name="Picture 11"/>
            <p:cNvPicPr>
              <a:picLocks noChangeAspect="1"/>
            </p:cNvPicPr>
            <p:nvPr/>
          </p:nvPicPr>
          <p:blipFill>
            <a:blip r:embed="rId5"/>
            <a:stretch>
              <a:fillRect/>
            </a:stretch>
          </p:blipFill>
          <p:spPr>
            <a:xfrm>
              <a:off x="1643062" y="5187950"/>
              <a:ext cx="1819275" cy="1409700"/>
            </a:xfrm>
            <a:prstGeom prst="rect">
              <a:avLst/>
            </a:prstGeom>
          </p:spPr>
        </p:pic>
      </p:grpSp>
    </p:spTree>
    <p:extLst>
      <p:ext uri="{BB962C8B-B14F-4D97-AF65-F5344CB8AC3E}">
        <p14:creationId xmlns:p14="http://schemas.microsoft.com/office/powerpoint/2010/main" val="206967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6"/>
            <a:ext cx="10515600" cy="532649"/>
          </a:xfrm>
        </p:spPr>
        <p:txBody>
          <a:bodyPr>
            <a:normAutofit fontScale="90000"/>
          </a:bodyPr>
          <a:lstStyle/>
          <a:p>
            <a:pPr algn="ctr" rtl="0"/>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
        <p:nvSpPr>
          <p:cNvPr id="3" name="מציין מיקום תוכן 2"/>
          <p:cNvSpPr>
            <a:spLocks noGrp="1"/>
          </p:cNvSpPr>
          <p:nvPr>
            <p:ph idx="1"/>
          </p:nvPr>
        </p:nvSpPr>
        <p:spPr>
          <a:xfrm>
            <a:off x="83127" y="1080655"/>
            <a:ext cx="11953702" cy="5536275"/>
          </a:xfrm>
        </p:spPr>
        <p:txBody>
          <a:bodyPr>
            <a:normAutofit fontScale="47500" lnSpcReduction="20000"/>
          </a:bodyPr>
          <a:lstStyle/>
          <a:p>
            <a:pPr marL="0" indent="0" algn="ctr">
              <a:buNone/>
            </a:pPr>
            <a:r>
              <a:rPr lang="en-US" sz="4700" b="1" u="sng" dirty="0" smtClean="0"/>
              <a:t>Recursion as a particular case of the “Divide-and-Conquer” problem solving method</a:t>
            </a:r>
            <a:endParaRPr lang="he-IL" sz="4700" b="1" u="sng" dirty="0" smtClean="0"/>
          </a:p>
          <a:p>
            <a:pPr marL="0" indent="0" algn="ctr">
              <a:buNone/>
            </a:pPr>
            <a:endParaRPr lang="he-IL" sz="4700" u="sng" dirty="0"/>
          </a:p>
          <a:p>
            <a:pPr marL="0" indent="0" algn="l" rtl="0">
              <a:lnSpc>
                <a:spcPct val="150000"/>
              </a:lnSpc>
              <a:buNone/>
            </a:pPr>
            <a:r>
              <a:rPr lang="en-US" sz="4400" u="sng" dirty="0" smtClean="0"/>
              <a:t>The idea of </a:t>
            </a:r>
            <a:r>
              <a:rPr lang="en-US" sz="4400" b="1" i="1" u="sng" dirty="0" smtClean="0"/>
              <a:t>Recursive </a:t>
            </a:r>
            <a:r>
              <a:rPr lang="en-US" sz="4400" b="1" i="1" u="sng" dirty="0"/>
              <a:t>T</a:t>
            </a:r>
            <a:r>
              <a:rPr lang="en-US" sz="4400" b="1" i="1" u="sng" dirty="0" smtClean="0"/>
              <a:t>hinking </a:t>
            </a:r>
            <a:r>
              <a:rPr lang="en-US" sz="4400" u="sng" dirty="0" smtClean="0"/>
              <a:t>as a problem solving method is as follows</a:t>
            </a:r>
            <a:r>
              <a:rPr lang="en-US" sz="4400" dirty="0" smtClean="0"/>
              <a:t>:</a:t>
            </a:r>
          </a:p>
          <a:p>
            <a:pPr marL="0" indent="0" algn="l" rtl="0">
              <a:lnSpc>
                <a:spcPct val="150000"/>
              </a:lnSpc>
              <a:buNone/>
            </a:pPr>
            <a:r>
              <a:rPr lang="en-US" sz="4400" dirty="0" smtClean="0"/>
              <a:t>Decompose the whole problem into two sub-problems:</a:t>
            </a:r>
          </a:p>
          <a:p>
            <a:pPr marL="742950" indent="-742950" algn="l" rtl="0">
              <a:lnSpc>
                <a:spcPct val="150000"/>
              </a:lnSpc>
              <a:buAutoNum type="arabicPeriod"/>
            </a:pPr>
            <a:r>
              <a:rPr lang="en-US" sz="4400" u="sng" dirty="0" smtClean="0"/>
              <a:t>The base case of the recursion (the stop condition) </a:t>
            </a:r>
            <a:r>
              <a:rPr lang="en-US" sz="4400" dirty="0" smtClean="0"/>
              <a:t>– it is one sub-problem (or more) whose solution is known in advance (or it is trivial).</a:t>
            </a:r>
          </a:p>
          <a:p>
            <a:pPr marL="742950" indent="-742950" algn="l" rtl="0">
              <a:lnSpc>
                <a:spcPct val="150000"/>
              </a:lnSpc>
              <a:buAutoNum type="arabicPeriod"/>
            </a:pPr>
            <a:r>
              <a:rPr lang="en-US" sz="4400" u="sng" dirty="0" smtClean="0"/>
              <a:t>The general case of the recursion  (the recursive case) </a:t>
            </a:r>
            <a:r>
              <a:rPr lang="en-US" sz="4400" dirty="0" smtClean="0"/>
              <a:t>–  it is one sub-problem (or more) whose structure is exactly as that of the whole problem, but smaller (it is simpler to solve). </a:t>
            </a:r>
          </a:p>
          <a:p>
            <a:pPr marL="0" indent="0" algn="l" rtl="0">
              <a:lnSpc>
                <a:spcPct val="150000"/>
              </a:lnSpc>
              <a:buNone/>
            </a:pPr>
            <a:r>
              <a:rPr lang="en-US" sz="4400" dirty="0" smtClean="0"/>
              <a:t>Assuming that the solution(s) of the sub-problem(s) is/are known, the solution of the whole problem will be based on the solution(s) of the sub-problem(s).</a:t>
            </a:r>
          </a:p>
          <a:p>
            <a:pPr marL="742950" indent="-742950" algn="l" rtl="0">
              <a:lnSpc>
                <a:spcPct val="150000"/>
              </a:lnSpc>
              <a:buAutoNum type="arabicPeriod"/>
            </a:pPr>
            <a:endParaRPr lang="he-IL" sz="4400" dirty="0" smtClean="0"/>
          </a:p>
        </p:txBody>
      </p:sp>
    </p:spTree>
    <p:extLst>
      <p:ext uri="{BB962C8B-B14F-4D97-AF65-F5344CB8AC3E}">
        <p14:creationId xmlns:p14="http://schemas.microsoft.com/office/powerpoint/2010/main" val="321237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127" y="1080655"/>
            <a:ext cx="11953702" cy="5536275"/>
          </a:xfrm>
        </p:spPr>
        <p:txBody>
          <a:bodyPr>
            <a:normAutofit lnSpcReduction="10000"/>
          </a:bodyPr>
          <a:lstStyle/>
          <a:p>
            <a:pPr marL="0" indent="0" algn="ctr">
              <a:buNone/>
            </a:pPr>
            <a:r>
              <a:rPr lang="en-US" u="sng" dirty="0" smtClean="0"/>
              <a:t>Similarity to Proof by Induction</a:t>
            </a:r>
            <a:endParaRPr lang="he-IL" u="sng" dirty="0"/>
          </a:p>
          <a:p>
            <a:pPr marL="0" indent="0" algn="ctr">
              <a:buNone/>
            </a:pPr>
            <a:endParaRPr lang="he-IL" u="sng" dirty="0"/>
          </a:p>
          <a:p>
            <a:pPr marL="0" indent="0" algn="l" rtl="0">
              <a:buNone/>
            </a:pPr>
            <a:r>
              <a:rPr lang="en-US" dirty="0" smtClean="0"/>
              <a:t>The fundamental idea of Recursion as a </a:t>
            </a:r>
            <a:r>
              <a:rPr lang="en-US" dirty="0"/>
              <a:t>P</a:t>
            </a:r>
            <a:r>
              <a:rPr lang="en-US" dirty="0" smtClean="0"/>
              <a:t>roblem </a:t>
            </a:r>
            <a:r>
              <a:rPr lang="en-US" dirty="0"/>
              <a:t>S</a:t>
            </a:r>
            <a:r>
              <a:rPr lang="en-US" dirty="0" smtClean="0"/>
              <a:t>olving method, is similar to Proof by Induction, in Mathematics:</a:t>
            </a:r>
          </a:p>
          <a:p>
            <a:pPr marL="514350" indent="-514350" algn="l" rtl="0">
              <a:buAutoNum type="arabicPeriod"/>
            </a:pPr>
            <a:r>
              <a:rPr lang="en-US" dirty="0" smtClean="0"/>
              <a:t>There exists a base case for which the solution in known.</a:t>
            </a:r>
          </a:p>
          <a:p>
            <a:pPr marL="514350" indent="-514350" algn="l" rtl="0">
              <a:buAutoNum type="arabicPeriod"/>
            </a:pPr>
            <a:r>
              <a:rPr lang="en-US" dirty="0" smtClean="0"/>
              <a:t>Let’s assume that there exists a solution for a sub-problem whose structure is exactly as that of the whole problem, and its size is smaller , and it is possible to express the solution of the whole problem as some relationship between both. </a:t>
            </a:r>
          </a:p>
          <a:p>
            <a:pPr marL="514350" indent="-514350" algn="l" rtl="0">
              <a:buAutoNum type="arabicPeriod"/>
            </a:pPr>
            <a:r>
              <a:rPr lang="en-US" dirty="0" smtClean="0"/>
              <a:t>Let’s apply step 2’ repeatedly; this process generates a hierarchy of sub-problems, </a:t>
            </a:r>
            <a:r>
              <a:rPr lang="en-US" dirty="0"/>
              <a:t>until we get to the base case</a:t>
            </a:r>
            <a:r>
              <a:rPr lang="en-US" dirty="0" smtClean="0"/>
              <a:t>.</a:t>
            </a:r>
          </a:p>
          <a:p>
            <a:pPr marL="514350" indent="-514350" algn="l" rtl="0">
              <a:buAutoNum type="arabicPeriod"/>
            </a:pPr>
            <a:r>
              <a:rPr lang="en-US" dirty="0" smtClean="0"/>
              <a:t>The solution of the whole problem will  be found by composing the solutions of the sub-problems, bottom-up through the hierarchy   generated in step 3’.</a:t>
            </a:r>
            <a:endParaRPr lang="en-US" dirty="0"/>
          </a:p>
        </p:txBody>
      </p:sp>
      <p:sp>
        <p:nvSpPr>
          <p:cNvPr id="5" name="כותרת 1"/>
          <p:cNvSpPr>
            <a:spLocks noGrp="1"/>
          </p:cNvSpPr>
          <p:nvPr>
            <p:ph type="title"/>
          </p:nvPr>
        </p:nvSpPr>
        <p:spPr>
          <a:xfrm>
            <a:off x="838200" y="365126"/>
            <a:ext cx="10515600" cy="532649"/>
          </a:xfrm>
        </p:spPr>
        <p:txBody>
          <a:bodyPr>
            <a:normAutofit fontScale="90000"/>
          </a:bodyPr>
          <a:lstStyle/>
          <a:p>
            <a:pPr algn="ctr" rtl="0"/>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92490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1368425"/>
            <a:ext cx="10515600" cy="5004666"/>
          </a:xfrm>
        </p:spPr>
        <p:txBody>
          <a:bodyPr>
            <a:normAutofit/>
          </a:bodyPr>
          <a:lstStyle/>
          <a:p>
            <a:pPr marL="0" indent="0" algn="ctr">
              <a:buNone/>
            </a:pPr>
            <a:r>
              <a:rPr lang="en-US" b="1" u="sng" dirty="0" smtClean="0"/>
              <a:t>Examples</a:t>
            </a:r>
            <a:endParaRPr lang="he-IL" b="1" u="sng" dirty="0" smtClean="0"/>
          </a:p>
          <a:p>
            <a:pPr lvl="0" algn="l" rtl="0"/>
            <a:r>
              <a:rPr lang="en-US" b="1" i="1" dirty="0" smtClean="0"/>
              <a:t>n</a:t>
            </a:r>
            <a:r>
              <a:rPr lang="en-US" b="1" i="1" dirty="0"/>
              <a:t>! </a:t>
            </a:r>
            <a:endParaRPr lang="he-IL" b="1" i="1" dirty="0"/>
          </a:p>
          <a:p>
            <a:pPr marL="0" indent="0" algn="l" rtl="0">
              <a:buNone/>
            </a:pPr>
            <a:r>
              <a:rPr lang="en-US" dirty="0" smtClean="0"/>
              <a:t>0! = 1! = 1 				</a:t>
            </a:r>
          </a:p>
          <a:p>
            <a:pPr marL="0" indent="0" algn="l" rtl="0">
              <a:buNone/>
            </a:pPr>
            <a:r>
              <a:rPr lang="en-US" dirty="0" smtClean="0"/>
              <a:t>n! = n * (n-1)!	</a:t>
            </a:r>
          </a:p>
          <a:p>
            <a:pPr marL="0" indent="0">
              <a:buNone/>
            </a:pPr>
            <a:r>
              <a:rPr lang="he-IL" dirty="0" smtClean="0"/>
              <a:t>	</a:t>
            </a:r>
            <a:endParaRPr lang="en-US" dirty="0" smtClean="0"/>
          </a:p>
          <a:p>
            <a:pPr marL="0" lvl="0" indent="0">
              <a:buNone/>
            </a:pPr>
            <a:endParaRPr lang="he-IL" b="1" i="1" dirty="0"/>
          </a:p>
          <a:p>
            <a:pPr lvl="0" algn="l" rtl="0"/>
            <a:r>
              <a:rPr lang="en-US" b="1" i="1" dirty="0" err="1" smtClean="0"/>
              <a:t>b</a:t>
            </a:r>
            <a:r>
              <a:rPr lang="en-US" b="1" i="1" baseline="30000" dirty="0" err="1" smtClean="0"/>
              <a:t>n</a:t>
            </a:r>
            <a:endParaRPr lang="he-IL" b="1" i="1" baseline="30000" dirty="0"/>
          </a:p>
          <a:p>
            <a:pPr marL="0" indent="0" algn="l" rtl="0">
              <a:buNone/>
            </a:pPr>
            <a:r>
              <a:rPr lang="en-US" i="1" dirty="0"/>
              <a:t>b</a:t>
            </a:r>
            <a:r>
              <a:rPr lang="en-US" i="1" baseline="30000" dirty="0"/>
              <a:t>0</a:t>
            </a:r>
            <a:r>
              <a:rPr lang="en-US" dirty="0"/>
              <a:t> = 1			</a:t>
            </a:r>
            <a:r>
              <a:rPr lang="en-US" i="1" dirty="0" smtClean="0"/>
              <a:t>b</a:t>
            </a:r>
            <a:r>
              <a:rPr lang="en-US" i="1" baseline="30000" dirty="0" smtClean="0"/>
              <a:t>1</a:t>
            </a:r>
            <a:r>
              <a:rPr lang="en-US" dirty="0" smtClean="0"/>
              <a:t> </a:t>
            </a:r>
            <a:r>
              <a:rPr lang="en-US" dirty="0"/>
              <a:t>= b</a:t>
            </a:r>
          </a:p>
          <a:p>
            <a:pPr marL="0" indent="0" algn="l" rtl="0">
              <a:buNone/>
            </a:pPr>
            <a:r>
              <a:rPr lang="en-US" i="1" dirty="0"/>
              <a:t>b</a:t>
            </a:r>
            <a:r>
              <a:rPr lang="en-US" i="1" baseline="30000" dirty="0"/>
              <a:t>n</a:t>
            </a:r>
            <a:r>
              <a:rPr lang="en-US" i="1" dirty="0"/>
              <a:t> = b</a:t>
            </a:r>
            <a:r>
              <a:rPr lang="en-US" i="1" baseline="30000" dirty="0"/>
              <a:t>n-1</a:t>
            </a:r>
            <a:r>
              <a:rPr lang="en-US" i="1" dirty="0"/>
              <a:t> * b		</a:t>
            </a:r>
            <a:r>
              <a:rPr lang="he-IL" dirty="0"/>
              <a:t>	</a:t>
            </a:r>
          </a:p>
          <a:p>
            <a:pPr marL="0" lvl="0" indent="0">
              <a:buNone/>
            </a:pPr>
            <a:endParaRPr lang="en-US" dirty="0"/>
          </a:p>
          <a:p>
            <a:pPr marL="0" indent="0" algn="r">
              <a:buNone/>
            </a:pPr>
            <a:endParaRPr lang="en-US" dirty="0"/>
          </a:p>
        </p:txBody>
      </p:sp>
      <p:sp>
        <p:nvSpPr>
          <p:cNvPr id="5" name="כותרת 1"/>
          <p:cNvSpPr>
            <a:spLocks noGrp="1"/>
          </p:cNvSpPr>
          <p:nvPr>
            <p:ph type="title"/>
          </p:nvPr>
        </p:nvSpPr>
        <p:spPr>
          <a:xfrm>
            <a:off x="838200" y="365126"/>
            <a:ext cx="10515600" cy="532649"/>
          </a:xfrm>
        </p:spPr>
        <p:txBody>
          <a:bodyPr>
            <a:normAutofit fontScale="90000"/>
          </a:bodyPr>
          <a:lstStyle/>
          <a:p>
            <a:pPr algn="ctr" rtl="0"/>
            <a:r>
              <a:rPr lang="en-US" altLang="he-IL" dirty="0"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352845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1368424"/>
            <a:ext cx="10515600" cy="4600113"/>
          </a:xfrm>
        </p:spPr>
        <p:txBody>
          <a:bodyPr>
            <a:normAutofit/>
          </a:bodyPr>
          <a:lstStyle/>
          <a:p>
            <a:pPr marL="0" indent="0" algn="ctr">
              <a:buNone/>
            </a:pPr>
            <a:r>
              <a:rPr lang="en-US" b="1" u="sng" dirty="0" smtClean="0"/>
              <a:t>Examples</a:t>
            </a:r>
            <a:endParaRPr lang="he-IL" b="1" u="sng" dirty="0"/>
          </a:p>
          <a:p>
            <a:pPr lvl="0" algn="l" rtl="0"/>
            <a:r>
              <a:rPr lang="en-US" sz="2600" b="1" i="1" dirty="0" smtClean="0"/>
              <a:t>The length of a list</a:t>
            </a:r>
            <a:endParaRPr lang="he-IL" sz="2600" b="1" i="1" dirty="0"/>
          </a:p>
          <a:p>
            <a:pPr marL="0" indent="0" algn="r">
              <a:buNone/>
            </a:pPr>
            <a:endParaRPr lang="he-IL" dirty="0"/>
          </a:p>
          <a:p>
            <a:pPr marL="0" indent="0" algn="r">
              <a:buNone/>
            </a:pPr>
            <a:endParaRPr lang="en-US" dirty="0"/>
          </a:p>
          <a:p>
            <a:pPr marL="0" indent="0" algn="r">
              <a:buNone/>
            </a:pPr>
            <a:endParaRPr lang="en-US" dirty="0"/>
          </a:p>
          <a:p>
            <a:pPr marL="0" indent="0">
              <a:buNone/>
            </a:pPr>
            <a:endParaRPr lang="he-IL" dirty="0"/>
          </a:p>
          <a:p>
            <a:pPr marL="0" indent="0">
              <a:buNone/>
            </a:pPr>
            <a:r>
              <a:rPr lang="he-IL" dirty="0"/>
              <a:t>	</a:t>
            </a:r>
            <a:endParaRPr lang="he-IL" b="1" i="1" dirty="0"/>
          </a:p>
          <a:p>
            <a:endParaRPr lang="he-IL" dirty="0"/>
          </a:p>
          <a:p>
            <a:pPr marL="0" lvl="0" indent="0">
              <a:buNone/>
            </a:pPr>
            <a:endParaRPr lang="en-US" dirty="0"/>
          </a:p>
          <a:p>
            <a:pPr marL="0" indent="0" algn="r">
              <a:buNone/>
            </a:pPr>
            <a:endParaRPr lang="en-US" dirty="0"/>
          </a:p>
        </p:txBody>
      </p:sp>
      <p:grpSp>
        <p:nvGrpSpPr>
          <p:cNvPr id="5" name="Group 4">
            <a:extLst>
              <a:ext uri="{FF2B5EF4-FFF2-40B4-BE49-F238E27FC236}">
                <a16:creationId xmlns:a16="http://schemas.microsoft.com/office/drawing/2014/main" id="{8DEA4B2C-57DB-4A65-99E3-512F52343734}"/>
              </a:ext>
            </a:extLst>
          </p:cNvPr>
          <p:cNvGrpSpPr/>
          <p:nvPr/>
        </p:nvGrpSpPr>
        <p:grpSpPr>
          <a:xfrm>
            <a:off x="3128357" y="2782669"/>
            <a:ext cx="7633855" cy="1292662"/>
            <a:chOff x="2962102" y="2035604"/>
            <a:chExt cx="7633855" cy="1292662"/>
          </a:xfrm>
        </p:grpSpPr>
        <p:sp>
          <p:nvSpPr>
            <p:cNvPr id="7" name="TextBox 6">
              <a:extLst>
                <a:ext uri="{FF2B5EF4-FFF2-40B4-BE49-F238E27FC236}">
                  <a16:creationId xmlns:a16="http://schemas.microsoft.com/office/drawing/2014/main" id="{97DFBF06-64E6-43F2-8A0F-1F003B8FBBBD}"/>
                </a:ext>
              </a:extLst>
            </p:cNvPr>
            <p:cNvSpPr txBox="1"/>
            <p:nvPr/>
          </p:nvSpPr>
          <p:spPr>
            <a:xfrm>
              <a:off x="2962102" y="2035604"/>
              <a:ext cx="7633855" cy="1292662"/>
            </a:xfrm>
            <a:prstGeom prst="rect">
              <a:avLst/>
            </a:prstGeom>
            <a:noFill/>
          </p:spPr>
          <p:txBody>
            <a:bodyPr wrap="square" rtlCol="1">
              <a:spAutoFit/>
            </a:bodyPr>
            <a:lstStyle/>
            <a:p>
              <a:r>
                <a:rPr lang="en-US" sz="2600" dirty="0" err="1"/>
                <a:t>Lst</a:t>
              </a:r>
              <a:r>
                <a:rPr lang="en-US" sz="2600" dirty="0"/>
                <a:t> == []       </a:t>
              </a:r>
              <a:r>
                <a:rPr lang="en-US" sz="2600" dirty="0" err="1"/>
                <a:t>len</a:t>
              </a:r>
              <a:r>
                <a:rPr lang="en-US" sz="2600" dirty="0"/>
                <a:t>(</a:t>
              </a:r>
              <a:r>
                <a:rPr lang="en-US" sz="2600" dirty="0" err="1"/>
                <a:t>Lst</a:t>
              </a:r>
              <a:r>
                <a:rPr lang="en-US" sz="2600" dirty="0"/>
                <a:t>) = </a:t>
              </a:r>
              <a:r>
                <a:rPr lang="en-US" sz="2600" dirty="0" smtClean="0"/>
                <a:t>0</a:t>
              </a:r>
            </a:p>
            <a:p>
              <a:r>
                <a:rPr lang="en-US" sz="2600" dirty="0" err="1" smtClean="0"/>
                <a:t>Lst</a:t>
              </a:r>
              <a:r>
                <a:rPr lang="en-US" sz="2600" dirty="0" smtClean="0"/>
                <a:t> != []       1 + </a:t>
              </a:r>
              <a:r>
                <a:rPr lang="en-US" sz="2600" dirty="0" err="1" smtClean="0"/>
                <a:t>len</a:t>
              </a:r>
              <a:r>
                <a:rPr lang="en-US" sz="2600" dirty="0" smtClean="0"/>
                <a:t>(</a:t>
              </a:r>
              <a:r>
                <a:rPr lang="en-US" sz="2600" dirty="0" err="1" smtClean="0"/>
                <a:t>Lst</a:t>
              </a:r>
              <a:r>
                <a:rPr lang="en-US" sz="2600" dirty="0" smtClean="0"/>
                <a:t>[1:])		</a:t>
              </a:r>
            </a:p>
            <a:p>
              <a:endParaRPr lang="he-IL" sz="2600" dirty="0"/>
            </a:p>
          </p:txBody>
        </p:sp>
        <p:grpSp>
          <p:nvGrpSpPr>
            <p:cNvPr id="4" name="Group 3">
              <a:extLst>
                <a:ext uri="{FF2B5EF4-FFF2-40B4-BE49-F238E27FC236}">
                  <a16:creationId xmlns:a16="http://schemas.microsoft.com/office/drawing/2014/main" id="{E504C2D4-5842-4E8B-BD2E-A0D8702597E2}"/>
                </a:ext>
              </a:extLst>
            </p:cNvPr>
            <p:cNvGrpSpPr/>
            <p:nvPr/>
          </p:nvGrpSpPr>
          <p:grpSpPr>
            <a:xfrm>
              <a:off x="4175760" y="2342601"/>
              <a:ext cx="332509" cy="365760"/>
              <a:chOff x="2629593" y="4460149"/>
              <a:chExt cx="332509" cy="365760"/>
            </a:xfrm>
          </p:grpSpPr>
          <p:cxnSp>
            <p:nvCxnSpPr>
              <p:cNvPr id="15" name="Straight Arrow Connector 14">
                <a:extLst>
                  <a:ext uri="{FF2B5EF4-FFF2-40B4-BE49-F238E27FC236}">
                    <a16:creationId xmlns:a16="http://schemas.microsoft.com/office/drawing/2014/main" id="{BFE0C697-31EB-4090-BBDA-C49857EC784B}"/>
                  </a:ext>
                </a:extLst>
              </p:cNvPr>
              <p:cNvCxnSpPr>
                <a:cxnSpLocks/>
              </p:cNvCxnSpPr>
              <p:nvPr/>
            </p:nvCxnSpPr>
            <p:spPr>
              <a:xfrm>
                <a:off x="2629593" y="4460149"/>
                <a:ext cx="33250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EB268B-111E-4EAC-900C-226CC1AA1034}"/>
                  </a:ext>
                </a:extLst>
              </p:cNvPr>
              <p:cNvCxnSpPr>
                <a:cxnSpLocks/>
              </p:cNvCxnSpPr>
              <p:nvPr/>
            </p:nvCxnSpPr>
            <p:spPr>
              <a:xfrm>
                <a:off x="2629593" y="4825909"/>
                <a:ext cx="33250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כותרת 1"/>
          <p:cNvSpPr txBox="1">
            <a:spLocks/>
          </p:cNvSpPr>
          <p:nvPr/>
        </p:nvSpPr>
        <p:spPr>
          <a:xfrm>
            <a:off x="838200" y="365126"/>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64659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66008" y="943494"/>
            <a:ext cx="11371811" cy="5573684"/>
          </a:xfrm>
        </p:spPr>
        <p:txBody>
          <a:bodyPr>
            <a:normAutofit/>
          </a:bodyPr>
          <a:lstStyle/>
          <a:p>
            <a:pPr marL="0" indent="0" algn="ctr">
              <a:buNone/>
            </a:pPr>
            <a:r>
              <a:rPr lang="en-US" u="sng" dirty="0" smtClean="0"/>
              <a:t>Recursion as a Functional Method to express Iteration</a:t>
            </a:r>
            <a:endParaRPr lang="he-IL" i="1" u="sng" dirty="0"/>
          </a:p>
          <a:p>
            <a:pPr marL="0" indent="0">
              <a:buNone/>
            </a:pPr>
            <a:endParaRPr lang="he-IL" dirty="0"/>
          </a:p>
          <a:p>
            <a:pPr marL="0" indent="0" algn="l" rtl="0">
              <a:lnSpc>
                <a:spcPct val="160000"/>
              </a:lnSpc>
              <a:buNone/>
            </a:pPr>
            <a:r>
              <a:rPr lang="en-US" dirty="0" smtClean="0"/>
              <a:t>A loop has state which changes in every iteration, and this is expressed by the values of the local variables of the loop body. </a:t>
            </a:r>
          </a:p>
          <a:p>
            <a:pPr marL="0" indent="0" algn="l" rtl="0">
              <a:lnSpc>
                <a:spcPct val="160000"/>
              </a:lnSpc>
              <a:buNone/>
            </a:pPr>
            <a:r>
              <a:rPr lang="en-US" dirty="0" smtClean="0"/>
              <a:t>Because of that, a loop </a:t>
            </a:r>
            <a:r>
              <a:rPr lang="en-US" b="1" i="1" u="sng" dirty="0" smtClean="0"/>
              <a:t>is not </a:t>
            </a:r>
            <a:r>
              <a:rPr lang="en-US" dirty="0" smtClean="0"/>
              <a:t>a Functional Programming concept.</a:t>
            </a:r>
            <a:endParaRPr lang="he-IL" dirty="0" smtClean="0"/>
          </a:p>
          <a:p>
            <a:pPr marL="0" indent="0" algn="l" rtl="0">
              <a:lnSpc>
                <a:spcPct val="160000"/>
              </a:lnSpc>
              <a:buNone/>
            </a:pPr>
            <a:r>
              <a:rPr lang="en-US" dirty="0" smtClean="0"/>
              <a:t>If we want to write programs according to the functional approach, we must prevent of using loops. We will have to use stateless functional programming tools: </a:t>
            </a:r>
            <a:r>
              <a:rPr lang="en-US" u="sng" dirty="0" smtClean="0"/>
              <a:t>recursion, high-order functions, list-comprehensions, and pipelines</a:t>
            </a:r>
            <a:r>
              <a:rPr lang="en-US" dirty="0" smtClean="0"/>
              <a:t>. </a:t>
            </a:r>
            <a:endParaRPr lang="he-IL" dirty="0" smtClean="0"/>
          </a:p>
          <a:p>
            <a:pPr marL="0" indent="0" algn="l" rtl="0">
              <a:lnSpc>
                <a:spcPct val="160000"/>
              </a:lnSpc>
              <a:buNone/>
            </a:pPr>
            <a:endParaRPr lang="en-US" dirty="0"/>
          </a:p>
          <a:p>
            <a:pPr marL="0" indent="0" algn="l" rtl="0">
              <a:buNone/>
            </a:pPr>
            <a:endParaRPr lang="en-US" dirty="0"/>
          </a:p>
          <a:p>
            <a:pPr marL="0" indent="0" algn="l" rtl="0">
              <a:buNone/>
            </a:pPr>
            <a:endParaRPr lang="he-IL" i="1" u="sng" dirty="0"/>
          </a:p>
        </p:txBody>
      </p:sp>
      <p:sp>
        <p:nvSpPr>
          <p:cNvPr id="7" name="כותרת 1"/>
          <p:cNvSpPr txBox="1">
            <a:spLocks/>
          </p:cNvSpPr>
          <p:nvPr/>
        </p:nvSpPr>
        <p:spPr>
          <a:xfrm>
            <a:off x="838200" y="365126"/>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249892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49382" y="1030778"/>
            <a:ext cx="11571316" cy="432262"/>
          </a:xfrm>
        </p:spPr>
        <p:txBody>
          <a:bodyPr>
            <a:normAutofit fontScale="92500" lnSpcReduction="10000"/>
          </a:bodyPr>
          <a:lstStyle/>
          <a:p>
            <a:pPr marL="0" indent="0" algn="ctr" rtl="0">
              <a:buNone/>
            </a:pPr>
            <a:r>
              <a:rPr lang="en-US" u="sng" dirty="0"/>
              <a:t>Recursion as a Functional Method to express </a:t>
            </a:r>
            <a:r>
              <a:rPr lang="en-US" u="sng" dirty="0" smtClean="0"/>
              <a:t>Iteration</a:t>
            </a:r>
            <a:endParaRPr lang="he-IL" i="1" u="sng" dirty="0"/>
          </a:p>
          <a:p>
            <a:pPr marL="0" indent="0" algn="l" rtl="0">
              <a:buNone/>
            </a:pPr>
            <a:endParaRPr lang="en-US" dirty="0"/>
          </a:p>
        </p:txBody>
      </p:sp>
      <p:sp>
        <p:nvSpPr>
          <p:cNvPr id="4" name="מציין מיקום תוכן 2">
            <a:extLst>
              <a:ext uri="{FF2B5EF4-FFF2-40B4-BE49-F238E27FC236}">
                <a16:creationId xmlns:a16="http://schemas.microsoft.com/office/drawing/2014/main" id="{FBD1A559-EBE8-4EFE-A0A3-32D838812862}"/>
              </a:ext>
            </a:extLst>
          </p:cNvPr>
          <p:cNvSpPr txBox="1">
            <a:spLocks/>
          </p:cNvSpPr>
          <p:nvPr/>
        </p:nvSpPr>
        <p:spPr>
          <a:xfrm>
            <a:off x="249382" y="1246909"/>
            <a:ext cx="11571316" cy="5519651"/>
          </a:xfrm>
          <a:prstGeom prst="rect">
            <a:avLst/>
          </a:prstGeom>
        </p:spPr>
        <p:txBody>
          <a:bodyPr vert="horz" lIns="91440" tIns="45720" rIns="91440" bIns="45720" rtlCol="0">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Font typeface="Arial" panose="020B0604020202020204" pitchFamily="34" charset="0"/>
              <a:buNone/>
            </a:pPr>
            <a:endParaRPr lang="he-IL" sz="2400" dirty="0"/>
          </a:p>
          <a:p>
            <a:pPr marL="0" indent="0" algn="l" rtl="0">
              <a:lnSpc>
                <a:spcPct val="160000"/>
              </a:lnSpc>
              <a:buFont typeface="Arial" panose="020B0604020202020204" pitchFamily="34" charset="0"/>
              <a:buNone/>
            </a:pPr>
            <a:r>
              <a:rPr lang="en-US" sz="2400" dirty="0" smtClean="0"/>
              <a:t>One of the stateless functional ways that we have to express iterative processes is by using </a:t>
            </a:r>
            <a:r>
              <a:rPr lang="en-US" sz="2400" b="1" u="sng" dirty="0"/>
              <a:t>R</a:t>
            </a:r>
            <a:r>
              <a:rPr lang="en-US" sz="2400" b="1" u="sng" dirty="0" smtClean="0"/>
              <a:t>ecursive </a:t>
            </a:r>
            <a:r>
              <a:rPr lang="en-US" sz="2400" b="1" u="sng" dirty="0"/>
              <a:t>C</a:t>
            </a:r>
            <a:r>
              <a:rPr lang="en-US" sz="2400" b="1" u="sng" dirty="0" smtClean="0"/>
              <a:t>alls</a:t>
            </a:r>
            <a:r>
              <a:rPr lang="en-US" sz="2400" dirty="0" smtClean="0"/>
              <a:t>. </a:t>
            </a:r>
          </a:p>
          <a:p>
            <a:pPr marL="0" indent="0" algn="l" rtl="0">
              <a:lnSpc>
                <a:spcPct val="160000"/>
              </a:lnSpc>
              <a:buFont typeface="Arial" panose="020B0604020202020204" pitchFamily="34" charset="0"/>
              <a:buNone/>
            </a:pPr>
            <a:r>
              <a:rPr lang="en-US" sz="2400" dirty="0" smtClean="0"/>
              <a:t>In Recursion, opposite to loops, an iterative process is controlled by the values of the parameters passed by the recursive call. In fact, every recursive call generates new local variables, instead of changing the value of existing variables. </a:t>
            </a:r>
            <a:endParaRPr lang="he-IL" sz="2400" dirty="0" smtClean="0"/>
          </a:p>
          <a:p>
            <a:pPr marL="0" indent="0">
              <a:lnSpc>
                <a:spcPct val="170000"/>
              </a:lnSpc>
              <a:buFont typeface="Arial" panose="020B0604020202020204" pitchFamily="34" charset="0"/>
              <a:buNone/>
            </a:pPr>
            <a:endParaRPr lang="en-US" sz="2400" dirty="0"/>
          </a:p>
        </p:txBody>
      </p:sp>
      <p:sp>
        <p:nvSpPr>
          <p:cNvPr id="7" name="כותרת 1"/>
          <p:cNvSpPr txBox="1">
            <a:spLocks/>
          </p:cNvSpPr>
          <p:nvPr/>
        </p:nvSpPr>
        <p:spPr>
          <a:xfrm>
            <a:off x="838200" y="365126"/>
            <a:ext cx="10515600" cy="532649"/>
          </a:xfrm>
          <a:prstGeom prst="rect">
            <a:avLst/>
          </a:prstGeom>
          <a:solidFill>
            <a:schemeClr val="accent1">
              <a:lumMod val="20000"/>
              <a:lumOff val="80000"/>
            </a:schemeClr>
          </a:solidFill>
        </p:spPr>
        <p:txBody>
          <a:bodyPr vert="horz" lIns="91440" tIns="45720" rIns="91440" bIns="45720" rtlCol="0" anchor="ctr">
            <a:normAutofit fontScale="900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altLang="he-IL" smtClean="0">
                <a:latin typeface="Calibri" panose="020F0502020204030204" pitchFamily="34" charset="0"/>
                <a:cs typeface="Calibri" panose="020F0502020204030204" pitchFamily="34" charset="0"/>
              </a:rPr>
              <a:t>Recursion</a:t>
            </a:r>
            <a:endParaRPr lang="he-IL" dirty="0">
              <a:latin typeface="David" panose="020E0502060401010101" pitchFamily="34" charset="-79"/>
              <a:cs typeface="+mn-cs"/>
            </a:endParaRPr>
          </a:p>
        </p:txBody>
      </p:sp>
    </p:spTree>
    <p:extLst>
      <p:ext uri="{BB962C8B-B14F-4D97-AF65-F5344CB8AC3E}">
        <p14:creationId xmlns:p14="http://schemas.microsoft.com/office/powerpoint/2010/main" val="144772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8958</TotalTime>
  <Words>1803</Words>
  <Application>Microsoft Office PowerPoint</Application>
  <PresentationFormat>Widescreen</PresentationFormat>
  <Paragraphs>372</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Comic Sans MS</vt:lpstr>
      <vt:lpstr>David</vt:lpstr>
      <vt:lpstr>Times New Roman</vt:lpstr>
      <vt:lpstr>Office Theme</vt:lpstr>
      <vt:lpstr>Functional Programming in Python</vt:lpstr>
      <vt:lpstr>Functional Programming Concepts</vt:lpstr>
      <vt:lpstr>Expressing Iteration as Recursion </vt:lpstr>
      <vt:lpstr>Recursion</vt:lpstr>
      <vt:lpstr>Recursion</vt:lpstr>
      <vt:lpstr>Recursion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פונקציוני בשפת Python</dc:title>
  <dc:creator>rina azulay</dc:creator>
  <cp:lastModifiedBy>Moshe Goldstein</cp:lastModifiedBy>
  <cp:revision>941</cp:revision>
  <dcterms:created xsi:type="dcterms:W3CDTF">2018-04-10T06:28:30Z</dcterms:created>
  <dcterms:modified xsi:type="dcterms:W3CDTF">2021-04-07T07:55:34Z</dcterms:modified>
</cp:coreProperties>
</file>