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540" r:id="rId3"/>
    <p:sldId id="529" r:id="rId4"/>
    <p:sldId id="512" r:id="rId5"/>
    <p:sldId id="294" r:id="rId6"/>
    <p:sldId id="282" r:id="rId7"/>
    <p:sldId id="513" r:id="rId8"/>
    <p:sldId id="505" r:id="rId9"/>
    <p:sldId id="517" r:id="rId10"/>
    <p:sldId id="519" r:id="rId11"/>
    <p:sldId id="460" r:id="rId12"/>
    <p:sldId id="514" r:id="rId13"/>
    <p:sldId id="518" r:id="rId14"/>
    <p:sldId id="520" r:id="rId15"/>
    <p:sldId id="506" r:id="rId16"/>
    <p:sldId id="516" r:id="rId17"/>
    <p:sldId id="521" r:id="rId18"/>
    <p:sldId id="522" r:id="rId19"/>
    <p:sldId id="523" r:id="rId20"/>
    <p:sldId id="530" r:id="rId21"/>
    <p:sldId id="541" r:id="rId22"/>
    <p:sldId id="542" r:id="rId23"/>
    <p:sldId id="524" r:id="rId24"/>
    <p:sldId id="526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9" r:id="rId33"/>
    <p:sldId id="538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016AC"/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5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2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25532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75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23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62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606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6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66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64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170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19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2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036B-991A-4EC8-A2EE-0C63AFC1D50E}" type="slidenum">
              <a:rPr lang="he-IL" altLang="he-IL"/>
              <a:pPr/>
              <a:t>5</a:t>
            </a:fld>
            <a:endParaRPr lang="es-UY" altLang="he-I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66798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41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57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83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16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376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467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080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465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94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6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28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99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4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17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90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E250B-2420-423D-B781-55B80E3B0B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8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736450B-85F0-487F-BC73-A537B0010312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-406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66BB-3550-40C5-8CC5-2FD7242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B28E5-394F-4777-8F25-4AE8811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970D-CD67-425A-BE5D-2EE6406E4D05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C0F4-D7CA-4A7F-A77E-2467CE9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4E015-5E82-422D-8E8B-A68B0BF4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42C-82C4-49ED-AA28-E9694182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C1088-6239-498B-A959-D831772A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970D-CD67-425A-BE5D-2EE6406E4D05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01984-3DF5-4F81-8A72-BBAE2DD7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2C30-E5C5-4C98-9DC6-886BA46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5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7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B3B3213-8F53-4CE4-9469-A08E3E798DE6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8D7-F717-4FEE-B547-BE72617CE747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515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D13C-7D35-4DC7-AC79-9A32591DE906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23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B97A6-F868-48BA-BEF0-DC0EF800249F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CE3-C4A6-4D89-B9EF-BAF088EE0217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7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0781E2-CE94-491B-BE70-82B420FF5500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091B9B-6D31-4C6C-9FB1-F3EE552FE9CA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3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5B4B-E055-4BED-8560-B7EE951AD540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8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4857-B9EA-4280-8B2F-76928792C751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EF970D-CD67-425A-BE5D-2EE6406E4D05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E44B9F-71F6-4835-9FFA-F5D7A1BB2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rner.co.il/summary-reduce-serie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 in</a:t>
            </a:r>
            <a:r>
              <a:rPr lang="he-IL" dirty="0"/>
              <a:t> 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4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51971C46-27FA-4DFE-8E56-16F8159DB3B5}"/>
              </a:ext>
            </a:extLst>
          </p:cNvPr>
          <p:cNvSpPr txBox="1"/>
          <p:nvPr/>
        </p:nvSpPr>
        <p:spPr>
          <a:xfrm>
            <a:off x="368968" y="4511381"/>
            <a:ext cx="1107389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M&lt;=N 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values are chosen from the 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N</a:t>
            </a:r>
            <a:r>
              <a:rPr lang="en-US" sz="2400" b="1" dirty="0">
                <a:solidFill>
                  <a:prstClr val="black"/>
                </a:solidFill>
              </a:rPr>
              <a:t> non necessarily distinct input values 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A</a:t>
            </a:r>
            <a:r>
              <a:rPr lang="en-US" sz="2400" b="1" baseline="-25000" dirty="0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 </a:t>
            </a:r>
            <a:r>
              <a:rPr lang="en-US" sz="2400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=1,…,N</a:t>
            </a:r>
            <a:r>
              <a:rPr lang="en-US" sz="2400" b="1" dirty="0">
                <a:solidFill>
                  <a:prstClr val="black"/>
                </a:solidFill>
              </a:rPr>
              <a:t>, by applying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N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i="1" dirty="0">
                <a:solidFill>
                  <a:prstClr val="black"/>
                </a:solidFill>
              </a:rPr>
              <a:t>independent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i="1" dirty="0">
                <a:solidFill>
                  <a:prstClr val="black"/>
                </a:solidFill>
              </a:rPr>
              <a:t>instances</a:t>
            </a:r>
            <a:r>
              <a:rPr lang="en-US" sz="2400" b="1" dirty="0">
                <a:solidFill>
                  <a:prstClr val="black"/>
                </a:solidFill>
              </a:rPr>
              <a:t> of the same Boolean functional object </a:t>
            </a:r>
            <a:r>
              <a:rPr lang="en-US" sz="2400" b="1" dirty="0" err="1">
                <a:solidFill>
                  <a:srgbClr val="540000"/>
                </a:solidFill>
                <a:latin typeface="Century Schoolbook"/>
              </a:rPr>
              <a:t>bF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u="sng" dirty="0">
                <a:solidFill>
                  <a:prstClr val="black"/>
                </a:solidFill>
              </a:rPr>
              <a:t>in </a:t>
            </a:r>
            <a:r>
              <a:rPr lang="en-US" sz="2400" b="1" i="1" u="sng" dirty="0">
                <a:solidFill>
                  <a:prstClr val="black"/>
                </a:solidFill>
              </a:rPr>
              <a:t>any sequential order</a:t>
            </a:r>
            <a:r>
              <a:rPr lang="en-US" sz="2400" b="1" i="1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prstClr val="black"/>
                </a:solidFill>
              </a:rPr>
              <a:t> or </a:t>
            </a:r>
            <a:r>
              <a:rPr lang="en-US" sz="2400" b="1" u="sng" dirty="0">
                <a:solidFill>
                  <a:prstClr val="black"/>
                </a:solidFill>
              </a:rPr>
              <a:t>in </a:t>
            </a:r>
            <a:r>
              <a:rPr lang="en-US" sz="2400" b="1" i="1" u="sng" dirty="0">
                <a:solidFill>
                  <a:prstClr val="black"/>
                </a:solidFill>
              </a:rPr>
              <a:t>parallel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.</a:t>
            </a:r>
            <a:endParaRPr lang="he-IL" sz="2400" i="1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E5D99B-43D7-4F1F-AAFA-3E91CB11B8A9}"/>
              </a:ext>
            </a:extLst>
          </p:cNvPr>
          <p:cNvGrpSpPr/>
          <p:nvPr/>
        </p:nvGrpSpPr>
        <p:grpSpPr>
          <a:xfrm>
            <a:off x="2898439" y="1049352"/>
            <a:ext cx="6116050" cy="3393274"/>
            <a:chOff x="647364" y="1884578"/>
            <a:chExt cx="5677233" cy="303146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267540-180F-4F8D-9934-625C897E769C}"/>
                </a:ext>
              </a:extLst>
            </p:cNvPr>
            <p:cNvGrpSpPr/>
            <p:nvPr/>
          </p:nvGrpSpPr>
          <p:grpSpPr>
            <a:xfrm>
              <a:off x="647364" y="1884578"/>
              <a:ext cx="5677233" cy="3031468"/>
              <a:chOff x="261355" y="1325336"/>
              <a:chExt cx="5677233" cy="30314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8FB229-AC79-4001-8E8E-EDE5E310BC8F}"/>
                  </a:ext>
                </a:extLst>
              </p:cNvPr>
              <p:cNvGrpSpPr/>
              <p:nvPr/>
            </p:nvGrpSpPr>
            <p:grpSpPr>
              <a:xfrm>
                <a:off x="261355" y="1325336"/>
                <a:ext cx="5677233" cy="3031468"/>
                <a:chOff x="2034363" y="2315260"/>
                <a:chExt cx="5801688" cy="324606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5EC57FEC-9A89-4A5E-ABCE-1F735E9FF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4363" y="2315260"/>
                  <a:ext cx="5801688" cy="3246060"/>
                </a:xfrm>
                <a:prstGeom prst="rect">
                  <a:avLst/>
                </a:prstGeom>
                <a:ln w="12700">
                  <a:noFill/>
                </a:ln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4CE6E9D-F0AE-4570-892F-32FEE084BBC7}"/>
                    </a:ext>
                  </a:extLst>
                </p:cNvPr>
                <p:cNvGrpSpPr/>
                <p:nvPr/>
              </p:nvGrpSpPr>
              <p:grpSpPr>
                <a:xfrm>
                  <a:off x="2163725" y="3728199"/>
                  <a:ext cx="5576775" cy="371525"/>
                  <a:chOff x="2163725" y="3728199"/>
                  <a:chExt cx="5576775" cy="371525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E4F863E-5C9F-4357-A0DD-457DD57FEF9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725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5DEA31B-E7AD-43EB-8D62-48B28908C6C5}"/>
                      </a:ext>
                    </a:extLst>
                  </p:cNvPr>
                  <p:cNvSpPr txBox="1"/>
                  <p:nvPr/>
                </p:nvSpPr>
                <p:spPr>
                  <a:xfrm>
                    <a:off x="3595575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B30575-F1C0-42B4-93E9-ADC369F178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9650" y="3734215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955A930-7A02-4839-A380-0BAD6F58E9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93522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A485EE6-D24A-4430-9F8B-2B070AF71F1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388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C4B1076-105B-485F-9D8D-0A5DFAF0ACBB}"/>
                      </a:ext>
                    </a:extLst>
                  </p:cNvPr>
                  <p:cNvSpPr txBox="1"/>
                  <p:nvPr/>
                </p:nvSpPr>
                <p:spPr>
                  <a:xfrm>
                    <a:off x="5709823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5DA1BBB-E41C-4489-9055-181AAD11DD7A}"/>
                      </a:ext>
                    </a:extLst>
                  </p:cNvPr>
                  <p:cNvSpPr txBox="1"/>
                  <p:nvPr/>
                </p:nvSpPr>
                <p:spPr>
                  <a:xfrm>
                    <a:off x="6402711" y="3737204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52B929A-11CE-4B4D-8009-202C91BC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130899" y="3728199"/>
                    <a:ext cx="609601" cy="36251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F659504-F9B3-4525-B602-9868CF22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15" y="3014501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708008-2435-465D-B151-536C9E7F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179" y="3012654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42DDD5-F063-4B8B-B443-40EA2B38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147" y="3002850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5943BC-A38F-46CC-9DEC-3187B2B9B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054" y="3002849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CCD7E76-D190-40BC-850E-6E8D6FBF0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961" y="3013923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9A6C17A-79D5-4E45-B93E-3982CEC66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4586" y="3002850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B7251EE-4F86-403E-92A6-7C124B2C3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4588" y="3013922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390ADE-4D86-4D91-910E-2F8E97A46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2402" y="2991777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6B296D-8470-42FD-BC09-80DBE9879DD2}"/>
                </a:ext>
              </a:extLst>
            </p:cNvPr>
            <p:cNvGrpSpPr/>
            <p:nvPr/>
          </p:nvGrpSpPr>
          <p:grpSpPr>
            <a:xfrm>
              <a:off x="839448" y="2011067"/>
              <a:ext cx="5339443" cy="430471"/>
              <a:chOff x="1904061" y="2047906"/>
              <a:chExt cx="5339443" cy="43047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959F35-7E88-48E3-A49C-33E49F17E543}"/>
                  </a:ext>
                </a:extLst>
              </p:cNvPr>
              <p:cNvSpPr txBox="1"/>
              <p:nvPr/>
            </p:nvSpPr>
            <p:spPr>
              <a:xfrm>
                <a:off x="1904061" y="2093200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endParaRPr lang="he-IL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7C1A5-4820-4F51-BED1-4F3BFBD9B8AD}"/>
                  </a:ext>
                </a:extLst>
              </p:cNvPr>
              <p:cNvSpPr txBox="1"/>
              <p:nvPr/>
            </p:nvSpPr>
            <p:spPr>
              <a:xfrm>
                <a:off x="2604628" y="2093200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2</a:t>
                </a:r>
                <a:endParaRPr lang="he-IL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92DE97-C0E3-4728-B22D-16E9BC96BA66}"/>
                  </a:ext>
                </a:extLst>
              </p:cNvPr>
              <p:cNvSpPr txBox="1"/>
              <p:nvPr/>
            </p:nvSpPr>
            <p:spPr>
              <a:xfrm>
                <a:off x="3286140" y="2093200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3</a:t>
                </a:r>
                <a:endParaRPr lang="he-IL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251C75-65B4-45DC-A7C5-0B85CD550514}"/>
                  </a:ext>
                </a:extLst>
              </p:cNvPr>
              <p:cNvSpPr txBox="1"/>
              <p:nvPr/>
            </p:nvSpPr>
            <p:spPr>
              <a:xfrm>
                <a:off x="3988171" y="2047906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4</a:t>
                </a:r>
                <a:endParaRPr lang="he-IL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1AEEBD-9662-4C9A-B1A0-FF77A2CD46EA}"/>
                  </a:ext>
                </a:extLst>
              </p:cNvPr>
              <p:cNvSpPr txBox="1"/>
              <p:nvPr/>
            </p:nvSpPr>
            <p:spPr>
              <a:xfrm>
                <a:off x="4669683" y="2047906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5</a:t>
                </a:r>
                <a:endParaRPr lang="he-IL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3F94A8-A36D-4BA6-B3C9-4B0378ACC9A9}"/>
                  </a:ext>
                </a:extLst>
              </p:cNvPr>
              <p:cNvSpPr txBox="1"/>
              <p:nvPr/>
            </p:nvSpPr>
            <p:spPr>
              <a:xfrm>
                <a:off x="5362146" y="2048478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6</a:t>
                </a:r>
                <a:endParaRPr lang="he-IL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70A00F-4181-420A-B5D3-4534213671CB}"/>
                  </a:ext>
                </a:extLst>
              </p:cNvPr>
              <p:cNvSpPr txBox="1"/>
              <p:nvPr/>
            </p:nvSpPr>
            <p:spPr>
              <a:xfrm>
                <a:off x="6105078" y="2093200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7</a:t>
                </a:r>
                <a:endParaRPr lang="he-IL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BD63EB-DE3E-4579-AE61-6A4419F53F84}"/>
                  </a:ext>
                </a:extLst>
              </p:cNvPr>
              <p:cNvSpPr txBox="1"/>
              <p:nvPr/>
            </p:nvSpPr>
            <p:spPr>
              <a:xfrm>
                <a:off x="6726332" y="2109045"/>
                <a:ext cx="5171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8</a:t>
                </a:r>
                <a:endParaRPr lang="he-IL" b="1" dirty="0"/>
              </a:p>
            </p:txBody>
          </p:sp>
        </p:grpSp>
      </p:grpSp>
      <p:sp>
        <p:nvSpPr>
          <p:cNvPr id="52" name="כותרת 1">
            <a:extLst>
              <a:ext uri="{FF2B5EF4-FFF2-40B4-BE49-F238E27FC236}">
                <a16:creationId xmlns:a16="http://schemas.microsoft.com/office/drawing/2014/main" id="{0EBEC91A-100D-4096-A865-E99E30D43FF8}"/>
              </a:ext>
            </a:extLst>
          </p:cNvPr>
          <p:cNvSpPr txBox="1">
            <a:spLocks/>
          </p:cNvSpPr>
          <p:nvPr/>
        </p:nvSpPr>
        <p:spPr>
          <a:xfrm>
            <a:off x="614558" y="137568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FILTER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11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11</a:t>
            </a:fld>
            <a:endParaRPr lang="en-US">
              <a:latin typeface="Century Schoolboo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1824B-C1BA-4280-BF00-24C548082F2C}"/>
              </a:ext>
            </a:extLst>
          </p:cNvPr>
          <p:cNvSpPr txBox="1"/>
          <p:nvPr/>
        </p:nvSpPr>
        <p:spPr>
          <a:xfrm>
            <a:off x="3651047" y="1207337"/>
            <a:ext cx="4527001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5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Mathematical Definition</a:t>
            </a:r>
            <a:endParaRPr lang="he-IL" sz="25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FILTER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839DC1-9097-46CD-B092-8C0A0AA64705}"/>
                  </a:ext>
                </a:extLst>
              </p:cNvPr>
              <p:cNvSpPr txBox="1"/>
              <p:nvPr/>
            </p:nvSpPr>
            <p:spPr>
              <a:xfrm>
                <a:off x="2435962" y="2061557"/>
                <a:ext cx="7320076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   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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𝑏𝐹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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he-IL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839DC1-9097-46CD-B092-8C0A0AA6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62" y="2061557"/>
                <a:ext cx="73200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0256582-4BDE-42B4-9EF6-01BFF0CAA2B3}"/>
              </a:ext>
            </a:extLst>
          </p:cNvPr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11</a:t>
            </a:fld>
            <a:endParaRPr lang="en-US" dirty="0">
              <a:latin typeface="Century Schoolboo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0FC2-5575-47A2-8666-B9B4F43FA6A0}"/>
              </a:ext>
            </a:extLst>
          </p:cNvPr>
          <p:cNvSpPr txBox="1"/>
          <p:nvPr/>
        </p:nvSpPr>
        <p:spPr>
          <a:xfrm>
            <a:off x="1664092" y="2848649"/>
            <a:ext cx="8863815" cy="477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5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Functional/List Comprehension implementation</a:t>
            </a:r>
            <a:endParaRPr lang="he-IL" sz="25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62375-A790-4BBE-B87C-3110F4D348FF}"/>
              </a:ext>
            </a:extLst>
          </p:cNvPr>
          <p:cNvSpPr txBox="1"/>
          <p:nvPr/>
        </p:nvSpPr>
        <p:spPr>
          <a:xfrm>
            <a:off x="2213811" y="3601761"/>
            <a:ext cx="8165427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73050"/>
            <a:r>
              <a:rPr lang="en-US" sz="3000" dirty="0"/>
              <a:t>Out = [A   for A in In   if  </a:t>
            </a:r>
            <a:r>
              <a:rPr lang="en-US" sz="3000" dirty="0" err="1"/>
              <a:t>bF</a:t>
            </a:r>
            <a:r>
              <a:rPr lang="en-US" sz="3000" dirty="0"/>
              <a:t>(A)]</a:t>
            </a:r>
            <a:endParaRPr lang="he-IL" sz="3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0051E-A4E5-4525-AEB3-7F93B5ADD29D}"/>
              </a:ext>
            </a:extLst>
          </p:cNvPr>
          <p:cNvGrpSpPr/>
          <p:nvPr/>
        </p:nvGrpSpPr>
        <p:grpSpPr>
          <a:xfrm>
            <a:off x="4050630" y="4008318"/>
            <a:ext cx="2374232" cy="1097812"/>
            <a:chOff x="4563978" y="3991334"/>
            <a:chExt cx="2374232" cy="1097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AB2F439-A244-4728-96E7-598E57B4EC97}"/>
                    </a:ext>
                  </a:extLst>
                </p:cNvPr>
                <p:cNvSpPr txBox="1"/>
                <p:nvPr/>
              </p:nvSpPr>
              <p:spPr>
                <a:xfrm>
                  <a:off x="4563978" y="4627481"/>
                  <a:ext cx="2374232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AB2F439-A244-4728-96E7-598E57B4E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978" y="4627481"/>
                  <a:ext cx="237423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C7627B-D2CB-4B56-B2D3-6A1E460F7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136" y="4338279"/>
              <a:ext cx="0" cy="32174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23DD78-701D-45C4-AA49-E4EB6BBC493A}"/>
                </a:ext>
              </a:extLst>
            </p:cNvPr>
            <p:cNvSpPr/>
            <p:nvPr/>
          </p:nvSpPr>
          <p:spPr>
            <a:xfrm rot="5400000">
              <a:off x="5560343" y="3255310"/>
              <a:ext cx="413586" cy="1885633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2CC3DF-E1C1-456C-81A1-C179DE1C662A}"/>
              </a:ext>
            </a:extLst>
          </p:cNvPr>
          <p:cNvSpPr txBox="1"/>
          <p:nvPr/>
        </p:nvSpPr>
        <p:spPr>
          <a:xfrm>
            <a:off x="1039263" y="5236690"/>
            <a:ext cx="9750567" cy="4462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en-US" sz="2300" b="1" dirty="0">
                <a:latin typeface="Century Schoolbook"/>
              </a:rPr>
              <a:t>A </a:t>
            </a:r>
            <a:r>
              <a:rPr lang="en-US" sz="2300" b="1" i="1" u="sng" dirty="0">
                <a:latin typeface="Century Schoolbook"/>
              </a:rPr>
              <a:t>declarative/stateless </a:t>
            </a:r>
            <a:r>
              <a:rPr lang="en-US" sz="2300" b="1" dirty="0">
                <a:latin typeface="Century Schoolbook"/>
              </a:rPr>
              <a:t>implementation of the FILTER pattern.</a:t>
            </a:r>
            <a:endParaRPr lang="he-IL" sz="2300" b="1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2360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12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12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FILTER</a:t>
            </a: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7090" y="903414"/>
            <a:ext cx="11144889" cy="861774"/>
            <a:chOff x="277090" y="903414"/>
            <a:chExt cx="11144889" cy="861774"/>
          </a:xfrm>
        </p:grpSpPr>
        <p:grpSp>
          <p:nvGrpSpPr>
            <p:cNvPr id="10" name="Group 9"/>
            <p:cNvGrpSpPr/>
            <p:nvPr/>
          </p:nvGrpSpPr>
          <p:grpSpPr>
            <a:xfrm>
              <a:off x="277090" y="1334301"/>
              <a:ext cx="11144889" cy="430887"/>
              <a:chOff x="277090" y="1040925"/>
              <a:chExt cx="11144889" cy="4308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DE00DA-18A4-41B5-9859-65AFDD77EF58}"/>
                  </a:ext>
                </a:extLst>
              </p:cNvPr>
              <p:cNvSpPr txBox="1"/>
              <p:nvPr/>
            </p:nvSpPr>
            <p:spPr>
              <a:xfrm>
                <a:off x="277090" y="1040925"/>
                <a:ext cx="4744089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200" b="1" u="sng" dirty="0" smtClean="0">
                    <a:solidFill>
                      <a:prstClr val="black"/>
                    </a:solidFill>
                    <a:latin typeface="Century Schoolbook"/>
                    <a:cs typeface="Times New Roman" panose="02020603050405020304" pitchFamily="18" charset="0"/>
                  </a:rPr>
                  <a:t>List Comprehension</a:t>
                </a:r>
                <a:endParaRPr lang="he-IL" sz="2200" b="1" u="sng" dirty="0">
                  <a:solidFill>
                    <a:prstClr val="black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BB9B7A-B145-4467-AD81-D044FB50CBD2}"/>
                  </a:ext>
                </a:extLst>
              </p:cNvPr>
              <p:cNvSpPr txBox="1"/>
              <p:nvPr/>
            </p:nvSpPr>
            <p:spPr>
              <a:xfrm>
                <a:off x="5021179" y="1040925"/>
                <a:ext cx="64008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200" b="1" u="sng" dirty="0" smtClean="0">
                    <a:solidFill>
                      <a:prstClr val="black"/>
                    </a:solidFill>
                    <a:latin typeface="Century Schoolbook"/>
                    <a:cs typeface="Times New Roman" panose="02020603050405020304" pitchFamily="18" charset="0"/>
                  </a:rPr>
                  <a:t>Recursion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7090" y="903414"/>
              <a:ext cx="11144889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b="1" dirty="0" smtClean="0">
                  <a:latin typeface="Century Schoolbook" panose="02040604050505020304" pitchFamily="18" charset="0"/>
                </a:rPr>
                <a:t>Implemented by </a:t>
              </a:r>
              <a:endParaRPr lang="he-IL" sz="2200" b="1" dirty="0">
                <a:latin typeface="Century Schoolbook" panose="020406040505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7" y="1965296"/>
            <a:ext cx="4803082" cy="1212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56" y="1965296"/>
            <a:ext cx="6145136" cy="37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13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13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FILTER</a:t>
            </a: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B9B7A-B145-4467-AD81-D044FB50CBD2}"/>
              </a:ext>
            </a:extLst>
          </p:cNvPr>
          <p:cNvSpPr txBox="1"/>
          <p:nvPr/>
        </p:nvSpPr>
        <p:spPr>
          <a:xfrm>
            <a:off x="1599879" y="1089051"/>
            <a:ext cx="8053137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The built-in </a:t>
            </a:r>
            <a:r>
              <a:rPr lang="en-US" sz="2400" b="1" u="sng" dirty="0">
                <a:solidFill>
                  <a:srgbClr val="540000"/>
                </a:solidFill>
                <a:latin typeface="Century Schoolbook"/>
              </a:rPr>
              <a:t>filter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</a:t>
            </a:r>
            <a:r>
              <a:rPr lang="en-US" sz="2400" b="1" i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high-order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function </a:t>
            </a:r>
            <a:endParaRPr lang="he-IL" sz="24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5AE67-58FD-4FA4-9E44-FC18603E6903}"/>
              </a:ext>
            </a:extLst>
          </p:cNvPr>
          <p:cNvSpPr txBox="1"/>
          <p:nvPr/>
        </p:nvSpPr>
        <p:spPr>
          <a:xfrm>
            <a:off x="401053" y="1825120"/>
            <a:ext cx="9448800" cy="4154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 		  Boolean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functional    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object           Input sequence</a:t>
            </a: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     Out  = filter (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bF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, In)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[</a:t>
            </a:r>
            <a:r>
              <a:rPr lang="en-US" sz="2400" u="sng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bF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(In[0])      In[0], …, </a:t>
            </a:r>
            <a:r>
              <a:rPr lang="en-US" sz="2400" u="sng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bF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(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In</a:t>
            </a:r>
            <a:r>
              <a:rPr lang="en-US" sz="2400" u="sng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[k])     In[k], …,</a:t>
            </a:r>
            <a:r>
              <a:rPr lang="en-US" sz="2400" u="sng" dirty="0" err="1">
                <a:solidFill>
                  <a:prstClr val="black"/>
                </a:solidFill>
                <a:cs typeface="Times New Roman" panose="02020603050405020304" pitchFamily="18" charset="0"/>
              </a:rPr>
              <a:t>bF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(In[M])     In</a:t>
            </a:r>
            <a:r>
              <a:rPr lang="en-US" sz="2400" u="sng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[M]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]</a:t>
            </a:r>
          </a:p>
          <a:p>
            <a:endParaRPr lang="he-IL" sz="2400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1F66AF-19F0-455B-8C4D-DCA1D615C31D}"/>
              </a:ext>
            </a:extLst>
          </p:cNvPr>
          <p:cNvSpPr/>
          <p:nvPr/>
        </p:nvSpPr>
        <p:spPr>
          <a:xfrm rot="5400000" flipV="1">
            <a:off x="2870750" y="4146457"/>
            <a:ext cx="330084" cy="424758"/>
          </a:xfrm>
          <a:prstGeom prst="leftBrace">
            <a:avLst>
              <a:gd name="adj1" fmla="val 8333"/>
              <a:gd name="adj2" fmla="val 525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E664E7-59B2-4D8D-B445-1DCEE218D912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3046683" y="3818136"/>
            <a:ext cx="0" cy="37565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19305A-A237-4E08-BEC3-F5DB73974B4B}"/>
              </a:ext>
            </a:extLst>
          </p:cNvPr>
          <p:cNvGrpSpPr/>
          <p:nvPr/>
        </p:nvGrpSpPr>
        <p:grpSpPr>
          <a:xfrm>
            <a:off x="3384647" y="3509871"/>
            <a:ext cx="1419365" cy="1000361"/>
            <a:chOff x="3330056" y="3523518"/>
            <a:chExt cx="1419365" cy="1000361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497564AF-5E97-4C48-B038-0213A14C563C}"/>
                </a:ext>
              </a:extLst>
            </p:cNvPr>
            <p:cNvSpPr/>
            <p:nvPr/>
          </p:nvSpPr>
          <p:spPr>
            <a:xfrm rot="5400000" flipV="1">
              <a:off x="3342434" y="4181417"/>
              <a:ext cx="330084" cy="354840"/>
            </a:xfrm>
            <a:prstGeom prst="leftBrace">
              <a:avLst>
                <a:gd name="adj1" fmla="val 8333"/>
                <a:gd name="adj2" fmla="val 5256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613FDB-8A83-4F5C-B033-42477810D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476" y="3523518"/>
              <a:ext cx="1241945" cy="67027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1E0E2-CD9E-4A5F-8BC3-8B8EB399DE28}"/>
              </a:ext>
            </a:extLst>
          </p:cNvPr>
          <p:cNvSpPr/>
          <p:nvPr/>
        </p:nvSpPr>
        <p:spPr>
          <a:xfrm>
            <a:off x="4120067" y="2838733"/>
            <a:ext cx="2471802" cy="6424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54132-296C-4798-8F76-F3F27771C932}"/>
              </a:ext>
            </a:extLst>
          </p:cNvPr>
          <p:cNvSpPr/>
          <p:nvPr/>
        </p:nvSpPr>
        <p:spPr>
          <a:xfrm>
            <a:off x="2342147" y="2133715"/>
            <a:ext cx="1575681" cy="168442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B807D5-C540-4BF9-82D2-C916FFF04EBD}"/>
              </a:ext>
            </a:extLst>
          </p:cNvPr>
          <p:cNvCxnSpPr>
            <a:cxnSpLocks/>
          </p:cNvCxnSpPr>
          <p:nvPr/>
        </p:nvCxnSpPr>
        <p:spPr>
          <a:xfrm flipV="1">
            <a:off x="1257272" y="4804012"/>
            <a:ext cx="0" cy="28660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546ACC0A-3A20-4D04-8833-77C68C246620}"/>
              </a:ext>
            </a:extLst>
          </p:cNvPr>
          <p:cNvSpPr/>
          <p:nvPr/>
        </p:nvSpPr>
        <p:spPr>
          <a:xfrm rot="16200000" flipV="1">
            <a:off x="4943735" y="698569"/>
            <a:ext cx="94818" cy="887891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538E59-C8BC-4058-A1E4-6F2E4AB48D11}"/>
              </a:ext>
            </a:extLst>
          </p:cNvPr>
          <p:cNvSpPr/>
          <p:nvPr/>
        </p:nvSpPr>
        <p:spPr>
          <a:xfrm>
            <a:off x="1910687" y="5332738"/>
            <a:ext cx="332097" cy="9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DE1A4F-1988-4E2F-8C14-2C4ABA0B4645}"/>
              </a:ext>
            </a:extLst>
          </p:cNvPr>
          <p:cNvSpPr/>
          <p:nvPr/>
        </p:nvSpPr>
        <p:spPr>
          <a:xfrm>
            <a:off x="5027034" y="5332738"/>
            <a:ext cx="332097" cy="9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920DE66-80FB-47DD-86DC-EE999638C4DE}"/>
              </a:ext>
            </a:extLst>
          </p:cNvPr>
          <p:cNvSpPr/>
          <p:nvPr/>
        </p:nvSpPr>
        <p:spPr>
          <a:xfrm>
            <a:off x="8072866" y="5319089"/>
            <a:ext cx="332097" cy="9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14</a:t>
            </a:fld>
            <a:endParaRPr lang="en-US">
              <a:latin typeface="Century Schoolbook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971C46-27FA-4DFE-8E56-16F8159DB3B5}"/>
              </a:ext>
            </a:extLst>
          </p:cNvPr>
          <p:cNvSpPr txBox="1"/>
          <p:nvPr/>
        </p:nvSpPr>
        <p:spPr>
          <a:xfrm>
            <a:off x="5998957" y="2102287"/>
            <a:ext cx="5652532" cy="3477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rgbClr val="540000"/>
                </a:solidFill>
                <a:latin typeface="Century Schoolbook"/>
              </a:rPr>
              <a:t>M &lt;= N </a:t>
            </a:r>
            <a:r>
              <a:rPr lang="en-US" sz="2200" b="1" dirty="0">
                <a:solidFill>
                  <a:prstClr val="black"/>
                </a:solidFill>
                <a:latin typeface="Century Schoolbook"/>
              </a:rPr>
              <a:t>of non necessarily distinct input values are chosen by applying the same Boolean functional object </a:t>
            </a:r>
            <a:r>
              <a:rPr lang="en-US" sz="2200" b="1" dirty="0" err="1">
                <a:solidFill>
                  <a:srgbClr val="540000"/>
                </a:solidFill>
                <a:latin typeface="Century Schoolbook"/>
              </a:rPr>
              <a:t>bF</a:t>
            </a:r>
            <a:r>
              <a:rPr lang="en-US" sz="2200" b="1" dirty="0">
                <a:solidFill>
                  <a:prstClr val="black"/>
                </a:solidFill>
                <a:latin typeface="Century Schoolbook"/>
              </a:rPr>
              <a:t>, and the same functional object </a:t>
            </a:r>
            <a:r>
              <a:rPr lang="en-US" sz="2200" b="1" dirty="0" err="1">
                <a:solidFill>
                  <a:srgbClr val="540000"/>
                </a:solidFill>
                <a:latin typeface="Century Schoolbook"/>
              </a:rPr>
              <a:t>Fnc</a:t>
            </a:r>
            <a:r>
              <a:rPr lang="en-US" sz="2200" b="1" dirty="0">
                <a:solidFill>
                  <a:prstClr val="black"/>
                </a:solidFill>
                <a:latin typeface="Century Schoolbook"/>
              </a:rPr>
              <a:t> is applied on all those </a:t>
            </a:r>
            <a:r>
              <a:rPr lang="en-US" sz="2200" b="1" dirty="0">
                <a:solidFill>
                  <a:srgbClr val="540000"/>
                </a:solidFill>
                <a:latin typeface="Century Schoolbook"/>
              </a:rPr>
              <a:t>M</a:t>
            </a:r>
            <a:r>
              <a:rPr lang="en-US" sz="2200" b="1" dirty="0">
                <a:solidFill>
                  <a:prstClr val="black"/>
                </a:solidFill>
                <a:latin typeface="Century Schoolbook"/>
              </a:rPr>
              <a:t> values. </a:t>
            </a:r>
          </a:p>
          <a:p>
            <a:r>
              <a:rPr lang="en-US" sz="2200" b="1" dirty="0">
                <a:solidFill>
                  <a:prstClr val="black"/>
                </a:solidFill>
                <a:latin typeface="Century Schoolbook"/>
              </a:rPr>
              <a:t>In both function application levels, the functional object instances are independent of each other. Because of that, they may be applied </a:t>
            </a:r>
            <a:r>
              <a:rPr lang="en-US" sz="2200" b="1" u="sng" dirty="0">
                <a:solidFill>
                  <a:prstClr val="black"/>
                </a:solidFill>
                <a:latin typeface="Century Schoolbook"/>
              </a:rPr>
              <a:t>in </a:t>
            </a:r>
            <a:r>
              <a:rPr lang="en-US" sz="2200" b="1" i="1" u="sng" dirty="0">
                <a:solidFill>
                  <a:prstClr val="black"/>
                </a:solidFill>
                <a:latin typeface="Century Schoolbook"/>
              </a:rPr>
              <a:t>any sequential order</a:t>
            </a:r>
            <a:r>
              <a:rPr lang="en-US" sz="2200" b="1" i="1" dirty="0">
                <a:solidFill>
                  <a:prstClr val="black"/>
                </a:solidFill>
                <a:latin typeface="Century Schoolbook"/>
              </a:rPr>
              <a:t> ,</a:t>
            </a:r>
            <a:r>
              <a:rPr lang="en-US" sz="2200" b="1" dirty="0">
                <a:solidFill>
                  <a:prstClr val="black"/>
                </a:solidFill>
                <a:latin typeface="Century Schoolbook"/>
              </a:rPr>
              <a:t> or </a:t>
            </a:r>
            <a:r>
              <a:rPr lang="en-US" sz="2200" b="1" u="sng" dirty="0">
                <a:solidFill>
                  <a:prstClr val="black"/>
                </a:solidFill>
                <a:latin typeface="Century Schoolbook"/>
              </a:rPr>
              <a:t>in </a:t>
            </a:r>
            <a:r>
              <a:rPr lang="en-US" sz="2200" b="1" i="1" u="sng" dirty="0">
                <a:solidFill>
                  <a:prstClr val="black"/>
                </a:solidFill>
                <a:latin typeface="Century Schoolbook"/>
              </a:rPr>
              <a:t>parallel</a:t>
            </a:r>
            <a:r>
              <a:rPr lang="en-US" b="1" i="1" dirty="0">
                <a:solidFill>
                  <a:prstClr val="black"/>
                </a:solidFill>
                <a:latin typeface="Century Schoolbook"/>
              </a:rPr>
              <a:t>.</a:t>
            </a:r>
            <a:endParaRPr lang="he-IL" i="1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35" name="כותרת 1">
            <a:extLst>
              <a:ext uri="{FF2B5EF4-FFF2-40B4-BE49-F238E27FC236}">
                <a16:creationId xmlns:a16="http://schemas.microsoft.com/office/drawing/2014/main" id="{CD4E5777-E29D-4555-A87C-C14961062A69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MAP-FILTER</a:t>
            </a: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4280-E7FD-43B5-B31D-B7193994FE14}"/>
              </a:ext>
            </a:extLst>
          </p:cNvPr>
          <p:cNvGrpSpPr/>
          <p:nvPr/>
        </p:nvGrpSpPr>
        <p:grpSpPr>
          <a:xfrm>
            <a:off x="240223" y="1142489"/>
            <a:ext cx="5679314" cy="5362585"/>
            <a:chOff x="598516" y="1500919"/>
            <a:chExt cx="5679314" cy="53625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9AC770-27A8-4A74-89E6-896BEF83DBFC}"/>
                </a:ext>
              </a:extLst>
            </p:cNvPr>
            <p:cNvGrpSpPr/>
            <p:nvPr/>
          </p:nvGrpSpPr>
          <p:grpSpPr>
            <a:xfrm>
              <a:off x="598516" y="1500919"/>
              <a:ext cx="5677233" cy="3031468"/>
              <a:chOff x="897471" y="2074292"/>
              <a:chExt cx="5677233" cy="303146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7FDFFD3-E9BE-47B0-8A26-CB965F0118C4}"/>
                  </a:ext>
                </a:extLst>
              </p:cNvPr>
              <p:cNvGrpSpPr/>
              <p:nvPr/>
            </p:nvGrpSpPr>
            <p:grpSpPr>
              <a:xfrm>
                <a:off x="897471" y="2074292"/>
                <a:ext cx="5677233" cy="3031468"/>
                <a:chOff x="897471" y="2074292"/>
                <a:chExt cx="5677233" cy="303146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5EC57FEC-9A89-4A5E-ABCE-1F735E9FF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471" y="2074292"/>
                  <a:ext cx="5677233" cy="3031468"/>
                </a:xfrm>
                <a:prstGeom prst="rect">
                  <a:avLst/>
                </a:prstGeom>
                <a:ln w="12700">
                  <a:noFill/>
                </a:ln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4CE6E9D-F0AE-4570-892F-32FEE084BBC7}"/>
                    </a:ext>
                  </a:extLst>
                </p:cNvPr>
                <p:cNvGrpSpPr/>
                <p:nvPr/>
              </p:nvGrpSpPr>
              <p:grpSpPr>
                <a:xfrm>
                  <a:off x="1024058" y="3393824"/>
                  <a:ext cx="5457145" cy="346964"/>
                  <a:chOff x="2163725" y="3728199"/>
                  <a:chExt cx="5576775" cy="371525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E4F863E-5C9F-4357-A0DD-457DD57FEF9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725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5DEA31B-E7AD-43EB-8D62-48B28908C6C5}"/>
                      </a:ext>
                    </a:extLst>
                  </p:cNvPr>
                  <p:cNvSpPr txBox="1"/>
                  <p:nvPr/>
                </p:nvSpPr>
                <p:spPr>
                  <a:xfrm>
                    <a:off x="3595575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B30575-F1C0-42B4-93E9-ADC369F178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9650" y="3734215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955A930-7A02-4839-A380-0BAD6F58E9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93522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A485EE6-D24A-4430-9F8B-2B070AF71F1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388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C4B1076-105B-485F-9D8D-0A5DFAF0ACBB}"/>
                      </a:ext>
                    </a:extLst>
                  </p:cNvPr>
                  <p:cNvSpPr txBox="1"/>
                  <p:nvPr/>
                </p:nvSpPr>
                <p:spPr>
                  <a:xfrm>
                    <a:off x="5709823" y="3728199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5DA1BBB-E41C-4489-9055-181AAD11DD7A}"/>
                      </a:ext>
                    </a:extLst>
                  </p:cNvPr>
                  <p:cNvSpPr txBox="1"/>
                  <p:nvPr/>
                </p:nvSpPr>
                <p:spPr>
                  <a:xfrm>
                    <a:off x="6402711" y="3737204"/>
                    <a:ext cx="609601" cy="36252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52B929A-11CE-4B4D-8009-202C91BC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130899" y="3728199"/>
                    <a:ext cx="609601" cy="36251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bF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F659504-F9B3-4525-B602-9868CF22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3331" y="3763457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708008-2435-465D-B151-536C9E7F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95" y="3761610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42DDD5-F063-4B8B-B443-40EA2B38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7263" y="3751806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5943BC-A38F-46CC-9DEC-3187B2B9B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6170" y="3751805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CCD7E76-D190-40BC-850E-6E8D6FBF0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077" y="3762879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9A6C17A-79D5-4E45-B93E-3982CEC66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702" y="3751806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B7251EE-4F86-403E-92A6-7C124B2C3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704" y="3762878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390ADE-4D86-4D91-910E-2F8E97A46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518" y="3740733"/>
                <a:ext cx="0" cy="21153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CE5B5F-19C2-40BD-B48A-34AF7508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42" y="4315118"/>
              <a:ext cx="5652188" cy="2548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15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15</a:t>
            </a:fld>
            <a:endParaRPr lang="en-US">
              <a:latin typeface="Century Schoolboo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1824B-C1BA-4280-BF00-24C548082F2C}"/>
              </a:ext>
            </a:extLst>
          </p:cNvPr>
          <p:cNvSpPr txBox="1"/>
          <p:nvPr/>
        </p:nvSpPr>
        <p:spPr>
          <a:xfrm>
            <a:off x="3904688" y="1089500"/>
            <a:ext cx="4382622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5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Mathematical Definition</a:t>
            </a:r>
            <a:endParaRPr lang="he-IL" sz="25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839DC1-9097-46CD-B092-8C0A0AA64705}"/>
                  </a:ext>
                </a:extLst>
              </p:cNvPr>
              <p:cNvSpPr txBox="1"/>
              <p:nvPr/>
            </p:nvSpPr>
            <p:spPr>
              <a:xfrm>
                <a:off x="1828799" y="2061557"/>
                <a:ext cx="8262851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   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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𝑏𝐹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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))]</m:t>
                      </m:r>
                    </m:oMath>
                  </m:oMathPara>
                </a14:m>
                <a:endParaRPr lang="he-IL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839DC1-9097-46CD-B092-8C0A0AA6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2061557"/>
                <a:ext cx="82628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כותרת 1">
            <a:extLst>
              <a:ext uri="{FF2B5EF4-FFF2-40B4-BE49-F238E27FC236}">
                <a16:creationId xmlns:a16="http://schemas.microsoft.com/office/drawing/2014/main" id="{13D51627-76B0-4F3E-A82D-DB4F07CEF590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MAP-FILTER</a:t>
            </a: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4EC28-F577-4006-B1C7-B6DB723F9791}"/>
              </a:ext>
            </a:extLst>
          </p:cNvPr>
          <p:cNvGrpSpPr/>
          <p:nvPr/>
        </p:nvGrpSpPr>
        <p:grpSpPr>
          <a:xfrm>
            <a:off x="707951" y="2848649"/>
            <a:ext cx="10504546" cy="3418639"/>
            <a:chOff x="707951" y="2848649"/>
            <a:chExt cx="10504546" cy="3418639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B5282771-DF3E-4B29-9DBF-8375F6EA4E36}"/>
                </a:ext>
              </a:extLst>
            </p:cNvPr>
            <p:cNvSpPr txBox="1">
              <a:spLocks/>
            </p:cNvSpPr>
            <p:nvPr/>
          </p:nvSpPr>
          <p:spPr>
            <a:xfrm>
              <a:off x="9641435" y="5746080"/>
              <a:ext cx="609600" cy="521208"/>
            </a:xfrm>
            <a:prstGeom prst="rect">
              <a:avLst/>
            </a:prstGeom>
          </p:spPr>
          <p:txBody>
            <a:bodyPr vert="horz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kumimoji="0"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3E44B9F-71F6-4835-9FFA-F5D7A1BB29B6}" type="slidenum">
                <a:rPr lang="en-US">
                  <a:latin typeface="Century Schoolbook"/>
                </a:rPr>
                <a:pPr/>
                <a:t>15</a:t>
              </a:fld>
              <a:endParaRPr lang="en-US" dirty="0">
                <a:latin typeface="Century Schoolbook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10A23C-CAB7-41ED-B2C3-EFF64A8A3FBD}"/>
                </a:ext>
              </a:extLst>
            </p:cNvPr>
            <p:cNvSpPr txBox="1"/>
            <p:nvPr/>
          </p:nvSpPr>
          <p:spPr>
            <a:xfrm>
              <a:off x="1664092" y="2848649"/>
              <a:ext cx="8863815" cy="477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500" b="1" u="sng" dirty="0">
                  <a:solidFill>
                    <a:prstClr val="black"/>
                  </a:solidFill>
                  <a:latin typeface="Century Schoolbook"/>
                  <a:cs typeface="Times New Roman" panose="02020603050405020304" pitchFamily="18" charset="0"/>
                </a:rPr>
                <a:t>Functional/List Comprehension implementation</a:t>
              </a:r>
              <a:endParaRPr lang="he-IL" sz="25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E16A05-ACEF-4526-B76F-3B5AEE7BB3D3}"/>
                </a:ext>
              </a:extLst>
            </p:cNvPr>
            <p:cNvSpPr txBox="1"/>
            <p:nvPr/>
          </p:nvSpPr>
          <p:spPr>
            <a:xfrm>
              <a:off x="2213811" y="3601761"/>
              <a:ext cx="8165427" cy="4616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marL="273050"/>
              <a:r>
                <a:rPr lang="en-US" sz="3000" dirty="0"/>
                <a:t>Out = [F(A)   for A in In   if  </a:t>
              </a:r>
              <a:r>
                <a:rPr lang="en-US" sz="3000" dirty="0" err="1"/>
                <a:t>bF</a:t>
              </a:r>
              <a:r>
                <a:rPr lang="en-US" sz="3000" dirty="0"/>
                <a:t>(A)]</a:t>
              </a:r>
              <a:endParaRPr lang="he-IL" sz="3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CC187B-A8CE-4D7C-B298-ADFC7FF913BA}"/>
                    </a:ext>
                  </a:extLst>
                </p:cNvPr>
                <p:cNvSpPr txBox="1"/>
                <p:nvPr/>
              </p:nvSpPr>
              <p:spPr>
                <a:xfrm>
                  <a:off x="4563978" y="4627481"/>
                  <a:ext cx="2374232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3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CC187B-A8CE-4D7C-B298-ADFC7FF91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978" y="4627481"/>
                  <a:ext cx="237423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50ACB8-1235-4157-9D9D-7BFAA0987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136" y="4338279"/>
              <a:ext cx="0" cy="32174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D4E9521-64CE-4F7C-A5AB-9101D8B27DB7}"/>
                </a:ext>
              </a:extLst>
            </p:cNvPr>
            <p:cNvSpPr/>
            <p:nvPr/>
          </p:nvSpPr>
          <p:spPr>
            <a:xfrm rot="5400000">
              <a:off x="5560343" y="3255310"/>
              <a:ext cx="413586" cy="1885633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DA9EFB-4913-463E-8CF8-74B60A54EDE1}"/>
                </a:ext>
              </a:extLst>
            </p:cNvPr>
            <p:cNvSpPr txBox="1"/>
            <p:nvPr/>
          </p:nvSpPr>
          <p:spPr>
            <a:xfrm>
              <a:off x="707951" y="5227080"/>
              <a:ext cx="10504546" cy="446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300" b="1" dirty="0">
                  <a:latin typeface="Century Schoolbook"/>
                </a:rPr>
                <a:t>A </a:t>
              </a:r>
              <a:r>
                <a:rPr lang="en-US" sz="2300" b="1" i="1" u="sng" dirty="0">
                  <a:latin typeface="Century Schoolbook"/>
                </a:rPr>
                <a:t>declarative/stateless </a:t>
              </a:r>
              <a:r>
                <a:rPr lang="en-US" sz="2300" b="1" dirty="0">
                  <a:latin typeface="Century Schoolbook"/>
                </a:rPr>
                <a:t>implementation of the MAP-FILTER pattern.</a:t>
              </a:r>
              <a:endParaRPr lang="he-IL" sz="2300" b="1" dirty="0">
                <a:latin typeface="Century School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7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16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16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MAP-</a:t>
            </a:r>
            <a:r>
              <a:rPr kumimoji="0" lang="en-US" sz="4000" b="1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FILTER</a:t>
            </a: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7090" y="903414"/>
            <a:ext cx="11144889" cy="861774"/>
            <a:chOff x="277090" y="903414"/>
            <a:chExt cx="11144889" cy="861774"/>
          </a:xfrm>
        </p:grpSpPr>
        <p:grpSp>
          <p:nvGrpSpPr>
            <p:cNvPr id="10" name="Group 9"/>
            <p:cNvGrpSpPr/>
            <p:nvPr/>
          </p:nvGrpSpPr>
          <p:grpSpPr>
            <a:xfrm>
              <a:off x="277090" y="1334301"/>
              <a:ext cx="11144889" cy="430887"/>
              <a:chOff x="277090" y="1040925"/>
              <a:chExt cx="11144889" cy="4308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DE00DA-18A4-41B5-9859-65AFDD77EF58}"/>
                  </a:ext>
                </a:extLst>
              </p:cNvPr>
              <p:cNvSpPr txBox="1"/>
              <p:nvPr/>
            </p:nvSpPr>
            <p:spPr>
              <a:xfrm>
                <a:off x="277090" y="1040925"/>
                <a:ext cx="4744089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200" b="1" u="sng" dirty="0" smtClean="0">
                    <a:solidFill>
                      <a:prstClr val="black"/>
                    </a:solidFill>
                    <a:latin typeface="Century Schoolbook"/>
                    <a:cs typeface="Times New Roman" panose="02020603050405020304" pitchFamily="18" charset="0"/>
                  </a:rPr>
                  <a:t>List Comprehension</a:t>
                </a:r>
                <a:endParaRPr lang="he-IL" sz="2200" b="1" u="sng" dirty="0">
                  <a:solidFill>
                    <a:prstClr val="black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BB9B7A-B145-4467-AD81-D044FB50CBD2}"/>
                  </a:ext>
                </a:extLst>
              </p:cNvPr>
              <p:cNvSpPr txBox="1"/>
              <p:nvPr/>
            </p:nvSpPr>
            <p:spPr>
              <a:xfrm>
                <a:off x="5021179" y="1040925"/>
                <a:ext cx="64008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200" b="1" u="sng" dirty="0" smtClean="0">
                    <a:solidFill>
                      <a:prstClr val="black"/>
                    </a:solidFill>
                    <a:latin typeface="Century Schoolbook"/>
                    <a:cs typeface="Times New Roman" panose="02020603050405020304" pitchFamily="18" charset="0"/>
                  </a:rPr>
                  <a:t>Recursion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7090" y="903414"/>
              <a:ext cx="11144889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b="1" dirty="0" smtClean="0">
                  <a:latin typeface="Century Schoolbook" panose="02040604050505020304" pitchFamily="18" charset="0"/>
                </a:rPr>
                <a:t>Implemented by </a:t>
              </a:r>
              <a:endParaRPr lang="he-IL" sz="2200" b="1" dirty="0">
                <a:latin typeface="Century Schoolbook" panose="020406040505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89" y="1874575"/>
            <a:ext cx="4514367" cy="11969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45" y="1874575"/>
            <a:ext cx="6699541" cy="3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17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17</a:t>
            </a:fld>
            <a:endParaRPr lang="en-US">
              <a:latin typeface="Century Schoolbook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65B69C-2515-4A67-ABCA-3B97F7D3F0D2}"/>
              </a:ext>
            </a:extLst>
          </p:cNvPr>
          <p:cNvGrpSpPr/>
          <p:nvPr/>
        </p:nvGrpSpPr>
        <p:grpSpPr>
          <a:xfrm>
            <a:off x="598516" y="166256"/>
            <a:ext cx="10648690" cy="6005096"/>
            <a:chOff x="598516" y="166256"/>
            <a:chExt cx="10648690" cy="600509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9D1182-B59E-40F1-AE35-A92DE7063BC4}"/>
                </a:ext>
              </a:extLst>
            </p:cNvPr>
            <p:cNvGrpSpPr/>
            <p:nvPr/>
          </p:nvGrpSpPr>
          <p:grpSpPr>
            <a:xfrm>
              <a:off x="598516" y="166256"/>
              <a:ext cx="10648690" cy="5409298"/>
              <a:chOff x="598516" y="166256"/>
              <a:chExt cx="10648690" cy="540929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FA34683-99BE-4F88-AE33-B0AEFBD307DD}"/>
                  </a:ext>
                </a:extLst>
              </p:cNvPr>
              <p:cNvGrpSpPr/>
              <p:nvPr/>
            </p:nvGrpSpPr>
            <p:grpSpPr>
              <a:xfrm>
                <a:off x="2324100" y="880794"/>
                <a:ext cx="7024615" cy="4492995"/>
                <a:chOff x="334182" y="2494118"/>
                <a:chExt cx="6579493" cy="425157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4661490" y="573405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>
                      <a:solidFill>
                        <a:srgbClr val="9BBB59">
                          <a:lumMod val="50000"/>
                        </a:srgbClr>
                      </a:solidFill>
                      <a:latin typeface="Century Schoolbook"/>
                    </a:rPr>
                    <a:t>result</a:t>
                  </a:r>
                  <a:endParaRPr lang="he-IL" dirty="0">
                    <a:solidFill>
                      <a:srgbClr val="9BBB59">
                        <a:lumMod val="50000"/>
                      </a:srgbClr>
                    </a:solidFill>
                    <a:latin typeface="Century Schoolbook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987847" y="2494118"/>
                  <a:ext cx="5925828" cy="4251579"/>
                  <a:chOff x="1337082" y="2362200"/>
                  <a:chExt cx="5925828" cy="4251579"/>
                </a:xfrm>
              </p:grpSpPr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337082" y="2362200"/>
                    <a:ext cx="5925828" cy="4251579"/>
                  </a:xfrm>
                  <a:prstGeom prst="rect">
                    <a:avLst/>
                  </a:prstGeom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457904" y="3593019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591157" y="3582386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741247" y="3593019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91337" y="3593019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3608879" y="4331269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91337" y="4331269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891336" y="5126717"/>
                    <a:ext cx="60960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600" b="1" dirty="0" err="1">
                        <a:solidFill>
                          <a:srgbClr val="FFFF00"/>
                        </a:solidFill>
                        <a:latin typeface="Century Schoolbook"/>
                      </a:rPr>
                      <a:t>Fnc</a:t>
                    </a:r>
                    <a:endParaRPr lang="he-IL" sz="1600" b="1" dirty="0">
                      <a:solidFill>
                        <a:srgbClr val="FFFF00"/>
                      </a:solidFill>
                      <a:latin typeface="Century Schoolbook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CE4F01-BE4A-4CD8-9A96-2CBE18329179}"/>
                    </a:ext>
                  </a:extLst>
                </p:cNvPr>
                <p:cNvSpPr txBox="1"/>
                <p:nvPr/>
              </p:nvSpPr>
              <p:spPr>
                <a:xfrm>
                  <a:off x="334182" y="2731716"/>
                  <a:ext cx="97933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>
                      <a:solidFill>
                        <a:srgbClr val="540000"/>
                      </a:solidFill>
                      <a:latin typeface="Century Schoolbook"/>
                    </a:rPr>
                    <a:t>      In</a:t>
                  </a:r>
                  <a:endParaRPr lang="he-IL" b="1" dirty="0">
                    <a:solidFill>
                      <a:srgbClr val="540000"/>
                    </a:solidFill>
                    <a:latin typeface="Century Schoolbook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A1B133F-55B5-4C19-A21A-47F6F3619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7401" y="2916382"/>
                  <a:ext cx="41587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B74FA5D-C2D4-4F83-9E32-5FA8BAB2A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892" y="6421581"/>
                  <a:ext cx="2396835" cy="207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398788B-2599-4850-9017-801F5C14B0FE}"/>
                    </a:ext>
                  </a:extLst>
                </p:cNvPr>
                <p:cNvSpPr txBox="1"/>
                <p:nvPr/>
              </p:nvSpPr>
              <p:spPr>
                <a:xfrm>
                  <a:off x="1618527" y="2792591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1</a:t>
                  </a:r>
                  <a:endParaRPr lang="he-IL" b="1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95108E2-EB2A-4B4B-8910-5182D532E661}"/>
                    </a:ext>
                  </a:extLst>
                </p:cNvPr>
                <p:cNvSpPr txBox="1"/>
                <p:nvPr/>
              </p:nvSpPr>
              <p:spPr>
                <a:xfrm>
                  <a:off x="2231770" y="2730351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2</a:t>
                  </a:r>
                  <a:endParaRPr lang="he-IL" b="1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B53947-269E-4315-9DEF-23F5CDD908DB}"/>
                    </a:ext>
                  </a:extLst>
                </p:cNvPr>
                <p:cNvSpPr txBox="1"/>
                <p:nvPr/>
              </p:nvSpPr>
              <p:spPr>
                <a:xfrm>
                  <a:off x="2804243" y="2731716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3</a:t>
                  </a:r>
                  <a:endParaRPr lang="he-IL" b="1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CED31F-B4E5-4086-A31B-0D1F60798A06}"/>
                    </a:ext>
                  </a:extLst>
                </p:cNvPr>
                <p:cNvSpPr txBox="1"/>
                <p:nvPr/>
              </p:nvSpPr>
              <p:spPr>
                <a:xfrm>
                  <a:off x="3397117" y="2719718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4</a:t>
                  </a:r>
                  <a:endParaRPr lang="he-IL" b="1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857352-22B6-41DF-AD41-B38A304EF1A4}"/>
                    </a:ext>
                  </a:extLst>
                </p:cNvPr>
                <p:cNvSpPr txBox="1"/>
                <p:nvPr/>
              </p:nvSpPr>
              <p:spPr>
                <a:xfrm>
                  <a:off x="3965227" y="2730351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5</a:t>
                  </a:r>
                  <a:endParaRPr lang="he-IL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D7595D-DA93-4C55-B020-6038F569E4FD}"/>
                    </a:ext>
                  </a:extLst>
                </p:cNvPr>
                <p:cNvSpPr txBox="1"/>
                <p:nvPr/>
              </p:nvSpPr>
              <p:spPr>
                <a:xfrm>
                  <a:off x="4516673" y="2763731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6</a:t>
                  </a:r>
                  <a:endParaRPr lang="he-IL" b="1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8D83BC0-6880-49FE-8399-B17A3B6A280F}"/>
                    </a:ext>
                  </a:extLst>
                </p:cNvPr>
                <p:cNvSpPr txBox="1"/>
                <p:nvPr/>
              </p:nvSpPr>
              <p:spPr>
                <a:xfrm>
                  <a:off x="5088291" y="2763731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7</a:t>
                  </a:r>
                  <a:endParaRPr lang="he-IL" b="1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8676136-BDC1-475C-BD8C-316EAECB9FF8}"/>
                    </a:ext>
                  </a:extLst>
                </p:cNvPr>
                <p:cNvSpPr txBox="1"/>
                <p:nvPr/>
              </p:nvSpPr>
              <p:spPr>
                <a:xfrm>
                  <a:off x="5767218" y="2740196"/>
                  <a:ext cx="5171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/>
                    <a:t>A</a:t>
                  </a:r>
                  <a:r>
                    <a:rPr lang="en-US" b="1" baseline="-25000" dirty="0"/>
                    <a:t>8</a:t>
                  </a:r>
                  <a:endParaRPr lang="he-IL" b="1" dirty="0"/>
                </a:p>
              </p:txBody>
            </p:sp>
          </p:grpSp>
          <p:sp>
            <p:nvSpPr>
              <p:cNvPr id="37" name="כותרת 1">
                <a:extLst>
                  <a:ext uri="{FF2B5EF4-FFF2-40B4-BE49-F238E27FC236}">
                    <a16:creationId xmlns:a16="http://schemas.microsoft.com/office/drawing/2014/main" id="{41C589BC-5D57-4F0C-A767-2FD149E17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516" y="166256"/>
                <a:ext cx="10648690" cy="648391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>
                  <a:defRPr/>
                </a:pPr>
                <a:r>
                  <a:rPr lang="en-US" sz="4000" b="1" dirty="0" smtClean="0">
                    <a:solidFill>
                      <a:sysClr val="windowText" lastClr="000000"/>
                    </a:solidFill>
                    <a:latin typeface="Calibri Light" panose="020F0302020204030204"/>
                  </a:rPr>
                  <a:t>REDUCE</a:t>
                </a:r>
                <a:r>
                  <a:rPr lang="en-US" sz="4000" b="1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(“Accumulate”) pattern</a:t>
                </a:r>
                <a:endParaRPr lang="he-IL" sz="4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45F1D2-E06C-4CCE-8309-CADF871A9211}"/>
                  </a:ext>
                </a:extLst>
              </p:cNvPr>
              <p:cNvSpPr/>
              <p:nvPr/>
            </p:nvSpPr>
            <p:spPr>
              <a:xfrm>
                <a:off x="3668372" y="1968500"/>
                <a:ext cx="5008485" cy="24257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BFFE565-9756-46F0-B000-9592DEAC6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095" y="1861973"/>
                <a:ext cx="944407" cy="5261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46DF63F-DC16-4BB0-B566-DAA3D310F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0225" y="1902674"/>
                <a:ext cx="3390926" cy="48539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312E005-72E0-40B0-A70F-A892C02DC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2082" y="2386149"/>
                <a:ext cx="1129060" cy="523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8BF5CD-A91C-43CD-8F09-D07B7F7FA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5337" y="2428186"/>
                <a:ext cx="2834023" cy="51717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9F58163-B19F-40D9-AC59-950AED069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0225" y="2913434"/>
                <a:ext cx="1056187" cy="52387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1405B90-81F7-46C9-81AA-40E73D401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1239" y="2964582"/>
                <a:ext cx="2174261" cy="481863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4E1C882-D15B-4D46-A198-A151493B1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2702" y="3433558"/>
                <a:ext cx="1056187" cy="52387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198E6D-B4D8-406C-8386-D2D8B3DD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9900" y="3530600"/>
                <a:ext cx="1578728" cy="437877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1EB161-1E20-4F59-8772-BEF82737B4CF}"/>
                  </a:ext>
                </a:extLst>
              </p:cNvPr>
              <p:cNvSpPr/>
              <p:nvPr/>
            </p:nvSpPr>
            <p:spPr>
              <a:xfrm>
                <a:off x="5237348" y="4304698"/>
                <a:ext cx="3068452" cy="1530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FB35F9F-8965-4A9A-B735-A220A3AB8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502" y="3954258"/>
                <a:ext cx="1070998" cy="52387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73AF32C-50A6-4DB2-B225-E65F5883B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2927" y="4031899"/>
                <a:ext cx="958805" cy="45809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716423F-F1F9-4243-A22E-633E4FEF884F}"/>
                  </a:ext>
                </a:extLst>
              </p:cNvPr>
              <p:cNvSpPr/>
              <p:nvPr/>
            </p:nvSpPr>
            <p:spPr>
              <a:xfrm rot="5400000">
                <a:off x="2060776" y="2991261"/>
                <a:ext cx="2641272" cy="44400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727200-8443-43E6-9123-EC312F721A00}"/>
                  </a:ext>
                </a:extLst>
              </p:cNvPr>
              <p:cNvSpPr/>
              <p:nvPr/>
            </p:nvSpPr>
            <p:spPr>
              <a:xfrm rot="5400000">
                <a:off x="7582319" y="2975934"/>
                <a:ext cx="2646527" cy="44400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6B97DC1-A00B-4BCE-A356-10F38026C26F}"/>
                  </a:ext>
                </a:extLst>
              </p:cNvPr>
              <p:cNvSpPr/>
              <p:nvPr/>
            </p:nvSpPr>
            <p:spPr>
              <a:xfrm rot="10800000">
                <a:off x="3159409" y="4470400"/>
                <a:ext cx="5971148" cy="11051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58A3389-1382-499F-B21A-6F9ED03B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09550" y="4457622"/>
              <a:ext cx="829519" cy="57360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531A7E-325D-4823-8C75-5766DFD4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8950" y="4523192"/>
              <a:ext cx="514278" cy="46180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CC4471C-204D-481D-8E0E-3BBA0E9E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6281" y="4987966"/>
              <a:ext cx="829519" cy="49116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62FAAF5-1985-40B1-A6FD-D453972E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14426" y="5561752"/>
              <a:ext cx="3105150" cy="6096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5080530-FB70-457C-A323-404BC4991C8C}"/>
              </a:ext>
            </a:extLst>
          </p:cNvPr>
          <p:cNvSpPr txBox="1"/>
          <p:nvPr/>
        </p:nvSpPr>
        <p:spPr>
          <a:xfrm>
            <a:off x="150341" y="1531149"/>
            <a:ext cx="3393204" cy="4308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At each step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i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, an instance of the </a:t>
            </a:r>
            <a:r>
              <a:rPr lang="en-US" sz="2100" b="1" i="1" dirty="0">
                <a:solidFill>
                  <a:prstClr val="black"/>
                </a:solidFill>
                <a:latin typeface="Century Schoolbook"/>
              </a:rPr>
              <a:t>same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 functional object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Fnc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, is applied on the pair of the two first elements of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In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, and its result substitute that pair. This iterates until </a:t>
            </a:r>
            <a:r>
              <a:rPr lang="en-US" sz="2100" b="1" dirty="0">
                <a:solidFill>
                  <a:prstClr val="black"/>
                </a:solidFill>
              </a:rPr>
              <a:t>a </a:t>
            </a:r>
            <a:r>
              <a:rPr lang="en-US" sz="2100" b="1" i="1" dirty="0">
                <a:solidFill>
                  <a:prstClr val="black"/>
                </a:solidFill>
              </a:rPr>
              <a:t>unique</a:t>
            </a:r>
            <a:r>
              <a:rPr lang="en-US" sz="2100" b="1" dirty="0">
                <a:solidFill>
                  <a:prstClr val="black"/>
                </a:solidFill>
              </a:rPr>
              <a:t> result value is calculated, which is the </a:t>
            </a:r>
            <a:r>
              <a:rPr lang="en-US" sz="2100" b="1" i="1" dirty="0" err="1">
                <a:solidFill>
                  <a:schemeClr val="accent2">
                    <a:lumMod val="75000"/>
                  </a:schemeClr>
                </a:solidFill>
              </a:rPr>
              <a:t>Fnc</a:t>
            </a:r>
            <a:r>
              <a:rPr lang="en-US" sz="2100" b="1" i="1" dirty="0">
                <a:solidFill>
                  <a:schemeClr val="accent2">
                    <a:lumMod val="75000"/>
                  </a:schemeClr>
                </a:solidFill>
              </a:rPr>
              <a:t>-reduction</a:t>
            </a:r>
            <a:r>
              <a:rPr lang="en-US" sz="2100" b="1" dirty="0">
                <a:solidFill>
                  <a:prstClr val="black"/>
                </a:solidFill>
              </a:rPr>
              <a:t> of the </a:t>
            </a:r>
            <a:r>
              <a:rPr lang="en-US" sz="2100" b="1" i="1" dirty="0">
                <a:solidFill>
                  <a:schemeClr val="accent2">
                    <a:lumMod val="75000"/>
                  </a:schemeClr>
                </a:solidFill>
              </a:rPr>
              <a:t>N input values</a:t>
            </a:r>
            <a:r>
              <a:rPr lang="en-US" sz="2100" b="1" dirty="0">
                <a:solidFill>
                  <a:prstClr val="black"/>
                </a:solidFill>
              </a:rPr>
              <a:t>.</a:t>
            </a:r>
            <a:endParaRPr lang="he-IL" sz="21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B8984D-7C8F-4C51-AC9F-166521AC506F}"/>
              </a:ext>
            </a:extLst>
          </p:cNvPr>
          <p:cNvSpPr txBox="1"/>
          <p:nvPr/>
        </p:nvSpPr>
        <p:spPr>
          <a:xfrm>
            <a:off x="9288933" y="2001087"/>
            <a:ext cx="726922" cy="3567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1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17EC1C-DCDB-4FBE-AF70-1F2BEFA1301D}"/>
              </a:ext>
            </a:extLst>
          </p:cNvPr>
          <p:cNvSpPr txBox="1"/>
          <p:nvPr/>
        </p:nvSpPr>
        <p:spPr>
          <a:xfrm>
            <a:off x="9295605" y="2557383"/>
            <a:ext cx="72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2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C9BA42-BD49-4458-AF88-DAF1DD344D61}"/>
              </a:ext>
            </a:extLst>
          </p:cNvPr>
          <p:cNvSpPr txBox="1"/>
          <p:nvPr/>
        </p:nvSpPr>
        <p:spPr>
          <a:xfrm>
            <a:off x="9288933" y="3041367"/>
            <a:ext cx="72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3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BE5D57-F98B-495B-8E54-F5D59A8ADD46}"/>
              </a:ext>
            </a:extLst>
          </p:cNvPr>
          <p:cNvSpPr txBox="1"/>
          <p:nvPr/>
        </p:nvSpPr>
        <p:spPr>
          <a:xfrm>
            <a:off x="9287380" y="3561880"/>
            <a:ext cx="72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4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64F27F-D78D-4223-AB25-98C0C2048769}"/>
              </a:ext>
            </a:extLst>
          </p:cNvPr>
          <p:cNvSpPr txBox="1"/>
          <p:nvPr/>
        </p:nvSpPr>
        <p:spPr>
          <a:xfrm>
            <a:off x="9258707" y="4116837"/>
            <a:ext cx="72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5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77CFE1-ADDC-44F2-ADAC-1770D88455A9}"/>
              </a:ext>
            </a:extLst>
          </p:cNvPr>
          <p:cNvSpPr txBox="1"/>
          <p:nvPr/>
        </p:nvSpPr>
        <p:spPr>
          <a:xfrm>
            <a:off x="9287380" y="4614728"/>
            <a:ext cx="72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6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C6171B-A23D-45A3-9EB9-33ED60D8E7CB}"/>
              </a:ext>
            </a:extLst>
          </p:cNvPr>
          <p:cNvSpPr txBox="1"/>
          <p:nvPr/>
        </p:nvSpPr>
        <p:spPr>
          <a:xfrm>
            <a:off x="9295605" y="5055165"/>
            <a:ext cx="72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b="1" dirty="0">
                <a:solidFill>
                  <a:srgbClr val="540000"/>
                </a:solidFill>
                <a:latin typeface="Century Schoolbook"/>
              </a:rPr>
              <a:t> = 7</a:t>
            </a:r>
            <a:endParaRPr lang="he-IL" b="1" dirty="0">
              <a:solidFill>
                <a:srgbClr val="540000"/>
              </a:solidFill>
              <a:latin typeface="Century Schoolboo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כותרת 1">
            <a:extLst>
              <a:ext uri="{FF2B5EF4-FFF2-40B4-BE49-F238E27FC236}">
                <a16:creationId xmlns:a16="http://schemas.microsoft.com/office/drawing/2014/main" id="{41C589BC-5D57-4F0C-A767-2FD149E17C33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REDUCE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(“Accumulate”)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090" y="903414"/>
            <a:ext cx="11144889" cy="4308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latin typeface="Century Schoolbook" panose="02040604050505020304" pitchFamily="18" charset="0"/>
              </a:rPr>
              <a:t>Implemented by </a:t>
            </a:r>
            <a:r>
              <a:rPr lang="en-US" sz="2200" b="1" u="sng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Recursion</a:t>
            </a:r>
            <a:r>
              <a:rPr lang="en-US" sz="2200" b="1" dirty="0" smtClean="0">
                <a:latin typeface="Century Schoolbook" panose="02040604050505020304" pitchFamily="18" charset="0"/>
              </a:rPr>
              <a:t> </a:t>
            </a:r>
            <a:endParaRPr lang="he-IL" sz="2200" b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51" y="1423068"/>
            <a:ext cx="6922882" cy="32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19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19</a:t>
            </a:fld>
            <a:endParaRPr lang="en-US">
              <a:latin typeface="Century Schoolboo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5769E-211F-43C0-A0DA-F9D144FDCBEF}"/>
              </a:ext>
            </a:extLst>
          </p:cNvPr>
          <p:cNvSpPr txBox="1"/>
          <p:nvPr/>
        </p:nvSpPr>
        <p:spPr>
          <a:xfrm>
            <a:off x="423015" y="5123458"/>
            <a:ext cx="10225554" cy="1400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At each step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i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,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N/2</a:t>
            </a:r>
            <a:r>
              <a:rPr lang="en-US" sz="2100" b="1" baseline="30000" dirty="0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i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 </a:t>
            </a:r>
            <a:r>
              <a:rPr lang="en-US" sz="2100" b="1" i="1" dirty="0">
                <a:solidFill>
                  <a:prstClr val="black"/>
                </a:solidFill>
                <a:latin typeface="Century Schoolbook"/>
              </a:rPr>
              <a:t>independent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2100" b="1" i="1" dirty="0">
                <a:solidFill>
                  <a:prstClr val="black"/>
                </a:solidFill>
                <a:latin typeface="Century Schoolbook"/>
              </a:rPr>
              <a:t>instances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 of the </a:t>
            </a:r>
            <a:r>
              <a:rPr lang="en-US" sz="2100" b="1" i="1" dirty="0">
                <a:solidFill>
                  <a:prstClr val="black"/>
                </a:solidFill>
                <a:latin typeface="Century Schoolbook"/>
              </a:rPr>
              <a:t>same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 functional object </a:t>
            </a:r>
            <a:r>
              <a:rPr lang="en-US" sz="2100" b="1" dirty="0" err="1">
                <a:solidFill>
                  <a:schemeClr val="accent2">
                    <a:lumMod val="75000"/>
                  </a:schemeClr>
                </a:solidFill>
                <a:latin typeface="Century Schoolbook"/>
              </a:rPr>
              <a:t>Fnc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, are applied in </a:t>
            </a:r>
            <a:r>
              <a:rPr lang="en-US" sz="2100" b="1" i="1" dirty="0">
                <a:solidFill>
                  <a:prstClr val="black"/>
                </a:solidFill>
                <a:latin typeface="Century Schoolbook"/>
              </a:rPr>
              <a:t>any sequential order, 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or</a:t>
            </a:r>
            <a:r>
              <a:rPr lang="en-US" sz="2100" b="1" dirty="0">
                <a:solidFill>
                  <a:prstClr val="black"/>
                </a:solidFill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in </a:t>
            </a:r>
            <a:r>
              <a:rPr lang="en-US" sz="2100" b="1" i="1" dirty="0">
                <a:solidFill>
                  <a:prstClr val="black"/>
                </a:solidFill>
                <a:latin typeface="Century Schoolbook"/>
              </a:rPr>
              <a:t>parallel, </a:t>
            </a:r>
            <a:r>
              <a:rPr lang="en-US" sz="2100" b="1" dirty="0">
                <a:solidFill>
                  <a:prstClr val="black"/>
                </a:solidFill>
                <a:latin typeface="Century Schoolbook"/>
              </a:rPr>
              <a:t>on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N/2</a:t>
            </a:r>
            <a:r>
              <a:rPr lang="en-US" sz="2100" b="1" baseline="30000" dirty="0">
                <a:solidFill>
                  <a:schemeClr val="accent2">
                    <a:lumMod val="75000"/>
                  </a:schemeClr>
                </a:solidFill>
              </a:rPr>
              <a:t>i 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100" b="1" dirty="0">
                <a:solidFill>
                  <a:prstClr val="black"/>
                </a:solidFill>
              </a:rPr>
              <a:t>pairs of values. The end result is a </a:t>
            </a:r>
            <a:r>
              <a:rPr lang="en-US" sz="2100" b="1" i="1" dirty="0">
                <a:solidFill>
                  <a:prstClr val="black"/>
                </a:solidFill>
              </a:rPr>
              <a:t>unique</a:t>
            </a:r>
            <a:r>
              <a:rPr lang="en-US" sz="2100" b="1" dirty="0">
                <a:solidFill>
                  <a:prstClr val="black"/>
                </a:solidFill>
              </a:rPr>
              <a:t> value, which is the </a:t>
            </a:r>
            <a:r>
              <a:rPr lang="en-US" sz="2100" b="1" i="1" dirty="0" err="1">
                <a:solidFill>
                  <a:schemeClr val="accent2">
                    <a:lumMod val="75000"/>
                  </a:schemeClr>
                </a:solidFill>
              </a:rPr>
              <a:t>Fnc</a:t>
            </a:r>
            <a:r>
              <a:rPr lang="en-US" sz="2100" b="1" i="1" dirty="0">
                <a:solidFill>
                  <a:prstClr val="black"/>
                </a:solidFill>
              </a:rPr>
              <a:t>-reduction</a:t>
            </a:r>
            <a:r>
              <a:rPr lang="en-US" sz="2100" b="1" dirty="0">
                <a:solidFill>
                  <a:prstClr val="black"/>
                </a:solidFill>
              </a:rPr>
              <a:t> of the </a:t>
            </a:r>
            <a:r>
              <a:rPr lang="en-US" sz="2100" b="1" i="1" dirty="0">
                <a:solidFill>
                  <a:prstClr val="black"/>
                </a:solidFill>
              </a:rPr>
              <a:t>N input values</a:t>
            </a:r>
            <a:r>
              <a:rPr lang="en-US" sz="2100" b="1" dirty="0">
                <a:solidFill>
                  <a:prstClr val="black"/>
                </a:solidFill>
              </a:rPr>
              <a:t>.</a:t>
            </a:r>
            <a:endParaRPr lang="he-IL" sz="21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A34683-99BE-4F88-AE33-B0AEFBD307DD}"/>
              </a:ext>
            </a:extLst>
          </p:cNvPr>
          <p:cNvGrpSpPr/>
          <p:nvPr/>
        </p:nvGrpSpPr>
        <p:grpSpPr>
          <a:xfrm>
            <a:off x="2400734" y="880795"/>
            <a:ext cx="6806145" cy="4106900"/>
            <a:chOff x="95658" y="2494118"/>
            <a:chExt cx="6818017" cy="4251579"/>
          </a:xfrm>
        </p:grpSpPr>
        <p:sp>
          <p:nvSpPr>
            <p:cNvPr id="58" name="TextBox 57"/>
            <p:cNvSpPr txBox="1"/>
            <p:nvPr/>
          </p:nvSpPr>
          <p:spPr>
            <a:xfrm>
              <a:off x="4661490" y="5734050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9BBB59">
                      <a:lumMod val="50000"/>
                    </a:srgbClr>
                  </a:solidFill>
                  <a:latin typeface="Century Schoolbook"/>
                </a:rPr>
                <a:t>result</a:t>
              </a:r>
              <a:endParaRPr lang="he-IL" dirty="0">
                <a:solidFill>
                  <a:srgbClr val="9BBB59">
                    <a:lumMod val="50000"/>
                  </a:srgbClr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87847" y="2494118"/>
              <a:ext cx="5925828" cy="4251579"/>
              <a:chOff x="1337082" y="2362200"/>
              <a:chExt cx="5925828" cy="4251579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082" y="2362200"/>
                <a:ext cx="5925828" cy="4251579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457904" y="3593019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91157" y="3582386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41247" y="3593019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891337" y="3593019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08879" y="4331269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891337" y="4331269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891336" y="5126717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  <a:latin typeface="Century Schoolbook"/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55276-5B23-4374-ADF8-0FAD960C090D}"/>
                </a:ext>
              </a:extLst>
            </p:cNvPr>
            <p:cNvSpPr txBox="1"/>
            <p:nvPr/>
          </p:nvSpPr>
          <p:spPr>
            <a:xfrm>
              <a:off x="95658" y="3781520"/>
              <a:ext cx="72819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540000"/>
                  </a:solidFill>
                  <a:latin typeface="Century Schoolbook"/>
                </a:rPr>
                <a:t>i</a:t>
              </a:r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 = 1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AE8D9-2806-4D69-843D-768A2BDD3F90}"/>
                </a:ext>
              </a:extLst>
            </p:cNvPr>
            <p:cNvSpPr txBox="1"/>
            <p:nvPr/>
          </p:nvSpPr>
          <p:spPr>
            <a:xfrm>
              <a:off x="95658" y="4617075"/>
              <a:ext cx="72819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540000"/>
                  </a:solidFill>
                  <a:latin typeface="Century Schoolbook"/>
                </a:rPr>
                <a:t>i</a:t>
              </a:r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 = 2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BACD06-45EA-4BA8-A9F6-087387BC9DF5}"/>
                </a:ext>
              </a:extLst>
            </p:cNvPr>
            <p:cNvSpPr txBox="1"/>
            <p:nvPr/>
          </p:nvSpPr>
          <p:spPr>
            <a:xfrm>
              <a:off x="95658" y="5322066"/>
              <a:ext cx="72819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540000"/>
                  </a:solidFill>
                  <a:latin typeface="Century Schoolbook"/>
                </a:rPr>
                <a:t>i</a:t>
              </a:r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 = 3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CE4F01-BE4A-4CD8-9A96-2CBE18329179}"/>
                </a:ext>
              </a:extLst>
            </p:cNvPr>
            <p:cNvSpPr txBox="1"/>
            <p:nvPr/>
          </p:nvSpPr>
          <p:spPr>
            <a:xfrm>
              <a:off x="334182" y="2731716"/>
              <a:ext cx="9793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      In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FA594C-D88A-430C-A2FC-16C561365728}"/>
                </a:ext>
              </a:extLst>
            </p:cNvPr>
            <p:cNvSpPr txBox="1"/>
            <p:nvPr/>
          </p:nvSpPr>
          <p:spPr>
            <a:xfrm>
              <a:off x="498182" y="6228115"/>
              <a:ext cx="9793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result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1B133F-55B5-4C19-A21A-47F6F3619F13}"/>
                </a:ext>
              </a:extLst>
            </p:cNvPr>
            <p:cNvCxnSpPr>
              <a:cxnSpLocks/>
            </p:cNvCxnSpPr>
            <p:nvPr/>
          </p:nvCxnSpPr>
          <p:spPr>
            <a:xfrm>
              <a:off x="1177401" y="2916382"/>
              <a:ext cx="4158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74FA5D-C2D4-4F83-9E32-5FA8BAB2AB9D}"/>
                </a:ext>
              </a:extLst>
            </p:cNvPr>
            <p:cNvCxnSpPr>
              <a:cxnSpLocks/>
            </p:cNvCxnSpPr>
            <p:nvPr/>
          </p:nvCxnSpPr>
          <p:spPr>
            <a:xfrm>
              <a:off x="1343892" y="6421581"/>
              <a:ext cx="2396835" cy="20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98788B-2599-4850-9017-801F5C14B0FE}"/>
                </a:ext>
              </a:extLst>
            </p:cNvPr>
            <p:cNvSpPr txBox="1"/>
            <p:nvPr/>
          </p:nvSpPr>
          <p:spPr>
            <a:xfrm>
              <a:off x="1618527" y="2792591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1</a:t>
              </a:r>
              <a:endParaRPr lang="he-IL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5108E2-EB2A-4B4B-8910-5182D532E661}"/>
                </a:ext>
              </a:extLst>
            </p:cNvPr>
            <p:cNvSpPr txBox="1"/>
            <p:nvPr/>
          </p:nvSpPr>
          <p:spPr>
            <a:xfrm>
              <a:off x="2231770" y="2730351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2</a:t>
              </a:r>
              <a:endParaRPr lang="he-IL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B53947-269E-4315-9DEF-23F5CDD908DB}"/>
                </a:ext>
              </a:extLst>
            </p:cNvPr>
            <p:cNvSpPr txBox="1"/>
            <p:nvPr/>
          </p:nvSpPr>
          <p:spPr>
            <a:xfrm>
              <a:off x="2804243" y="2731716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3</a:t>
              </a:r>
              <a:endParaRPr lang="he-IL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CED31F-B4E5-4086-A31B-0D1F60798A06}"/>
                </a:ext>
              </a:extLst>
            </p:cNvPr>
            <p:cNvSpPr txBox="1"/>
            <p:nvPr/>
          </p:nvSpPr>
          <p:spPr>
            <a:xfrm>
              <a:off x="3397117" y="2719718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4</a:t>
              </a:r>
              <a:endParaRPr lang="he-IL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857352-22B6-41DF-AD41-B38A304EF1A4}"/>
                </a:ext>
              </a:extLst>
            </p:cNvPr>
            <p:cNvSpPr txBox="1"/>
            <p:nvPr/>
          </p:nvSpPr>
          <p:spPr>
            <a:xfrm>
              <a:off x="3965227" y="2730351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5</a:t>
              </a:r>
              <a:endParaRPr lang="he-IL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D7595D-DA93-4C55-B020-6038F569E4FD}"/>
                </a:ext>
              </a:extLst>
            </p:cNvPr>
            <p:cNvSpPr txBox="1"/>
            <p:nvPr/>
          </p:nvSpPr>
          <p:spPr>
            <a:xfrm>
              <a:off x="4516673" y="2763731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6</a:t>
              </a:r>
              <a:endParaRPr lang="he-IL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D83BC0-6880-49FE-8399-B17A3B6A280F}"/>
                </a:ext>
              </a:extLst>
            </p:cNvPr>
            <p:cNvSpPr txBox="1"/>
            <p:nvPr/>
          </p:nvSpPr>
          <p:spPr>
            <a:xfrm>
              <a:off x="5088291" y="2763731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7</a:t>
              </a:r>
              <a:endParaRPr lang="he-IL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676136-BDC1-475C-BD8C-316EAECB9FF8}"/>
                </a:ext>
              </a:extLst>
            </p:cNvPr>
            <p:cNvSpPr txBox="1"/>
            <p:nvPr/>
          </p:nvSpPr>
          <p:spPr>
            <a:xfrm>
              <a:off x="5767218" y="2740196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8</a:t>
              </a:r>
              <a:endParaRPr lang="he-IL" b="1" dirty="0"/>
            </a:p>
          </p:txBody>
        </p:sp>
      </p:grpSp>
      <p:sp>
        <p:nvSpPr>
          <p:cNvPr id="37" name="כותרת 1">
            <a:extLst>
              <a:ext uri="{FF2B5EF4-FFF2-40B4-BE49-F238E27FC236}">
                <a16:creationId xmlns:a16="http://schemas.microsoft.com/office/drawing/2014/main" id="{41C589BC-5D57-4F0C-A767-2FD149E17C33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REDUCE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(“Accumulate”)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marL="84138"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Functional Programming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F5F40-8A9C-4EA2-8091-87486342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5" y="548680"/>
            <a:ext cx="996194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Functional Programming?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Functions and Referential Transparency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Immutability IN, Side-Effects 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as First Class Objects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/ Anonymous Functions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</a:t>
            </a:r>
            <a:r>
              <a:rPr lang="en-US" altLang="he-IL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</a:t>
            </a:r>
            <a:r>
              <a:rPr lang="en-US" altLang="he-IL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US" altLang="he-IL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Expressing Iteration as Recursion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Design Patterns and High-Order Functions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altLang="he-IL" sz="2800" b="1" i="1" dirty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Using List Comprehensions and Recursion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</a:t>
            </a: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and Python Generators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Currying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</a:t>
            </a:r>
          </a:p>
        </p:txBody>
      </p:sp>
      <p:sp>
        <p:nvSpPr>
          <p:cNvPr id="4" name="Arrow: Right 1">
            <a:extLst>
              <a:ext uri="{FF2B5EF4-FFF2-40B4-BE49-F238E27FC236}">
                <a16:creationId xmlns:a16="http://schemas.microsoft.com/office/drawing/2014/main" id="{8FFDDF5F-A47A-456F-BD16-D4D809E8C4FC}"/>
              </a:ext>
            </a:extLst>
          </p:cNvPr>
          <p:cNvSpPr/>
          <p:nvPr/>
        </p:nvSpPr>
        <p:spPr>
          <a:xfrm>
            <a:off x="836283" y="4755789"/>
            <a:ext cx="631767" cy="3325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Left Brace 1"/>
          <p:cNvSpPr/>
          <p:nvPr/>
        </p:nvSpPr>
        <p:spPr>
          <a:xfrm>
            <a:off x="1468051" y="4572000"/>
            <a:ext cx="317183" cy="700088"/>
          </a:xfrm>
          <a:prstGeom prst="leftBrac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כותרת 1">
            <a:extLst>
              <a:ext uri="{FF2B5EF4-FFF2-40B4-BE49-F238E27FC236}">
                <a16:creationId xmlns:a16="http://schemas.microsoft.com/office/drawing/2014/main" id="{41C589BC-5D57-4F0C-A767-2FD149E17C33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REDUCE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(“Accumulate”)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090" y="903414"/>
            <a:ext cx="11464469" cy="4308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latin typeface="Century Schoolbook" panose="02040604050505020304" pitchFamily="18" charset="0"/>
              </a:rPr>
              <a:t>Implemented by (recursive) </a:t>
            </a:r>
            <a:r>
              <a:rPr lang="en-US" sz="2200" b="1" u="sng" dirty="0">
                <a:solidFill>
                  <a:prstClr val="black"/>
                </a:solidFill>
                <a:cs typeface="Times New Roman" panose="02020603050405020304" pitchFamily="18" charset="0"/>
              </a:rPr>
              <a:t>List </a:t>
            </a:r>
            <a:r>
              <a:rPr lang="en-US" sz="2200" b="1" u="sng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Comprehension</a:t>
            </a:r>
            <a:endParaRPr lang="he-IL" sz="2200" b="1" u="sng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93" y="1623412"/>
            <a:ext cx="7710303" cy="2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כותרת 1">
            <a:extLst>
              <a:ext uri="{FF2B5EF4-FFF2-40B4-BE49-F238E27FC236}">
                <a16:creationId xmlns:a16="http://schemas.microsoft.com/office/drawing/2014/main" id="{41C589BC-5D57-4F0C-A767-2FD149E17C33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REDUCE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(“Accumulate”)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090" y="903414"/>
            <a:ext cx="11144889" cy="4308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200" b="1" dirty="0" smtClean="0">
                <a:latin typeface="Century Schoolbook" panose="02040604050505020304" pitchFamily="18" charset="0"/>
              </a:rPr>
              <a:t>Implemented by </a:t>
            </a:r>
            <a:r>
              <a:rPr lang="en-US" sz="2200" b="1" u="sng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Recursion</a:t>
            </a:r>
            <a:endParaRPr lang="en-US" sz="2200" b="1" u="sng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86" y="1423068"/>
            <a:ext cx="7010210" cy="53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22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22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REDUCE</a:t>
            </a: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(“Accumulate”)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B9B7A-B145-4467-AD81-D044FB50CBD2}"/>
              </a:ext>
            </a:extLst>
          </p:cNvPr>
          <p:cNvSpPr txBox="1"/>
          <p:nvPr/>
        </p:nvSpPr>
        <p:spPr>
          <a:xfrm>
            <a:off x="199506" y="1089051"/>
            <a:ext cx="11454938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The </a:t>
            </a:r>
            <a:r>
              <a:rPr lang="en-US" sz="2200" b="1" u="sng" dirty="0">
                <a:solidFill>
                  <a:srgbClr val="540000"/>
                </a:solidFill>
                <a:latin typeface="Century Schoolbook"/>
              </a:rPr>
              <a:t>reduce</a:t>
            </a:r>
            <a:r>
              <a:rPr lang="en-US" sz="22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</a:t>
            </a:r>
            <a:r>
              <a:rPr lang="en-US" sz="2200" b="1" i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high-order</a:t>
            </a:r>
            <a:r>
              <a:rPr lang="en-US" sz="22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function must be imported from the </a:t>
            </a:r>
            <a:r>
              <a:rPr lang="en-US" sz="2200" b="1" u="sng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functools</a:t>
            </a:r>
            <a:r>
              <a:rPr lang="en-US" sz="22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module</a:t>
            </a:r>
            <a:endParaRPr lang="he-IL" sz="22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5AE67-58FD-4FA4-9E44-FC18603E6903}"/>
              </a:ext>
            </a:extLst>
          </p:cNvPr>
          <p:cNvSpPr txBox="1"/>
          <p:nvPr/>
        </p:nvSpPr>
        <p:spPr>
          <a:xfrm>
            <a:off x="401053" y="1825120"/>
            <a:ext cx="9448800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 		  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Functional    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object           Input sequence</a:t>
            </a: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result  = reduce (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Func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In,[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initValue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])</a:t>
            </a:r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he-IL" sz="2400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1F66AF-19F0-455B-8C4D-DCA1D615C31D}"/>
              </a:ext>
            </a:extLst>
          </p:cNvPr>
          <p:cNvSpPr/>
          <p:nvPr/>
        </p:nvSpPr>
        <p:spPr>
          <a:xfrm rot="5400000" flipV="1">
            <a:off x="3024098" y="3993108"/>
            <a:ext cx="299811" cy="701183"/>
          </a:xfrm>
          <a:prstGeom prst="leftBrace">
            <a:avLst>
              <a:gd name="adj1" fmla="val 8333"/>
              <a:gd name="adj2" fmla="val 525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E664E7-59B2-4D8D-B445-1DCEE218D91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046684" y="3818136"/>
            <a:ext cx="145298" cy="37565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19305A-A237-4E08-BEC3-F5DB73974B4B}"/>
              </a:ext>
            </a:extLst>
          </p:cNvPr>
          <p:cNvGrpSpPr/>
          <p:nvPr/>
        </p:nvGrpSpPr>
        <p:grpSpPr>
          <a:xfrm>
            <a:off x="3751219" y="3493244"/>
            <a:ext cx="1419365" cy="1000361"/>
            <a:chOff x="3330056" y="3523518"/>
            <a:chExt cx="1419365" cy="1000361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497564AF-5E97-4C48-B038-0213A14C563C}"/>
                </a:ext>
              </a:extLst>
            </p:cNvPr>
            <p:cNvSpPr/>
            <p:nvPr/>
          </p:nvSpPr>
          <p:spPr>
            <a:xfrm rot="5400000" flipV="1">
              <a:off x="3342434" y="4181417"/>
              <a:ext cx="330084" cy="354840"/>
            </a:xfrm>
            <a:prstGeom prst="leftBrace">
              <a:avLst>
                <a:gd name="adj1" fmla="val 8333"/>
                <a:gd name="adj2" fmla="val 5256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613FDB-8A83-4F5C-B033-42477810D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476" y="3523518"/>
              <a:ext cx="1241945" cy="67027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1E0E2-CD9E-4A5F-8BC3-8B8EB399DE28}"/>
              </a:ext>
            </a:extLst>
          </p:cNvPr>
          <p:cNvSpPr/>
          <p:nvPr/>
        </p:nvSpPr>
        <p:spPr>
          <a:xfrm>
            <a:off x="4120067" y="2599403"/>
            <a:ext cx="2471802" cy="88179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54132-296C-4798-8F76-F3F27771C932}"/>
              </a:ext>
            </a:extLst>
          </p:cNvPr>
          <p:cNvSpPr/>
          <p:nvPr/>
        </p:nvSpPr>
        <p:spPr>
          <a:xfrm>
            <a:off x="2342148" y="2167247"/>
            <a:ext cx="1681212" cy="168442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5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23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23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265177" y="175400"/>
            <a:ext cx="11311128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Using the </a:t>
            </a:r>
            <a:r>
              <a:rPr lang="en-US" sz="4000" b="1" dirty="0" smtClean="0">
                <a:solidFill>
                  <a:srgbClr val="FF0000"/>
                </a:solidFill>
                <a:latin typeface="Calibri Light" panose="020F0302020204030204"/>
              </a:rPr>
              <a:t>map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, 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/>
              </a:rPr>
              <a:t>filter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, </a:t>
            </a: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and </a:t>
            </a:r>
            <a:r>
              <a:rPr lang="en-US" sz="4000" b="1" dirty="0" smtClean="0">
                <a:solidFill>
                  <a:srgbClr val="FF0000"/>
                </a:solidFill>
                <a:latin typeface="Calibri Light" panose="020F0302020204030204"/>
              </a:rPr>
              <a:t>reduce</a:t>
            </a: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73" y="814647"/>
            <a:ext cx="101155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24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24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Using the 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/>
              </a:rPr>
              <a:t>map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, 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/>
              </a:rPr>
              <a:t>filter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, and </a:t>
            </a:r>
            <a:r>
              <a:rPr lang="en-US" sz="4000" b="1" dirty="0" smtClean="0">
                <a:solidFill>
                  <a:srgbClr val="FF0000"/>
                </a:solidFill>
                <a:latin typeface="Calibri Light" panose="020F0302020204030204"/>
              </a:rPr>
              <a:t>reduce</a:t>
            </a: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Calibri Light" panose="020F0302020204030204"/>
              </a:rPr>
              <a:t>patterns</a:t>
            </a: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8" y="1085850"/>
            <a:ext cx="8208148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25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25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Using the 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/>
              </a:rPr>
              <a:t>map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, 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/>
              </a:rPr>
              <a:t>filter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, and </a:t>
            </a:r>
            <a:r>
              <a:rPr lang="en-US" sz="4000" b="1" dirty="0">
                <a:solidFill>
                  <a:srgbClr val="FF0000"/>
                </a:solidFill>
                <a:latin typeface="Calibri Light" panose="020F0302020204030204"/>
              </a:rPr>
              <a:t>reduce</a:t>
            </a:r>
            <a:r>
              <a:rPr lang="en-US" sz="40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Calibri Light" panose="020F0302020204030204"/>
              </a:rPr>
              <a:t>patterns</a:t>
            </a:r>
            <a:r>
              <a:rPr lang="en-US" sz="40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814646"/>
            <a:ext cx="4845515" cy="5452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55" y="814647"/>
            <a:ext cx="5566683" cy="57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26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26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13085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1889" y="1987859"/>
            <a:ext cx="10665317" cy="3245200"/>
            <a:chOff x="581888" y="1658679"/>
            <a:chExt cx="10665317" cy="3245200"/>
          </a:xfrm>
        </p:grpSpPr>
        <p:sp>
          <p:nvSpPr>
            <p:cNvPr id="3" name="TextBox 2"/>
            <p:cNvSpPr txBox="1"/>
            <p:nvPr/>
          </p:nvSpPr>
          <p:spPr>
            <a:xfrm>
              <a:off x="581890" y="1658679"/>
              <a:ext cx="1066531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The classic use of reduce, as we already learned, is to sum numbers, or any other type of data upon which an  appropriate two-operand operator/function is defined.</a:t>
              </a:r>
              <a:endParaRPr lang="he-IL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81889" y="4073708"/>
              <a:ext cx="10665315" cy="830171"/>
              <a:chOff x="581889" y="3114748"/>
              <a:chExt cx="10665315" cy="83017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81889" y="3114748"/>
                <a:ext cx="1066531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We also may initialize the total (or result) value by using the (optional) third parameter of reduce: </a:t>
                </a:r>
                <a:endParaRPr lang="he-IL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889" y="3460286"/>
                <a:ext cx="8434520" cy="484633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81888" y="2255260"/>
              <a:ext cx="7953845" cy="1733663"/>
              <a:chOff x="581888" y="2255260"/>
              <a:chExt cx="7953845" cy="173366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888" y="3189227"/>
                <a:ext cx="7463829" cy="79969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889" y="2255260"/>
                <a:ext cx="7953844" cy="9882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209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27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27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13085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9726" y="2388337"/>
            <a:ext cx="10837480" cy="2803843"/>
            <a:chOff x="409726" y="1746892"/>
            <a:chExt cx="10837480" cy="2803843"/>
          </a:xfrm>
        </p:grpSpPr>
        <p:sp>
          <p:nvSpPr>
            <p:cNvPr id="16" name="TextBox 15"/>
            <p:cNvSpPr txBox="1"/>
            <p:nvPr/>
          </p:nvSpPr>
          <p:spPr>
            <a:xfrm>
              <a:off x="409727" y="1746892"/>
              <a:ext cx="108374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ssume that we are playing a “Scrabble” game, and we want to have a computational mechanism to calculate the score of any word we build during the game.  Let’s do it by using the function reduce:</a:t>
              </a:r>
              <a:endParaRPr lang="he-IL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727" y="2393223"/>
              <a:ext cx="8837504" cy="90287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09726" y="3388290"/>
              <a:ext cx="108374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We built the word “encyclopedia”, and we want to calculate its score. Let’s do it with </a:t>
              </a:r>
              <a:r>
                <a:rPr lang="en-US" b="1" dirty="0" smtClean="0">
                  <a:solidFill>
                    <a:srgbClr val="C00000"/>
                  </a:solidFill>
                </a:rPr>
                <a:t>reduce</a:t>
              </a:r>
              <a:r>
                <a:rPr lang="en-US" dirty="0" smtClean="0"/>
                <a:t>:</a:t>
              </a:r>
              <a:endParaRPr lang="he-IL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726" y="3855545"/>
              <a:ext cx="8106983" cy="69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9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28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28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7"/>
            <a:ext cx="10665315" cy="126209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379" y="1447178"/>
            <a:ext cx="108374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Let’s implement the functions </a:t>
            </a:r>
            <a:r>
              <a:rPr lang="en-US" b="1" u="sng" dirty="0" smtClean="0">
                <a:solidFill>
                  <a:schemeClr val="accent1"/>
                </a:solidFill>
              </a:rPr>
              <a:t>min,</a:t>
            </a:r>
            <a:r>
              <a:rPr lang="en-US" u="sng" dirty="0" smtClean="0"/>
              <a:t> </a:t>
            </a:r>
            <a:r>
              <a:rPr lang="en-US" b="1" u="sng" dirty="0" smtClean="0">
                <a:solidFill>
                  <a:schemeClr val="accent1"/>
                </a:solidFill>
              </a:rPr>
              <a:t>max, </a:t>
            </a:r>
            <a:r>
              <a:rPr lang="en-US" u="sng" dirty="0"/>
              <a:t>and</a:t>
            </a:r>
            <a:r>
              <a:rPr lang="en-US" b="1" u="sng" dirty="0" smtClean="0">
                <a:solidFill>
                  <a:schemeClr val="accent1"/>
                </a:solidFill>
              </a:rPr>
              <a:t> sum</a:t>
            </a:r>
            <a:r>
              <a:rPr lang="en-US" u="sng" dirty="0" smtClean="0"/>
              <a:t> using </a:t>
            </a:r>
            <a:r>
              <a:rPr lang="en-US" b="1" u="sng" dirty="0" smtClean="0">
                <a:solidFill>
                  <a:srgbClr val="C00000"/>
                </a:solidFill>
              </a:rPr>
              <a:t>reduce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 do it we will use a special kind of </a:t>
            </a:r>
            <a:r>
              <a:rPr lang="en-US" b="1" i="1" dirty="0" smtClean="0"/>
              <a:t>if</a:t>
            </a:r>
            <a:r>
              <a:rPr lang="en-US" dirty="0" smtClean="0"/>
              <a:t> expression:</a:t>
            </a:r>
            <a:endParaRPr lang="he-I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448" y="1819972"/>
            <a:ext cx="3213908" cy="96417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90378" y="2848541"/>
            <a:ext cx="7739222" cy="3876287"/>
            <a:chOff x="490378" y="2848541"/>
            <a:chExt cx="7739222" cy="38762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79" y="2848541"/>
              <a:ext cx="7739221" cy="8275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378" y="5734050"/>
              <a:ext cx="1559558" cy="99077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378" y="3740499"/>
              <a:ext cx="7475818" cy="199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29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29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7"/>
            <a:ext cx="10665315" cy="126209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379" y="1447178"/>
            <a:ext cx="108374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Let’s create compound data structures using </a:t>
            </a:r>
            <a:r>
              <a:rPr lang="en-US" b="1" u="sng" dirty="0" smtClean="0">
                <a:solidFill>
                  <a:srgbClr val="C00000"/>
                </a:solidFill>
              </a:rPr>
              <a:t>reduce</a:t>
            </a:r>
            <a:r>
              <a:rPr lang="en-US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28" y="2314233"/>
            <a:ext cx="3189487" cy="1965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1" y="1835337"/>
            <a:ext cx="7808564" cy="46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1069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Stateless Functional Programming Tools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9025" y="773718"/>
            <a:ext cx="11919343" cy="5956266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60000"/>
              </a:lnSpc>
              <a:buNone/>
            </a:pPr>
            <a:endParaRPr lang="en-US" sz="1700" dirty="0" smtClean="0"/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1700" dirty="0" smtClean="0"/>
              <a:t>A </a:t>
            </a:r>
            <a:r>
              <a:rPr lang="en-US" sz="1700" dirty="0"/>
              <a:t>loop has state which changes in every iteration, and this is expressed by the values of the local variables of the loop body.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1700" dirty="0"/>
              <a:t>Because of that, a loop </a:t>
            </a:r>
            <a:r>
              <a:rPr lang="en-US" sz="1700" b="1" i="1" u="sng" dirty="0"/>
              <a:t>is not </a:t>
            </a:r>
            <a:r>
              <a:rPr lang="en-US" sz="1700" dirty="0"/>
              <a:t>a Functional Programming </a:t>
            </a:r>
            <a:r>
              <a:rPr lang="en-US" sz="1700" dirty="0" smtClean="0"/>
              <a:t>concept: if </a:t>
            </a:r>
            <a:r>
              <a:rPr lang="en-US" sz="1700" dirty="0"/>
              <a:t>we want to write programs </a:t>
            </a:r>
            <a:r>
              <a:rPr lang="en-US" sz="1700" u="sng" dirty="0"/>
              <a:t>according to the </a:t>
            </a:r>
            <a:r>
              <a:rPr lang="en-US" sz="1700" b="1" i="1" u="sng" dirty="0"/>
              <a:t>functional approach</a:t>
            </a:r>
            <a:r>
              <a:rPr lang="en-US" sz="1700" dirty="0"/>
              <a:t>, we must </a:t>
            </a:r>
            <a:r>
              <a:rPr lang="en-US" sz="1700" b="1" i="1" u="sng" dirty="0"/>
              <a:t>prevent</a:t>
            </a:r>
            <a:r>
              <a:rPr lang="en-US" sz="1700" u="sng" dirty="0"/>
              <a:t> </a:t>
            </a:r>
            <a:r>
              <a:rPr lang="en-US" sz="1700" u="sng" dirty="0" smtClean="0"/>
              <a:t>the </a:t>
            </a:r>
            <a:r>
              <a:rPr lang="en-US" sz="1700" b="1" i="1" u="sng" dirty="0" smtClean="0"/>
              <a:t>use of loops</a:t>
            </a:r>
            <a:r>
              <a:rPr lang="en-US" sz="1700" dirty="0"/>
              <a:t>. </a:t>
            </a:r>
            <a:endParaRPr lang="en-US" sz="1700" dirty="0" smtClean="0"/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1700" dirty="0" smtClean="0"/>
              <a:t>Instead of using loops, we have </a:t>
            </a:r>
            <a:r>
              <a:rPr lang="en-US" sz="1700" dirty="0"/>
              <a:t>to use </a:t>
            </a:r>
            <a:r>
              <a:rPr lang="en-US" sz="1700" b="1" i="1" u="sng" dirty="0"/>
              <a:t>stateless</a:t>
            </a:r>
            <a:r>
              <a:rPr lang="en-US" sz="1700" u="sng" dirty="0"/>
              <a:t> functional programming tools</a:t>
            </a:r>
            <a:r>
              <a:rPr lang="en-US" sz="1700" dirty="0"/>
              <a:t>: </a:t>
            </a:r>
            <a:endParaRPr lang="en-US" sz="1700" dirty="0" smtClean="0"/>
          </a:p>
          <a:p>
            <a:pPr algn="l" rtl="0">
              <a:lnSpc>
                <a:spcPct val="160000"/>
              </a:lnSpc>
              <a:buFontTx/>
              <a:buChar char="-"/>
            </a:pPr>
            <a:r>
              <a:rPr lang="en-US" sz="1700" dirty="0" smtClean="0"/>
              <a:t>In chapter 3 of this course we studied </a:t>
            </a:r>
            <a:r>
              <a:rPr lang="en-US" sz="1700" u="sng" dirty="0" smtClean="0"/>
              <a:t>recursion as an equivalent stateless alternative to iteration.</a:t>
            </a:r>
          </a:p>
          <a:p>
            <a:pPr algn="l" rtl="0">
              <a:lnSpc>
                <a:spcPct val="160000"/>
              </a:lnSpc>
              <a:buFontTx/>
              <a:buChar char="-"/>
            </a:pPr>
            <a:r>
              <a:rPr lang="en-US" sz="1700" dirty="0" smtClean="0"/>
              <a:t>In this chapter we will study how to implement </a:t>
            </a:r>
            <a:r>
              <a:rPr lang="en-US" sz="1700" b="1" dirty="0" smtClean="0"/>
              <a:t>three</a:t>
            </a:r>
            <a:r>
              <a:rPr lang="en-US" sz="1700" dirty="0" smtClean="0"/>
              <a:t> </a:t>
            </a:r>
            <a:r>
              <a:rPr lang="en-US" sz="1700" b="1" dirty="0" smtClean="0">
                <a:solidFill>
                  <a:srgbClr val="002060"/>
                </a:solidFill>
              </a:rPr>
              <a:t>fundamental </a:t>
            </a:r>
            <a:r>
              <a:rPr lang="en-US" sz="1700" b="1" i="1" dirty="0">
                <a:solidFill>
                  <a:srgbClr val="002060"/>
                </a:solidFill>
              </a:rPr>
              <a:t>P</a:t>
            </a:r>
            <a:r>
              <a:rPr lang="en-US" sz="1700" b="1" i="1" dirty="0" smtClean="0">
                <a:solidFill>
                  <a:srgbClr val="002060"/>
                </a:solidFill>
              </a:rPr>
              <a:t>rogramming </a:t>
            </a:r>
            <a:r>
              <a:rPr lang="en-US" sz="1700" b="1" i="1" dirty="0">
                <a:solidFill>
                  <a:srgbClr val="002060"/>
                </a:solidFill>
              </a:rPr>
              <a:t>P</a:t>
            </a:r>
            <a:r>
              <a:rPr lang="en-US" sz="1700" b="1" i="1" dirty="0" smtClean="0">
                <a:solidFill>
                  <a:srgbClr val="002060"/>
                </a:solidFill>
              </a:rPr>
              <a:t>atterns</a:t>
            </a:r>
            <a:r>
              <a:rPr lang="en-US" sz="1700" dirty="0" smtClean="0"/>
              <a:t>: </a:t>
            </a:r>
            <a:r>
              <a:rPr lang="en-US" sz="1700" b="1" i="1" dirty="0" smtClean="0">
                <a:solidFill>
                  <a:srgbClr val="C00000"/>
                </a:solidFill>
              </a:rPr>
              <a:t>map</a:t>
            </a:r>
            <a:r>
              <a:rPr lang="en-US" sz="1700" dirty="0" smtClean="0"/>
              <a:t>, </a:t>
            </a:r>
            <a:r>
              <a:rPr lang="en-US" sz="1700" b="1" i="1" dirty="0" smtClean="0">
                <a:solidFill>
                  <a:srgbClr val="C00000"/>
                </a:solidFill>
              </a:rPr>
              <a:t>filter</a:t>
            </a:r>
            <a:r>
              <a:rPr lang="en-US" sz="1700" dirty="0" smtClean="0"/>
              <a:t>, and </a:t>
            </a:r>
            <a:r>
              <a:rPr lang="en-US" sz="1700" b="1" i="1" dirty="0" smtClean="0">
                <a:solidFill>
                  <a:srgbClr val="C00000"/>
                </a:solidFill>
              </a:rPr>
              <a:t>reduce</a:t>
            </a:r>
            <a:r>
              <a:rPr lang="en-US" sz="1700" dirty="0" smtClean="0"/>
              <a:t>. </a:t>
            </a:r>
          </a:p>
          <a:p>
            <a:pPr indent="0" algn="l" rtl="0">
              <a:lnSpc>
                <a:spcPct val="160000"/>
              </a:lnSpc>
              <a:buNone/>
            </a:pPr>
            <a:r>
              <a:rPr lang="en-US" sz="1700" dirty="0" smtClean="0"/>
              <a:t>Those programming patterns may be implemented using imperative programming tools, but we will study here </a:t>
            </a:r>
            <a:r>
              <a:rPr lang="en-US" sz="1700" b="1" u="sng" dirty="0" smtClean="0">
                <a:solidFill>
                  <a:schemeClr val="accent5">
                    <a:lumMod val="50000"/>
                  </a:schemeClr>
                </a:solidFill>
              </a:rPr>
              <a:t>three functional ways </a:t>
            </a:r>
            <a:r>
              <a:rPr lang="en-US" sz="1700" u="sng" dirty="0" smtClean="0"/>
              <a:t>of </a:t>
            </a:r>
            <a:r>
              <a:rPr lang="en-US" sz="1700" b="1" u="sng" dirty="0" smtClean="0">
                <a:solidFill>
                  <a:schemeClr val="accent5">
                    <a:lumMod val="50000"/>
                  </a:schemeClr>
                </a:solidFill>
              </a:rPr>
              <a:t>implementing them</a:t>
            </a:r>
            <a:r>
              <a:rPr lang="en-US" sz="1700" dirty="0" smtClean="0"/>
              <a:t>: using </a:t>
            </a:r>
            <a:r>
              <a:rPr lang="en-US" sz="1700" b="1" i="1" dirty="0">
                <a:solidFill>
                  <a:srgbClr val="C00000"/>
                </a:solidFill>
              </a:rPr>
              <a:t>R</a:t>
            </a:r>
            <a:r>
              <a:rPr lang="en-US" sz="1700" b="1" i="1" dirty="0" smtClean="0">
                <a:solidFill>
                  <a:srgbClr val="C00000"/>
                </a:solidFill>
              </a:rPr>
              <a:t>ecursion</a:t>
            </a:r>
            <a:r>
              <a:rPr lang="en-US" sz="1700" dirty="0" smtClean="0"/>
              <a:t>, using </a:t>
            </a:r>
            <a:r>
              <a:rPr lang="en-US" sz="1700" b="1" dirty="0">
                <a:solidFill>
                  <a:srgbClr val="C00000"/>
                </a:solidFill>
              </a:rPr>
              <a:t>L</a:t>
            </a:r>
            <a:r>
              <a:rPr lang="en-US" sz="1700" b="1" dirty="0" smtClean="0">
                <a:solidFill>
                  <a:srgbClr val="C00000"/>
                </a:solidFill>
              </a:rPr>
              <a:t>ist Comprehensions</a:t>
            </a:r>
            <a:r>
              <a:rPr lang="en-US" sz="1700" dirty="0" smtClean="0"/>
              <a:t>, and using </a:t>
            </a:r>
            <a:r>
              <a:rPr lang="en-US" sz="1700" b="1" dirty="0" smtClean="0">
                <a:solidFill>
                  <a:srgbClr val="FF0000"/>
                </a:solidFill>
              </a:rPr>
              <a:t>the reduce high order function </a:t>
            </a:r>
            <a:r>
              <a:rPr lang="en-US" sz="1700" dirty="0" smtClean="0"/>
              <a:t>as one of the </a:t>
            </a:r>
            <a:r>
              <a:rPr lang="en-US" sz="1700" b="1" u="sng" dirty="0" smtClean="0">
                <a:solidFill>
                  <a:srgbClr val="002060"/>
                </a:solidFill>
              </a:rPr>
              <a:t>most basic functional programming tool</a:t>
            </a:r>
            <a:r>
              <a:rPr lang="en-US" sz="1700" dirty="0" smtClean="0"/>
              <a:t>. </a:t>
            </a:r>
          </a:p>
          <a:p>
            <a:pPr algn="l" rtl="0">
              <a:lnSpc>
                <a:spcPct val="160000"/>
              </a:lnSpc>
              <a:buFontTx/>
              <a:buChar char="-"/>
            </a:pPr>
            <a:r>
              <a:rPr lang="en-US" sz="1700" dirty="0" smtClean="0"/>
              <a:t>In chapter 2 we studied three </a:t>
            </a:r>
            <a:r>
              <a:rPr lang="en-US" sz="1700" b="1" i="1" dirty="0" smtClean="0">
                <a:solidFill>
                  <a:srgbClr val="002060"/>
                </a:solidFill>
              </a:rPr>
              <a:t>High-Order functions </a:t>
            </a:r>
            <a:r>
              <a:rPr lang="en-US" sz="1700" dirty="0" smtClean="0"/>
              <a:t>which implement those three programming patterns, and are called exactly the same: two </a:t>
            </a:r>
            <a:r>
              <a:rPr lang="en-US" sz="1700" dirty="0"/>
              <a:t>(</a:t>
            </a:r>
            <a:r>
              <a:rPr lang="en-US" sz="1700" b="1" i="1" dirty="0">
                <a:solidFill>
                  <a:srgbClr val="FF0000"/>
                </a:solidFill>
              </a:rPr>
              <a:t>map</a:t>
            </a:r>
            <a:r>
              <a:rPr lang="en-US" sz="1700" dirty="0"/>
              <a:t> and </a:t>
            </a:r>
            <a:r>
              <a:rPr lang="en-US" sz="1700" b="1" i="1" dirty="0">
                <a:solidFill>
                  <a:srgbClr val="FF0000"/>
                </a:solidFill>
              </a:rPr>
              <a:t>filter</a:t>
            </a:r>
            <a:r>
              <a:rPr lang="en-US" sz="1700" dirty="0" smtClean="0"/>
              <a:t>) are built-in functions, and the other one </a:t>
            </a:r>
            <a:r>
              <a:rPr lang="en-US" sz="1700" dirty="0"/>
              <a:t>(</a:t>
            </a:r>
            <a:r>
              <a:rPr lang="en-US" sz="1700" b="1" i="1" dirty="0" smtClean="0">
                <a:solidFill>
                  <a:srgbClr val="FF0000"/>
                </a:solidFill>
              </a:rPr>
              <a:t>reduce</a:t>
            </a:r>
            <a:r>
              <a:rPr lang="en-US" sz="1700" dirty="0" smtClean="0"/>
              <a:t>) needs to be imported from the </a:t>
            </a:r>
            <a:r>
              <a:rPr lang="en-US" sz="1700" b="1" dirty="0" err="1" smtClean="0">
                <a:solidFill>
                  <a:schemeClr val="accent6">
                    <a:lumMod val="50000"/>
                  </a:schemeClr>
                </a:solidFill>
              </a:rPr>
              <a:t>functools</a:t>
            </a:r>
            <a:r>
              <a:rPr lang="en-US" sz="1700" dirty="0" smtClean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24989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30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30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7"/>
            <a:ext cx="10665315" cy="126209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379" y="1447178"/>
            <a:ext cx="108374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Let’s implement </a:t>
            </a:r>
            <a:r>
              <a:rPr lang="en-US" b="1" u="sng" dirty="0" smtClean="0">
                <a:solidFill>
                  <a:srgbClr val="0070C0"/>
                </a:solidFill>
              </a:rPr>
              <a:t>map</a:t>
            </a:r>
            <a:r>
              <a:rPr lang="en-US" u="sng" dirty="0" smtClean="0"/>
              <a:t> and </a:t>
            </a:r>
            <a:r>
              <a:rPr lang="en-US" b="1" u="sng" dirty="0" smtClean="0">
                <a:solidFill>
                  <a:srgbClr val="0070C0"/>
                </a:solidFill>
              </a:rPr>
              <a:t>filter</a:t>
            </a:r>
            <a:r>
              <a:rPr lang="en-US" u="sng" dirty="0" smtClean="0"/>
              <a:t> using </a:t>
            </a:r>
            <a:r>
              <a:rPr lang="en-US" b="1" u="sng" dirty="0" smtClean="0">
                <a:solidFill>
                  <a:srgbClr val="C00000"/>
                </a:solidFill>
              </a:rPr>
              <a:t>reduce</a:t>
            </a:r>
            <a:r>
              <a:rPr lang="en-US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0" y="2032450"/>
            <a:ext cx="10255741" cy="2280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0" y="4353636"/>
            <a:ext cx="4700011" cy="19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31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31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7"/>
            <a:ext cx="10665315" cy="126209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379" y="1447178"/>
            <a:ext cx="108374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Let’s implement </a:t>
            </a:r>
            <a:r>
              <a:rPr lang="en-US" b="1" u="sng" dirty="0" smtClean="0">
                <a:solidFill>
                  <a:srgbClr val="0070C0"/>
                </a:solidFill>
              </a:rPr>
              <a:t>and</a:t>
            </a:r>
            <a:r>
              <a:rPr lang="en-US" u="sng" dirty="0" smtClean="0"/>
              <a:t> </a:t>
            </a:r>
            <a:r>
              <a:rPr lang="en-US" u="sng" dirty="0" err="1" smtClean="0"/>
              <a:t>and</a:t>
            </a:r>
            <a:r>
              <a:rPr lang="en-US" u="sng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any</a:t>
            </a:r>
            <a:r>
              <a:rPr lang="en-US" u="sng" dirty="0" smtClean="0"/>
              <a:t> using </a:t>
            </a:r>
            <a:r>
              <a:rPr lang="en-US" b="1" u="sng" dirty="0" smtClean="0">
                <a:solidFill>
                  <a:srgbClr val="C00000"/>
                </a:solidFill>
              </a:rPr>
              <a:t>reduce</a:t>
            </a:r>
            <a:r>
              <a:rPr lang="en-US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0" y="2008747"/>
            <a:ext cx="8149970" cy="141684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1890" y="3617825"/>
            <a:ext cx="6048971" cy="2637433"/>
            <a:chOff x="490378" y="3617824"/>
            <a:chExt cx="6048971" cy="26374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78" y="3617824"/>
              <a:ext cx="3383904" cy="6675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889" y="4281842"/>
              <a:ext cx="5974460" cy="1973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7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32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32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7"/>
            <a:ext cx="10665315" cy="126209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defRPr/>
            </a:pPr>
            <a:r>
              <a:rPr lang="he-IL" sz="37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700" b="1" dirty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US" sz="3900" b="1" u="sng" dirty="0" smtClean="0">
                <a:solidFill>
                  <a:sysClr val="windowText" lastClr="000000"/>
                </a:solidFill>
                <a:latin typeface="Calibri Light" panose="020F0302020204030204"/>
              </a:rPr>
              <a:t>reduce </a:t>
            </a:r>
            <a:r>
              <a:rPr lang="en-US" sz="39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is one of the most basic functional operators</a:t>
            </a:r>
          </a:p>
          <a:p>
            <a:pPr lvl="0" algn="ctr" rtl="0">
              <a:defRPr/>
            </a:pP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(based on </a:t>
            </a:r>
            <a:r>
              <a:rPr lang="es-UY" sz="2500" dirty="0" smtClean="0">
                <a:hlinkClick r:id="rId3"/>
              </a:rPr>
              <a:t>http</a:t>
            </a:r>
            <a:r>
              <a:rPr lang="es-UY" sz="2500" dirty="0">
                <a:hlinkClick r:id="rId3"/>
              </a:rPr>
              <a:t>://blog.lerner.co.il/summary-reduce-series/</a:t>
            </a:r>
            <a:r>
              <a:rPr lang="en-US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2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2256" y="1545734"/>
            <a:ext cx="8298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Conclusions about </a:t>
            </a:r>
            <a:r>
              <a:rPr lang="en-US" b="1" u="sng" dirty="0" smtClean="0">
                <a:solidFill>
                  <a:srgbClr val="C00000"/>
                </a:solidFill>
              </a:rPr>
              <a:t>reduce</a:t>
            </a:r>
            <a:r>
              <a:rPr lang="en-US" u="sng" dirty="0"/>
              <a:t> </a:t>
            </a:r>
            <a:r>
              <a:rPr lang="en-US" u="sng" dirty="0" smtClean="0"/>
              <a:t>as a </a:t>
            </a:r>
            <a:r>
              <a:rPr lang="en-US" b="1" u="sng" dirty="0" smtClean="0">
                <a:solidFill>
                  <a:srgbClr val="0070C0"/>
                </a:solidFill>
              </a:rPr>
              <a:t>basic</a:t>
            </a:r>
            <a:r>
              <a:rPr lang="en-US" u="sng" dirty="0" smtClean="0"/>
              <a:t>, </a:t>
            </a:r>
            <a:r>
              <a:rPr lang="en-US" b="1" u="sng" dirty="0" smtClean="0">
                <a:solidFill>
                  <a:srgbClr val="00B050"/>
                </a:solidFill>
              </a:rPr>
              <a:t>fundamental</a:t>
            </a:r>
            <a:r>
              <a:rPr lang="en-US" u="sng" dirty="0" smtClean="0"/>
              <a:t>, </a:t>
            </a:r>
            <a:r>
              <a:rPr lang="en-US" b="1" u="sng" dirty="0" smtClean="0">
                <a:solidFill>
                  <a:srgbClr val="FF0000"/>
                </a:solidFill>
              </a:rPr>
              <a:t>functional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288" y="2032449"/>
            <a:ext cx="1066531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showed that using the </a:t>
            </a:r>
            <a:r>
              <a:rPr lang="en-US" b="1" dirty="0" smtClean="0">
                <a:solidFill>
                  <a:srgbClr val="C00000"/>
                </a:solidFill>
              </a:rPr>
              <a:t>reduce</a:t>
            </a:r>
            <a:r>
              <a:rPr lang="en-US" dirty="0" smtClean="0"/>
              <a:t> high-order function we can create instances of any of the built-in Python collection data types: </a:t>
            </a:r>
            <a:r>
              <a:rPr lang="en-US" b="1" dirty="0" smtClean="0">
                <a:solidFill>
                  <a:srgbClr val="FF0000"/>
                </a:solidFill>
              </a:rPr>
              <a:t>list, tuple, set, </a:t>
            </a:r>
            <a:r>
              <a:rPr lang="en-US" b="1" dirty="0" err="1" smtClean="0">
                <a:solidFill>
                  <a:srgbClr val="FF0000"/>
                </a:solidFill>
              </a:rPr>
              <a:t>dict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(may be others too …).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 showed that using the </a:t>
            </a:r>
            <a:r>
              <a:rPr lang="en-US" b="1" dirty="0" smtClean="0">
                <a:solidFill>
                  <a:srgbClr val="C00000"/>
                </a:solidFill>
              </a:rPr>
              <a:t>reduce </a:t>
            </a:r>
            <a:r>
              <a:rPr lang="en-US" dirty="0" smtClean="0"/>
              <a:t>high-order function we </a:t>
            </a:r>
            <a:r>
              <a:rPr lang="en-US" b="1" dirty="0" smtClean="0">
                <a:solidFill>
                  <a:srgbClr val="00B050"/>
                </a:solidFill>
              </a:rPr>
              <a:t>can implement </a:t>
            </a:r>
            <a:r>
              <a:rPr lang="en-US" dirty="0" smtClean="0"/>
              <a:t>the built-in </a:t>
            </a:r>
            <a:r>
              <a:rPr lang="en-US" b="1" dirty="0" smtClean="0">
                <a:solidFill>
                  <a:srgbClr val="FF0000"/>
                </a:solidFill>
              </a:rPr>
              <a:t>min, max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functions.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We showed that using the </a:t>
            </a:r>
            <a:r>
              <a:rPr lang="en-US" b="1" dirty="0" smtClean="0">
                <a:solidFill>
                  <a:srgbClr val="C00000"/>
                </a:solidFill>
              </a:rPr>
              <a:t>reduce </a:t>
            </a:r>
            <a:r>
              <a:rPr lang="en-US" dirty="0" smtClean="0"/>
              <a:t>high-order function we </a:t>
            </a:r>
            <a:r>
              <a:rPr lang="en-US" b="1" dirty="0" smtClean="0">
                <a:solidFill>
                  <a:srgbClr val="00B050"/>
                </a:solidFill>
              </a:rPr>
              <a:t>can implement </a:t>
            </a:r>
            <a:r>
              <a:rPr lang="en-US" dirty="0" smtClean="0"/>
              <a:t>the built-in </a:t>
            </a:r>
            <a:r>
              <a:rPr lang="en-US" b="1" dirty="0" smtClean="0">
                <a:solidFill>
                  <a:srgbClr val="FF0000"/>
                </a:solidFill>
              </a:rPr>
              <a:t>any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functions.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 showed that using the </a:t>
            </a:r>
            <a:r>
              <a:rPr lang="en-US" b="1" dirty="0" smtClean="0">
                <a:solidFill>
                  <a:srgbClr val="C00000"/>
                </a:solidFill>
              </a:rPr>
              <a:t>reduce</a:t>
            </a:r>
            <a:r>
              <a:rPr lang="en-US" dirty="0" smtClean="0"/>
              <a:t> high-order function we </a:t>
            </a:r>
            <a:r>
              <a:rPr lang="en-US" b="1" dirty="0" smtClean="0">
                <a:solidFill>
                  <a:srgbClr val="00B050"/>
                </a:solidFill>
              </a:rPr>
              <a:t>can implement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zip</a:t>
            </a:r>
            <a:r>
              <a:rPr lang="en-US" dirty="0" smtClean="0"/>
              <a:t> function.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 showed that using the </a:t>
            </a:r>
            <a:r>
              <a:rPr lang="en-US" b="1" dirty="0" smtClean="0">
                <a:solidFill>
                  <a:srgbClr val="CC0000"/>
                </a:solidFill>
              </a:rPr>
              <a:t>reduce</a:t>
            </a:r>
            <a:r>
              <a:rPr lang="en-US" dirty="0" smtClean="0"/>
              <a:t> high-order function we </a:t>
            </a:r>
            <a:r>
              <a:rPr lang="en-US" b="1" dirty="0" smtClean="0">
                <a:solidFill>
                  <a:srgbClr val="00B050"/>
                </a:solidFill>
              </a:rPr>
              <a:t>can implement </a:t>
            </a:r>
            <a:r>
              <a:rPr lang="en-US" dirty="0" smtClean="0"/>
              <a:t>the other two built-in high-order functions, </a:t>
            </a: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filter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All the above shows that the </a:t>
            </a:r>
            <a:r>
              <a:rPr lang="en-US" b="1" dirty="0" smtClean="0">
                <a:solidFill>
                  <a:srgbClr val="CC0000"/>
                </a:solidFill>
              </a:rPr>
              <a:t>reduce</a:t>
            </a:r>
            <a:r>
              <a:rPr lang="en-US" dirty="0" smtClean="0"/>
              <a:t> high-order function is </a:t>
            </a:r>
            <a:r>
              <a:rPr lang="en-US" b="1" dirty="0" smtClean="0">
                <a:solidFill>
                  <a:srgbClr val="0070C0"/>
                </a:solidFill>
              </a:rPr>
              <a:t>one of the most basic operators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unctional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rogramming</a:t>
            </a:r>
            <a:r>
              <a:rPr lang="en-US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854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B3EFF-4877-4242-B4E3-DBE4ADB3EF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he-IL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  <a:br>
              <a:rPr lang="en-US" altLang="he-IL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034BA6-C557-4826-B5B8-5B6DE250D8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Lazy evaluation is an evaluation strategy which holds the evaluation of an expression until its value is needed. It avoids repeated evaluation. </a:t>
            </a:r>
          </a:p>
          <a:p>
            <a:r>
              <a:rPr lang="en-US" b="1" dirty="0"/>
              <a:t>Haskell</a:t>
            </a:r>
            <a:r>
              <a:rPr lang="en-US" dirty="0"/>
              <a:t> is a good example of such a functional programming language whose fundamentals are based on Lazy Evaluation.</a:t>
            </a:r>
          </a:p>
          <a:p>
            <a:r>
              <a:rPr lang="en-US" dirty="0"/>
              <a:t>Lazy evaluation is used in Unix map functions to improve their performance by loading only required pages from the disk. No memory will be allocated for the remaining pages.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68749E-DEFA-452C-89FC-D7D0BD6936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1DDFCB-C153-4F30-BB2B-E6F22F2C84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Lazy Evaluation − Advantages</a:t>
            </a:r>
          </a:p>
          <a:p>
            <a:r>
              <a:rPr lang="en-US" dirty="0"/>
              <a:t>It allows the language runtime to discard sub-expressions that are not directly linked to the final result of the expression.</a:t>
            </a:r>
          </a:p>
          <a:p>
            <a:r>
              <a:rPr lang="en-US" dirty="0"/>
              <a:t>It reduces the time complexity of an algorithm by discarding the temporary computations and conditionals.</a:t>
            </a:r>
          </a:p>
          <a:p>
            <a:r>
              <a:rPr lang="en-US" dirty="0"/>
              <a:t>It allows the programmer to access components of data structures out-of-order after initializing them, as long as they are free from any circular dependencies.</a:t>
            </a:r>
          </a:p>
          <a:p>
            <a:r>
              <a:rPr lang="en-US" dirty="0"/>
              <a:t>It is best suited for loading data which will be infrequently accessed.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3E0ED74-950C-46E2-BD77-81A8A2F75A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CDEF9D1-52F7-4A32-BF71-A068D1537A3E}"/>
              </a:ext>
            </a:extLst>
          </p:cNvPr>
          <p:cNvSpPr txBox="1">
            <a:spLocks/>
          </p:cNvSpPr>
          <p:nvPr/>
        </p:nvSpPr>
        <p:spPr>
          <a:xfrm>
            <a:off x="609600" y="285524"/>
            <a:ext cx="99568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  <a:br>
              <a:rPr lang="en-US" altLang="he-IL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900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10F709-583A-40D9-A342-FD78889942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Lazy Evaluation − Drawbacks</a:t>
            </a:r>
          </a:p>
          <a:p>
            <a:r>
              <a:rPr lang="en-US" dirty="0"/>
              <a:t>It forces the language runtime to hold the evaluation of sub-expressions until it is required in the final result by creating </a:t>
            </a:r>
            <a:r>
              <a:rPr lang="en-US" b="1" dirty="0" err="1"/>
              <a:t>thunks</a:t>
            </a:r>
            <a:r>
              <a:rPr lang="en-US" dirty="0"/>
              <a:t>(delayed objects).</a:t>
            </a:r>
          </a:p>
          <a:p>
            <a:r>
              <a:rPr lang="en-US" dirty="0"/>
              <a:t>Sometimes it increases space complexity of an algorithm.</a:t>
            </a:r>
          </a:p>
          <a:p>
            <a:r>
              <a:rPr lang="en-US" dirty="0"/>
              <a:t>It is very difficult to find its performance because it contains </a:t>
            </a:r>
            <a:r>
              <a:rPr lang="en-US" dirty="0" err="1"/>
              <a:t>thunks</a:t>
            </a:r>
            <a:r>
              <a:rPr lang="en-US" dirty="0"/>
              <a:t> of expressions before their execution.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A4F956-A606-450F-863B-80FA7EBE72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B755DFA-8BA8-462B-92F2-A90707A7D536}"/>
              </a:ext>
            </a:extLst>
          </p:cNvPr>
          <p:cNvSpPr txBox="1">
            <a:spLocks/>
          </p:cNvSpPr>
          <p:nvPr/>
        </p:nvSpPr>
        <p:spPr>
          <a:xfrm>
            <a:off x="609600" y="285524"/>
            <a:ext cx="99568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  <a:br>
              <a:rPr lang="en-US" altLang="he-IL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527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1F1B65-D14E-4400-9088-7FDB6D263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Lazy Evaluation using Python:</a:t>
            </a:r>
          </a:p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method in Python follows the concept of Lazy Evaluation. </a:t>
            </a:r>
          </a:p>
          <a:p>
            <a:r>
              <a:rPr lang="en-US" dirty="0"/>
              <a:t>It saves the execution time for larger ranges and we never require all the values at a time, so it saves memory consumption as well. </a:t>
            </a:r>
          </a:p>
          <a:p>
            <a:r>
              <a:rPr lang="en-US" dirty="0"/>
              <a:t>Take a look at the following example.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 = range(10) </a:t>
            </a:r>
          </a:p>
          <a:p>
            <a:pPr marL="0" indent="0">
              <a:buNone/>
            </a:pPr>
            <a:r>
              <a:rPr lang="en-US" b="1" dirty="0"/>
              <a:t>print(r[3])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produce the following output 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 </a:t>
            </a:r>
            <a:endParaRPr lang="he-IL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38AE254-97AC-408C-B2EC-EA2617C303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D142EDC-D6F0-4715-8991-94C659B22F25}"/>
              </a:ext>
            </a:extLst>
          </p:cNvPr>
          <p:cNvSpPr txBox="1">
            <a:spLocks/>
          </p:cNvSpPr>
          <p:nvPr/>
        </p:nvSpPr>
        <p:spPr>
          <a:xfrm>
            <a:off x="609600" y="285524"/>
            <a:ext cx="99568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  <a:br>
              <a:rPr lang="en-US" altLang="he-IL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9574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FB6437-EF75-4519-B1D3-AF489666CE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a lot of overhead in building an iterator in Python; we have to implement a class with __</a:t>
            </a:r>
            <a:r>
              <a:rPr lang="en-US" dirty="0" err="1"/>
              <a:t>iter</a:t>
            </a:r>
            <a:r>
              <a:rPr lang="en-US" dirty="0"/>
              <a:t>__() and __next__() method, keep track of internal states, raise </a:t>
            </a:r>
            <a:r>
              <a:rPr lang="en-US" dirty="0" err="1"/>
              <a:t>StopIteration</a:t>
            </a:r>
            <a:r>
              <a:rPr lang="en-US" dirty="0"/>
              <a:t> when there </a:t>
            </a:r>
            <a:r>
              <a:rPr lang="en-US" dirty="0" smtClean="0"/>
              <a:t>are </a:t>
            </a:r>
            <a:r>
              <a:rPr lang="en-US" dirty="0"/>
              <a:t>no values to be returned etc.</a:t>
            </a:r>
          </a:p>
          <a:p>
            <a:endParaRPr lang="en-US" dirty="0"/>
          </a:p>
          <a:p>
            <a:r>
              <a:rPr lang="en-US" dirty="0"/>
              <a:t>This is both lengthy and counter intuitive. Generator comes into rescue in such situations.</a:t>
            </a:r>
          </a:p>
          <a:p>
            <a:endParaRPr lang="en-US" dirty="0"/>
          </a:p>
          <a:p>
            <a:r>
              <a:rPr lang="en-US" dirty="0"/>
              <a:t>Python generators are a simple way of creating iterators. All the overhead we mentioned above are automatically handled by generators in Python.</a:t>
            </a:r>
          </a:p>
          <a:p>
            <a:endParaRPr lang="en-US" dirty="0"/>
          </a:p>
          <a:p>
            <a:r>
              <a:rPr lang="en-US" dirty="0"/>
              <a:t>Simply speaking, a generator is a function that returns an object (iterator) which we can iterate over (one value at a time).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8C113A-EE42-4592-A5A6-1065B98508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ED902BC8-463E-4844-B36B-457755C55844}"/>
              </a:ext>
            </a:extLst>
          </p:cNvPr>
          <p:cNvSpPr txBox="1">
            <a:spLocks/>
          </p:cNvSpPr>
          <p:nvPr/>
        </p:nvSpPr>
        <p:spPr>
          <a:xfrm>
            <a:off x="609600" y="285524"/>
            <a:ext cx="99568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 are generators in Python?</a:t>
            </a:r>
            <a:r>
              <a:rPr lang="en-US" altLang="he-IL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he-IL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9863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E9DEA6-B8DF-4EF4-94DB-E7992855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generator in Python?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FD9701-DD80-485A-A15B-98895587B2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fairly simple to create a generator in Python. It is as easy as defining a normal function with </a:t>
            </a:r>
            <a:r>
              <a:rPr lang="en-US" b="1" dirty="0"/>
              <a:t>yield</a:t>
            </a:r>
            <a:r>
              <a:rPr lang="en-US" dirty="0"/>
              <a:t> statement instead of a </a:t>
            </a:r>
            <a:r>
              <a:rPr lang="en-US" b="1" dirty="0"/>
              <a:t>return</a:t>
            </a:r>
            <a:r>
              <a:rPr lang="en-US" dirty="0"/>
              <a:t> statement.</a:t>
            </a:r>
          </a:p>
          <a:p>
            <a:endParaRPr lang="en-US" dirty="0"/>
          </a:p>
          <a:p>
            <a:r>
              <a:rPr lang="en-US" dirty="0"/>
              <a:t>If a function contains at least one </a:t>
            </a:r>
            <a:r>
              <a:rPr lang="en-US" b="1" dirty="0"/>
              <a:t>yield</a:t>
            </a:r>
            <a:r>
              <a:rPr lang="en-US" dirty="0"/>
              <a:t> statement (it may contain other </a:t>
            </a:r>
            <a:r>
              <a:rPr lang="en-US" b="1" dirty="0"/>
              <a:t>yield</a:t>
            </a:r>
            <a:r>
              <a:rPr lang="en-US" dirty="0"/>
              <a:t> or </a:t>
            </a:r>
            <a:r>
              <a:rPr lang="en-US" b="1" dirty="0"/>
              <a:t>return</a:t>
            </a:r>
            <a:r>
              <a:rPr lang="en-US" dirty="0"/>
              <a:t> statements), it becomes a generator function. Both </a:t>
            </a:r>
            <a:r>
              <a:rPr lang="en-US" b="1" dirty="0"/>
              <a:t>yield</a:t>
            </a:r>
            <a:r>
              <a:rPr lang="en-US" dirty="0"/>
              <a:t> and </a:t>
            </a:r>
            <a:r>
              <a:rPr lang="en-US" b="1" dirty="0"/>
              <a:t>return</a:t>
            </a:r>
            <a:r>
              <a:rPr lang="en-US" dirty="0"/>
              <a:t> will return some value from a function.</a:t>
            </a:r>
          </a:p>
          <a:p>
            <a:endParaRPr lang="en-US" dirty="0"/>
          </a:p>
          <a:p>
            <a:r>
              <a:rPr lang="en-US" dirty="0"/>
              <a:t>The difference is that, while a </a:t>
            </a:r>
            <a:r>
              <a:rPr lang="en-US" b="1" dirty="0"/>
              <a:t>return</a:t>
            </a:r>
            <a:r>
              <a:rPr lang="en-US" dirty="0"/>
              <a:t> statement terminates a function entirely, </a:t>
            </a:r>
            <a:r>
              <a:rPr lang="en-US" dirty="0" smtClean="0"/>
              <a:t>an </a:t>
            </a:r>
            <a:r>
              <a:rPr lang="en-US" b="1" dirty="0" smtClean="0"/>
              <a:t>yield</a:t>
            </a:r>
            <a:r>
              <a:rPr lang="en-US" dirty="0" smtClean="0"/>
              <a:t> </a:t>
            </a:r>
            <a:r>
              <a:rPr lang="en-US" dirty="0"/>
              <a:t>statement pauses the function saving all its states and later continues from there on successive calls.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2336589-388A-4239-A2A3-4CDDBFF146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C6D7A1-4676-40EF-8EEA-81CF9A26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between </a:t>
            </a:r>
            <a:r>
              <a:rPr lang="en-US" dirty="0" smtClean="0"/>
              <a:t>a Generator </a:t>
            </a:r>
            <a:r>
              <a:rPr lang="en-US" dirty="0"/>
              <a:t>function and a Normal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8D1CB2-9579-4E61-9BE6-E845A583E1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Generator </a:t>
            </a:r>
            <a:r>
              <a:rPr lang="en-US" dirty="0"/>
              <a:t>function contains one or more </a:t>
            </a:r>
            <a:r>
              <a:rPr lang="en-US" b="1" dirty="0"/>
              <a:t>yield</a:t>
            </a:r>
            <a:r>
              <a:rPr lang="en-US" dirty="0"/>
              <a:t> </a:t>
            </a:r>
            <a:r>
              <a:rPr lang="en-US" dirty="0" smtClean="0"/>
              <a:t>statements.</a:t>
            </a:r>
            <a:endParaRPr lang="en-US" dirty="0"/>
          </a:p>
          <a:p>
            <a:r>
              <a:rPr lang="en-US" dirty="0"/>
              <a:t>When called, it returns an object (</a:t>
            </a:r>
            <a:r>
              <a:rPr lang="en-US" b="1" dirty="0"/>
              <a:t>iterator</a:t>
            </a:r>
            <a:r>
              <a:rPr lang="en-US" dirty="0"/>
              <a:t>) but does not start execution immediately.</a:t>
            </a:r>
          </a:p>
          <a:p>
            <a:r>
              <a:rPr lang="en-US" dirty="0"/>
              <a:t>Methods like __</a:t>
            </a:r>
            <a:r>
              <a:rPr lang="en-US" dirty="0" err="1"/>
              <a:t>iter</a:t>
            </a:r>
            <a:r>
              <a:rPr lang="en-US" dirty="0"/>
              <a:t>__() and __next__() are implemented automatically. So we can iterate through the items using next().</a:t>
            </a:r>
          </a:p>
          <a:p>
            <a:r>
              <a:rPr lang="en-US" dirty="0"/>
              <a:t>Once the function yields, the function is paused and the control is transferred to the caller.</a:t>
            </a:r>
          </a:p>
          <a:p>
            <a:r>
              <a:rPr lang="en-US" dirty="0"/>
              <a:t>Local variables and their states are remembered between successive calls.</a:t>
            </a:r>
          </a:p>
          <a:p>
            <a:r>
              <a:rPr lang="en-US" dirty="0"/>
              <a:t>Finally, when the function terminates, </a:t>
            </a:r>
            <a:r>
              <a:rPr lang="en-US" dirty="0" err="1"/>
              <a:t>StopIteration</a:t>
            </a:r>
            <a:r>
              <a:rPr lang="en-US" dirty="0"/>
              <a:t> is raised automatically on further calls.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42865E-55D0-479B-9E7D-9B39264D55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2336" y="1808162"/>
            <a:ext cx="11073384" cy="3157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 Programming Patterns </a:t>
            </a:r>
            <a:br>
              <a:rPr lang="en-US" dirty="0" smtClean="0"/>
            </a:br>
            <a:r>
              <a:rPr lang="en-US" dirty="0" smtClean="0"/>
              <a:t>in Programming in general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in Functional Programming in particular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42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BFD04C-49BA-4C99-ACC1-85AB421082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Example: a generator function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9FBB2B-2BF8-4F16-AAAC-7A813ECA77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A simple generator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my_gen</a:t>
            </a:r>
            <a:r>
              <a:rPr lang="en-US" dirty="0"/>
              <a:t>():    </a:t>
            </a:r>
          </a:p>
          <a:p>
            <a:pPr marL="0" indent="0">
              <a:buNone/>
            </a:pPr>
            <a:r>
              <a:rPr lang="en-US" dirty="0"/>
              <a:t>     n = 1    </a:t>
            </a:r>
          </a:p>
          <a:p>
            <a:pPr marL="0" indent="0">
              <a:buNone/>
            </a:pPr>
            <a:r>
              <a:rPr lang="en-US" dirty="0"/>
              <a:t>     print('This is printed first')    </a:t>
            </a:r>
          </a:p>
          <a:p>
            <a:pPr marL="0" indent="0">
              <a:buNone/>
            </a:pPr>
            <a:r>
              <a:rPr lang="en-US" dirty="0"/>
              <a:t>     # </a:t>
            </a:r>
            <a:r>
              <a:rPr lang="en-US" dirty="0" smtClean="0"/>
              <a:t>A Generator </a:t>
            </a:r>
            <a:r>
              <a:rPr lang="en-US" dirty="0"/>
              <a:t>function contains yield statements    </a:t>
            </a:r>
          </a:p>
          <a:p>
            <a:pPr marL="0" indent="0">
              <a:buNone/>
            </a:pPr>
            <a:r>
              <a:rPr lang="en-US" dirty="0"/>
              <a:t>     yield n    </a:t>
            </a:r>
          </a:p>
          <a:p>
            <a:pPr marL="0" indent="0">
              <a:buNone/>
            </a:pPr>
            <a:r>
              <a:rPr lang="en-US" dirty="0"/>
              <a:t>     n += 1    </a:t>
            </a:r>
          </a:p>
          <a:p>
            <a:pPr marL="0" indent="0">
              <a:buNone/>
            </a:pPr>
            <a:r>
              <a:rPr lang="en-US" dirty="0"/>
              <a:t>     print('This is printed second')    </a:t>
            </a:r>
          </a:p>
          <a:p>
            <a:pPr marL="0" indent="0">
              <a:buNone/>
            </a:pPr>
            <a:r>
              <a:rPr lang="en-US" dirty="0"/>
              <a:t>     yield n    </a:t>
            </a:r>
          </a:p>
          <a:p>
            <a:pPr marL="0" indent="0">
              <a:buNone/>
            </a:pPr>
            <a:r>
              <a:rPr lang="en-US" dirty="0"/>
              <a:t>     n += 1    </a:t>
            </a:r>
          </a:p>
          <a:p>
            <a:pPr marL="0" indent="0">
              <a:buNone/>
            </a:pPr>
            <a:r>
              <a:rPr lang="en-US" dirty="0"/>
              <a:t>     print('This is printed at last')    </a:t>
            </a:r>
          </a:p>
          <a:p>
            <a:pPr marL="0" indent="0">
              <a:buNone/>
            </a:pPr>
            <a:r>
              <a:rPr lang="en-US" dirty="0"/>
              <a:t>     yield 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22AD523-2FD1-4F11-8FC0-E63E19C4DB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33B2B7-AE99-4040-9B1E-CC9743A5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52676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Output: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EFBBB5-044E-4B24-9B49-312649A357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אובייקט 4">
            <a:extLst>
              <a:ext uri="{FF2B5EF4-FFF2-40B4-BE49-F238E27FC236}">
                <a16:creationId xmlns:a16="http://schemas.microsoft.com/office/drawing/2014/main" id="{DCDC6B34-1B28-4ECE-9E21-E5305FE63A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9600" y="906026"/>
          <a:ext cx="8469086" cy="585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4487045" imgH="3103133" progId="PhotoDraw.Document.2">
                  <p:embed/>
                </p:oleObj>
              </mc:Choice>
              <mc:Fallback>
                <p:oleObj name="Picture" r:id="rId3" imgW="4487045" imgH="3103133" progId="PhotoDraw.Document.2">
                  <p:embed/>
                  <p:pic>
                    <p:nvPicPr>
                      <p:cNvPr id="5" name="אובייקט 4">
                        <a:extLst>
                          <a:ext uri="{FF2B5EF4-FFF2-40B4-BE49-F238E27FC236}">
                            <a16:creationId xmlns:a16="http://schemas.microsoft.com/office/drawing/2014/main" id="{DCDC6B34-1B28-4ECE-9E21-E5305FE63A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906026"/>
                        <a:ext cx="8469086" cy="5858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8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5D46D4-6086-46EC-9FF4-7A2B7B18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CF104B-FEA8-4015-8C80-FB19D02E68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interesting thing to note in the above example is that, </a:t>
            </a:r>
            <a:r>
              <a:rPr lang="en-US" b="1" dirty="0"/>
              <a:t>the value of variable n is remembered between each call.</a:t>
            </a:r>
          </a:p>
          <a:p>
            <a:endParaRPr lang="en-US" dirty="0"/>
          </a:p>
          <a:p>
            <a:r>
              <a:rPr lang="en-US" dirty="0"/>
              <a:t>Unlike normal functions, the local variables are not destroyed when the function yields. Furthermore, </a:t>
            </a:r>
            <a:r>
              <a:rPr lang="en-US" u="sng" dirty="0"/>
              <a:t>the generator object can be iterated </a:t>
            </a:r>
            <a:r>
              <a:rPr lang="en-US" b="1" u="sng" dirty="0"/>
              <a:t>only once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restart the process we need to create another generator object using something like </a:t>
            </a:r>
            <a:r>
              <a:rPr lang="en-US" b="1" dirty="0"/>
              <a:t>a = </a:t>
            </a:r>
            <a:r>
              <a:rPr lang="en-US" b="1" dirty="0" err="1"/>
              <a:t>my_gen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use generators with for loops directly.</a:t>
            </a:r>
          </a:p>
          <a:p>
            <a:endParaRPr lang="en-US" dirty="0"/>
          </a:p>
          <a:p>
            <a:r>
              <a:rPr lang="en-US" dirty="0"/>
              <a:t>This is because, a for loop takes an iterator and iterates over it using </a:t>
            </a:r>
            <a:r>
              <a:rPr lang="en-US" dirty="0" smtClean="0"/>
              <a:t>the </a:t>
            </a:r>
            <a:r>
              <a:rPr lang="en-US" b="1" dirty="0" smtClean="0"/>
              <a:t>next</a:t>
            </a:r>
            <a:r>
              <a:rPr lang="en-US" b="1" dirty="0"/>
              <a:t>() </a:t>
            </a:r>
            <a:r>
              <a:rPr lang="en-US" dirty="0"/>
              <a:t>function. It automatically ends when </a:t>
            </a:r>
            <a:r>
              <a:rPr lang="en-US" b="1" dirty="0" err="1"/>
              <a:t>StopIteration</a:t>
            </a:r>
            <a:r>
              <a:rPr lang="en-US" dirty="0"/>
              <a:t> is raised. Check here to know how a for loop is actually implemented in Python.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C9D2C35-2A5A-447A-B713-E17D7A208D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0A1AF5-5094-4C33-A7F2-D79A875F79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An example to a reverse generator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D8A86E0-2264-4372-A41E-50F074A6B4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אובייקט 4">
            <a:extLst>
              <a:ext uri="{FF2B5EF4-FFF2-40B4-BE49-F238E27FC236}">
                <a16:creationId xmlns:a16="http://schemas.microsoft.com/office/drawing/2014/main" id="{968B9C89-ECA7-45D6-AD12-37DBB2A6C6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0512" y="1601788"/>
          <a:ext cx="7634659" cy="492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3" imgW="3298222" imgH="2127688" progId="PhotoDraw.Document.2">
                  <p:embed/>
                </p:oleObj>
              </mc:Choice>
              <mc:Fallback>
                <p:oleObj name="Picture" r:id="rId3" imgW="3298222" imgH="2127688" progId="PhotoDraw.Document.2">
                  <p:embed/>
                  <p:pic>
                    <p:nvPicPr>
                      <p:cNvPr id="5" name="אובייקט 4">
                        <a:extLst>
                          <a:ext uri="{FF2B5EF4-FFF2-40B4-BE49-F238E27FC236}">
                            <a16:creationId xmlns:a16="http://schemas.microsoft.com/office/drawing/2014/main" id="{968B9C89-ECA7-45D6-AD12-37DBB2A6C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512" y="1601788"/>
                        <a:ext cx="7634659" cy="492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085D9-8A8E-4625-B5B7-743D97DD5D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Python Generator Expression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312AAD-18BB-4FA2-AFF2-7401FA7A2B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generators can be easily created on the fly using generator expressions. It makes building generators easy.</a:t>
            </a:r>
          </a:p>
          <a:p>
            <a:endParaRPr lang="en-US" dirty="0"/>
          </a:p>
          <a:p>
            <a:r>
              <a:rPr lang="en-US" dirty="0"/>
              <a:t>Same as </a:t>
            </a:r>
            <a:r>
              <a:rPr lang="en-US" dirty="0" smtClean="0"/>
              <a:t>a lambda expression </a:t>
            </a:r>
            <a:r>
              <a:rPr lang="en-US" dirty="0"/>
              <a:t>creates an anonymous function, </a:t>
            </a:r>
            <a:r>
              <a:rPr lang="en-US" dirty="0" smtClean="0"/>
              <a:t>a generator </a:t>
            </a:r>
            <a:r>
              <a:rPr lang="en-US" dirty="0"/>
              <a:t>expression creates an anonymous </a:t>
            </a:r>
            <a:r>
              <a:rPr lang="en-US" dirty="0" smtClean="0"/>
              <a:t>generator.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syntax for generator </a:t>
            </a:r>
            <a:r>
              <a:rPr lang="en-US" dirty="0" smtClean="0"/>
              <a:t>expressions </a:t>
            </a:r>
            <a:r>
              <a:rPr lang="en-US" dirty="0"/>
              <a:t>is similar to that of a list comprehension in Python. But the square brackets are replaced with round parentheses.</a:t>
            </a:r>
          </a:p>
          <a:p>
            <a:endParaRPr lang="en-US" dirty="0"/>
          </a:p>
          <a:p>
            <a:r>
              <a:rPr lang="en-US" dirty="0"/>
              <a:t>The major difference between a list comprehension and a generator expression is that while </a:t>
            </a:r>
            <a:r>
              <a:rPr lang="en-US" dirty="0" smtClean="0"/>
              <a:t>a list </a:t>
            </a:r>
            <a:r>
              <a:rPr lang="en-US" dirty="0"/>
              <a:t>comprehension produces the entire list, </a:t>
            </a:r>
            <a:r>
              <a:rPr lang="en-US" dirty="0" smtClean="0"/>
              <a:t>a generator </a:t>
            </a:r>
            <a:r>
              <a:rPr lang="en-US" dirty="0"/>
              <a:t>expression produces one item at a time.</a:t>
            </a:r>
          </a:p>
          <a:p>
            <a:endParaRPr lang="en-US" dirty="0"/>
          </a:p>
          <a:p>
            <a:r>
              <a:rPr lang="en-US" dirty="0"/>
              <a:t>They are </a:t>
            </a:r>
            <a:r>
              <a:rPr lang="en-US" dirty="0" smtClean="0"/>
              <a:t>a kind </a:t>
            </a:r>
            <a:r>
              <a:rPr lang="en-US" dirty="0"/>
              <a:t>of </a:t>
            </a:r>
            <a:r>
              <a:rPr lang="en-US" dirty="0" smtClean="0"/>
              <a:t>lazy evaluators, </a:t>
            </a:r>
            <a:r>
              <a:rPr lang="en-US" dirty="0"/>
              <a:t>producing items only when asked for. For this reason, a generator expression is much more memory efficient than an equivalent list comprehension.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197D8F-95CE-4DC5-95FC-4B5DAEA45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43E657-A686-4C79-8CD9-689FD7A743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 of a generator expression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858B3F-B5EE-451C-B2C0-1BBC563F9F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אובייקט 4">
            <a:extLst>
              <a:ext uri="{FF2B5EF4-FFF2-40B4-BE49-F238E27FC236}">
                <a16:creationId xmlns:a16="http://schemas.microsoft.com/office/drawing/2014/main" id="{AAFE157F-1F88-4524-A0DA-4FCC79DCE5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6400" y="1580642"/>
          <a:ext cx="6489700" cy="533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icture" r:id="rId3" imgW="3225064" imgH="2651990" progId="PhotoDraw.Document.2">
                  <p:embed/>
                </p:oleObj>
              </mc:Choice>
              <mc:Fallback>
                <p:oleObj name="Picture" r:id="rId3" imgW="3225064" imgH="2651990" progId="PhotoDraw.Document.2">
                  <p:embed/>
                  <p:pic>
                    <p:nvPicPr>
                      <p:cNvPr id="5" name="אובייקט 4">
                        <a:extLst>
                          <a:ext uri="{FF2B5EF4-FFF2-40B4-BE49-F238E27FC236}">
                            <a16:creationId xmlns:a16="http://schemas.microsoft.com/office/drawing/2014/main" id="{AAFE157F-1F88-4524-A0DA-4FCC79DCE5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" y="1580642"/>
                        <a:ext cx="6489700" cy="533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E283A7-9D50-47B0-94E5-B235D854DE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Or: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D2C02-D814-40E4-97D8-A696660ED4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Generator expression can be used inside functions. When used in such a way, the round parentheses can be dropped.</a:t>
            </a:r>
          </a:p>
          <a:p>
            <a:endParaRPr lang="en-US" dirty="0"/>
          </a:p>
          <a:p>
            <a:r>
              <a:rPr lang="en-US" dirty="0"/>
              <a:t>&gt;&gt;&gt; sum(x**2 for x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146</a:t>
            </a:r>
          </a:p>
          <a:p>
            <a:endParaRPr lang="en-US" dirty="0"/>
          </a:p>
          <a:p>
            <a:r>
              <a:rPr lang="en-US" dirty="0"/>
              <a:t>&gt;&gt;&gt; max(x**2 for x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F53C936-EACD-4C5A-9344-E40CC75040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3B25A9-4962-4ECC-AE17-242DF15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/>
          <a:lstStyle/>
          <a:p>
            <a:r>
              <a:rPr lang="en-US" b="1" dirty="0"/>
              <a:t>Why generators are used in Python?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5FBD48-7214-44A2-A693-9D8F6F17DE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732782"/>
            <a:ext cx="9956800" cy="62266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Easy to Implement</a:t>
            </a:r>
          </a:p>
          <a:p>
            <a:r>
              <a:rPr lang="en-US" dirty="0"/>
              <a:t>Generators can be implemented in a clear and concise way as compared to their iterator class counterpart. </a:t>
            </a:r>
          </a:p>
          <a:p>
            <a:r>
              <a:rPr lang="en-US" dirty="0"/>
              <a:t>Following is an example to implement a sequence of power of 2's using iterator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PowTwo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  def __</a:t>
            </a:r>
            <a:r>
              <a:rPr lang="en-US" b="1" dirty="0" err="1"/>
              <a:t>init</a:t>
            </a:r>
            <a:r>
              <a:rPr lang="en-US" b="1" dirty="0"/>
              <a:t>__(self, max = 0):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self.max</a:t>
            </a:r>
            <a:r>
              <a:rPr lang="en-US" b="1" dirty="0"/>
              <a:t> = max</a:t>
            </a:r>
          </a:p>
          <a:p>
            <a:pPr marL="0" indent="0">
              <a:buNone/>
            </a:pPr>
            <a:r>
              <a:rPr lang="en-US" b="1" dirty="0"/>
              <a:t>    def __</a:t>
            </a:r>
            <a:r>
              <a:rPr lang="en-US" b="1" dirty="0" err="1"/>
              <a:t>iter</a:t>
            </a:r>
            <a:r>
              <a:rPr lang="en-US" b="1" dirty="0"/>
              <a:t>__(self):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self.n</a:t>
            </a:r>
            <a:r>
              <a:rPr lang="en-US" b="1" dirty="0"/>
              <a:t> = 0</a:t>
            </a:r>
          </a:p>
          <a:p>
            <a:pPr marL="0" indent="0">
              <a:buNone/>
            </a:pPr>
            <a:r>
              <a:rPr lang="en-US" b="1" dirty="0"/>
              <a:t>        return self</a:t>
            </a:r>
          </a:p>
          <a:p>
            <a:pPr marL="0" indent="0">
              <a:buNone/>
            </a:pPr>
            <a:r>
              <a:rPr lang="en-US" b="1" dirty="0"/>
              <a:t>    def __next__(self):</a:t>
            </a:r>
          </a:p>
          <a:p>
            <a:pPr marL="0" indent="0">
              <a:buNone/>
            </a:pPr>
            <a:r>
              <a:rPr lang="en-US" b="1" dirty="0"/>
              <a:t>        if </a:t>
            </a:r>
            <a:r>
              <a:rPr lang="en-US" b="1" dirty="0" err="1"/>
              <a:t>self.n</a:t>
            </a:r>
            <a:r>
              <a:rPr lang="en-US" b="1" dirty="0"/>
              <a:t> &gt; </a:t>
            </a:r>
            <a:r>
              <a:rPr lang="en-US" b="1" dirty="0" err="1"/>
              <a:t>self.max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          raise </a:t>
            </a:r>
            <a:r>
              <a:rPr lang="en-US" b="1" dirty="0" err="1"/>
              <a:t>StopIteration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result = 2 ** </a:t>
            </a:r>
            <a:r>
              <a:rPr lang="en-US" b="1" dirty="0" err="1"/>
              <a:t>self.n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self.n</a:t>
            </a:r>
            <a:r>
              <a:rPr lang="en-US" b="1" dirty="0"/>
              <a:t> += 1</a:t>
            </a:r>
          </a:p>
          <a:p>
            <a:pPr marL="0" indent="0">
              <a:buNone/>
            </a:pPr>
            <a:r>
              <a:rPr lang="en-US" b="1" dirty="0"/>
              <a:t>        return result</a:t>
            </a:r>
          </a:p>
          <a:p>
            <a:r>
              <a:rPr lang="en-US" dirty="0"/>
              <a:t>This was lengthy. Now lets do the same using a generator function.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PowTwoGen</a:t>
            </a:r>
            <a:r>
              <a:rPr lang="en-US" b="1" dirty="0"/>
              <a:t>(max = 0):</a:t>
            </a:r>
          </a:p>
          <a:p>
            <a:pPr marL="0" indent="0">
              <a:buNone/>
            </a:pPr>
            <a:r>
              <a:rPr lang="en-US" b="1" dirty="0"/>
              <a:t>    n = 0</a:t>
            </a:r>
          </a:p>
          <a:p>
            <a:pPr marL="0" indent="0">
              <a:buNone/>
            </a:pPr>
            <a:r>
              <a:rPr lang="en-US" b="1" dirty="0"/>
              <a:t>    while n &lt; max:</a:t>
            </a:r>
          </a:p>
          <a:p>
            <a:pPr marL="0" indent="0">
              <a:buNone/>
            </a:pPr>
            <a:r>
              <a:rPr lang="en-US" b="1" dirty="0"/>
              <a:t>        yield 2 ** n</a:t>
            </a:r>
          </a:p>
          <a:p>
            <a:pPr marL="0" indent="0">
              <a:buNone/>
            </a:pPr>
            <a:r>
              <a:rPr lang="en-US" b="1" dirty="0"/>
              <a:t>        n += 1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599C27-C193-4C73-99A1-E570A4B24F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9DA926-1EF4-4ACA-8A05-D727E6C6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generators are used in Python?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CDE01B-8102-480B-A059-2AFC655E38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Memory Efficient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normal function to return a sequence will create the entire sequence in memory before returning the result. This is an overkill if the number of items in the sequence is very large.</a:t>
            </a:r>
          </a:p>
          <a:p>
            <a:endParaRPr lang="en-US" dirty="0"/>
          </a:p>
          <a:p>
            <a:r>
              <a:rPr lang="en-US" dirty="0"/>
              <a:t>Generator implementation of such sequence is memory friendly and is preferred since it only produces one item at a time.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6AEC222-6E24-46E1-87DF-704D0FF6E1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5AB003-57B7-48D9-B60D-0CA1D6C6D1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Represent Infinite Stream</a:t>
            </a:r>
          </a:p>
          <a:p>
            <a:r>
              <a:rPr lang="en-US" dirty="0"/>
              <a:t>Generators are excellent medium to represent an infinite stream of data. Infinite streams cannot be stored in memory and since generators produce only one item at a time, it can represent infinite stream of data.</a:t>
            </a:r>
          </a:p>
          <a:p>
            <a:endParaRPr lang="en-US" dirty="0"/>
          </a:p>
          <a:p>
            <a:r>
              <a:rPr lang="en-US" dirty="0"/>
              <a:t>The following example can generate all the even numbers (at least in theory).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all_even</a:t>
            </a:r>
            <a:r>
              <a:rPr lang="en-US" b="1" dirty="0"/>
              <a:t>():</a:t>
            </a:r>
          </a:p>
          <a:p>
            <a:pPr marL="0" indent="0">
              <a:buNone/>
            </a:pPr>
            <a:r>
              <a:rPr lang="en-US" b="1" dirty="0"/>
              <a:t>    n = 0</a:t>
            </a:r>
          </a:p>
          <a:p>
            <a:pPr marL="0" indent="0">
              <a:buNone/>
            </a:pPr>
            <a:r>
              <a:rPr lang="en-US" b="1" dirty="0"/>
              <a:t>    while True:</a:t>
            </a:r>
          </a:p>
          <a:p>
            <a:pPr marL="0" indent="0">
              <a:buNone/>
            </a:pPr>
            <a:r>
              <a:rPr lang="en-US" b="1" dirty="0"/>
              <a:t>        yield n</a:t>
            </a:r>
          </a:p>
          <a:p>
            <a:pPr marL="0" indent="0">
              <a:buNone/>
            </a:pPr>
            <a:r>
              <a:rPr lang="en-US" b="1" dirty="0"/>
              <a:t>        n += 2</a:t>
            </a:r>
          </a:p>
          <a:p>
            <a:endParaRPr lang="he-IL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7A574F-1D37-4501-BEEF-99C7280212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94EBC76-A5B4-4279-A51E-44D4FD65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b="1" dirty="0"/>
              <a:t>Why generators are used in Python?</a:t>
            </a:r>
            <a:br>
              <a:rPr lang="en-US" b="1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83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0135" y="1080705"/>
            <a:ext cx="8713788" cy="57539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he-IL" sz="2600" dirty="0">
                <a:solidFill>
                  <a:schemeClr val="tx2"/>
                </a:solidFill>
              </a:rPr>
              <a:t>L = [output-expr   for item in input-</a:t>
            </a:r>
            <a:r>
              <a:rPr lang="en-US" altLang="he-IL" sz="2600" dirty="0" err="1">
                <a:solidFill>
                  <a:schemeClr val="tx2"/>
                </a:solidFill>
              </a:rPr>
              <a:t>iterable</a:t>
            </a:r>
            <a:r>
              <a:rPr lang="en-US" altLang="he-IL" sz="2600" dirty="0">
                <a:solidFill>
                  <a:schemeClr val="tx2"/>
                </a:solidFill>
              </a:rPr>
              <a:t>   if </a:t>
            </a:r>
            <a:r>
              <a:rPr lang="en-US" altLang="he-IL" sz="2600" dirty="0" err="1">
                <a:solidFill>
                  <a:schemeClr val="tx2"/>
                </a:solidFill>
              </a:rPr>
              <a:t>boolean</a:t>
            </a:r>
            <a:r>
              <a:rPr lang="en-US" altLang="he-IL" sz="2600" dirty="0">
                <a:solidFill>
                  <a:schemeClr val="tx2"/>
                </a:solidFill>
              </a:rPr>
              <a:t>-expr]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EE772-BF6E-4CF1-B731-2F451947F6F1}"/>
              </a:ext>
            </a:extLst>
          </p:cNvPr>
          <p:cNvGrpSpPr/>
          <p:nvPr/>
        </p:nvGrpSpPr>
        <p:grpSpPr>
          <a:xfrm>
            <a:off x="6215817" y="1656100"/>
            <a:ext cx="936104" cy="887463"/>
            <a:chOff x="5400040" y="1815407"/>
            <a:chExt cx="936104" cy="887463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9744910-1FFE-4B2A-8C12-DA35DBA8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040" y="2302760"/>
              <a:ext cx="936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he-IL" sz="2000" b="1" i="1" dirty="0"/>
                <a:t>input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249D68B-732E-4C3E-A71D-6944F602C97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092" y="1815407"/>
              <a:ext cx="0" cy="5334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CAD24F-EAE3-4605-991D-C5F3D5E4E425}"/>
              </a:ext>
            </a:extLst>
          </p:cNvPr>
          <p:cNvGrpSpPr/>
          <p:nvPr/>
        </p:nvGrpSpPr>
        <p:grpSpPr>
          <a:xfrm>
            <a:off x="2047357" y="1659765"/>
            <a:ext cx="2992724" cy="1810792"/>
            <a:chOff x="5186529" y="1815407"/>
            <a:chExt cx="1412381" cy="1810792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0F9B5EE-E403-470D-ACEE-489E45BA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529" y="2302760"/>
              <a:ext cx="1412381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he-IL" sz="2000" b="1" i="1" dirty="0"/>
                <a:t>For each item in the input </a:t>
              </a:r>
              <a:r>
                <a:rPr lang="en-US" altLang="he-IL" sz="2000" b="1" i="1" dirty="0" err="1"/>
                <a:t>iterable</a:t>
              </a:r>
              <a:r>
                <a:rPr lang="en-US" altLang="he-IL" sz="2000" b="1" i="1" dirty="0"/>
                <a:t>, this expression produces an element of the output list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1AF1185-F71B-4D59-A05F-29331C4F68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092" y="1815407"/>
              <a:ext cx="0" cy="5334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D1AF76-D958-4746-A3CD-3B5FFDA1A5D2}"/>
              </a:ext>
            </a:extLst>
          </p:cNvPr>
          <p:cNvGrpSpPr/>
          <p:nvPr/>
        </p:nvGrpSpPr>
        <p:grpSpPr>
          <a:xfrm>
            <a:off x="7512072" y="1656100"/>
            <a:ext cx="3059750" cy="2426345"/>
            <a:chOff x="5186529" y="1815407"/>
            <a:chExt cx="1444013" cy="2426345"/>
          </a:xfrm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9E57393E-5526-48F6-9623-897F03A8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529" y="2302760"/>
              <a:ext cx="1444013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he-IL" sz="2000" b="1" i="1" dirty="0"/>
                <a:t>For each item in the input </a:t>
              </a:r>
              <a:r>
                <a:rPr lang="en-US" altLang="he-IL" sz="2000" b="1" i="1" dirty="0" err="1"/>
                <a:t>iterable</a:t>
              </a:r>
              <a:r>
                <a:rPr lang="en-US" altLang="he-IL" sz="2000" b="1" i="1" dirty="0"/>
                <a:t>, this </a:t>
              </a:r>
              <a:r>
                <a:rPr lang="en-US" altLang="he-IL" sz="2000" b="1" i="1" dirty="0" err="1"/>
                <a:t>boolean</a:t>
              </a:r>
              <a:r>
                <a:rPr lang="en-US" altLang="he-IL" sz="2000" b="1" i="1" dirty="0"/>
                <a:t> expression is used to decide if the item will be passed to the output expression.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10A32B-9DC7-4141-8652-A39A906D95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092" y="1815407"/>
              <a:ext cx="0" cy="5334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0142AC60-68DC-469B-9B81-0AF89B85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519" y="4295046"/>
            <a:ext cx="8713788" cy="179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he-IL" sz="2400" dirty="0">
                <a:solidFill>
                  <a:schemeClr val="tx2"/>
                </a:solidFill>
              </a:rPr>
              <a:t>A </a:t>
            </a:r>
            <a:r>
              <a:rPr lang="en-US" altLang="he-IL" sz="2400" i="1" dirty="0">
                <a:solidFill>
                  <a:schemeClr val="accent2"/>
                </a:solidFill>
              </a:rPr>
              <a:t>List Comprehension </a:t>
            </a:r>
            <a:r>
              <a:rPr lang="en-US" altLang="he-IL" sz="2400" dirty="0">
                <a:solidFill>
                  <a:schemeClr val="tx2"/>
                </a:solidFill>
              </a:rPr>
              <a:t>produces a </a:t>
            </a:r>
            <a:r>
              <a:rPr lang="en-US" altLang="he-IL" sz="2400" i="1" dirty="0">
                <a:solidFill>
                  <a:srgbClr val="C00000"/>
                </a:solidFill>
              </a:rPr>
              <a:t>list </a:t>
            </a:r>
            <a:r>
              <a:rPr lang="en-US" altLang="he-IL" sz="2400" dirty="0">
                <a:solidFill>
                  <a:schemeClr val="tx2"/>
                </a:solidFill>
              </a:rPr>
              <a:t>composed by </a:t>
            </a:r>
            <a:r>
              <a:rPr lang="en-US" altLang="he-IL" sz="2400" i="1" dirty="0">
                <a:solidFill>
                  <a:srgbClr val="C00000"/>
                </a:solidFill>
              </a:rPr>
              <a:t>values</a:t>
            </a:r>
            <a:r>
              <a:rPr lang="en-US" altLang="he-IL" sz="2400" dirty="0">
                <a:solidFill>
                  <a:schemeClr val="tx2"/>
                </a:solidFill>
              </a:rPr>
              <a:t> produced by the </a:t>
            </a:r>
            <a:r>
              <a:rPr lang="en-US" altLang="he-IL" sz="2400" i="1" dirty="0">
                <a:solidFill>
                  <a:srgbClr val="C00000"/>
                </a:solidFill>
              </a:rPr>
              <a:t>output-expr</a:t>
            </a:r>
            <a:r>
              <a:rPr lang="en-US" altLang="he-IL" sz="2400" dirty="0">
                <a:solidFill>
                  <a:schemeClr val="tx2"/>
                </a:solidFill>
              </a:rPr>
              <a:t>, based on the </a:t>
            </a:r>
            <a:r>
              <a:rPr lang="en-US" altLang="he-IL" sz="2400" i="1" dirty="0">
                <a:solidFill>
                  <a:srgbClr val="C00000"/>
                </a:solidFill>
              </a:rPr>
              <a:t>items</a:t>
            </a:r>
            <a:r>
              <a:rPr lang="en-US" altLang="he-IL" sz="2400" dirty="0">
                <a:solidFill>
                  <a:schemeClr val="tx2"/>
                </a:solidFill>
              </a:rPr>
              <a:t> of the </a:t>
            </a:r>
            <a:r>
              <a:rPr lang="en-US" altLang="he-IL" sz="2400" i="1" dirty="0">
                <a:solidFill>
                  <a:srgbClr val="C00000"/>
                </a:solidFill>
              </a:rPr>
              <a:t>input-</a:t>
            </a:r>
            <a:r>
              <a:rPr lang="en-US" altLang="he-IL" sz="2400" i="1" dirty="0" err="1">
                <a:solidFill>
                  <a:srgbClr val="C00000"/>
                </a:solidFill>
              </a:rPr>
              <a:t>iterable</a:t>
            </a:r>
            <a:r>
              <a:rPr lang="en-US" altLang="he-IL" sz="2400" dirty="0">
                <a:solidFill>
                  <a:schemeClr val="tx2"/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he-IL" sz="2400" dirty="0">
                <a:solidFill>
                  <a:schemeClr val="tx2"/>
                </a:solidFill>
              </a:rPr>
              <a:t>If the </a:t>
            </a:r>
            <a:r>
              <a:rPr lang="en-US" altLang="he-IL" sz="2400" i="1" dirty="0" err="1">
                <a:solidFill>
                  <a:srgbClr val="C00000"/>
                </a:solidFill>
              </a:rPr>
              <a:t>boolean</a:t>
            </a:r>
            <a:r>
              <a:rPr lang="en-US" altLang="he-IL" sz="2400" i="1" dirty="0">
                <a:solidFill>
                  <a:srgbClr val="C00000"/>
                </a:solidFill>
              </a:rPr>
              <a:t>-expr</a:t>
            </a:r>
            <a:r>
              <a:rPr lang="en-US" altLang="he-IL" sz="2400" dirty="0">
                <a:solidFill>
                  <a:schemeClr val="tx2"/>
                </a:solidFill>
              </a:rPr>
              <a:t> is included, it is used as a </a:t>
            </a:r>
            <a:r>
              <a:rPr lang="en-US" altLang="he-IL" sz="2400" i="1" dirty="0">
                <a:solidFill>
                  <a:srgbClr val="C00000"/>
                </a:solidFill>
              </a:rPr>
              <a:t>selection condition</a:t>
            </a:r>
            <a:r>
              <a:rPr lang="en-US" altLang="he-IL" sz="2400" dirty="0">
                <a:solidFill>
                  <a:schemeClr val="tx2"/>
                </a:solidFill>
              </a:rPr>
              <a:t>. 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90698AC-F827-4E72-AA50-653D90A30C2E}"/>
              </a:ext>
            </a:extLst>
          </p:cNvPr>
          <p:cNvSpPr txBox="1">
            <a:spLocks noChangeArrowheads="1"/>
          </p:cNvSpPr>
          <p:nvPr/>
        </p:nvSpPr>
        <p:spPr>
          <a:xfrm>
            <a:off x="258792" y="219132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List Comprehension</a:t>
            </a:r>
            <a:endParaRPr lang="he-IL" altLang="he-IL" sz="39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C1DA90-B555-47CA-A6C6-22D749F098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4. Pipelining Generators</a:t>
            </a:r>
          </a:p>
          <a:p>
            <a:r>
              <a:rPr lang="en-US" dirty="0"/>
              <a:t>Generators can be used to pipeline a series of operations. </a:t>
            </a:r>
          </a:p>
          <a:p>
            <a:r>
              <a:rPr lang="en-US" dirty="0"/>
              <a:t>This is best illustrated using an example.</a:t>
            </a:r>
          </a:p>
          <a:p>
            <a:endParaRPr lang="en-US" dirty="0"/>
          </a:p>
          <a:p>
            <a:r>
              <a:rPr lang="en-US" dirty="0"/>
              <a:t>Suppose we have a log file from a famous fast food chain. The log file has a column (4th column) that keeps track of the number of pizza sold every hour and we want to sum it to find the total pizzas sold in 5 years.</a:t>
            </a:r>
          </a:p>
          <a:p>
            <a:endParaRPr lang="en-US" dirty="0"/>
          </a:p>
          <a:p>
            <a:r>
              <a:rPr lang="en-US" dirty="0"/>
              <a:t>Assume everything is in string and numbers that are not available are marked as 'N/A'. A generator implementation of this could be as follows.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open('sells.log') as file: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pizza_col</a:t>
            </a:r>
            <a:r>
              <a:rPr lang="en-US" dirty="0"/>
              <a:t> = (line[3] for line in file)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per_hour</a:t>
            </a:r>
            <a:r>
              <a:rPr lang="en-US" dirty="0"/>
              <a:t> = (int(x) for x in </a:t>
            </a:r>
            <a:r>
              <a:rPr lang="en-US" dirty="0" err="1"/>
              <a:t>pizza_col</a:t>
            </a:r>
            <a:r>
              <a:rPr lang="en-US" dirty="0"/>
              <a:t> if x != 'N/A')</a:t>
            </a:r>
          </a:p>
          <a:p>
            <a:pPr marL="0" indent="0">
              <a:buNone/>
            </a:pPr>
            <a:r>
              <a:rPr lang="en-US" dirty="0"/>
              <a:t>    print("Total pizzas sold = ",sum(</a:t>
            </a:r>
            <a:r>
              <a:rPr lang="en-US" dirty="0" err="1"/>
              <a:t>per_hour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This pipelining is efficient and easy to read (and yes, a lot cooler!).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81E8A2D-10D7-4A68-92A3-E19007BE18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2352334B-C634-4AC7-AA3C-29A3BE31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b="1" dirty="0"/>
              <a:t>Why generators are used in Python?</a:t>
            </a:r>
            <a:br>
              <a:rPr lang="en-US" b="1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Currying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substitution model has two levels:</a:t>
            </a:r>
          </a:p>
          <a:p>
            <a:pPr marL="0" indent="0">
              <a:buNone/>
            </a:pPr>
            <a:r>
              <a:rPr lang="en-US" dirty="0"/>
              <a:t>(1) at the functional expression: </a:t>
            </a:r>
          </a:p>
          <a:p>
            <a:pPr marL="857250" lvl="1" indent="-457200"/>
            <a:r>
              <a:rPr lang="en-US" dirty="0"/>
              <a:t>all the sub-expressions are evaluated in parallel </a:t>
            </a:r>
          </a:p>
          <a:p>
            <a:pPr marL="857250" lvl="1" indent="-457200"/>
            <a:r>
              <a:rPr lang="en-US" dirty="0"/>
              <a:t>and then substituted in the functional expression; </a:t>
            </a:r>
          </a:p>
          <a:p>
            <a:pPr marL="0" indent="0">
              <a:buNone/>
            </a:pPr>
            <a:r>
              <a:rPr lang="en-US" dirty="0"/>
              <a:t>only after all the sub-expressions are substituted by their values, the function may be applied on them.</a:t>
            </a:r>
          </a:p>
          <a:p>
            <a:pPr marL="0" indent="0">
              <a:buNone/>
            </a:pPr>
            <a:r>
              <a:rPr lang="en-US" dirty="0"/>
              <a:t>(2) at the actual execution of the functional body:</a:t>
            </a:r>
          </a:p>
          <a:p>
            <a:pPr lvl="1" algn="l" rtl="0"/>
            <a:r>
              <a:rPr lang="en-US" dirty="0"/>
              <a:t>after binding all the formal  parameters to the actual parameters received from the function application, </a:t>
            </a:r>
          </a:p>
          <a:p>
            <a:pPr lvl="1" algn="l" rtl="0"/>
            <a:r>
              <a:rPr lang="en-US" dirty="0"/>
              <a:t>a textual transformation of the function body takes place; </a:t>
            </a:r>
          </a:p>
          <a:p>
            <a:pPr lvl="1" algn="l" rtl="0"/>
            <a:r>
              <a:rPr lang="en-US" dirty="0"/>
              <a:t>the occurrences of each one of the formal parameters are substituted by the value of the corresponding actual parameter, one-at-a-time; </a:t>
            </a:r>
          </a:p>
          <a:p>
            <a:pPr lvl="1" algn="l" rtl="0"/>
            <a:r>
              <a:rPr lang="en-US" dirty="0"/>
              <a:t>after all those substitutions took place, the body of the function may actually be evaluated and its value returned. </a:t>
            </a:r>
          </a:p>
          <a:p>
            <a:pPr lvl="1" algn="l" rtl="0"/>
            <a:r>
              <a:rPr lang="en-US" dirty="0"/>
              <a:t>This one-at-a-time substitution process is called </a:t>
            </a:r>
            <a:r>
              <a:rPr lang="en-US" b="1" dirty="0"/>
              <a:t>Currying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55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409864"/>
            <a:ext cx="8229600" cy="70609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633" y="1302701"/>
            <a:ext cx="878497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Assuming that we define the following:</a:t>
            </a:r>
          </a:p>
          <a:p>
            <a:pPr marL="0" indent="0">
              <a:buNone/>
            </a:pPr>
            <a:r>
              <a:rPr lang="en-US" dirty="0"/>
              <a:t>def f(a):</a:t>
            </a:r>
          </a:p>
          <a:p>
            <a:pPr marL="0" indent="0">
              <a:buNone/>
            </a:pPr>
            <a:r>
              <a:rPr lang="en-US" dirty="0"/>
              <a:t>    return a*a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functional expression   f (3 + 2)  is evaluated as follows:</a:t>
            </a:r>
          </a:p>
          <a:p>
            <a:pPr marL="0" indent="0">
              <a:buNone/>
            </a:pPr>
            <a:r>
              <a:rPr lang="en-US" dirty="0"/>
              <a:t>(1) at the first level of substitution:</a:t>
            </a:r>
          </a:p>
          <a:p>
            <a:pPr lvl="1" algn="l" rtl="0"/>
            <a:r>
              <a:rPr lang="en-US" dirty="0"/>
              <a:t>f is substituted by the functional object that f refers to, </a:t>
            </a:r>
          </a:p>
          <a:p>
            <a:pPr marL="457200" lvl="1" indent="0">
              <a:buNone/>
            </a:pPr>
            <a:r>
              <a:rPr lang="en-US" dirty="0"/>
              <a:t>    and 3+2 is substituted by its value 5, </a:t>
            </a:r>
          </a:p>
          <a:p>
            <a:pPr lvl="1" algn="l" rtl="0"/>
            <a:r>
              <a:rPr lang="en-US" dirty="0"/>
              <a:t>transforming the functional expression in </a:t>
            </a:r>
          </a:p>
          <a:p>
            <a:pPr marL="457200" lvl="1" indent="0">
              <a:buNone/>
            </a:pPr>
            <a:r>
              <a:rPr lang="en-US" dirty="0"/>
              <a:t>    &lt;f functional object&gt; (5)</a:t>
            </a:r>
          </a:p>
          <a:p>
            <a:pPr lvl="1" algn="l" rtl="0"/>
            <a:r>
              <a:rPr lang="en-US" dirty="0"/>
              <a:t>then, the functional object is applied on the parameter value 5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4735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6166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/>
              <a:t>(</a:t>
            </a:r>
            <a:r>
              <a:rPr lang="en-US" sz="4400" dirty="0"/>
              <a:t>2) then:</a:t>
            </a:r>
          </a:p>
          <a:p>
            <a:pPr lvl="1" algn="l" rtl="0"/>
            <a:r>
              <a:rPr lang="en-US" sz="4400" dirty="0"/>
              <a:t>the function application itself is evaluated, using the second level of substitution, </a:t>
            </a:r>
          </a:p>
          <a:p>
            <a:pPr lvl="1" algn="l" rtl="0"/>
            <a:r>
              <a:rPr lang="en-US" sz="4400" dirty="0"/>
              <a:t>which transforms the function such that all the occurrences of the unbound formal parameter A in the body of the function is substituted by the value of the actual parameter 5. </a:t>
            </a:r>
          </a:p>
          <a:p>
            <a:pPr lvl="1" algn="l" rtl="0"/>
            <a:r>
              <a:rPr lang="en-US" sz="4400" dirty="0"/>
              <a:t>Then, the function f is transformed in a  0-parameters function that may be evaluated as an expression like in the first level of substitution:</a:t>
            </a:r>
          </a:p>
          <a:p>
            <a:pPr marL="0" indent="0">
              <a:buNone/>
            </a:pPr>
            <a:r>
              <a:rPr lang="en-US" sz="4400" dirty="0"/>
              <a:t>              def f(a): </a:t>
            </a:r>
          </a:p>
          <a:p>
            <a:pPr marL="0" indent="0">
              <a:buNone/>
            </a:pPr>
            <a:r>
              <a:rPr lang="en-US" sz="4400" dirty="0"/>
              <a:t>                 return a*a                         return 5*5              	</a:t>
            </a:r>
          </a:p>
          <a:p>
            <a:pPr marL="0" indent="0">
              <a:buNone/>
            </a:pPr>
            <a:endParaRPr lang="en-US" sz="4400" dirty="0"/>
          </a:p>
          <a:p>
            <a:pPr algn="l" rtl="0"/>
            <a:r>
              <a:rPr lang="en-US" sz="4400" dirty="0"/>
              <a:t>The process of transforming a function of N parameters in one of N-1, and then N-2, etc., until 0 parameters , substituting in each step the corresponding parameter in the body of the function, is called the </a:t>
            </a:r>
            <a:r>
              <a:rPr lang="en-US" sz="4400" b="1" dirty="0"/>
              <a:t>Currying</a:t>
            </a:r>
            <a:r>
              <a:rPr lang="en-US" sz="4400" dirty="0"/>
              <a:t> process. </a:t>
            </a:r>
          </a:p>
          <a:p>
            <a:pPr algn="l" rtl="0"/>
            <a:r>
              <a:rPr lang="en-US" sz="4400" dirty="0"/>
              <a:t>The actual evaluation of the function body is executed only when all the substitutions have been made.</a:t>
            </a:r>
            <a:endParaRPr lang="he-IL" sz="4400" dirty="0"/>
          </a:p>
          <a:p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3799772"/>
            <a:ext cx="5704113" cy="902857"/>
            <a:chOff x="1331640" y="3515932"/>
            <a:chExt cx="4248472" cy="1065196"/>
          </a:xfrm>
        </p:grpSpPr>
        <p:sp>
          <p:nvSpPr>
            <p:cNvPr id="7" name="Striped Right Arrow 6"/>
            <p:cNvSpPr/>
            <p:nvPr/>
          </p:nvSpPr>
          <p:spPr>
            <a:xfrm>
              <a:off x="2987824" y="3813964"/>
              <a:ext cx="1008112" cy="432048"/>
            </a:xfrm>
            <a:prstGeom prst="striped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3515932"/>
              <a:ext cx="1512168" cy="106519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67944" y="3515932"/>
              <a:ext cx="1512168" cy="106519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03757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075E65-28B3-4610-B45E-18D6820C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4672465"/>
            <a:ext cx="9956800" cy="16739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End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Good luck!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E169E43-C868-4C18-8070-BF0EC0E5D7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E44B9F-71F6-4835-9FFA-F5D7A1BB29B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801824B-C1BA-4280-BF00-24C548082F2C}"/>
              </a:ext>
            </a:extLst>
          </p:cNvPr>
          <p:cNvSpPr txBox="1"/>
          <p:nvPr/>
        </p:nvSpPr>
        <p:spPr>
          <a:xfrm>
            <a:off x="433138" y="4814027"/>
            <a:ext cx="11333502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N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2400" b="1" i="1" dirty="0">
                <a:solidFill>
                  <a:prstClr val="black"/>
                </a:solidFill>
                <a:latin typeface="Century Schoolbook"/>
              </a:rPr>
              <a:t>independent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2400" b="1" i="1" dirty="0">
                <a:solidFill>
                  <a:prstClr val="black"/>
                </a:solidFill>
                <a:latin typeface="Century Schoolbook"/>
              </a:rPr>
              <a:t>instances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 of the </a:t>
            </a:r>
            <a:r>
              <a:rPr lang="en-US" sz="2400" b="1" i="1" dirty="0">
                <a:solidFill>
                  <a:prstClr val="black"/>
                </a:solidFill>
                <a:latin typeface="Century Schoolbook"/>
              </a:rPr>
              <a:t>same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2400" b="1" dirty="0" err="1">
                <a:solidFill>
                  <a:srgbClr val="540000"/>
                </a:solidFill>
                <a:latin typeface="Century Schoolbook"/>
              </a:rPr>
              <a:t>Fnc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 functional object are applied on 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N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non necessarily distinct input values 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A</a:t>
            </a:r>
            <a:r>
              <a:rPr lang="en-US" sz="2400" b="1" baseline="-25000" dirty="0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, </a:t>
            </a:r>
            <a:r>
              <a:rPr lang="en-US" sz="2400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=1,…,N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</a:rPr>
              <a:t>in </a:t>
            </a:r>
            <a:r>
              <a:rPr lang="en-US" sz="2400" b="1" i="1" u="sng" dirty="0">
                <a:solidFill>
                  <a:prstClr val="black"/>
                </a:solidFill>
                <a:latin typeface="Century Schoolbook"/>
              </a:rPr>
              <a:t>any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</a:rPr>
              <a:t> sequential order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, or 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</a:rPr>
              <a:t>in </a:t>
            </a:r>
            <a:r>
              <a:rPr lang="en-US" sz="2400" b="1" i="1" u="sng" dirty="0">
                <a:solidFill>
                  <a:prstClr val="black"/>
                </a:solidFill>
                <a:latin typeface="Century Schoolbook"/>
              </a:rPr>
              <a:t>parallel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, producing the output values </a:t>
            </a:r>
            <a:r>
              <a:rPr lang="en-US" sz="2400" b="1" dirty="0" err="1">
                <a:solidFill>
                  <a:srgbClr val="540000"/>
                </a:solidFill>
                <a:latin typeface="Century Schoolbook"/>
              </a:rPr>
              <a:t>Fnc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(A</a:t>
            </a:r>
            <a:r>
              <a:rPr lang="en-US" sz="2400" b="1" baseline="-25000" dirty="0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), </a:t>
            </a:r>
            <a:r>
              <a:rPr lang="en-US" sz="2400" b="1" dirty="0" err="1">
                <a:solidFill>
                  <a:srgbClr val="540000"/>
                </a:solidFill>
                <a:latin typeface="Century Schoolbook"/>
              </a:rPr>
              <a:t>i</a:t>
            </a:r>
            <a:r>
              <a:rPr lang="en-US" sz="2400" b="1" dirty="0">
                <a:solidFill>
                  <a:srgbClr val="540000"/>
                </a:solidFill>
                <a:latin typeface="Century Schoolbook"/>
              </a:rPr>
              <a:t>=1,…,N.</a:t>
            </a:r>
            <a:r>
              <a:rPr lang="en-US" sz="2400" b="1" dirty="0">
                <a:solidFill>
                  <a:prstClr val="black"/>
                </a:solidFill>
              </a:rPr>
              <a:t>  </a:t>
            </a:r>
            <a:endParaRPr lang="he-IL" sz="2400" b="1" dirty="0">
              <a:solidFill>
                <a:srgbClr val="540000"/>
              </a:solidFill>
              <a:latin typeface="Century Schoolbook"/>
            </a:endParaRPr>
          </a:p>
        </p:txBody>
      </p:sp>
      <p:sp>
        <p:nvSpPr>
          <p:cNvPr id="24" name="כותרת 1">
            <a:extLst>
              <a:ext uri="{FF2B5EF4-FFF2-40B4-BE49-F238E27FC236}">
                <a16:creationId xmlns:a16="http://schemas.microsoft.com/office/drawing/2014/main" id="{532998FE-0F0A-4452-AA62-B33404EA3D2D}"/>
              </a:ext>
            </a:extLst>
          </p:cNvPr>
          <p:cNvSpPr txBox="1">
            <a:spLocks/>
          </p:cNvSpPr>
          <p:nvPr/>
        </p:nvSpPr>
        <p:spPr>
          <a:xfrm>
            <a:off x="598516" y="166256"/>
            <a:ext cx="10648690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MAP (“for all”)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6892B3-0A2E-4C52-AD15-7531E187A77E}"/>
              </a:ext>
            </a:extLst>
          </p:cNvPr>
          <p:cNvGrpSpPr/>
          <p:nvPr/>
        </p:nvGrpSpPr>
        <p:grpSpPr>
          <a:xfrm>
            <a:off x="2237499" y="1391460"/>
            <a:ext cx="9529140" cy="3246060"/>
            <a:chOff x="721895" y="3057324"/>
            <a:chExt cx="9529140" cy="3246060"/>
          </a:xfrm>
        </p:grpSpPr>
        <p:sp>
          <p:nvSpPr>
            <p:cNvPr id="12" name="Slide Number Placeholder 3"/>
            <p:cNvSpPr txBox="1">
              <a:spLocks/>
            </p:cNvSpPr>
            <p:nvPr/>
          </p:nvSpPr>
          <p:spPr>
            <a:xfrm>
              <a:off x="9641435" y="5746080"/>
              <a:ext cx="609600" cy="521208"/>
            </a:xfrm>
            <a:prstGeom prst="rect">
              <a:avLst/>
            </a:prstGeom>
          </p:spPr>
          <p:txBody>
            <a:bodyPr vert="horz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kumimoji="0"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3E44B9F-71F6-4835-9FFA-F5D7A1BB29B6}" type="slidenum">
                <a:rPr lang="en-US">
                  <a:latin typeface="Century Schoolbook"/>
                </a:rPr>
                <a:pPr/>
                <a:t>6</a:t>
              </a:fld>
              <a:endParaRPr lang="en-US" dirty="0">
                <a:latin typeface="Century Schoolbook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345" y="3057324"/>
              <a:ext cx="5801688" cy="324606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629DEB-EC30-4DD4-B29E-BD4CBAF3E227}"/>
                </a:ext>
              </a:extLst>
            </p:cNvPr>
            <p:cNvSpPr txBox="1"/>
            <p:nvPr/>
          </p:nvSpPr>
          <p:spPr>
            <a:xfrm>
              <a:off x="850284" y="3244333"/>
              <a:ext cx="4658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In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9F8DB0-6447-4B0F-80A8-6911236DB8EE}"/>
                </a:ext>
              </a:extLst>
            </p:cNvPr>
            <p:cNvSpPr txBox="1"/>
            <p:nvPr/>
          </p:nvSpPr>
          <p:spPr>
            <a:xfrm>
              <a:off x="721895" y="5575310"/>
              <a:ext cx="6479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540000"/>
                  </a:solidFill>
                  <a:latin typeface="Century Schoolbook"/>
                </a:rPr>
                <a:t>Out</a:t>
              </a:r>
              <a:endParaRPr lang="he-IL" b="1" dirty="0">
                <a:solidFill>
                  <a:srgbClr val="540000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D09EB7-8DC4-43F5-8482-B6BFC678BFB6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3429000"/>
              <a:ext cx="4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CFAAA0-B011-4F75-814C-92852B81373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473" y="5742709"/>
              <a:ext cx="4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F7DA98-1224-4776-845D-0EBFF6166B4D}"/>
                </a:ext>
              </a:extLst>
            </p:cNvPr>
            <p:cNvSpPr txBox="1"/>
            <p:nvPr/>
          </p:nvSpPr>
          <p:spPr>
            <a:xfrm>
              <a:off x="1866711" y="3244334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1</a:t>
              </a:r>
              <a:endParaRPr lang="he-IL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EF017F-1E51-4D85-85DE-31506088B20E}"/>
                </a:ext>
              </a:extLst>
            </p:cNvPr>
            <p:cNvSpPr txBox="1"/>
            <p:nvPr/>
          </p:nvSpPr>
          <p:spPr>
            <a:xfrm>
              <a:off x="2595846" y="3218103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2</a:t>
              </a:r>
              <a:endParaRPr lang="he-IL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806421-A4E3-406B-BCEE-6233E4B3AAA8}"/>
                </a:ext>
              </a:extLst>
            </p:cNvPr>
            <p:cNvSpPr txBox="1"/>
            <p:nvPr/>
          </p:nvSpPr>
          <p:spPr>
            <a:xfrm>
              <a:off x="3324981" y="3244334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3</a:t>
              </a:r>
              <a:endParaRPr lang="he-IL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DD4110-3736-4636-A56B-2A9654390069}"/>
                </a:ext>
              </a:extLst>
            </p:cNvPr>
            <p:cNvSpPr txBox="1"/>
            <p:nvPr/>
          </p:nvSpPr>
          <p:spPr>
            <a:xfrm>
              <a:off x="4004519" y="3231653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4</a:t>
              </a:r>
              <a:endParaRPr lang="he-IL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319981-1FAD-4D8B-BBA2-F5D4BD10FDEC}"/>
                </a:ext>
              </a:extLst>
            </p:cNvPr>
            <p:cNvSpPr txBox="1"/>
            <p:nvPr/>
          </p:nvSpPr>
          <p:spPr>
            <a:xfrm>
              <a:off x="4696214" y="3244334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5</a:t>
              </a:r>
              <a:endParaRPr lang="he-IL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87AFFF-A5B3-4F31-8A00-172A74AD01CB}"/>
                </a:ext>
              </a:extLst>
            </p:cNvPr>
            <p:cNvSpPr txBox="1"/>
            <p:nvPr/>
          </p:nvSpPr>
          <p:spPr>
            <a:xfrm>
              <a:off x="5426019" y="3244334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6</a:t>
              </a:r>
              <a:endParaRPr lang="he-IL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FEDD87-8643-4B15-9D38-348F3AD13977}"/>
                </a:ext>
              </a:extLst>
            </p:cNvPr>
            <p:cNvSpPr txBox="1"/>
            <p:nvPr/>
          </p:nvSpPr>
          <p:spPr>
            <a:xfrm>
              <a:off x="6072768" y="3244334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7</a:t>
              </a:r>
              <a:endParaRPr lang="he-IL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0076E1-B642-4C29-827C-B46455ECA9D5}"/>
                </a:ext>
              </a:extLst>
            </p:cNvPr>
            <p:cNvSpPr txBox="1"/>
            <p:nvPr/>
          </p:nvSpPr>
          <p:spPr>
            <a:xfrm>
              <a:off x="6811458" y="3231653"/>
              <a:ext cx="5171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-25000" dirty="0"/>
                <a:t>8</a:t>
              </a:r>
              <a:endParaRPr lang="he-IL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6907A1-8091-4AEE-AAE5-D273478E53DF}"/>
                </a:ext>
              </a:extLst>
            </p:cNvPr>
            <p:cNvGrpSpPr/>
            <p:nvPr/>
          </p:nvGrpSpPr>
          <p:grpSpPr>
            <a:xfrm>
              <a:off x="1839250" y="4422441"/>
              <a:ext cx="5535594" cy="372308"/>
              <a:chOff x="1839250" y="4422441"/>
              <a:chExt cx="5535594" cy="37230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A75895-FA99-4493-9F17-0BC1C413AE64}"/>
                  </a:ext>
                </a:extLst>
              </p:cNvPr>
              <p:cNvSpPr txBox="1"/>
              <p:nvPr/>
            </p:nvSpPr>
            <p:spPr>
              <a:xfrm>
                <a:off x="1839250" y="4456195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C84F3F-F2C9-4780-9B67-4EFACF4BB51A}"/>
                  </a:ext>
                </a:extLst>
              </p:cNvPr>
              <p:cNvSpPr txBox="1"/>
              <p:nvPr/>
            </p:nvSpPr>
            <p:spPr>
              <a:xfrm>
                <a:off x="3238559" y="4425715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D45C3E-D69C-4E5A-94AC-0AB6D4A2C3B7}"/>
                  </a:ext>
                </a:extLst>
              </p:cNvPr>
              <p:cNvSpPr txBox="1"/>
              <p:nvPr/>
            </p:nvSpPr>
            <p:spPr>
              <a:xfrm>
                <a:off x="3972850" y="4428486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34D6E2-61E2-48C5-BCFB-970EB9D9BA04}"/>
                  </a:ext>
                </a:extLst>
              </p:cNvPr>
              <p:cNvSpPr txBox="1"/>
              <p:nvPr/>
            </p:nvSpPr>
            <p:spPr>
              <a:xfrm>
                <a:off x="4657264" y="4431257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734D-F10B-4FA4-9AE1-5ECABD92ED2C}"/>
                  </a:ext>
                </a:extLst>
              </p:cNvPr>
              <p:cNvSpPr txBox="1"/>
              <p:nvPr/>
            </p:nvSpPr>
            <p:spPr>
              <a:xfrm>
                <a:off x="5343226" y="4451330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B8D38A-217F-4ABD-A9AD-E178FF566AAC}"/>
                  </a:ext>
                </a:extLst>
              </p:cNvPr>
              <p:cNvSpPr txBox="1"/>
              <p:nvPr/>
            </p:nvSpPr>
            <p:spPr>
              <a:xfrm>
                <a:off x="6072768" y="4422441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8D95D7-08C8-46A8-B32F-68DBB9044D5C}"/>
                  </a:ext>
                </a:extLst>
              </p:cNvPr>
              <p:cNvSpPr txBox="1"/>
              <p:nvPr/>
            </p:nvSpPr>
            <p:spPr>
              <a:xfrm>
                <a:off x="6765243" y="4422991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6DC492-9411-4D19-A1F6-1D9F8D21976D}"/>
                  </a:ext>
                </a:extLst>
              </p:cNvPr>
              <p:cNvSpPr txBox="1"/>
              <p:nvPr/>
            </p:nvSpPr>
            <p:spPr>
              <a:xfrm>
                <a:off x="2523664" y="4442341"/>
                <a:ext cx="6096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600" b="1" dirty="0" err="1">
                    <a:solidFill>
                      <a:srgbClr val="FFFF00"/>
                    </a:solidFill>
                  </a:rPr>
                  <a:t>Fnc</a:t>
                </a:r>
                <a:endParaRPr lang="he-IL" sz="1600" b="1" dirty="0">
                  <a:solidFill>
                    <a:srgbClr val="FFFF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5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MAP (“for all”)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1824B-C1BA-4280-BF00-24C548082F2C}"/>
              </a:ext>
            </a:extLst>
          </p:cNvPr>
          <p:cNvSpPr txBox="1"/>
          <p:nvPr/>
        </p:nvSpPr>
        <p:spPr>
          <a:xfrm>
            <a:off x="2788199" y="1176826"/>
            <a:ext cx="6615602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5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Mathematical Definition</a:t>
            </a:r>
            <a:endParaRPr lang="he-IL" sz="25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B68BC-536D-47BF-9C3B-286B68F6B2F9}"/>
                  </a:ext>
                </a:extLst>
              </p:cNvPr>
              <p:cNvSpPr txBox="1"/>
              <p:nvPr/>
            </p:nvSpPr>
            <p:spPr>
              <a:xfrm>
                <a:off x="2318232" y="2052560"/>
                <a:ext cx="7320076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   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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he-IL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2B68BC-536D-47BF-9C3B-286B68F6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32" y="2052560"/>
                <a:ext cx="73200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C4F1455-2BF5-4020-B44B-1D47F3666E0C}"/>
              </a:ext>
            </a:extLst>
          </p:cNvPr>
          <p:cNvGrpSpPr/>
          <p:nvPr/>
        </p:nvGrpSpPr>
        <p:grpSpPr>
          <a:xfrm>
            <a:off x="1332944" y="2848649"/>
            <a:ext cx="9194963" cy="3418639"/>
            <a:chOff x="1332944" y="2848649"/>
            <a:chExt cx="9194963" cy="3418639"/>
          </a:xfrm>
        </p:grpSpPr>
        <p:sp>
          <p:nvSpPr>
            <p:cNvPr id="12" name="Slide Number Placeholder 3"/>
            <p:cNvSpPr txBox="1">
              <a:spLocks/>
            </p:cNvSpPr>
            <p:nvPr/>
          </p:nvSpPr>
          <p:spPr>
            <a:xfrm>
              <a:off x="9641435" y="5746080"/>
              <a:ext cx="609600" cy="521208"/>
            </a:xfrm>
            <a:prstGeom prst="rect">
              <a:avLst/>
            </a:prstGeom>
          </p:spPr>
          <p:txBody>
            <a:bodyPr vert="horz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kumimoji="0"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3E44B9F-71F6-4835-9FFA-F5D7A1BB29B6}" type="slidenum">
                <a:rPr lang="en-US">
                  <a:latin typeface="Century Schoolbook"/>
                </a:rPr>
                <a:pPr/>
                <a:t>7</a:t>
              </a:fld>
              <a:endParaRPr lang="en-US" dirty="0">
                <a:latin typeface="Century Schoolbook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FF3FA4-DC32-4056-8988-9AD39501C08C}"/>
                </a:ext>
              </a:extLst>
            </p:cNvPr>
            <p:cNvSpPr txBox="1"/>
            <p:nvPr/>
          </p:nvSpPr>
          <p:spPr>
            <a:xfrm>
              <a:off x="1664092" y="2848649"/>
              <a:ext cx="8863815" cy="477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500" b="1" u="sng" dirty="0">
                  <a:solidFill>
                    <a:prstClr val="black"/>
                  </a:solidFill>
                  <a:latin typeface="Century Schoolbook"/>
                  <a:cs typeface="Times New Roman" panose="02020603050405020304" pitchFamily="18" charset="0"/>
                </a:rPr>
                <a:t>Functional/List Comprehension implementation</a:t>
              </a:r>
              <a:endParaRPr lang="he-IL" sz="25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C9A4EF-D227-4F65-9E5E-C8B8FCAA4B82}"/>
                </a:ext>
              </a:extLst>
            </p:cNvPr>
            <p:cNvSpPr txBox="1"/>
            <p:nvPr/>
          </p:nvSpPr>
          <p:spPr>
            <a:xfrm>
              <a:off x="3930316" y="3601761"/>
              <a:ext cx="4764505" cy="4616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marL="273050"/>
              <a:r>
                <a:rPr lang="en-US" sz="3000" dirty="0"/>
                <a:t>Out = [F(A)   for A in In]</a:t>
              </a:r>
              <a:endParaRPr lang="he-IL" sz="3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080D63-2C9A-422F-93FB-AAD0590730A4}"/>
                    </a:ext>
                  </a:extLst>
                </p:cNvPr>
                <p:cNvSpPr txBox="1"/>
                <p:nvPr/>
              </p:nvSpPr>
              <p:spPr>
                <a:xfrm>
                  <a:off x="6312568" y="4499149"/>
                  <a:ext cx="2374232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3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080D63-2C9A-422F-93FB-AAD059073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568" y="4499149"/>
                  <a:ext cx="237423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0AF7270-2C5A-47ED-A39A-185F374B466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7499684" y="4177409"/>
              <a:ext cx="0" cy="32174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E35F69CF-8491-4181-9C8F-D928123B465D}"/>
                </a:ext>
              </a:extLst>
            </p:cNvPr>
            <p:cNvSpPr/>
            <p:nvPr/>
          </p:nvSpPr>
          <p:spPr>
            <a:xfrm rot="5400000">
              <a:off x="7292890" y="3207182"/>
              <a:ext cx="413586" cy="1885633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ECE846-9543-46A1-9BB2-49F7E715170C}"/>
                </a:ext>
              </a:extLst>
            </p:cNvPr>
            <p:cNvSpPr txBox="1"/>
            <p:nvPr/>
          </p:nvSpPr>
          <p:spPr>
            <a:xfrm>
              <a:off x="1332944" y="5103171"/>
              <a:ext cx="9194963" cy="446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2300" b="1" dirty="0">
                  <a:latin typeface="Century Schoolbook"/>
                </a:rPr>
                <a:t>A </a:t>
              </a:r>
              <a:r>
                <a:rPr lang="en-US" sz="2300" b="1" i="1" u="sng" dirty="0">
                  <a:latin typeface="Century Schoolbook"/>
                </a:rPr>
                <a:t>declarative/stateless </a:t>
              </a:r>
              <a:r>
                <a:rPr lang="en-US" sz="2300" b="1" dirty="0">
                  <a:latin typeface="Century Schoolbook"/>
                </a:rPr>
                <a:t>implementation of the MAP pattern.</a:t>
              </a:r>
              <a:endParaRPr lang="he-IL" sz="2300" b="1" dirty="0">
                <a:latin typeface="Century School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8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8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 (“for all”)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090" y="903414"/>
            <a:ext cx="11144889" cy="861775"/>
            <a:chOff x="277090" y="903414"/>
            <a:chExt cx="11144889" cy="861775"/>
          </a:xfrm>
        </p:grpSpPr>
        <p:grpSp>
          <p:nvGrpSpPr>
            <p:cNvPr id="3" name="Group 2"/>
            <p:cNvGrpSpPr/>
            <p:nvPr/>
          </p:nvGrpSpPr>
          <p:grpSpPr>
            <a:xfrm>
              <a:off x="277091" y="1325881"/>
              <a:ext cx="11144888" cy="439308"/>
              <a:chOff x="277091" y="1032505"/>
              <a:chExt cx="11144888" cy="43930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DE00DA-18A4-41B5-9859-65AFDD77EF58}"/>
                  </a:ext>
                </a:extLst>
              </p:cNvPr>
              <p:cNvSpPr txBox="1"/>
              <p:nvPr/>
            </p:nvSpPr>
            <p:spPr>
              <a:xfrm>
                <a:off x="277091" y="1032505"/>
                <a:ext cx="4398765" cy="4393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200" b="1" u="sng" dirty="0" smtClean="0">
                    <a:solidFill>
                      <a:prstClr val="black"/>
                    </a:solidFill>
                    <a:latin typeface="Century Schoolbook"/>
                    <a:cs typeface="Times New Roman" panose="02020603050405020304" pitchFamily="18" charset="0"/>
                  </a:rPr>
                  <a:t>List Comprehension</a:t>
                </a:r>
                <a:endParaRPr lang="he-IL" sz="2200" b="1" u="sng" dirty="0">
                  <a:solidFill>
                    <a:prstClr val="black"/>
                  </a:solidFill>
                  <a:latin typeface="Century Schoolbook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BB9B7A-B145-4467-AD81-D044FB50CBD2}"/>
                  </a:ext>
                </a:extLst>
              </p:cNvPr>
              <p:cNvSpPr txBox="1"/>
              <p:nvPr/>
            </p:nvSpPr>
            <p:spPr>
              <a:xfrm>
                <a:off x="4675856" y="1040925"/>
                <a:ext cx="6746123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200" b="1" u="sng" dirty="0" smtClean="0">
                    <a:solidFill>
                      <a:prstClr val="black"/>
                    </a:solidFill>
                    <a:latin typeface="Century Schoolbook"/>
                    <a:cs typeface="Times New Roman" panose="02020603050405020304" pitchFamily="18" charset="0"/>
                  </a:rPr>
                  <a:t>Recursion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77090" y="903414"/>
              <a:ext cx="11144889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b="1" dirty="0" smtClean="0">
                  <a:latin typeface="Century Schoolbook" panose="02040604050505020304" pitchFamily="18" charset="0"/>
                </a:rPr>
                <a:t>Implemented by </a:t>
              </a:r>
              <a:endParaRPr lang="he-IL" sz="2200" b="1" dirty="0">
                <a:latin typeface="Century Schoolbook" panose="02040604050505020304" pitchFamily="18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5" y="2402829"/>
            <a:ext cx="4306118" cy="12629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56" y="2398321"/>
            <a:ext cx="6892303" cy="33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 txBox="1">
            <a:spLocks/>
          </p:cNvSpPr>
          <p:nvPr/>
        </p:nvSpPr>
        <p:spPr>
          <a:xfrm>
            <a:off x="9641435" y="574608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44B9F-71F6-4835-9FFA-F5D7A1BB29B6}" type="slidenum">
              <a:rPr lang="en-US">
                <a:latin typeface="Century Schoolbook"/>
              </a:rPr>
              <a:pPr/>
              <a:t>9</a:t>
            </a:fld>
            <a:endParaRPr lang="en-US" dirty="0">
              <a:latin typeface="Century Schoolbook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03E44B9F-71F6-4835-9FFA-F5D7A1BB29B6}" type="slidenum">
              <a:rPr lang="en-US">
                <a:latin typeface="Century Schoolbook"/>
              </a:rPr>
              <a:pPr/>
              <a:t>9</a:t>
            </a:fld>
            <a:endParaRPr lang="en-US">
              <a:latin typeface="Century Schoolbook"/>
            </a:endParaRPr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7DBE0BF0-B58E-43C8-989F-21134C13C67A}"/>
              </a:ext>
            </a:extLst>
          </p:cNvPr>
          <p:cNvSpPr txBox="1">
            <a:spLocks/>
          </p:cNvSpPr>
          <p:nvPr/>
        </p:nvSpPr>
        <p:spPr>
          <a:xfrm>
            <a:off x="581891" y="166256"/>
            <a:ext cx="10665315" cy="648391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 (“for all”) pattern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B9B7A-B145-4467-AD81-D044FB50CBD2}"/>
              </a:ext>
            </a:extLst>
          </p:cNvPr>
          <p:cNvSpPr txBox="1"/>
          <p:nvPr/>
        </p:nvSpPr>
        <p:spPr>
          <a:xfrm>
            <a:off x="1599879" y="1089051"/>
            <a:ext cx="8053137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The built-in </a:t>
            </a:r>
            <a:r>
              <a:rPr lang="en-US" sz="2400" b="1" u="sng" dirty="0">
                <a:solidFill>
                  <a:srgbClr val="540000"/>
                </a:solidFill>
                <a:latin typeface="Century Schoolbook"/>
              </a:rPr>
              <a:t>map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</a:t>
            </a:r>
            <a:r>
              <a:rPr lang="en-US" sz="2400" b="1" i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high-order</a:t>
            </a:r>
            <a:r>
              <a:rPr lang="en-US" sz="2400" b="1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function </a:t>
            </a:r>
            <a:endParaRPr lang="he-IL" sz="2400" b="1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5AE67-58FD-4FA4-9E44-FC18603E6903}"/>
              </a:ext>
            </a:extLst>
          </p:cNvPr>
          <p:cNvSpPr txBox="1"/>
          <p:nvPr/>
        </p:nvSpPr>
        <p:spPr>
          <a:xfrm>
            <a:off x="401053" y="1825120"/>
            <a:ext cx="9251963" cy="4154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 		  Functional       Input sequences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object that       having the same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expects N        length M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	  parameters </a:t>
            </a:r>
            <a:r>
              <a:rPr lang="en-US" sz="2400" b="1" u="sng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      Out  = map  (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func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, In</a:t>
            </a:r>
            <a:r>
              <a:rPr lang="en-US" sz="2400" baseline="-250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, In</a:t>
            </a:r>
            <a:r>
              <a:rPr lang="en-US" sz="2400" baseline="-250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, …., </a:t>
            </a:r>
            <a:r>
              <a:rPr lang="en-US" sz="2400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In</a:t>
            </a:r>
            <a:r>
              <a:rPr lang="en-US" sz="2400" baseline="-25000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[</a:t>
            </a:r>
            <a:r>
              <a:rPr lang="en-US" sz="2400" u="sng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func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(In</a:t>
            </a:r>
            <a:r>
              <a:rPr lang="en-US" sz="2400" u="sng" baseline="-25000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1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[0], … </a:t>
            </a:r>
            <a:r>
              <a:rPr lang="en-US" sz="2400" u="sng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In</a:t>
            </a:r>
            <a:r>
              <a:rPr lang="en-US" sz="2400" u="sng" baseline="-25000" dirty="0" err="1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N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[0]), …, </a:t>
            </a:r>
            <a:r>
              <a:rPr lang="en-US" sz="2400" u="sng" dirty="0" err="1">
                <a:solidFill>
                  <a:prstClr val="black"/>
                </a:solidFill>
                <a:cs typeface="Times New Roman" panose="02020603050405020304" pitchFamily="18" charset="0"/>
              </a:rPr>
              <a:t>func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(In</a:t>
            </a:r>
            <a:r>
              <a:rPr lang="en-US" sz="2400" u="sng" baseline="-250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[M], … </a:t>
            </a:r>
            <a:r>
              <a:rPr lang="en-US" sz="2400" u="sng" dirty="0" err="1">
                <a:solidFill>
                  <a:prstClr val="black"/>
                </a:solidFill>
                <a:cs typeface="Times New Roman" panose="02020603050405020304" pitchFamily="18" charset="0"/>
              </a:rPr>
              <a:t>In</a:t>
            </a:r>
            <a:r>
              <a:rPr lang="en-US" sz="2400" u="sng" baseline="-250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sz="2400" u="sng" dirty="0">
                <a:solidFill>
                  <a:prstClr val="black"/>
                </a:solidFill>
                <a:cs typeface="Times New Roman" panose="02020603050405020304" pitchFamily="18" charset="0"/>
              </a:rPr>
              <a:t>[M])</a:t>
            </a:r>
            <a:r>
              <a:rPr lang="en-US" sz="2400" u="sng" dirty="0">
                <a:solidFill>
                  <a:prstClr val="black"/>
                </a:solidFill>
                <a:latin typeface="Century Schoolbook"/>
                <a:cs typeface="Times New Roman" panose="02020603050405020304" pitchFamily="18" charset="0"/>
              </a:rPr>
              <a:t>]</a:t>
            </a:r>
          </a:p>
          <a:p>
            <a:endParaRPr lang="he-IL" sz="2400" u="sng" dirty="0">
              <a:solidFill>
                <a:prstClr val="black"/>
              </a:solidFill>
              <a:latin typeface="Century Schoolbook"/>
              <a:cs typeface="Times New Roman" panose="020206030504050203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1F66AF-19F0-455B-8C4D-DCA1D615C31D}"/>
              </a:ext>
            </a:extLst>
          </p:cNvPr>
          <p:cNvSpPr/>
          <p:nvPr/>
        </p:nvSpPr>
        <p:spPr>
          <a:xfrm rot="5400000" flipV="1">
            <a:off x="2971191" y="4046014"/>
            <a:ext cx="330084" cy="625643"/>
          </a:xfrm>
          <a:prstGeom prst="leftBrace">
            <a:avLst>
              <a:gd name="adj1" fmla="val 8333"/>
              <a:gd name="adj2" fmla="val 525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E664E7-59B2-4D8D-B445-1DCEE218D912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3152275" y="3834063"/>
            <a:ext cx="8020" cy="35973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CFE33D-1DD2-4846-87FD-F96146F199EF}"/>
              </a:ext>
            </a:extLst>
          </p:cNvPr>
          <p:cNvGrpSpPr/>
          <p:nvPr/>
        </p:nvGrpSpPr>
        <p:grpSpPr>
          <a:xfrm>
            <a:off x="3609472" y="3412958"/>
            <a:ext cx="2261943" cy="1110921"/>
            <a:chOff x="3609472" y="3412958"/>
            <a:chExt cx="2261943" cy="1110921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497564AF-5E97-4C48-B038-0213A14C563C}"/>
                </a:ext>
              </a:extLst>
            </p:cNvPr>
            <p:cNvSpPr/>
            <p:nvPr/>
          </p:nvSpPr>
          <p:spPr>
            <a:xfrm rot="5400000" flipV="1">
              <a:off x="4575402" y="3227865"/>
              <a:ext cx="330084" cy="2261943"/>
            </a:xfrm>
            <a:prstGeom prst="leftBrace">
              <a:avLst>
                <a:gd name="adj1" fmla="val 8333"/>
                <a:gd name="adj2" fmla="val 5256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613FDB-8A83-4F5C-B033-42477810D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590" y="3412958"/>
              <a:ext cx="0" cy="77281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1E0E2-CD9E-4A5F-8BC3-8B8EB399DE28}"/>
              </a:ext>
            </a:extLst>
          </p:cNvPr>
          <p:cNvSpPr/>
          <p:nvPr/>
        </p:nvSpPr>
        <p:spPr>
          <a:xfrm>
            <a:off x="4515853" y="2238233"/>
            <a:ext cx="2471802" cy="116219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54132-296C-4798-8F76-F3F27771C932}"/>
              </a:ext>
            </a:extLst>
          </p:cNvPr>
          <p:cNvSpPr/>
          <p:nvPr/>
        </p:nvSpPr>
        <p:spPr>
          <a:xfrm>
            <a:off x="2342147" y="2133715"/>
            <a:ext cx="1892968" cy="168442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B807D5-C540-4BF9-82D2-C916FFF04EBD}"/>
              </a:ext>
            </a:extLst>
          </p:cNvPr>
          <p:cNvCxnSpPr>
            <a:cxnSpLocks/>
          </p:cNvCxnSpPr>
          <p:nvPr/>
        </p:nvCxnSpPr>
        <p:spPr>
          <a:xfrm flipV="1">
            <a:off x="1257272" y="4804012"/>
            <a:ext cx="0" cy="28660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546ACC0A-3A20-4D04-8833-77C68C246620}"/>
              </a:ext>
            </a:extLst>
          </p:cNvPr>
          <p:cNvSpPr/>
          <p:nvPr/>
        </p:nvSpPr>
        <p:spPr>
          <a:xfrm rot="16200000" flipV="1">
            <a:off x="3962515" y="1679789"/>
            <a:ext cx="105631" cy="6927283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2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b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10650</TotalTime>
  <Words>3562</Words>
  <Application>Microsoft Office PowerPoint</Application>
  <PresentationFormat>Widescreen</PresentationFormat>
  <Paragraphs>515</Paragraphs>
  <Slides>54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Century Schoolbook</vt:lpstr>
      <vt:lpstr>Comic Sans MS</vt:lpstr>
      <vt:lpstr>David</vt:lpstr>
      <vt:lpstr>Times New Roman</vt:lpstr>
      <vt:lpstr>Wingdings</vt:lpstr>
      <vt:lpstr>Wingdings 2</vt:lpstr>
      <vt:lpstr>Office Theme</vt:lpstr>
      <vt:lpstr>Bubbles</vt:lpstr>
      <vt:lpstr>Picture</vt:lpstr>
      <vt:lpstr>Functional Programming in Python</vt:lpstr>
      <vt:lpstr>Functional Programming Concepts</vt:lpstr>
      <vt:lpstr>Stateless Functional Programming Tools</vt:lpstr>
      <vt:lpstr>Fundamental Programming Patterns  in Programming in general  and  in Functional Programming in particular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Lazy Evaluation and Python Generators </vt:lpstr>
      <vt:lpstr>PowerPoint Presentation</vt:lpstr>
      <vt:lpstr>PowerPoint Presentation</vt:lpstr>
      <vt:lpstr>PowerPoint Presentation</vt:lpstr>
      <vt:lpstr>PowerPoint Presentation</vt:lpstr>
      <vt:lpstr>How to create a generator in Python? </vt:lpstr>
      <vt:lpstr>Differences between a Generator function and a Normal function</vt:lpstr>
      <vt:lpstr>Example: a generator function </vt:lpstr>
      <vt:lpstr>Output:</vt:lpstr>
      <vt:lpstr>PowerPoint Presentation</vt:lpstr>
      <vt:lpstr>An example to a reverse generator</vt:lpstr>
      <vt:lpstr>Python Generator Expression </vt:lpstr>
      <vt:lpstr>Example of a generator expression</vt:lpstr>
      <vt:lpstr>Or:</vt:lpstr>
      <vt:lpstr>Why generators are used in Python? </vt:lpstr>
      <vt:lpstr>Why generators are used in Python? </vt:lpstr>
      <vt:lpstr>Why generators are used in Python? </vt:lpstr>
      <vt:lpstr>Why generators are used in Python? </vt:lpstr>
      <vt:lpstr>Currying</vt:lpstr>
      <vt:lpstr>example</vt:lpstr>
      <vt:lpstr>example</vt:lpstr>
      <vt:lpstr>End  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Moshe Goldstein</cp:lastModifiedBy>
  <cp:revision>1077</cp:revision>
  <dcterms:created xsi:type="dcterms:W3CDTF">2018-04-10T06:28:30Z</dcterms:created>
  <dcterms:modified xsi:type="dcterms:W3CDTF">2020-05-11T13:32:13Z</dcterms:modified>
</cp:coreProperties>
</file>