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08" r:id="rId7"/>
    <p:sldId id="310" r:id="rId8"/>
    <p:sldId id="311" r:id="rId9"/>
    <p:sldId id="31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7/1/2024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hyperlink" Target="http://testasp.vulnweb.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testasp.vulnweb.com/"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29449" y="408561"/>
            <a:ext cx="4813072" cy="3886193"/>
          </a:xfrm>
        </p:spPr>
        <p:txBody>
          <a:bodyPr>
            <a:noAutofit/>
          </a:bodyPr>
          <a:lstStyle/>
          <a:p>
            <a:r>
              <a:rPr lang="en-US" sz="4400" b="1" i="1" dirty="0">
                <a:solidFill>
                  <a:schemeClr val="accent4">
                    <a:lumMod val="75000"/>
                  </a:schemeClr>
                </a:solidFill>
              </a:rPr>
              <a:t>INTERNSHIP STUDIO </a:t>
            </a:r>
            <a:br>
              <a:rPr lang="en-US" sz="4400" b="1" i="1" dirty="0">
                <a:solidFill>
                  <a:schemeClr val="accent4">
                    <a:lumMod val="75000"/>
                  </a:schemeClr>
                </a:solidFill>
              </a:rPr>
            </a:br>
            <a:br>
              <a:rPr lang="en-US" sz="4400" b="1" i="1" dirty="0">
                <a:solidFill>
                  <a:schemeClr val="accent4">
                    <a:lumMod val="75000"/>
                  </a:schemeClr>
                </a:solidFill>
              </a:rPr>
            </a:br>
            <a:r>
              <a:rPr lang="en-US" sz="4400" b="1" i="1" dirty="0">
                <a:solidFill>
                  <a:schemeClr val="accent4">
                    <a:lumMod val="75000"/>
                  </a:schemeClr>
                </a:solidFill>
              </a:rPr>
              <a:t>INTERNSHIP FOR ETHICAL HACKING</a:t>
            </a:r>
            <a:br>
              <a:rPr lang="en-US" sz="4400" b="1" i="1" dirty="0">
                <a:solidFill>
                  <a:schemeClr val="accent4">
                    <a:lumMod val="75000"/>
                  </a:schemeClr>
                </a:solidFill>
              </a:rPr>
            </a:br>
            <a:br>
              <a:rPr lang="en-US" sz="4400" b="1" i="1" dirty="0">
                <a:solidFill>
                  <a:schemeClr val="accent4">
                    <a:lumMod val="75000"/>
                  </a:schemeClr>
                </a:solidFill>
              </a:rPr>
            </a:br>
            <a:r>
              <a:rPr lang="en-US" sz="4400" b="1" i="1" dirty="0">
                <a:solidFill>
                  <a:schemeClr val="accent4">
                    <a:lumMod val="75000"/>
                  </a:schemeClr>
                </a:solidFill>
              </a:rPr>
              <a:t>TASK-3</a:t>
            </a:r>
            <a:endParaRPr lang="en-US" sz="4400" dirty="0">
              <a:solidFill>
                <a:schemeClr val="accent4">
                  <a:lumMod val="75000"/>
                </a:schemeClr>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449" y="4294754"/>
            <a:ext cx="4829101" cy="1238616"/>
          </a:xfrm>
        </p:spPr>
        <p:txBody>
          <a:bodyPr>
            <a:normAutofit/>
          </a:bodyPr>
          <a:lstStyle/>
          <a:p>
            <a:r>
              <a:rPr lang="en-US" sz="3200" b="1" dirty="0">
                <a:solidFill>
                  <a:srgbClr val="7030A0"/>
                </a:solidFill>
              </a:rPr>
              <a:t>2024</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61287-EDF3-FFB4-25D1-165586EAE35B}"/>
              </a:ext>
            </a:extLst>
          </p:cNvPr>
          <p:cNvSpPr txBox="1"/>
          <p:nvPr/>
        </p:nvSpPr>
        <p:spPr>
          <a:xfrm>
            <a:off x="313716" y="207949"/>
            <a:ext cx="11748582" cy="5755422"/>
          </a:xfrm>
          <a:prstGeom prst="rect">
            <a:avLst/>
          </a:prstGeom>
          <a:noFill/>
        </p:spPr>
        <p:txBody>
          <a:bodyPr wrap="square">
            <a:spAutoFit/>
          </a:bodyPr>
          <a:lstStyle/>
          <a:p>
            <a:pPr marL="0" lvl="0" indent="0" algn="l" rtl="0">
              <a:spcBef>
                <a:spcPts val="0"/>
              </a:spcBef>
              <a:spcAft>
                <a:spcPts val="0"/>
              </a:spcAft>
              <a:buNone/>
            </a:pPr>
            <a:r>
              <a:rPr lang="en-US" sz="3600" b="1" dirty="0"/>
              <a:t>Insecure Transmission Vulnerability Found</a:t>
            </a:r>
          </a:p>
          <a:p>
            <a:pPr marL="0" lvl="0" indent="0" algn="l" rtl="0">
              <a:spcBef>
                <a:spcPts val="0"/>
              </a:spcBef>
              <a:spcAft>
                <a:spcPts val="0"/>
              </a:spcAft>
              <a:buNone/>
            </a:pPr>
            <a:endParaRPr lang="en-US" sz="2800" b="1" dirty="0"/>
          </a:p>
          <a:p>
            <a:pPr marL="0" lvl="0" indent="0" algn="l" rtl="0">
              <a:spcBef>
                <a:spcPts val="0"/>
              </a:spcBef>
              <a:spcAft>
                <a:spcPts val="0"/>
              </a:spcAft>
              <a:buNone/>
            </a:pPr>
            <a:r>
              <a:rPr lang="en-US" sz="2800" b="1" dirty="0"/>
              <a:t>Site Name: </a:t>
            </a:r>
            <a:r>
              <a:rPr lang="en-US" sz="2800" dirty="0" err="1"/>
              <a:t>Acunetix</a:t>
            </a:r>
            <a:endParaRPr lang="en-US" sz="2800" dirty="0"/>
          </a:p>
          <a:p>
            <a:pPr marL="0" lvl="0" indent="0" algn="l" rtl="0">
              <a:spcBef>
                <a:spcPts val="0"/>
              </a:spcBef>
              <a:spcAft>
                <a:spcPts val="0"/>
              </a:spcAft>
              <a:buNone/>
            </a:pPr>
            <a:r>
              <a:rPr lang="en-US" sz="2800" b="1" dirty="0"/>
              <a:t>URL : </a:t>
            </a:r>
            <a:r>
              <a:rPr lang="en-US" sz="2800" u="sng" dirty="0">
                <a:solidFill>
                  <a:schemeClr val="hlink"/>
                </a:solidFill>
                <a:hlinkClick r:id="rId2"/>
              </a:rPr>
              <a:t>http://testasp.vulnweb.com/</a:t>
            </a:r>
            <a:endParaRPr lang="en-US" sz="2800" dirty="0"/>
          </a:p>
          <a:p>
            <a:pPr marL="0" lvl="0" indent="0" algn="l" rtl="0">
              <a:spcBef>
                <a:spcPts val="0"/>
              </a:spcBef>
              <a:spcAft>
                <a:spcPts val="0"/>
              </a:spcAft>
              <a:buNone/>
            </a:pPr>
            <a:endParaRPr lang="en-US" sz="2800" dirty="0"/>
          </a:p>
          <a:p>
            <a:pPr marL="0" lvl="0" indent="0" algn="l" rtl="0">
              <a:spcBef>
                <a:spcPts val="0"/>
              </a:spcBef>
              <a:spcAft>
                <a:spcPts val="0"/>
              </a:spcAft>
              <a:buNone/>
            </a:pPr>
            <a:r>
              <a:rPr lang="en-US" sz="2800" b="1" dirty="0"/>
              <a:t>Details : </a:t>
            </a:r>
            <a:r>
              <a:rPr lang="en-US" sz="2800" dirty="0"/>
              <a:t>In the above mentioned site transfer of Data is found to be done using HTTP instead of HTTPS which very insecure, the passwords while registering for new account or while logging in are transferred using HTTP which can easily be intercepted and exploited.</a:t>
            </a:r>
          </a:p>
          <a:p>
            <a:pPr marL="0" lvl="0" indent="0" algn="l" rtl="0">
              <a:spcBef>
                <a:spcPts val="0"/>
              </a:spcBef>
              <a:spcAft>
                <a:spcPts val="0"/>
              </a:spcAft>
              <a:buNone/>
            </a:pPr>
            <a:endParaRPr lang="en-US" sz="2800" dirty="0"/>
          </a:p>
          <a:p>
            <a:pPr marL="0" lvl="0" indent="0" algn="l" rtl="0">
              <a:spcBef>
                <a:spcPts val="0"/>
              </a:spcBef>
              <a:spcAft>
                <a:spcPts val="0"/>
              </a:spcAft>
              <a:buNone/>
            </a:pPr>
            <a:r>
              <a:rPr lang="en-US" sz="2800" b="1" dirty="0"/>
              <a:t>Impact: </a:t>
            </a:r>
            <a:r>
              <a:rPr lang="en-US" sz="2800" dirty="0"/>
              <a:t>An attacker may:</a:t>
            </a:r>
          </a:p>
          <a:p>
            <a:pPr marL="457200" lvl="0" indent="-317500" algn="l" rtl="0">
              <a:spcBef>
                <a:spcPts val="0"/>
              </a:spcBef>
              <a:spcAft>
                <a:spcPts val="0"/>
              </a:spcAft>
              <a:buSzPts val="1400"/>
              <a:buChar char="●"/>
            </a:pPr>
            <a:r>
              <a:rPr lang="en-US" sz="2800" dirty="0"/>
              <a:t>Steal sensitive information like password by intercepting. </a:t>
            </a:r>
          </a:p>
          <a:p>
            <a:pPr marL="0" lvl="0" indent="0" algn="l" rtl="0">
              <a:spcBef>
                <a:spcPts val="0"/>
              </a:spcBef>
              <a:spcAft>
                <a:spcPts val="0"/>
              </a:spcAft>
              <a:buNone/>
            </a:pPr>
            <a:endParaRPr lang="en-US" sz="2400" dirty="0"/>
          </a:p>
        </p:txBody>
      </p:sp>
    </p:spTree>
    <p:extLst>
      <p:ext uri="{BB962C8B-B14F-4D97-AF65-F5344CB8AC3E}">
        <p14:creationId xmlns:p14="http://schemas.microsoft.com/office/powerpoint/2010/main" val="56056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sz="4400" dirty="0"/>
              <a:t>STEPS INVOLVED:</a:t>
            </a:r>
          </a:p>
        </p:txBody>
      </p:sp>
      <p:sp>
        <p:nvSpPr>
          <p:cNvPr id="7" name="TextBox 6">
            <a:extLst>
              <a:ext uri="{FF2B5EF4-FFF2-40B4-BE49-F238E27FC236}">
                <a16:creationId xmlns:a16="http://schemas.microsoft.com/office/drawing/2014/main" id="{BC6029AC-DD3C-2E2C-7E01-3D7FE51CC2AC}"/>
              </a:ext>
            </a:extLst>
          </p:cNvPr>
          <p:cNvSpPr txBox="1"/>
          <p:nvPr/>
        </p:nvSpPr>
        <p:spPr>
          <a:xfrm>
            <a:off x="1097280" y="1965866"/>
            <a:ext cx="10974746" cy="2677656"/>
          </a:xfrm>
          <a:prstGeom prst="rect">
            <a:avLst/>
          </a:prstGeom>
          <a:noFill/>
        </p:spPr>
        <p:txBody>
          <a:bodyPr wrap="square">
            <a:spAutoFit/>
          </a:bodyPr>
          <a:lstStyle/>
          <a:p>
            <a:pPr marL="514350" indent="-514350">
              <a:buFont typeface="+mj-lt"/>
              <a:buAutoNum type="arabicParenR"/>
            </a:pPr>
            <a:r>
              <a:rPr lang="en-US" sz="2800" dirty="0"/>
              <a:t>Open the link </a:t>
            </a:r>
            <a:r>
              <a:rPr lang="en-US" sz="2800" dirty="0">
                <a:hlinkClick r:id="rId3"/>
              </a:rPr>
              <a:t>http://testasp.vulnweb.com  </a:t>
            </a:r>
            <a:endParaRPr lang="en-US" sz="2800" dirty="0"/>
          </a:p>
          <a:p>
            <a:pPr marL="514350" indent="-514350">
              <a:buFont typeface="+mj-lt"/>
              <a:buAutoNum type="arabicParenR"/>
            </a:pPr>
            <a:r>
              <a:rPr lang="en-US" sz="2800" dirty="0"/>
              <a:t>On top of website we find search option.</a:t>
            </a:r>
          </a:p>
          <a:p>
            <a:pPr marL="514350" indent="-514350">
              <a:buFont typeface="+mj-lt"/>
              <a:buAutoNum type="arabicParenR"/>
            </a:pPr>
            <a:r>
              <a:rPr lang="en-US" sz="2800" dirty="0"/>
              <a:t>Click on search option we prompted with search box.</a:t>
            </a:r>
          </a:p>
          <a:p>
            <a:pPr marL="514350" indent="-514350">
              <a:buFont typeface="+mj-lt"/>
              <a:buAutoNum type="arabicParenR"/>
            </a:pPr>
            <a:r>
              <a:rPr lang="en-US" sz="2800" dirty="0"/>
              <a:t>Try the XSS script &lt;</a:t>
            </a:r>
            <a:r>
              <a:rPr lang="en-US" sz="2800" dirty="0" err="1"/>
              <a:t>ifarme</a:t>
            </a:r>
            <a:r>
              <a:rPr lang="en-US" sz="2800" dirty="0"/>
              <a:t> </a:t>
            </a:r>
            <a:r>
              <a:rPr lang="en-US" sz="2800" dirty="0" err="1"/>
              <a:t>src</a:t>
            </a:r>
            <a:r>
              <a:rPr lang="en-US" sz="2800" dirty="0"/>
              <a:t>=</a:t>
            </a:r>
            <a:r>
              <a:rPr lang="en-US" sz="2800" dirty="0" err="1"/>
              <a:t>javascript:alert</a:t>
            </a:r>
            <a:r>
              <a:rPr lang="en-US" sz="2800" dirty="0"/>
              <a:t>(1)&gt; in search box.</a:t>
            </a:r>
          </a:p>
          <a:p>
            <a:pPr marL="514350" indent="-514350">
              <a:buFont typeface="+mj-lt"/>
              <a:buAutoNum type="arabicParenR"/>
            </a:pPr>
            <a:r>
              <a:rPr lang="en-US" sz="2800" dirty="0"/>
              <a:t>Here &lt;</a:t>
            </a:r>
            <a:r>
              <a:rPr lang="en-US" sz="2800" dirty="0" err="1"/>
              <a:t>ifarme</a:t>
            </a:r>
            <a:r>
              <a:rPr lang="en-US" sz="2800" dirty="0"/>
              <a:t> </a:t>
            </a:r>
            <a:r>
              <a:rPr lang="en-US" sz="2800" dirty="0" err="1"/>
              <a:t>src</a:t>
            </a:r>
            <a:r>
              <a:rPr lang="en-US" sz="2800" dirty="0"/>
              <a:t>=</a:t>
            </a:r>
            <a:r>
              <a:rPr lang="en-US" sz="2800" dirty="0" err="1"/>
              <a:t>javascript:alert</a:t>
            </a:r>
            <a:r>
              <a:rPr lang="en-US" sz="2800" dirty="0"/>
              <a:t>(1)&gt; works and gives out an response of script injection alert (1).</a:t>
            </a:r>
          </a:p>
        </p:txBody>
      </p:sp>
    </p:spTree>
    <p:extLst>
      <p:ext uri="{BB962C8B-B14F-4D97-AF65-F5344CB8AC3E}">
        <p14:creationId xmlns:p14="http://schemas.microsoft.com/office/powerpoint/2010/main" val="26552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8E5C23-55CD-9343-9423-6606B40A105F}"/>
              </a:ext>
            </a:extLst>
          </p:cNvPr>
          <p:cNvSpPr txBox="1"/>
          <p:nvPr/>
        </p:nvSpPr>
        <p:spPr>
          <a:xfrm>
            <a:off x="761189" y="411752"/>
            <a:ext cx="11145466" cy="2308324"/>
          </a:xfrm>
          <a:prstGeom prst="rect">
            <a:avLst/>
          </a:prstGeom>
          <a:noFill/>
        </p:spPr>
        <p:txBody>
          <a:bodyPr wrap="square">
            <a:spAutoFit/>
          </a:bodyPr>
          <a:lstStyle/>
          <a:p>
            <a:pPr marL="0" lvl="0" indent="0" algn="l" rtl="0">
              <a:spcBef>
                <a:spcPts val="0"/>
              </a:spcBef>
              <a:spcAft>
                <a:spcPts val="0"/>
              </a:spcAft>
              <a:buNone/>
            </a:pPr>
            <a:r>
              <a:rPr lang="en-US" sz="3200" b="1" dirty="0"/>
              <a:t>Solution: </a:t>
            </a:r>
          </a:p>
          <a:p>
            <a:pPr marL="0" lvl="0" indent="0" algn="l" rtl="0">
              <a:spcBef>
                <a:spcPts val="0"/>
              </a:spcBef>
              <a:spcAft>
                <a:spcPts val="0"/>
              </a:spcAft>
              <a:buNone/>
            </a:pPr>
            <a:r>
              <a:rPr lang="en-US" sz="2800" b="1" dirty="0"/>
              <a:t>	</a:t>
            </a:r>
            <a:r>
              <a:rPr lang="en-US" sz="2800" dirty="0"/>
              <a:t>Transfer the working of all the forms on this site which carry sensitive information like passwords from HTTP to HTTPS, So even if an attacker intercepts the connection he still won’t be able to get important information like passwords easily.</a:t>
            </a:r>
          </a:p>
        </p:txBody>
      </p:sp>
    </p:spTree>
    <p:extLst>
      <p:ext uri="{BB962C8B-B14F-4D97-AF65-F5344CB8AC3E}">
        <p14:creationId xmlns:p14="http://schemas.microsoft.com/office/powerpoint/2010/main" val="2703745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3631D35-B14E-5C43-2F76-EC3E2BE62B7A}"/>
              </a:ext>
            </a:extLst>
          </p:cNvPr>
          <p:cNvPicPr>
            <a:picLocks noChangeAspect="1"/>
          </p:cNvPicPr>
          <p:nvPr/>
        </p:nvPicPr>
        <p:blipFill>
          <a:blip r:embed="rId2"/>
          <a:stretch>
            <a:fillRect/>
          </a:stretch>
        </p:blipFill>
        <p:spPr>
          <a:xfrm>
            <a:off x="1310640" y="0"/>
            <a:ext cx="9692640" cy="6421120"/>
          </a:xfrm>
          <a:prstGeom prst="rect">
            <a:avLst/>
          </a:prstGeom>
        </p:spPr>
      </p:pic>
    </p:spTree>
    <p:extLst>
      <p:ext uri="{BB962C8B-B14F-4D97-AF65-F5344CB8AC3E}">
        <p14:creationId xmlns:p14="http://schemas.microsoft.com/office/powerpoint/2010/main" val="82667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661C17-DDB4-E2C7-5188-81743CD1E826}"/>
              </a:ext>
            </a:extLst>
          </p:cNvPr>
          <p:cNvPicPr>
            <a:picLocks noChangeAspect="1"/>
          </p:cNvPicPr>
          <p:nvPr/>
        </p:nvPicPr>
        <p:blipFill>
          <a:blip r:embed="rId2"/>
          <a:stretch>
            <a:fillRect/>
          </a:stretch>
        </p:blipFill>
        <p:spPr>
          <a:xfrm>
            <a:off x="975360" y="0"/>
            <a:ext cx="10383520" cy="6400800"/>
          </a:xfrm>
          <a:prstGeom prst="rect">
            <a:avLst/>
          </a:prstGeom>
        </p:spPr>
      </p:pic>
    </p:spTree>
    <p:extLst>
      <p:ext uri="{BB962C8B-B14F-4D97-AF65-F5344CB8AC3E}">
        <p14:creationId xmlns:p14="http://schemas.microsoft.com/office/powerpoint/2010/main" val="1958547427"/>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{1D29DA69-9A68-464F-BBB7-0EFA59A62C7E}tf11437505_win32</Template>
  <TotalTime>49</TotalTime>
  <Words>210</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Georgia Pro Cond Light</vt:lpstr>
      <vt:lpstr>Speak Pro</vt:lpstr>
      <vt:lpstr>RetrospectVTI</vt:lpstr>
      <vt:lpstr>INTERNSHIP STUDIO   INTERNSHIP FOR ETHICAL HACKING  TASK-3</vt:lpstr>
      <vt:lpstr>PowerPoint Presentation</vt:lpstr>
      <vt:lpstr>STEPS INVOLVED: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Avinash Pednekar</dc:creator>
  <cp:lastModifiedBy>Avinash Pednekar</cp:lastModifiedBy>
  <cp:revision>1</cp:revision>
  <dcterms:created xsi:type="dcterms:W3CDTF">2024-07-01T11:35:43Z</dcterms:created>
  <dcterms:modified xsi:type="dcterms:W3CDTF">2024-07-01T12:25:08Z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