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76" r:id="rId20"/>
    <p:sldId id="277" r:id="rId21"/>
    <p:sldId id="278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C00000"/>
    <a:srgbClr val="25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77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27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8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0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5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7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32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51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0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1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11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AEB-E408-4D9D-86E9-C4D13E434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Puzzle Implementation</a:t>
            </a:r>
            <a:endParaRPr lang="he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6DD830-CFF9-48E9-A0FC-88E0EC29E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1004047" y="619144"/>
            <a:ext cx="7561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BFS Implementation: A Queue</a:t>
            </a:r>
            <a:endParaRPr lang="he-IL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14E57-BFF2-45AE-8136-CC2052D45321}"/>
              </a:ext>
            </a:extLst>
          </p:cNvPr>
          <p:cNvSpPr/>
          <p:nvPr/>
        </p:nvSpPr>
        <p:spPr>
          <a:xfrm>
            <a:off x="734938" y="1323256"/>
            <a:ext cx="7830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BFS search is created with a linked list queue in the frontier file.</a:t>
            </a:r>
          </a:p>
          <a:p>
            <a:pPr algn="l"/>
            <a:r>
              <a:rPr lang="en-US" dirty="0"/>
              <a:t>Each node points to the next one and deletes will happen from the head (FIFO)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For example: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CEBE7E6-BE39-44FF-86AE-CA2EB8855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151987"/>
              </p:ext>
            </p:extLst>
          </p:nvPr>
        </p:nvGraphicFramePr>
        <p:xfrm>
          <a:off x="3171894" y="2782517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51EB035-7FCA-4132-A848-D6596ED41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905636"/>
              </p:ext>
            </p:extLst>
          </p:nvPr>
        </p:nvGraphicFramePr>
        <p:xfrm>
          <a:off x="521204" y="4336973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09E560F-8A19-4BF1-9E94-F7F4EABC3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877382"/>
              </p:ext>
            </p:extLst>
          </p:nvPr>
        </p:nvGraphicFramePr>
        <p:xfrm>
          <a:off x="5822586" y="4336973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DB43B18-525A-4CD9-B548-FD7F47722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811917"/>
              </p:ext>
            </p:extLst>
          </p:nvPr>
        </p:nvGraphicFramePr>
        <p:xfrm>
          <a:off x="4055458" y="4336973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B19C16B-A85F-40EB-AC40-EADEACF76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884240"/>
              </p:ext>
            </p:extLst>
          </p:nvPr>
        </p:nvGraphicFramePr>
        <p:xfrm>
          <a:off x="2288331" y="4336973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67D575-3606-4A4B-8B4C-B7F862CDB63D}"/>
              </a:ext>
            </a:extLst>
          </p:cNvPr>
          <p:cNvCxnSpPr/>
          <p:nvPr/>
        </p:nvCxnSpPr>
        <p:spPr>
          <a:xfrm flipH="1">
            <a:off x="1182848" y="3758268"/>
            <a:ext cx="2432807" cy="503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6E4885-406B-4EF7-8A43-9CB7D9CB1B18}"/>
              </a:ext>
            </a:extLst>
          </p:cNvPr>
          <p:cNvCxnSpPr/>
          <p:nvPr/>
        </p:nvCxnSpPr>
        <p:spPr>
          <a:xfrm flipH="1">
            <a:off x="2843868" y="3758132"/>
            <a:ext cx="806658" cy="501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796A1-184E-4036-8F9A-3BA9A1EB043C}"/>
              </a:ext>
            </a:extLst>
          </p:cNvPr>
          <p:cNvCxnSpPr/>
          <p:nvPr/>
        </p:nvCxnSpPr>
        <p:spPr>
          <a:xfrm>
            <a:off x="3650526" y="3757997"/>
            <a:ext cx="812417" cy="501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FEF344-28FC-4891-B685-9294F31C9BC6}"/>
              </a:ext>
            </a:extLst>
          </p:cNvPr>
          <p:cNvCxnSpPr/>
          <p:nvPr/>
        </p:nvCxnSpPr>
        <p:spPr>
          <a:xfrm>
            <a:off x="3650526" y="3758132"/>
            <a:ext cx="2650692" cy="501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0DB04D-8D6F-4EC4-B4C1-6EE8BE96FAD1}"/>
              </a:ext>
            </a:extLst>
          </p:cNvPr>
          <p:cNvSpPr txBox="1"/>
          <p:nvPr/>
        </p:nvSpPr>
        <p:spPr>
          <a:xfrm>
            <a:off x="394283" y="5704514"/>
            <a:ext cx="25624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a]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389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655429" y="619144"/>
            <a:ext cx="7909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Adding the first child (Orange)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6340976"/>
                </p:ext>
              </p:extLst>
            </p:nvPr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5149428"/>
                </p:ext>
              </p:extLst>
            </p:nvPr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18461206"/>
                </p:ext>
              </p:extLst>
            </p:nvPr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016946"/>
                </p:ext>
              </p:extLst>
            </p:nvPr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5753735"/>
                </p:ext>
              </p:extLst>
            </p:nvPr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2661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b]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18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655429" y="619145"/>
            <a:ext cx="7909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Next Child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1027377"/>
                </p:ext>
              </p:extLst>
            </p:nvPr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3142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c ], </a:t>
            </a:r>
          </a:p>
          <a:p>
            <a:r>
              <a:rPr lang="en-US" dirty="0"/>
              <a:t>c= [</a:t>
            </a:r>
            <a:r>
              <a:rPr lang="en-US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c]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00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3783979" y="619144"/>
            <a:ext cx="1898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3200" dirty="0"/>
              <a:t>Next Child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753113"/>
                </p:ext>
              </p:extLst>
            </p:nvPr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3944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c ], </a:t>
            </a:r>
          </a:p>
          <a:p>
            <a:r>
              <a:rPr lang="en-US" dirty="0"/>
              <a:t>c= [</a:t>
            </a:r>
            <a:r>
              <a:rPr lang="en-US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d ], </a:t>
            </a:r>
          </a:p>
          <a:p>
            <a:r>
              <a:rPr lang="en-US" dirty="0"/>
              <a:t>d= [</a:t>
            </a:r>
            <a:r>
              <a:rPr lang="en-US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d] 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937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3783979" y="619144"/>
            <a:ext cx="1898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3200" dirty="0"/>
              <a:t>Next Child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5531681"/>
                </p:ext>
              </p:extLst>
            </p:nvPr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55471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c ], </a:t>
            </a:r>
          </a:p>
          <a:p>
            <a:r>
              <a:rPr lang="en-US" dirty="0"/>
              <a:t>c= [</a:t>
            </a:r>
            <a:r>
              <a:rPr lang="en-US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d ], </a:t>
            </a:r>
          </a:p>
          <a:p>
            <a:r>
              <a:rPr lang="en-US" dirty="0"/>
              <a:t>d= [</a:t>
            </a:r>
            <a:r>
              <a:rPr lang="en-US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e ], </a:t>
            </a:r>
          </a:p>
          <a:p>
            <a:r>
              <a:rPr lang="en-US" dirty="0"/>
              <a:t>e= [</a:t>
            </a:r>
            <a:r>
              <a:rPr lang="en-US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e] 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550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322729" y="619144"/>
            <a:ext cx="8242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Implementation</a:t>
            </a:r>
            <a:endParaRPr lang="he-IL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4658E-AF33-4284-B719-78F605E8E13C}"/>
              </a:ext>
            </a:extLst>
          </p:cNvPr>
          <p:cNvSpPr/>
          <p:nvPr/>
        </p:nvSpPr>
        <p:spPr>
          <a:xfrm>
            <a:off x="221198" y="1203919"/>
            <a:ext cx="37971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create(s):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p=[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[p, p]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f[0] == None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insert(f, s):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p = [s, None]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f[0] = p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f[1] = p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f[1][1] = p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f[1] = p    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B7B29-A1EB-45C4-A43F-DF11DFB2CE5E}"/>
              </a:ext>
            </a:extLst>
          </p:cNvPr>
          <p:cNvSpPr txBox="1"/>
          <p:nvPr/>
        </p:nvSpPr>
        <p:spPr>
          <a:xfrm>
            <a:off x="4537334" y="1484851"/>
            <a:ext cx="198644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a] </a:t>
            </a:r>
            <a:endParaRPr lang="he-I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03C74-C5DB-4EE0-BF98-F92A26978E3C}"/>
              </a:ext>
            </a:extLst>
          </p:cNvPr>
          <p:cNvSpPr txBox="1"/>
          <p:nvPr/>
        </p:nvSpPr>
        <p:spPr>
          <a:xfrm>
            <a:off x="4537334" y="2030622"/>
            <a:ext cx="2002471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insert(f,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b=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b] </a:t>
            </a:r>
            <a:endParaRPr lang="he-I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C520B-FA6D-4019-A6C9-0CD0DD75096E}"/>
              </a:ext>
            </a:extLst>
          </p:cNvPr>
          <p:cNvSpPr txBox="1"/>
          <p:nvPr/>
        </p:nvSpPr>
        <p:spPr>
          <a:xfrm>
            <a:off x="4537334" y="2791837"/>
            <a:ext cx="1963999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insert(f, </a:t>
            </a:r>
            <a:r>
              <a:rPr lang="en-US" sz="1400" b="1" dirty="0">
                <a:solidFill>
                  <a:srgbClr val="25B1AA"/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b=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c=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c] </a:t>
            </a:r>
            <a:endParaRPr lang="he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A1C01-9E70-4285-8F59-323FCD8542B6}"/>
              </a:ext>
            </a:extLst>
          </p:cNvPr>
          <p:cNvSpPr txBox="1"/>
          <p:nvPr/>
        </p:nvSpPr>
        <p:spPr>
          <a:xfrm>
            <a:off x="4537334" y="3768495"/>
            <a:ext cx="2002471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insert(f,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b=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c=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d ], </a:t>
            </a:r>
          </a:p>
          <a:p>
            <a:r>
              <a:rPr lang="en-US" sz="1400" dirty="0"/>
              <a:t>	d= [</a:t>
            </a:r>
            <a:r>
              <a:rPr lang="en-US" sz="1400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d] </a:t>
            </a:r>
            <a:endParaRPr lang="he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EFDF0-2C26-4FF2-87E3-5A4F4C78D858}"/>
              </a:ext>
            </a:extLst>
          </p:cNvPr>
          <p:cNvSpPr txBox="1"/>
          <p:nvPr/>
        </p:nvSpPr>
        <p:spPr>
          <a:xfrm>
            <a:off x="4537334" y="4960598"/>
            <a:ext cx="2055371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insert(f, </a:t>
            </a:r>
            <a:r>
              <a:rPr lang="en-US" sz="1400" b="1" dirty="0">
                <a:solidFill>
                  <a:srgbClr val="FFD966"/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b=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c=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d ], </a:t>
            </a:r>
          </a:p>
          <a:p>
            <a:r>
              <a:rPr lang="en-US" sz="1400" dirty="0"/>
              <a:t>	d= [</a:t>
            </a:r>
            <a:r>
              <a:rPr lang="en-US" sz="1400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e ], </a:t>
            </a:r>
          </a:p>
          <a:p>
            <a:r>
              <a:rPr lang="en-US" sz="1400" dirty="0"/>
              <a:t>	e= [</a:t>
            </a:r>
            <a:r>
              <a:rPr lang="en-US" sz="1400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e]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204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338691" y="619144"/>
            <a:ext cx="8226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How delete works (for checking the goal)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55471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c ], </a:t>
            </a:r>
          </a:p>
          <a:p>
            <a:r>
              <a:rPr lang="en-US" dirty="0"/>
              <a:t>c= [</a:t>
            </a:r>
            <a:r>
              <a:rPr lang="en-US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d ], </a:t>
            </a:r>
          </a:p>
          <a:p>
            <a:r>
              <a:rPr lang="en-US" dirty="0"/>
              <a:t>d= [</a:t>
            </a:r>
            <a:r>
              <a:rPr lang="en-US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</a:t>
            </a:r>
          </a:p>
          <a:p>
            <a:r>
              <a:rPr lang="en-US" dirty="0"/>
              <a:t>e= [</a:t>
            </a:r>
            <a:r>
              <a:rPr lang="en-US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d] 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385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1156447" y="619144"/>
            <a:ext cx="7408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Implementation</a:t>
            </a:r>
            <a:endParaRPr lang="he-IL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EFDF0-2C26-4FF2-87E3-5A4F4C78D858}"/>
              </a:ext>
            </a:extLst>
          </p:cNvPr>
          <p:cNvSpPr txBox="1"/>
          <p:nvPr/>
        </p:nvSpPr>
        <p:spPr>
          <a:xfrm>
            <a:off x="4411500" y="1545341"/>
            <a:ext cx="1951175" cy="33239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	a: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b: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c: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d ], </a:t>
            </a:r>
          </a:p>
          <a:p>
            <a:r>
              <a:rPr lang="en-US" sz="1400" dirty="0"/>
              <a:t>	d: [</a:t>
            </a:r>
            <a:r>
              <a:rPr lang="en-US" sz="1400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e ], </a:t>
            </a:r>
          </a:p>
          <a:p>
            <a:r>
              <a:rPr lang="en-US" sz="1400" dirty="0"/>
              <a:t>	e: [</a:t>
            </a:r>
            <a:r>
              <a:rPr lang="en-US" sz="1400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e]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remove(f)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/>
              <a:t>p=</a:t>
            </a:r>
            <a:r>
              <a:rPr lang="en-US" sz="1400" b="1" dirty="0">
                <a:solidFill>
                  <a:srgbClr val="FFD966"/>
                </a:solidFill>
                <a:latin typeface="The Hand Black" panose="020B0604020202020204" pitchFamily="66" charset="0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endParaRPr lang="en-US" sz="1400" b="1" dirty="0">
              <a:solidFill>
                <a:srgbClr val="FFD966"/>
              </a:solidFill>
              <a:latin typeface="The Hand Black" panose="020B0604020202020204" pitchFamily="66" charset="0"/>
            </a:endParaRPr>
          </a:p>
          <a:p>
            <a:r>
              <a:rPr lang="en-US" sz="1400" dirty="0"/>
              <a:t>	a: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b: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c: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d ], </a:t>
            </a:r>
          </a:p>
          <a:p>
            <a:r>
              <a:rPr lang="en-US" sz="1400" dirty="0"/>
              <a:t>	d: [</a:t>
            </a:r>
            <a:r>
              <a:rPr lang="en-US" sz="1400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e ], </a:t>
            </a:r>
          </a:p>
          <a:p>
            <a:r>
              <a:rPr lang="en-US" sz="1400" dirty="0"/>
              <a:t>	e: [</a:t>
            </a:r>
            <a:r>
              <a:rPr lang="en-US" sz="1400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b, e] </a:t>
            </a:r>
          </a:p>
          <a:p>
            <a:endParaRPr lang="en-US" sz="1400" dirty="0"/>
          </a:p>
          <a:p>
            <a:endParaRPr lang="he-I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F2E7A-BABE-4B36-B315-E8717D5F245A}"/>
              </a:ext>
            </a:extLst>
          </p:cNvPr>
          <p:cNvSpPr/>
          <p:nvPr/>
        </p:nvSpPr>
        <p:spPr>
          <a:xfrm>
            <a:off x="398477" y="1083677"/>
            <a:ext cx="3779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remove(f):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0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 = f[0][0]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f[0] = f[0][1]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f[0] == None: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f[1] = None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124C-1C23-4FED-8F57-DA59D776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the State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2CBA-F70C-4766-9836-A025B742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A board state s is defined as a pair:</a:t>
            </a:r>
          </a:p>
          <a:p>
            <a:pPr algn="l" rtl="0"/>
            <a:r>
              <a:rPr lang="en-US" dirty="0"/>
              <a:t>s[0]: a permutation of the numbers 0,1,2,…,(n 2 -1), which represents the board state, in a linear list.</a:t>
            </a:r>
          </a:p>
          <a:p>
            <a:pPr algn="l" rtl="0"/>
            <a:r>
              <a:rPr lang="en-US" dirty="0"/>
              <a:t>s[1]: a string consisting of a sequence of the characters v^&gt;&lt;,  which represents the sequence of actions which led from the initial state to the current state s[0].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6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B7-19C6-4B81-ACB0-F0A02EF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Stop --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C488-0A97-4CED-82FB-DB07CACD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ID uses a stack instead of a queue</a:t>
            </a:r>
          </a:p>
          <a:p>
            <a:pPr lvl="1" algn="l" rtl="0"/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stack</a:t>
            </a:r>
          </a:p>
          <a:p>
            <a:pPr lvl="1" algn="l" rtl="0"/>
            <a:r>
              <a:rPr lang="en-US" dirty="0"/>
              <a:t>Do you remember why?</a:t>
            </a:r>
          </a:p>
          <a:p>
            <a:pPr algn="l" rtl="0"/>
            <a:r>
              <a:rPr lang="en-US" dirty="0"/>
              <a:t>It also keeps on changing the search depth:</a:t>
            </a:r>
          </a:p>
          <a:p>
            <a:pPr marL="0" indent="0" algn="l" rtl="0">
              <a:buNone/>
            </a:pPr>
            <a:r>
              <a:rPr lang="en-US" dirty="0"/>
              <a:t>	if </a:t>
            </a:r>
            <a:r>
              <a:rPr lang="en-US" dirty="0" err="1"/>
              <a:t>stack.is_empty</a:t>
            </a:r>
            <a:r>
              <a:rPr lang="en-US" dirty="0"/>
              <a:t>(s[0]):</a:t>
            </a:r>
          </a:p>
          <a:p>
            <a:pPr marL="0" indent="0" algn="l" rtl="0">
              <a:buNone/>
            </a:pPr>
            <a:r>
              <a:rPr lang="en-US" dirty="0"/>
              <a:t>		s[1]+=1 	</a:t>
            </a:r>
          </a:p>
          <a:p>
            <a:pPr algn="l" rtl="0"/>
            <a:r>
              <a:rPr lang="en-US" dirty="0"/>
              <a:t>Do you remember why?</a:t>
            </a:r>
          </a:p>
        </p:txBody>
      </p:sp>
    </p:spTree>
    <p:extLst>
      <p:ext uri="{BB962C8B-B14F-4D97-AF65-F5344CB8AC3E}">
        <p14:creationId xmlns:p14="http://schemas.microsoft.com/office/powerpoint/2010/main" val="309538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'Manhattan distance' a better heuristic for 15 puzzle than 'number  of tiles misplaced'? - Computer Science Stack Exchange">
            <a:extLst>
              <a:ext uri="{FF2B5EF4-FFF2-40B4-BE49-F238E27FC236}">
                <a16:creationId xmlns:a16="http://schemas.microsoft.com/office/drawing/2014/main" id="{851D0ACC-7343-420E-8561-8875FBBB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950030"/>
            <a:ext cx="42957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5402" y="864066"/>
            <a:ext cx="74997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Puzzle Representation</a:t>
            </a:r>
            <a:endParaRPr lang="he-IL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C8B6F-4C9E-4B70-B1B6-10F7065E9FAC}"/>
              </a:ext>
            </a:extLst>
          </p:cNvPr>
          <p:cNvSpPr txBox="1"/>
          <p:nvPr/>
        </p:nvSpPr>
        <p:spPr>
          <a:xfrm>
            <a:off x="1065402" y="4131255"/>
            <a:ext cx="7499758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Each n*n puzzle will be implemented with number n</a:t>
            </a:r>
            <a:r>
              <a:rPr lang="en-US" baseline="30000" dirty="0"/>
              <a:t>2</a:t>
            </a:r>
            <a:r>
              <a:rPr lang="en-US" dirty="0"/>
              <a:t>-1 as the empty square is zero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python implementation includes the zero value but write the array of length n, so here the initial state is:</a:t>
            </a:r>
          </a:p>
          <a:p>
            <a:pPr algn="l"/>
            <a:r>
              <a:rPr lang="en-US" dirty="0"/>
              <a:t>[7,2,4,5,0,6,8,3,1]</a:t>
            </a:r>
          </a:p>
          <a:p>
            <a:pPr algn="l"/>
            <a:r>
              <a:rPr lang="en-US" dirty="0"/>
              <a:t>And the goal state is:</a:t>
            </a:r>
            <a:endParaRPr lang="he-IL" dirty="0"/>
          </a:p>
          <a:p>
            <a:pPr algn="l"/>
            <a:r>
              <a:rPr lang="en-US" dirty="0"/>
              <a:t>[0,1,2,3,4,5,6,7,8]</a:t>
            </a:r>
            <a:endParaRPr lang="he-IL" dirty="0"/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823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E8CF-2E50-44C7-9807-3E161635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Homework – 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6C5F-DE4D-4F22-AAFE-CE462092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Modify the BFS and ID implementations to log:</a:t>
            </a:r>
          </a:p>
          <a:p>
            <a:pPr lvl="1" algn="l" rtl="0"/>
            <a:r>
              <a:rPr lang="en-US" dirty="0"/>
              <a:t>Search depth where the goal was found</a:t>
            </a:r>
          </a:p>
          <a:p>
            <a:pPr lvl="1" algn="l" rtl="0"/>
            <a:r>
              <a:rPr lang="en-US" dirty="0"/>
              <a:t>Number of inserts (nodes stored to the open list)</a:t>
            </a:r>
          </a:p>
          <a:p>
            <a:pPr lvl="1" algn="l" rtl="0"/>
            <a:r>
              <a:rPr lang="en-US" dirty="0"/>
              <a:t>Number of nodes checked (deletes)</a:t>
            </a:r>
          </a:p>
          <a:p>
            <a:pPr lvl="1" algn="l" rtl="0"/>
            <a:r>
              <a:rPr lang="en-US" dirty="0"/>
              <a:t>Runtime (sample provided)</a:t>
            </a:r>
          </a:p>
          <a:p>
            <a:pPr algn="l" rtl="0"/>
            <a:r>
              <a:rPr lang="en-US" dirty="0"/>
              <a:t>This week’s homework</a:t>
            </a:r>
          </a:p>
        </p:txBody>
      </p:sp>
    </p:spTree>
    <p:extLst>
      <p:ext uri="{BB962C8B-B14F-4D97-AF65-F5344CB8AC3E}">
        <p14:creationId xmlns:p14="http://schemas.microsoft.com/office/powerpoint/2010/main" val="35120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73E1-C91B-41C2-8298-EC01E57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Part Two –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B2D4-62C6-4B88-A96F-54E75D77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same idea, but with A*</a:t>
            </a:r>
          </a:p>
          <a:p>
            <a:pPr marL="0" indent="0" algn="l" rtl="0">
              <a:buNone/>
            </a:pPr>
            <a:r>
              <a:rPr lang="en-US" dirty="0"/>
              <a:t>• Remember that: </a:t>
            </a:r>
            <a:r>
              <a:rPr lang="en-US" sz="2800" dirty="0"/>
              <a:t>f</a:t>
            </a:r>
            <a:r>
              <a:rPr lang="x-none" sz="2800" dirty="0"/>
              <a:t>(n)=</a:t>
            </a:r>
            <a:r>
              <a:rPr lang="en-US" sz="2800" dirty="0"/>
              <a:t>g(n)</a:t>
            </a:r>
            <a:r>
              <a:rPr lang="x-none" sz="2800" dirty="0"/>
              <a:t>+</a:t>
            </a:r>
            <a:r>
              <a:rPr lang="en-US" sz="2800" dirty="0"/>
              <a:t>h</a:t>
            </a:r>
            <a:r>
              <a:rPr lang="x-none" sz="2800" dirty="0"/>
              <a:t>(n)</a:t>
            </a:r>
            <a:endParaRPr lang="en-US" sz="2800" dirty="0"/>
          </a:p>
          <a:p>
            <a:pPr algn="l" rtl="0"/>
            <a:r>
              <a:rPr lang="en-US" dirty="0"/>
              <a:t>We add a definition for the distance function (g(n))—</a:t>
            </a:r>
            <a:r>
              <a:rPr lang="en-US" dirty="0" err="1"/>
              <a:t>path_len</a:t>
            </a:r>
            <a:r>
              <a:rPr lang="en-US" dirty="0"/>
              <a:t>(s)—which returns the distance from the initial state to the current state s[0].</a:t>
            </a:r>
          </a:p>
          <a:p>
            <a:pPr algn="l" rtl="0"/>
            <a:r>
              <a:rPr lang="en-US" dirty="0"/>
              <a:t>We add a heuristic function for h(n) which is defined as </a:t>
            </a:r>
            <a:r>
              <a:rPr lang="en-US" dirty="0" err="1"/>
              <a:t>hdistance</a:t>
            </a:r>
            <a:r>
              <a:rPr lang="en-US" dirty="0"/>
              <a:t>(s)—which returns an approximated distance from the current state s[0] to the goal state.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2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9 Tile Puzzle</a:t>
            </a:r>
          </a:p>
          <a:p>
            <a:pPr algn="l" rtl="0"/>
            <a:r>
              <a:rPr lang="en-US" dirty="0"/>
              <a:t>In theory a two dimensional array</a:t>
            </a:r>
          </a:p>
          <a:p>
            <a:pPr lvl="1" algn="l" rtl="0"/>
            <a:r>
              <a:rPr lang="en-US" dirty="0"/>
              <a:t>…but we will implement it was a one dimensional one</a:t>
            </a:r>
          </a:p>
          <a:p>
            <a:pPr lvl="1" algn="l" rtl="0"/>
            <a:r>
              <a:rPr lang="en-US" dirty="0"/>
              <a:t>You can go up, down, right, left</a:t>
            </a:r>
          </a:p>
          <a:p>
            <a:pPr lvl="1" algn="l" rtl="0"/>
            <a:r>
              <a:rPr lang="en-US" dirty="0"/>
              <a:t>You need to represent the empty space (0)</a:t>
            </a:r>
          </a:p>
          <a:p>
            <a:pPr lvl="1" algn="l" rtl="0"/>
            <a:r>
              <a:rPr lang="en-US" dirty="0"/>
              <a:t>Only legal moves are allowed (no diagonals, off the board)</a:t>
            </a:r>
          </a:p>
        </p:txBody>
      </p:sp>
    </p:spTree>
    <p:extLst>
      <p:ext uri="{BB962C8B-B14F-4D97-AF65-F5344CB8AC3E}">
        <p14:creationId xmlns:p14="http://schemas.microsoft.com/office/powerpoint/2010/main" val="94526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The state representation file</a:t>
            </a:r>
          </a:p>
          <a:p>
            <a:pPr algn="l" rtl="0"/>
            <a:r>
              <a:rPr lang="en-US" dirty="0"/>
              <a:t>create function </a:t>
            </a:r>
          </a:p>
          <a:p>
            <a:pPr lvl="1" algn="l" rtl="0"/>
            <a:r>
              <a:rPr lang="en-US" dirty="0"/>
              <a:t>Initialize the board with random legal positions</a:t>
            </a:r>
          </a:p>
          <a:p>
            <a:pPr algn="l" rtl="0"/>
            <a:r>
              <a:rPr lang="en-US" dirty="0" err="1"/>
              <a:t>get_next</a:t>
            </a:r>
            <a:r>
              <a:rPr lang="en-US" dirty="0"/>
              <a:t> function</a:t>
            </a:r>
          </a:p>
          <a:p>
            <a:pPr lvl="1" algn="l" rtl="0"/>
            <a:r>
              <a:rPr lang="en-US" dirty="0"/>
              <a:t>Returns the valid child positions</a:t>
            </a:r>
          </a:p>
          <a:p>
            <a:pPr algn="l" rtl="0"/>
            <a:r>
              <a:rPr lang="en-US" dirty="0" err="1"/>
              <a:t>is_legal</a:t>
            </a:r>
            <a:r>
              <a:rPr lang="en-US" dirty="0"/>
              <a:t> function</a:t>
            </a:r>
          </a:p>
          <a:p>
            <a:pPr lvl="1" algn="l" rtl="0"/>
            <a:r>
              <a:rPr lang="en-US" dirty="0"/>
              <a:t>Checks that the position is legal</a:t>
            </a:r>
          </a:p>
          <a:p>
            <a:pPr algn="l" rtl="0"/>
            <a:r>
              <a:rPr lang="en-US" dirty="0" err="1"/>
              <a:t>Is_target</a:t>
            </a:r>
            <a:r>
              <a:rPr lang="en-US" dirty="0"/>
              <a:t> function – all is good!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3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8622" y="2286000"/>
            <a:ext cx="910537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#returns a random board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nXn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create(n):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(n*n))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 is the board itself. a vector that represent a matrix. s=[0,1,2....n^2-1]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"&lt;&gt;v^"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 is "&lt;&gt;v^" - for every possible move (left, right, down, up)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(n*n*n):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makes n^3 random moves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if_legal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s,m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[s,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at the beginning "" is an empty path, later on path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            # contains the path that leads from the initial state to the state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1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Is_target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76200" y="2133600"/>
            <a:ext cx="8991600" cy="1877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          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the size of the board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(n))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list(range(n)) is the target state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9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If_legal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80027" y="2133600"/>
            <a:ext cx="8956298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if_legal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        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gets a board and a move and makes the move if it's legal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(x)))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the size of the board is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nXn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x.index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  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z is the place of the empty tile (0)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z%n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m==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"&lt;"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 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checks if the empty tile is not in the first col and the move is to the left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x[z]=x[z-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       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swap x[z] and x[z-1]...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x[z-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          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...and move the empty tile to the left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z%n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m==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"&gt;"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 if the empty tile is not in the n's col and the move is to the right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x[z]=x[z+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x[z+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z&gt;=n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m==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"^"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 if the empty tile is not in the first row and the move is up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x[z]=x[z-n]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x[z-n]=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z&lt;n*n-n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m==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 if the empty tile is not in the n's row and the move is down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x[z]=x[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z+n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z+n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7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trickier…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52400" y="2209800"/>
            <a:ext cx="8517075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get_next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        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returns a list of the children states of x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ns=[]               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the next state list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"&lt;&gt;v^"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s=x[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][:]       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[:] - copies the board in x[0]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if_legal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s,i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try to move in direction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 checks if the move was legal and...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s.index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)!=x[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].index(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(x[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"&gt;&lt;^v"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"&lt;&gt;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v^"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.index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)]):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 if it's the first move or it's a reverse move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ns.append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s,x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appends the new state to ns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6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code (search.py)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755221"/>
            <a:ext cx="5788152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#search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frontier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search(n):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frontier.create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not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frontier.is_empty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frontier.remove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state.is_target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[s, 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ns=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state.get_next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frontier.insert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f,i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answer=search(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(answer)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37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frontier.py for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264024"/>
            <a:ext cx="8153400" cy="44958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200" dirty="0" err="1"/>
              <a:t>def</a:t>
            </a:r>
            <a:r>
              <a:rPr lang="en-US" sz="1200" dirty="0"/>
              <a:t> create(x):</a:t>
            </a:r>
          </a:p>
          <a:p>
            <a:pPr marL="0" indent="0" algn="l" rtl="0">
              <a:buNone/>
            </a:pPr>
            <a:r>
              <a:rPr lang="en-US" sz="1200" dirty="0"/>
              <a:t>    s=</a:t>
            </a:r>
            <a:r>
              <a:rPr lang="en-US" sz="1200" dirty="0" err="1"/>
              <a:t>stack.create</a:t>
            </a:r>
            <a:r>
              <a:rPr lang="en-US" sz="1200" dirty="0"/>
              <a:t>(x)</a:t>
            </a:r>
          </a:p>
          <a:p>
            <a:pPr marL="0" indent="0" algn="l" rtl="0">
              <a:buNone/>
            </a:pPr>
            <a:r>
              <a:rPr lang="en-US" sz="1200" dirty="0"/>
              <a:t>    return [ s,1,x,False ]</a:t>
            </a:r>
          </a:p>
          <a:p>
            <a:pPr marL="0" indent="0" algn="l" rtl="0">
              <a:buNone/>
            </a:pP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is_empty</a:t>
            </a:r>
            <a:r>
              <a:rPr lang="en-US" sz="1200" dirty="0"/>
              <a:t>(s):</a:t>
            </a:r>
          </a:p>
          <a:p>
            <a:pPr marL="0" indent="0" algn="l" rtl="0">
              <a:buNone/>
            </a:pPr>
            <a:r>
              <a:rPr lang="en-US" sz="1200" dirty="0"/>
              <a:t>    return </a:t>
            </a:r>
            <a:r>
              <a:rPr lang="en-US" sz="1200" dirty="0" err="1"/>
              <a:t>stack.is_empty</a:t>
            </a:r>
            <a:r>
              <a:rPr lang="en-US" sz="1200" dirty="0"/>
              <a:t>(s[0]) and not s[3] # stack is empty and try next level is false</a:t>
            </a:r>
          </a:p>
          <a:p>
            <a:pPr marL="0" indent="0" algn="l" rtl="0">
              <a:buNone/>
            </a:pPr>
            <a:r>
              <a:rPr lang="en-US" sz="1200" dirty="0" err="1"/>
              <a:t>def</a:t>
            </a:r>
            <a:r>
              <a:rPr lang="en-US" sz="1200" dirty="0"/>
              <a:t> insert(</a:t>
            </a:r>
            <a:r>
              <a:rPr lang="en-US" sz="1200" dirty="0" err="1"/>
              <a:t>s,x</a:t>
            </a:r>
            <a:r>
              <a:rPr lang="en-US" sz="1200" dirty="0"/>
              <a:t>):</a:t>
            </a:r>
          </a:p>
          <a:p>
            <a:pPr marL="0" indent="0" algn="l" rtl="0">
              <a:buNone/>
            </a:pPr>
            <a:r>
              <a:rPr lang="en-US" sz="1200" dirty="0"/>
              <a:t>    if </a:t>
            </a:r>
            <a:r>
              <a:rPr lang="en-US" sz="1200" dirty="0" err="1"/>
              <a:t>state.path_len</a:t>
            </a:r>
            <a:r>
              <a:rPr lang="en-US" sz="1200" dirty="0"/>
              <a:t>(x)&lt;=s[1]: # check if x is not too deep</a:t>
            </a:r>
          </a:p>
          <a:p>
            <a:pPr marL="0" indent="0" algn="l" rtl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stack.insert</a:t>
            </a:r>
            <a:r>
              <a:rPr lang="en-US" sz="1200" dirty="0"/>
              <a:t>(s[0],x)    # insert x to stack</a:t>
            </a:r>
          </a:p>
          <a:p>
            <a:pPr marL="0" indent="0" algn="l" rtl="0">
              <a:buNone/>
            </a:pPr>
            <a:r>
              <a:rPr lang="en-US" sz="1200" dirty="0"/>
              <a:t>    else:</a:t>
            </a:r>
          </a:p>
          <a:p>
            <a:pPr marL="0" indent="0" algn="l" rtl="0">
              <a:buNone/>
            </a:pPr>
            <a:r>
              <a:rPr lang="en-US" sz="1200" dirty="0"/>
              <a:t>        s[3]=True               # there is a reason to search deeper if needed</a:t>
            </a:r>
          </a:p>
          <a:p>
            <a:pPr marL="0" indent="0" algn="l" rtl="0">
              <a:buNone/>
            </a:pPr>
            <a:r>
              <a:rPr lang="en-US" sz="1200" dirty="0" err="1"/>
              <a:t>def</a:t>
            </a:r>
            <a:r>
              <a:rPr lang="en-US" sz="1200" dirty="0"/>
              <a:t> remove(s):</a:t>
            </a:r>
          </a:p>
          <a:p>
            <a:pPr marL="0" indent="0" algn="l" rtl="0">
              <a:buNone/>
            </a:pPr>
            <a:r>
              <a:rPr lang="en-US" sz="1200" dirty="0"/>
              <a:t>    if </a:t>
            </a:r>
            <a:r>
              <a:rPr lang="en-US" sz="1200" dirty="0" err="1"/>
              <a:t>stack.is_empty</a:t>
            </a:r>
            <a:r>
              <a:rPr lang="en-US" sz="1200" dirty="0"/>
              <a:t>(s[0]):    # check is there are no states in the stack</a:t>
            </a:r>
          </a:p>
          <a:p>
            <a:pPr marL="0" indent="0" algn="l" rtl="0">
              <a:buNone/>
            </a:pPr>
            <a:r>
              <a:rPr lang="en-US" sz="1200" dirty="0"/>
              <a:t>        if s[3]:                # check if there is a reason to search deeper</a:t>
            </a:r>
          </a:p>
          <a:p>
            <a:pPr marL="0" indent="0" algn="l" rtl="0">
              <a:buNone/>
            </a:pPr>
            <a:r>
              <a:rPr lang="en-US" sz="1200" dirty="0"/>
              <a:t>            s[1]+=1             # increase search depth</a:t>
            </a:r>
          </a:p>
          <a:p>
            <a:pPr marL="0" indent="0" algn="l" rtl="0">
              <a:buNone/>
            </a:pPr>
            <a:r>
              <a:rPr lang="en-US" sz="1200" dirty="0"/>
              <a:t>            s[3]=False          # meanwhile there is no evidence to  a need to search deeper</a:t>
            </a:r>
          </a:p>
          <a:p>
            <a:pPr marL="0" indent="0" algn="l" rtl="0">
              <a:buNone/>
            </a:pPr>
            <a:r>
              <a:rPr lang="en-US" sz="1200" dirty="0"/>
              <a:t>            return s[2]         # return the initial state</a:t>
            </a:r>
          </a:p>
          <a:p>
            <a:pPr marL="0" indent="0" algn="l" rtl="0">
              <a:buNone/>
            </a:pPr>
            <a:r>
              <a:rPr lang="en-US" sz="1200" dirty="0"/>
              <a:t>        else:</a:t>
            </a:r>
          </a:p>
          <a:p>
            <a:pPr marL="0" indent="0" algn="l" rtl="0">
              <a:buNone/>
            </a:pPr>
            <a:r>
              <a:rPr lang="en-US" sz="1200" dirty="0"/>
              <a:t>            return 0</a:t>
            </a:r>
          </a:p>
          <a:p>
            <a:pPr marL="0" indent="0" algn="l" rtl="0">
              <a:buNone/>
            </a:pPr>
            <a:r>
              <a:rPr lang="en-US" sz="1200" dirty="0"/>
              <a:t>    return </a:t>
            </a:r>
            <a:r>
              <a:rPr lang="en-US" sz="1200" dirty="0" err="1"/>
              <a:t>stack.remove</a:t>
            </a:r>
            <a:r>
              <a:rPr lang="en-US" sz="1200" dirty="0"/>
              <a:t>(s[0])   # if there are items in the stack ...</a:t>
            </a:r>
          </a:p>
        </p:txBody>
      </p:sp>
    </p:spTree>
    <p:extLst>
      <p:ext uri="{BB962C8B-B14F-4D97-AF65-F5344CB8AC3E}">
        <p14:creationId xmlns:p14="http://schemas.microsoft.com/office/powerpoint/2010/main" val="37786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5402" y="864066"/>
            <a:ext cx="749975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As the implementation is one dimensional, we need to “break” the one dimension array back into n*n values. So if n=3, we go from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l"/>
            <a:r>
              <a:rPr lang="en-US" dirty="0"/>
              <a:t>To: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33605"/>
              </p:ext>
            </p:extLst>
          </p:nvPr>
        </p:nvGraphicFramePr>
        <p:xfrm>
          <a:off x="989898" y="2295227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80943"/>
              </p:ext>
            </p:extLst>
          </p:nvPr>
        </p:nvGraphicFramePr>
        <p:xfrm>
          <a:off x="2114028" y="3429000"/>
          <a:ext cx="1384182" cy="2966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E19A2CD-A7B6-4722-AC4A-671DC094DA7C}"/>
              </a:ext>
            </a:extLst>
          </p:cNvPr>
          <p:cNvSpPr/>
          <p:nvPr/>
        </p:nvSpPr>
        <p:spPr>
          <a:xfrm>
            <a:off x="1568741" y="3874631"/>
            <a:ext cx="2340529" cy="1267820"/>
          </a:xfrm>
          <a:custGeom>
            <a:avLst/>
            <a:gdLst>
              <a:gd name="connsiteX0" fmla="*/ 1996580 w 2340529"/>
              <a:gd name="connsiteY0" fmla="*/ 9472 h 1267820"/>
              <a:gd name="connsiteX1" fmla="*/ 2214694 w 2340529"/>
              <a:gd name="connsiteY1" fmla="*/ 9472 h 1267820"/>
              <a:gd name="connsiteX2" fmla="*/ 2239861 w 2340529"/>
              <a:gd name="connsiteY2" fmla="*/ 17861 h 1267820"/>
              <a:gd name="connsiteX3" fmla="*/ 2265028 w 2340529"/>
              <a:gd name="connsiteY3" fmla="*/ 34639 h 1267820"/>
              <a:gd name="connsiteX4" fmla="*/ 2281806 w 2340529"/>
              <a:gd name="connsiteY4" fmla="*/ 59806 h 1267820"/>
              <a:gd name="connsiteX5" fmla="*/ 2306973 w 2340529"/>
              <a:gd name="connsiteY5" fmla="*/ 76584 h 1267820"/>
              <a:gd name="connsiteX6" fmla="*/ 2323751 w 2340529"/>
              <a:gd name="connsiteY6" fmla="*/ 126918 h 1267820"/>
              <a:gd name="connsiteX7" fmla="*/ 2340529 w 2340529"/>
              <a:gd name="connsiteY7" fmla="*/ 152085 h 1267820"/>
              <a:gd name="connsiteX8" fmla="*/ 2315362 w 2340529"/>
              <a:gd name="connsiteY8" fmla="*/ 277919 h 1267820"/>
              <a:gd name="connsiteX9" fmla="*/ 2239861 w 2340529"/>
              <a:gd name="connsiteY9" fmla="*/ 311475 h 1267820"/>
              <a:gd name="connsiteX10" fmla="*/ 2214694 w 2340529"/>
              <a:gd name="connsiteY10" fmla="*/ 328253 h 1267820"/>
              <a:gd name="connsiteX11" fmla="*/ 2164360 w 2340529"/>
              <a:gd name="connsiteY11" fmla="*/ 345031 h 1267820"/>
              <a:gd name="connsiteX12" fmla="*/ 2105637 w 2340529"/>
              <a:gd name="connsiteY12" fmla="*/ 361809 h 1267820"/>
              <a:gd name="connsiteX13" fmla="*/ 2046914 w 2340529"/>
              <a:gd name="connsiteY13" fmla="*/ 378587 h 1267820"/>
              <a:gd name="connsiteX14" fmla="*/ 1929468 w 2340529"/>
              <a:gd name="connsiteY14" fmla="*/ 395365 h 1267820"/>
              <a:gd name="connsiteX15" fmla="*/ 1820411 w 2340529"/>
              <a:gd name="connsiteY15" fmla="*/ 403754 h 1267820"/>
              <a:gd name="connsiteX16" fmla="*/ 1702965 w 2340529"/>
              <a:gd name="connsiteY16" fmla="*/ 420532 h 1267820"/>
              <a:gd name="connsiteX17" fmla="*/ 1661020 w 2340529"/>
              <a:gd name="connsiteY17" fmla="*/ 428921 h 1267820"/>
              <a:gd name="connsiteX18" fmla="*/ 1493241 w 2340529"/>
              <a:gd name="connsiteY18" fmla="*/ 445699 h 1267820"/>
              <a:gd name="connsiteX19" fmla="*/ 1300294 w 2340529"/>
              <a:gd name="connsiteY19" fmla="*/ 462477 h 1267820"/>
              <a:gd name="connsiteX20" fmla="*/ 1249960 w 2340529"/>
              <a:gd name="connsiteY20" fmla="*/ 470866 h 1267820"/>
              <a:gd name="connsiteX21" fmla="*/ 1057013 w 2340529"/>
              <a:gd name="connsiteY21" fmla="*/ 487644 h 1267820"/>
              <a:gd name="connsiteX22" fmla="*/ 939567 w 2340529"/>
              <a:gd name="connsiteY22" fmla="*/ 504422 h 1267820"/>
              <a:gd name="connsiteX23" fmla="*/ 847288 w 2340529"/>
              <a:gd name="connsiteY23" fmla="*/ 521200 h 1267820"/>
              <a:gd name="connsiteX24" fmla="*/ 788565 w 2340529"/>
              <a:gd name="connsiteY24" fmla="*/ 529589 h 1267820"/>
              <a:gd name="connsiteX25" fmla="*/ 746620 w 2340529"/>
              <a:gd name="connsiteY25" fmla="*/ 537978 h 1267820"/>
              <a:gd name="connsiteX26" fmla="*/ 645953 w 2340529"/>
              <a:gd name="connsiteY26" fmla="*/ 554756 h 1267820"/>
              <a:gd name="connsiteX27" fmla="*/ 604008 w 2340529"/>
              <a:gd name="connsiteY27" fmla="*/ 563145 h 1267820"/>
              <a:gd name="connsiteX28" fmla="*/ 553674 w 2340529"/>
              <a:gd name="connsiteY28" fmla="*/ 571534 h 1267820"/>
              <a:gd name="connsiteX29" fmla="*/ 520118 w 2340529"/>
              <a:gd name="connsiteY29" fmla="*/ 579923 h 1267820"/>
              <a:gd name="connsiteX30" fmla="*/ 469784 w 2340529"/>
              <a:gd name="connsiteY30" fmla="*/ 588312 h 1267820"/>
              <a:gd name="connsiteX31" fmla="*/ 419450 w 2340529"/>
              <a:gd name="connsiteY31" fmla="*/ 605090 h 1267820"/>
              <a:gd name="connsiteX32" fmla="*/ 394283 w 2340529"/>
              <a:gd name="connsiteY32" fmla="*/ 613479 h 1267820"/>
              <a:gd name="connsiteX33" fmla="*/ 369116 w 2340529"/>
              <a:gd name="connsiteY33" fmla="*/ 621868 h 1267820"/>
              <a:gd name="connsiteX34" fmla="*/ 318782 w 2340529"/>
              <a:gd name="connsiteY34" fmla="*/ 647035 h 1267820"/>
              <a:gd name="connsiteX35" fmla="*/ 268448 w 2340529"/>
              <a:gd name="connsiteY35" fmla="*/ 680591 h 1267820"/>
              <a:gd name="connsiteX36" fmla="*/ 218114 w 2340529"/>
              <a:gd name="connsiteY36" fmla="*/ 714147 h 1267820"/>
              <a:gd name="connsiteX37" fmla="*/ 192947 w 2340529"/>
              <a:gd name="connsiteY37" fmla="*/ 730925 h 1267820"/>
              <a:gd name="connsiteX38" fmla="*/ 167780 w 2340529"/>
              <a:gd name="connsiteY38" fmla="*/ 747703 h 1267820"/>
              <a:gd name="connsiteX39" fmla="*/ 117446 w 2340529"/>
              <a:gd name="connsiteY39" fmla="*/ 798037 h 1267820"/>
              <a:gd name="connsiteX40" fmla="*/ 75501 w 2340529"/>
              <a:gd name="connsiteY40" fmla="*/ 839982 h 1267820"/>
              <a:gd name="connsiteX41" fmla="*/ 33556 w 2340529"/>
              <a:gd name="connsiteY41" fmla="*/ 915483 h 1267820"/>
              <a:gd name="connsiteX42" fmla="*/ 16778 w 2340529"/>
              <a:gd name="connsiteY42" fmla="*/ 940650 h 1267820"/>
              <a:gd name="connsiteX43" fmla="*/ 0 w 2340529"/>
              <a:gd name="connsiteY43" fmla="*/ 990984 h 1267820"/>
              <a:gd name="connsiteX44" fmla="*/ 8389 w 2340529"/>
              <a:gd name="connsiteY44" fmla="*/ 1041318 h 1267820"/>
              <a:gd name="connsiteX45" fmla="*/ 50334 w 2340529"/>
              <a:gd name="connsiteY45" fmla="*/ 1091652 h 1267820"/>
              <a:gd name="connsiteX46" fmla="*/ 100668 w 2340529"/>
              <a:gd name="connsiteY46" fmla="*/ 1108429 h 1267820"/>
              <a:gd name="connsiteX47" fmla="*/ 125835 w 2340529"/>
              <a:gd name="connsiteY47" fmla="*/ 1116818 h 1267820"/>
              <a:gd name="connsiteX48" fmla="*/ 151002 w 2340529"/>
              <a:gd name="connsiteY48" fmla="*/ 1125207 h 1267820"/>
              <a:gd name="connsiteX49" fmla="*/ 176169 w 2340529"/>
              <a:gd name="connsiteY49" fmla="*/ 1133596 h 1267820"/>
              <a:gd name="connsiteX50" fmla="*/ 226503 w 2340529"/>
              <a:gd name="connsiteY50" fmla="*/ 1141985 h 1267820"/>
              <a:gd name="connsiteX51" fmla="*/ 251670 w 2340529"/>
              <a:gd name="connsiteY51" fmla="*/ 1150374 h 1267820"/>
              <a:gd name="connsiteX52" fmla="*/ 310393 w 2340529"/>
              <a:gd name="connsiteY52" fmla="*/ 1158763 h 1267820"/>
              <a:gd name="connsiteX53" fmla="*/ 276837 w 2340529"/>
              <a:gd name="connsiteY53" fmla="*/ 1116818 h 1267820"/>
              <a:gd name="connsiteX54" fmla="*/ 251670 w 2340529"/>
              <a:gd name="connsiteY54" fmla="*/ 1091652 h 1267820"/>
              <a:gd name="connsiteX55" fmla="*/ 226503 w 2340529"/>
              <a:gd name="connsiteY55" fmla="*/ 1083263 h 1267820"/>
              <a:gd name="connsiteX56" fmla="*/ 318782 w 2340529"/>
              <a:gd name="connsiteY56" fmla="*/ 1100040 h 1267820"/>
              <a:gd name="connsiteX57" fmla="*/ 369116 w 2340529"/>
              <a:gd name="connsiteY57" fmla="*/ 1116818 h 1267820"/>
              <a:gd name="connsiteX58" fmla="*/ 394283 w 2340529"/>
              <a:gd name="connsiteY58" fmla="*/ 1125207 h 1267820"/>
              <a:gd name="connsiteX59" fmla="*/ 352338 w 2340529"/>
              <a:gd name="connsiteY59" fmla="*/ 1175541 h 1267820"/>
              <a:gd name="connsiteX60" fmla="*/ 302004 w 2340529"/>
              <a:gd name="connsiteY60" fmla="*/ 1217486 h 1267820"/>
              <a:gd name="connsiteX61" fmla="*/ 276837 w 2340529"/>
              <a:gd name="connsiteY61" fmla="*/ 1225875 h 1267820"/>
              <a:gd name="connsiteX62" fmla="*/ 218114 w 2340529"/>
              <a:gd name="connsiteY62" fmla="*/ 1267820 h 126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40529" h="1267820">
                <a:moveTo>
                  <a:pt x="1996580" y="9472"/>
                </a:moveTo>
                <a:cubicBezTo>
                  <a:pt x="2101997" y="-2241"/>
                  <a:pt x="2079549" y="-4042"/>
                  <a:pt x="2214694" y="9472"/>
                </a:cubicBezTo>
                <a:cubicBezTo>
                  <a:pt x="2223493" y="10352"/>
                  <a:pt x="2231952" y="13906"/>
                  <a:pt x="2239861" y="17861"/>
                </a:cubicBezTo>
                <a:cubicBezTo>
                  <a:pt x="2248879" y="22370"/>
                  <a:pt x="2256639" y="29046"/>
                  <a:pt x="2265028" y="34639"/>
                </a:cubicBezTo>
                <a:cubicBezTo>
                  <a:pt x="2270621" y="43028"/>
                  <a:pt x="2274677" y="52677"/>
                  <a:pt x="2281806" y="59806"/>
                </a:cubicBezTo>
                <a:cubicBezTo>
                  <a:pt x="2288935" y="66935"/>
                  <a:pt x="2301629" y="68034"/>
                  <a:pt x="2306973" y="76584"/>
                </a:cubicBezTo>
                <a:cubicBezTo>
                  <a:pt x="2316346" y="91581"/>
                  <a:pt x="2313941" y="112203"/>
                  <a:pt x="2323751" y="126918"/>
                </a:cubicBezTo>
                <a:lnTo>
                  <a:pt x="2340529" y="152085"/>
                </a:lnTo>
                <a:cubicBezTo>
                  <a:pt x="2336685" y="198211"/>
                  <a:pt x="2349206" y="244075"/>
                  <a:pt x="2315362" y="277919"/>
                </a:cubicBezTo>
                <a:cubicBezTo>
                  <a:pt x="2281214" y="312067"/>
                  <a:pt x="2289701" y="278249"/>
                  <a:pt x="2239861" y="311475"/>
                </a:cubicBezTo>
                <a:cubicBezTo>
                  <a:pt x="2231472" y="317068"/>
                  <a:pt x="2223907" y="324158"/>
                  <a:pt x="2214694" y="328253"/>
                </a:cubicBezTo>
                <a:cubicBezTo>
                  <a:pt x="2198533" y="335436"/>
                  <a:pt x="2181138" y="339438"/>
                  <a:pt x="2164360" y="345031"/>
                </a:cubicBezTo>
                <a:cubicBezTo>
                  <a:pt x="2104018" y="365145"/>
                  <a:pt x="2179373" y="340742"/>
                  <a:pt x="2105637" y="361809"/>
                </a:cubicBezTo>
                <a:cubicBezTo>
                  <a:pt x="2068325" y="372470"/>
                  <a:pt x="2090623" y="369845"/>
                  <a:pt x="2046914" y="378587"/>
                </a:cubicBezTo>
                <a:cubicBezTo>
                  <a:pt x="2015435" y="384883"/>
                  <a:pt x="1958992" y="392553"/>
                  <a:pt x="1929468" y="395365"/>
                </a:cubicBezTo>
                <a:cubicBezTo>
                  <a:pt x="1893173" y="398822"/>
                  <a:pt x="1856706" y="400297"/>
                  <a:pt x="1820411" y="403754"/>
                </a:cubicBezTo>
                <a:cubicBezTo>
                  <a:pt x="1782126" y="407400"/>
                  <a:pt x="1741054" y="413607"/>
                  <a:pt x="1702965" y="420532"/>
                </a:cubicBezTo>
                <a:cubicBezTo>
                  <a:pt x="1688936" y="423083"/>
                  <a:pt x="1675135" y="426905"/>
                  <a:pt x="1661020" y="428921"/>
                </a:cubicBezTo>
                <a:cubicBezTo>
                  <a:pt x="1607719" y="436536"/>
                  <a:pt x="1546216" y="440123"/>
                  <a:pt x="1493241" y="445699"/>
                </a:cubicBezTo>
                <a:cubicBezTo>
                  <a:pt x="1328766" y="463012"/>
                  <a:pt x="1552391" y="445671"/>
                  <a:pt x="1300294" y="462477"/>
                </a:cubicBezTo>
                <a:cubicBezTo>
                  <a:pt x="1283516" y="465273"/>
                  <a:pt x="1266820" y="468618"/>
                  <a:pt x="1249960" y="470866"/>
                </a:cubicBezTo>
                <a:cubicBezTo>
                  <a:pt x="1176557" y="480653"/>
                  <a:pt x="1136003" y="482002"/>
                  <a:pt x="1057013" y="487644"/>
                </a:cubicBezTo>
                <a:cubicBezTo>
                  <a:pt x="936915" y="507660"/>
                  <a:pt x="1086550" y="483424"/>
                  <a:pt x="939567" y="504422"/>
                </a:cubicBezTo>
                <a:cubicBezTo>
                  <a:pt x="841659" y="518409"/>
                  <a:pt x="934002" y="506748"/>
                  <a:pt x="847288" y="521200"/>
                </a:cubicBezTo>
                <a:cubicBezTo>
                  <a:pt x="827784" y="524451"/>
                  <a:pt x="808069" y="526338"/>
                  <a:pt x="788565" y="529589"/>
                </a:cubicBezTo>
                <a:cubicBezTo>
                  <a:pt x="774500" y="531933"/>
                  <a:pt x="760662" y="535500"/>
                  <a:pt x="746620" y="537978"/>
                </a:cubicBezTo>
                <a:cubicBezTo>
                  <a:pt x="713119" y="543890"/>
                  <a:pt x="679311" y="548084"/>
                  <a:pt x="645953" y="554756"/>
                </a:cubicBezTo>
                <a:lnTo>
                  <a:pt x="604008" y="563145"/>
                </a:lnTo>
                <a:cubicBezTo>
                  <a:pt x="587273" y="566188"/>
                  <a:pt x="570353" y="568198"/>
                  <a:pt x="553674" y="571534"/>
                </a:cubicBezTo>
                <a:cubicBezTo>
                  <a:pt x="542368" y="573795"/>
                  <a:pt x="531424" y="577662"/>
                  <a:pt x="520118" y="579923"/>
                </a:cubicBezTo>
                <a:cubicBezTo>
                  <a:pt x="503439" y="583259"/>
                  <a:pt x="486286" y="584187"/>
                  <a:pt x="469784" y="588312"/>
                </a:cubicBezTo>
                <a:cubicBezTo>
                  <a:pt x="452626" y="592601"/>
                  <a:pt x="436228" y="599497"/>
                  <a:pt x="419450" y="605090"/>
                </a:cubicBezTo>
                <a:lnTo>
                  <a:pt x="394283" y="613479"/>
                </a:lnTo>
                <a:cubicBezTo>
                  <a:pt x="385894" y="616275"/>
                  <a:pt x="376474" y="616963"/>
                  <a:pt x="369116" y="621868"/>
                </a:cubicBezTo>
                <a:cubicBezTo>
                  <a:pt x="257390" y="696352"/>
                  <a:pt x="422978" y="589148"/>
                  <a:pt x="318782" y="647035"/>
                </a:cubicBezTo>
                <a:cubicBezTo>
                  <a:pt x="301155" y="656828"/>
                  <a:pt x="285226" y="669406"/>
                  <a:pt x="268448" y="680591"/>
                </a:cubicBezTo>
                <a:lnTo>
                  <a:pt x="218114" y="714147"/>
                </a:lnTo>
                <a:lnTo>
                  <a:pt x="192947" y="730925"/>
                </a:lnTo>
                <a:cubicBezTo>
                  <a:pt x="184558" y="736518"/>
                  <a:pt x="174909" y="740574"/>
                  <a:pt x="167780" y="747703"/>
                </a:cubicBezTo>
                <a:cubicBezTo>
                  <a:pt x="151002" y="764481"/>
                  <a:pt x="130608" y="778294"/>
                  <a:pt x="117446" y="798037"/>
                </a:cubicBezTo>
                <a:cubicBezTo>
                  <a:pt x="95075" y="831593"/>
                  <a:pt x="109057" y="817611"/>
                  <a:pt x="75501" y="839982"/>
                </a:cubicBezTo>
                <a:cubicBezTo>
                  <a:pt x="60735" y="884279"/>
                  <a:pt x="72017" y="857791"/>
                  <a:pt x="33556" y="915483"/>
                </a:cubicBezTo>
                <a:cubicBezTo>
                  <a:pt x="27963" y="923872"/>
                  <a:pt x="19966" y="931085"/>
                  <a:pt x="16778" y="940650"/>
                </a:cubicBezTo>
                <a:lnTo>
                  <a:pt x="0" y="990984"/>
                </a:lnTo>
                <a:cubicBezTo>
                  <a:pt x="2796" y="1007762"/>
                  <a:pt x="3010" y="1025181"/>
                  <a:pt x="8389" y="1041318"/>
                </a:cubicBezTo>
                <a:cubicBezTo>
                  <a:pt x="12424" y="1053422"/>
                  <a:pt x="40776" y="1086342"/>
                  <a:pt x="50334" y="1091652"/>
                </a:cubicBezTo>
                <a:cubicBezTo>
                  <a:pt x="65794" y="1100241"/>
                  <a:pt x="83890" y="1102837"/>
                  <a:pt x="100668" y="1108429"/>
                </a:cubicBezTo>
                <a:lnTo>
                  <a:pt x="125835" y="1116818"/>
                </a:lnTo>
                <a:lnTo>
                  <a:pt x="151002" y="1125207"/>
                </a:lnTo>
                <a:cubicBezTo>
                  <a:pt x="159391" y="1128003"/>
                  <a:pt x="167447" y="1132142"/>
                  <a:pt x="176169" y="1133596"/>
                </a:cubicBezTo>
                <a:cubicBezTo>
                  <a:pt x="192947" y="1136392"/>
                  <a:pt x="209899" y="1138295"/>
                  <a:pt x="226503" y="1141985"/>
                </a:cubicBezTo>
                <a:cubicBezTo>
                  <a:pt x="235135" y="1143903"/>
                  <a:pt x="242999" y="1148640"/>
                  <a:pt x="251670" y="1150374"/>
                </a:cubicBezTo>
                <a:cubicBezTo>
                  <a:pt x="271059" y="1154252"/>
                  <a:pt x="290819" y="1155967"/>
                  <a:pt x="310393" y="1158763"/>
                </a:cubicBezTo>
                <a:cubicBezTo>
                  <a:pt x="296622" y="1117449"/>
                  <a:pt x="311863" y="1146006"/>
                  <a:pt x="276837" y="1116818"/>
                </a:cubicBezTo>
                <a:cubicBezTo>
                  <a:pt x="267723" y="1109223"/>
                  <a:pt x="261541" y="1098233"/>
                  <a:pt x="251670" y="1091652"/>
                </a:cubicBezTo>
                <a:cubicBezTo>
                  <a:pt x="244312" y="1086747"/>
                  <a:pt x="217660" y="1083263"/>
                  <a:pt x="226503" y="1083263"/>
                </a:cubicBezTo>
                <a:cubicBezTo>
                  <a:pt x="232892" y="1083263"/>
                  <a:pt x="308785" y="1097314"/>
                  <a:pt x="318782" y="1100040"/>
                </a:cubicBezTo>
                <a:cubicBezTo>
                  <a:pt x="335844" y="1104693"/>
                  <a:pt x="352338" y="1111225"/>
                  <a:pt x="369116" y="1116818"/>
                </a:cubicBezTo>
                <a:lnTo>
                  <a:pt x="394283" y="1125207"/>
                </a:lnTo>
                <a:cubicBezTo>
                  <a:pt x="380188" y="1167493"/>
                  <a:pt x="395000" y="1138974"/>
                  <a:pt x="352338" y="1175541"/>
                </a:cubicBezTo>
                <a:cubicBezTo>
                  <a:pt x="326364" y="1197805"/>
                  <a:pt x="331670" y="1202653"/>
                  <a:pt x="302004" y="1217486"/>
                </a:cubicBezTo>
                <a:cubicBezTo>
                  <a:pt x="294095" y="1221441"/>
                  <a:pt x="284567" y="1221581"/>
                  <a:pt x="276837" y="1225875"/>
                </a:cubicBezTo>
                <a:cubicBezTo>
                  <a:pt x="236619" y="1248219"/>
                  <a:pt x="238132" y="1247802"/>
                  <a:pt x="218114" y="12678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205C5-DAEF-4BBE-8D2A-A2293C2C8A30}"/>
              </a:ext>
            </a:extLst>
          </p:cNvPr>
          <p:cNvSpPr/>
          <p:nvPr/>
        </p:nvSpPr>
        <p:spPr>
          <a:xfrm>
            <a:off x="1568740" y="4997725"/>
            <a:ext cx="2340529" cy="1267820"/>
          </a:xfrm>
          <a:custGeom>
            <a:avLst/>
            <a:gdLst>
              <a:gd name="connsiteX0" fmla="*/ 1996580 w 2340529"/>
              <a:gd name="connsiteY0" fmla="*/ 9472 h 1267820"/>
              <a:gd name="connsiteX1" fmla="*/ 2214694 w 2340529"/>
              <a:gd name="connsiteY1" fmla="*/ 9472 h 1267820"/>
              <a:gd name="connsiteX2" fmla="*/ 2239861 w 2340529"/>
              <a:gd name="connsiteY2" fmla="*/ 17861 h 1267820"/>
              <a:gd name="connsiteX3" fmla="*/ 2265028 w 2340529"/>
              <a:gd name="connsiteY3" fmla="*/ 34639 h 1267820"/>
              <a:gd name="connsiteX4" fmla="*/ 2281806 w 2340529"/>
              <a:gd name="connsiteY4" fmla="*/ 59806 h 1267820"/>
              <a:gd name="connsiteX5" fmla="*/ 2306973 w 2340529"/>
              <a:gd name="connsiteY5" fmla="*/ 76584 h 1267820"/>
              <a:gd name="connsiteX6" fmla="*/ 2323751 w 2340529"/>
              <a:gd name="connsiteY6" fmla="*/ 126918 h 1267820"/>
              <a:gd name="connsiteX7" fmla="*/ 2340529 w 2340529"/>
              <a:gd name="connsiteY7" fmla="*/ 152085 h 1267820"/>
              <a:gd name="connsiteX8" fmla="*/ 2315362 w 2340529"/>
              <a:gd name="connsiteY8" fmla="*/ 277919 h 1267820"/>
              <a:gd name="connsiteX9" fmla="*/ 2239861 w 2340529"/>
              <a:gd name="connsiteY9" fmla="*/ 311475 h 1267820"/>
              <a:gd name="connsiteX10" fmla="*/ 2214694 w 2340529"/>
              <a:gd name="connsiteY10" fmla="*/ 328253 h 1267820"/>
              <a:gd name="connsiteX11" fmla="*/ 2164360 w 2340529"/>
              <a:gd name="connsiteY11" fmla="*/ 345031 h 1267820"/>
              <a:gd name="connsiteX12" fmla="*/ 2105637 w 2340529"/>
              <a:gd name="connsiteY12" fmla="*/ 361809 h 1267820"/>
              <a:gd name="connsiteX13" fmla="*/ 2046914 w 2340529"/>
              <a:gd name="connsiteY13" fmla="*/ 378587 h 1267820"/>
              <a:gd name="connsiteX14" fmla="*/ 1929468 w 2340529"/>
              <a:gd name="connsiteY14" fmla="*/ 395365 h 1267820"/>
              <a:gd name="connsiteX15" fmla="*/ 1820411 w 2340529"/>
              <a:gd name="connsiteY15" fmla="*/ 403754 h 1267820"/>
              <a:gd name="connsiteX16" fmla="*/ 1702965 w 2340529"/>
              <a:gd name="connsiteY16" fmla="*/ 420532 h 1267820"/>
              <a:gd name="connsiteX17" fmla="*/ 1661020 w 2340529"/>
              <a:gd name="connsiteY17" fmla="*/ 428921 h 1267820"/>
              <a:gd name="connsiteX18" fmla="*/ 1493241 w 2340529"/>
              <a:gd name="connsiteY18" fmla="*/ 445699 h 1267820"/>
              <a:gd name="connsiteX19" fmla="*/ 1300294 w 2340529"/>
              <a:gd name="connsiteY19" fmla="*/ 462477 h 1267820"/>
              <a:gd name="connsiteX20" fmla="*/ 1249960 w 2340529"/>
              <a:gd name="connsiteY20" fmla="*/ 470866 h 1267820"/>
              <a:gd name="connsiteX21" fmla="*/ 1057013 w 2340529"/>
              <a:gd name="connsiteY21" fmla="*/ 487644 h 1267820"/>
              <a:gd name="connsiteX22" fmla="*/ 939567 w 2340529"/>
              <a:gd name="connsiteY22" fmla="*/ 504422 h 1267820"/>
              <a:gd name="connsiteX23" fmla="*/ 847288 w 2340529"/>
              <a:gd name="connsiteY23" fmla="*/ 521200 h 1267820"/>
              <a:gd name="connsiteX24" fmla="*/ 788565 w 2340529"/>
              <a:gd name="connsiteY24" fmla="*/ 529589 h 1267820"/>
              <a:gd name="connsiteX25" fmla="*/ 746620 w 2340529"/>
              <a:gd name="connsiteY25" fmla="*/ 537978 h 1267820"/>
              <a:gd name="connsiteX26" fmla="*/ 645953 w 2340529"/>
              <a:gd name="connsiteY26" fmla="*/ 554756 h 1267820"/>
              <a:gd name="connsiteX27" fmla="*/ 604008 w 2340529"/>
              <a:gd name="connsiteY27" fmla="*/ 563145 h 1267820"/>
              <a:gd name="connsiteX28" fmla="*/ 553674 w 2340529"/>
              <a:gd name="connsiteY28" fmla="*/ 571534 h 1267820"/>
              <a:gd name="connsiteX29" fmla="*/ 520118 w 2340529"/>
              <a:gd name="connsiteY29" fmla="*/ 579923 h 1267820"/>
              <a:gd name="connsiteX30" fmla="*/ 469784 w 2340529"/>
              <a:gd name="connsiteY30" fmla="*/ 588312 h 1267820"/>
              <a:gd name="connsiteX31" fmla="*/ 419450 w 2340529"/>
              <a:gd name="connsiteY31" fmla="*/ 605090 h 1267820"/>
              <a:gd name="connsiteX32" fmla="*/ 394283 w 2340529"/>
              <a:gd name="connsiteY32" fmla="*/ 613479 h 1267820"/>
              <a:gd name="connsiteX33" fmla="*/ 369116 w 2340529"/>
              <a:gd name="connsiteY33" fmla="*/ 621868 h 1267820"/>
              <a:gd name="connsiteX34" fmla="*/ 318782 w 2340529"/>
              <a:gd name="connsiteY34" fmla="*/ 647035 h 1267820"/>
              <a:gd name="connsiteX35" fmla="*/ 268448 w 2340529"/>
              <a:gd name="connsiteY35" fmla="*/ 680591 h 1267820"/>
              <a:gd name="connsiteX36" fmla="*/ 218114 w 2340529"/>
              <a:gd name="connsiteY36" fmla="*/ 714147 h 1267820"/>
              <a:gd name="connsiteX37" fmla="*/ 192947 w 2340529"/>
              <a:gd name="connsiteY37" fmla="*/ 730925 h 1267820"/>
              <a:gd name="connsiteX38" fmla="*/ 167780 w 2340529"/>
              <a:gd name="connsiteY38" fmla="*/ 747703 h 1267820"/>
              <a:gd name="connsiteX39" fmla="*/ 117446 w 2340529"/>
              <a:gd name="connsiteY39" fmla="*/ 798037 h 1267820"/>
              <a:gd name="connsiteX40" fmla="*/ 75501 w 2340529"/>
              <a:gd name="connsiteY40" fmla="*/ 839982 h 1267820"/>
              <a:gd name="connsiteX41" fmla="*/ 33556 w 2340529"/>
              <a:gd name="connsiteY41" fmla="*/ 915483 h 1267820"/>
              <a:gd name="connsiteX42" fmla="*/ 16778 w 2340529"/>
              <a:gd name="connsiteY42" fmla="*/ 940650 h 1267820"/>
              <a:gd name="connsiteX43" fmla="*/ 0 w 2340529"/>
              <a:gd name="connsiteY43" fmla="*/ 990984 h 1267820"/>
              <a:gd name="connsiteX44" fmla="*/ 8389 w 2340529"/>
              <a:gd name="connsiteY44" fmla="*/ 1041318 h 1267820"/>
              <a:gd name="connsiteX45" fmla="*/ 50334 w 2340529"/>
              <a:gd name="connsiteY45" fmla="*/ 1091652 h 1267820"/>
              <a:gd name="connsiteX46" fmla="*/ 100668 w 2340529"/>
              <a:gd name="connsiteY46" fmla="*/ 1108429 h 1267820"/>
              <a:gd name="connsiteX47" fmla="*/ 125835 w 2340529"/>
              <a:gd name="connsiteY47" fmla="*/ 1116818 h 1267820"/>
              <a:gd name="connsiteX48" fmla="*/ 151002 w 2340529"/>
              <a:gd name="connsiteY48" fmla="*/ 1125207 h 1267820"/>
              <a:gd name="connsiteX49" fmla="*/ 176169 w 2340529"/>
              <a:gd name="connsiteY49" fmla="*/ 1133596 h 1267820"/>
              <a:gd name="connsiteX50" fmla="*/ 226503 w 2340529"/>
              <a:gd name="connsiteY50" fmla="*/ 1141985 h 1267820"/>
              <a:gd name="connsiteX51" fmla="*/ 251670 w 2340529"/>
              <a:gd name="connsiteY51" fmla="*/ 1150374 h 1267820"/>
              <a:gd name="connsiteX52" fmla="*/ 310393 w 2340529"/>
              <a:gd name="connsiteY52" fmla="*/ 1158763 h 1267820"/>
              <a:gd name="connsiteX53" fmla="*/ 276837 w 2340529"/>
              <a:gd name="connsiteY53" fmla="*/ 1116818 h 1267820"/>
              <a:gd name="connsiteX54" fmla="*/ 251670 w 2340529"/>
              <a:gd name="connsiteY54" fmla="*/ 1091652 h 1267820"/>
              <a:gd name="connsiteX55" fmla="*/ 226503 w 2340529"/>
              <a:gd name="connsiteY55" fmla="*/ 1083263 h 1267820"/>
              <a:gd name="connsiteX56" fmla="*/ 318782 w 2340529"/>
              <a:gd name="connsiteY56" fmla="*/ 1100040 h 1267820"/>
              <a:gd name="connsiteX57" fmla="*/ 369116 w 2340529"/>
              <a:gd name="connsiteY57" fmla="*/ 1116818 h 1267820"/>
              <a:gd name="connsiteX58" fmla="*/ 394283 w 2340529"/>
              <a:gd name="connsiteY58" fmla="*/ 1125207 h 1267820"/>
              <a:gd name="connsiteX59" fmla="*/ 352338 w 2340529"/>
              <a:gd name="connsiteY59" fmla="*/ 1175541 h 1267820"/>
              <a:gd name="connsiteX60" fmla="*/ 302004 w 2340529"/>
              <a:gd name="connsiteY60" fmla="*/ 1217486 h 1267820"/>
              <a:gd name="connsiteX61" fmla="*/ 276837 w 2340529"/>
              <a:gd name="connsiteY61" fmla="*/ 1225875 h 1267820"/>
              <a:gd name="connsiteX62" fmla="*/ 218114 w 2340529"/>
              <a:gd name="connsiteY62" fmla="*/ 1267820 h 126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40529" h="1267820">
                <a:moveTo>
                  <a:pt x="1996580" y="9472"/>
                </a:moveTo>
                <a:cubicBezTo>
                  <a:pt x="2101997" y="-2241"/>
                  <a:pt x="2079549" y="-4042"/>
                  <a:pt x="2214694" y="9472"/>
                </a:cubicBezTo>
                <a:cubicBezTo>
                  <a:pt x="2223493" y="10352"/>
                  <a:pt x="2231952" y="13906"/>
                  <a:pt x="2239861" y="17861"/>
                </a:cubicBezTo>
                <a:cubicBezTo>
                  <a:pt x="2248879" y="22370"/>
                  <a:pt x="2256639" y="29046"/>
                  <a:pt x="2265028" y="34639"/>
                </a:cubicBezTo>
                <a:cubicBezTo>
                  <a:pt x="2270621" y="43028"/>
                  <a:pt x="2274677" y="52677"/>
                  <a:pt x="2281806" y="59806"/>
                </a:cubicBezTo>
                <a:cubicBezTo>
                  <a:pt x="2288935" y="66935"/>
                  <a:pt x="2301629" y="68034"/>
                  <a:pt x="2306973" y="76584"/>
                </a:cubicBezTo>
                <a:cubicBezTo>
                  <a:pt x="2316346" y="91581"/>
                  <a:pt x="2313941" y="112203"/>
                  <a:pt x="2323751" y="126918"/>
                </a:cubicBezTo>
                <a:lnTo>
                  <a:pt x="2340529" y="152085"/>
                </a:lnTo>
                <a:cubicBezTo>
                  <a:pt x="2336685" y="198211"/>
                  <a:pt x="2349206" y="244075"/>
                  <a:pt x="2315362" y="277919"/>
                </a:cubicBezTo>
                <a:cubicBezTo>
                  <a:pt x="2281214" y="312067"/>
                  <a:pt x="2289701" y="278249"/>
                  <a:pt x="2239861" y="311475"/>
                </a:cubicBezTo>
                <a:cubicBezTo>
                  <a:pt x="2231472" y="317068"/>
                  <a:pt x="2223907" y="324158"/>
                  <a:pt x="2214694" y="328253"/>
                </a:cubicBezTo>
                <a:cubicBezTo>
                  <a:pt x="2198533" y="335436"/>
                  <a:pt x="2181138" y="339438"/>
                  <a:pt x="2164360" y="345031"/>
                </a:cubicBezTo>
                <a:cubicBezTo>
                  <a:pt x="2104018" y="365145"/>
                  <a:pt x="2179373" y="340742"/>
                  <a:pt x="2105637" y="361809"/>
                </a:cubicBezTo>
                <a:cubicBezTo>
                  <a:pt x="2068325" y="372470"/>
                  <a:pt x="2090623" y="369845"/>
                  <a:pt x="2046914" y="378587"/>
                </a:cubicBezTo>
                <a:cubicBezTo>
                  <a:pt x="2015435" y="384883"/>
                  <a:pt x="1958992" y="392553"/>
                  <a:pt x="1929468" y="395365"/>
                </a:cubicBezTo>
                <a:cubicBezTo>
                  <a:pt x="1893173" y="398822"/>
                  <a:pt x="1856706" y="400297"/>
                  <a:pt x="1820411" y="403754"/>
                </a:cubicBezTo>
                <a:cubicBezTo>
                  <a:pt x="1782126" y="407400"/>
                  <a:pt x="1741054" y="413607"/>
                  <a:pt x="1702965" y="420532"/>
                </a:cubicBezTo>
                <a:cubicBezTo>
                  <a:pt x="1688936" y="423083"/>
                  <a:pt x="1675135" y="426905"/>
                  <a:pt x="1661020" y="428921"/>
                </a:cubicBezTo>
                <a:cubicBezTo>
                  <a:pt x="1607719" y="436536"/>
                  <a:pt x="1546216" y="440123"/>
                  <a:pt x="1493241" y="445699"/>
                </a:cubicBezTo>
                <a:cubicBezTo>
                  <a:pt x="1328766" y="463012"/>
                  <a:pt x="1552391" y="445671"/>
                  <a:pt x="1300294" y="462477"/>
                </a:cubicBezTo>
                <a:cubicBezTo>
                  <a:pt x="1283516" y="465273"/>
                  <a:pt x="1266820" y="468618"/>
                  <a:pt x="1249960" y="470866"/>
                </a:cubicBezTo>
                <a:cubicBezTo>
                  <a:pt x="1176557" y="480653"/>
                  <a:pt x="1136003" y="482002"/>
                  <a:pt x="1057013" y="487644"/>
                </a:cubicBezTo>
                <a:cubicBezTo>
                  <a:pt x="936915" y="507660"/>
                  <a:pt x="1086550" y="483424"/>
                  <a:pt x="939567" y="504422"/>
                </a:cubicBezTo>
                <a:cubicBezTo>
                  <a:pt x="841659" y="518409"/>
                  <a:pt x="934002" y="506748"/>
                  <a:pt x="847288" y="521200"/>
                </a:cubicBezTo>
                <a:cubicBezTo>
                  <a:pt x="827784" y="524451"/>
                  <a:pt x="808069" y="526338"/>
                  <a:pt x="788565" y="529589"/>
                </a:cubicBezTo>
                <a:cubicBezTo>
                  <a:pt x="774500" y="531933"/>
                  <a:pt x="760662" y="535500"/>
                  <a:pt x="746620" y="537978"/>
                </a:cubicBezTo>
                <a:cubicBezTo>
                  <a:pt x="713119" y="543890"/>
                  <a:pt x="679311" y="548084"/>
                  <a:pt x="645953" y="554756"/>
                </a:cubicBezTo>
                <a:lnTo>
                  <a:pt x="604008" y="563145"/>
                </a:lnTo>
                <a:cubicBezTo>
                  <a:pt x="587273" y="566188"/>
                  <a:pt x="570353" y="568198"/>
                  <a:pt x="553674" y="571534"/>
                </a:cubicBezTo>
                <a:cubicBezTo>
                  <a:pt x="542368" y="573795"/>
                  <a:pt x="531424" y="577662"/>
                  <a:pt x="520118" y="579923"/>
                </a:cubicBezTo>
                <a:cubicBezTo>
                  <a:pt x="503439" y="583259"/>
                  <a:pt x="486286" y="584187"/>
                  <a:pt x="469784" y="588312"/>
                </a:cubicBezTo>
                <a:cubicBezTo>
                  <a:pt x="452626" y="592601"/>
                  <a:pt x="436228" y="599497"/>
                  <a:pt x="419450" y="605090"/>
                </a:cubicBezTo>
                <a:lnTo>
                  <a:pt x="394283" y="613479"/>
                </a:lnTo>
                <a:cubicBezTo>
                  <a:pt x="385894" y="616275"/>
                  <a:pt x="376474" y="616963"/>
                  <a:pt x="369116" y="621868"/>
                </a:cubicBezTo>
                <a:cubicBezTo>
                  <a:pt x="257390" y="696352"/>
                  <a:pt x="422978" y="589148"/>
                  <a:pt x="318782" y="647035"/>
                </a:cubicBezTo>
                <a:cubicBezTo>
                  <a:pt x="301155" y="656828"/>
                  <a:pt x="285226" y="669406"/>
                  <a:pt x="268448" y="680591"/>
                </a:cubicBezTo>
                <a:lnTo>
                  <a:pt x="218114" y="714147"/>
                </a:lnTo>
                <a:lnTo>
                  <a:pt x="192947" y="730925"/>
                </a:lnTo>
                <a:cubicBezTo>
                  <a:pt x="184558" y="736518"/>
                  <a:pt x="174909" y="740574"/>
                  <a:pt x="167780" y="747703"/>
                </a:cubicBezTo>
                <a:cubicBezTo>
                  <a:pt x="151002" y="764481"/>
                  <a:pt x="130608" y="778294"/>
                  <a:pt x="117446" y="798037"/>
                </a:cubicBezTo>
                <a:cubicBezTo>
                  <a:pt x="95075" y="831593"/>
                  <a:pt x="109057" y="817611"/>
                  <a:pt x="75501" y="839982"/>
                </a:cubicBezTo>
                <a:cubicBezTo>
                  <a:pt x="60735" y="884279"/>
                  <a:pt x="72017" y="857791"/>
                  <a:pt x="33556" y="915483"/>
                </a:cubicBezTo>
                <a:cubicBezTo>
                  <a:pt x="27963" y="923872"/>
                  <a:pt x="19966" y="931085"/>
                  <a:pt x="16778" y="940650"/>
                </a:cubicBezTo>
                <a:lnTo>
                  <a:pt x="0" y="990984"/>
                </a:lnTo>
                <a:cubicBezTo>
                  <a:pt x="2796" y="1007762"/>
                  <a:pt x="3010" y="1025181"/>
                  <a:pt x="8389" y="1041318"/>
                </a:cubicBezTo>
                <a:cubicBezTo>
                  <a:pt x="12424" y="1053422"/>
                  <a:pt x="40776" y="1086342"/>
                  <a:pt x="50334" y="1091652"/>
                </a:cubicBezTo>
                <a:cubicBezTo>
                  <a:pt x="65794" y="1100241"/>
                  <a:pt x="83890" y="1102837"/>
                  <a:pt x="100668" y="1108429"/>
                </a:cubicBezTo>
                <a:lnTo>
                  <a:pt x="125835" y="1116818"/>
                </a:lnTo>
                <a:lnTo>
                  <a:pt x="151002" y="1125207"/>
                </a:lnTo>
                <a:cubicBezTo>
                  <a:pt x="159391" y="1128003"/>
                  <a:pt x="167447" y="1132142"/>
                  <a:pt x="176169" y="1133596"/>
                </a:cubicBezTo>
                <a:cubicBezTo>
                  <a:pt x="192947" y="1136392"/>
                  <a:pt x="209899" y="1138295"/>
                  <a:pt x="226503" y="1141985"/>
                </a:cubicBezTo>
                <a:cubicBezTo>
                  <a:pt x="235135" y="1143903"/>
                  <a:pt x="242999" y="1148640"/>
                  <a:pt x="251670" y="1150374"/>
                </a:cubicBezTo>
                <a:cubicBezTo>
                  <a:pt x="271059" y="1154252"/>
                  <a:pt x="290819" y="1155967"/>
                  <a:pt x="310393" y="1158763"/>
                </a:cubicBezTo>
                <a:cubicBezTo>
                  <a:pt x="296622" y="1117449"/>
                  <a:pt x="311863" y="1146006"/>
                  <a:pt x="276837" y="1116818"/>
                </a:cubicBezTo>
                <a:cubicBezTo>
                  <a:pt x="267723" y="1109223"/>
                  <a:pt x="261541" y="1098233"/>
                  <a:pt x="251670" y="1091652"/>
                </a:cubicBezTo>
                <a:cubicBezTo>
                  <a:pt x="244312" y="1086747"/>
                  <a:pt x="217660" y="1083263"/>
                  <a:pt x="226503" y="1083263"/>
                </a:cubicBezTo>
                <a:cubicBezTo>
                  <a:pt x="232892" y="1083263"/>
                  <a:pt x="308785" y="1097314"/>
                  <a:pt x="318782" y="1100040"/>
                </a:cubicBezTo>
                <a:cubicBezTo>
                  <a:pt x="335844" y="1104693"/>
                  <a:pt x="352338" y="1111225"/>
                  <a:pt x="369116" y="1116818"/>
                </a:cubicBezTo>
                <a:lnTo>
                  <a:pt x="394283" y="1125207"/>
                </a:lnTo>
                <a:cubicBezTo>
                  <a:pt x="380188" y="1167493"/>
                  <a:pt x="395000" y="1138974"/>
                  <a:pt x="352338" y="1175541"/>
                </a:cubicBezTo>
                <a:cubicBezTo>
                  <a:pt x="326364" y="1197805"/>
                  <a:pt x="331670" y="1202653"/>
                  <a:pt x="302004" y="1217486"/>
                </a:cubicBezTo>
                <a:cubicBezTo>
                  <a:pt x="294095" y="1221441"/>
                  <a:pt x="284567" y="1221581"/>
                  <a:pt x="276837" y="1225875"/>
                </a:cubicBezTo>
                <a:cubicBezTo>
                  <a:pt x="236619" y="1248219"/>
                  <a:pt x="238132" y="1247802"/>
                  <a:pt x="218114" y="12678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05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[[6, 3, 2, 7, 1, 5, 0, 4, 8], '']</a:t>
            </a:r>
          </a:p>
          <a:p>
            <a:pPr algn="l" rtl="0"/>
            <a:r>
              <a:rPr lang="en-US" dirty="0"/>
              <a:t>[[[0, 1, 2, 3, 4, 5, 6, 7, 8], '^^&gt;</a:t>
            </a:r>
            <a:r>
              <a:rPr lang="en-US" dirty="0" err="1"/>
              <a:t>vv</a:t>
            </a:r>
            <a:r>
              <a:rPr lang="en-US" dirty="0"/>
              <a:t>&lt;^^'], 8, [[6, 3, 2, 7, 1, 5, 0, 4, 8], '']]</a:t>
            </a:r>
          </a:p>
          <a:p>
            <a:pPr algn="l" rtl="0"/>
            <a:r>
              <a:rPr lang="en-US" dirty="0"/>
              <a:t>(We’ll get to the numbers soon…)</a:t>
            </a:r>
          </a:p>
        </p:txBody>
      </p:sp>
    </p:spTree>
    <p:extLst>
      <p:ext uri="{BB962C8B-B14F-4D97-AF65-F5344CB8AC3E}">
        <p14:creationId xmlns:p14="http://schemas.microsoft.com/office/powerpoint/2010/main" val="399650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5402" y="1377934"/>
            <a:ext cx="749975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Anything *except* for far-left positions.  So if a zero is at 0, 3, 6, then we can’t move left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0626"/>
              </p:ext>
            </p:extLst>
          </p:nvPr>
        </p:nvGraphicFramePr>
        <p:xfrm>
          <a:off x="989898" y="5312510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12575"/>
              </p:ext>
            </p:extLst>
          </p:nvPr>
        </p:nvGraphicFramePr>
        <p:xfrm>
          <a:off x="2105633" y="2144663"/>
          <a:ext cx="1384182" cy="2560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2105633" y="544220"/>
            <a:ext cx="3483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dirty="0"/>
              <a:t>Valid moves for </a:t>
            </a:r>
            <a:r>
              <a:rPr lang="he-IL" sz="3200" dirty="0"/>
              <a:t>"</a:t>
            </a:r>
            <a:r>
              <a:rPr lang="he-IL" sz="3200" b="1" dirty="0"/>
              <a:t>&gt;</a:t>
            </a:r>
            <a:r>
              <a:rPr lang="he-IL" sz="3200" dirty="0"/>
              <a:t>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52CB0-36C6-46DF-AAD8-FF50D9BF73AE}"/>
              </a:ext>
            </a:extLst>
          </p:cNvPr>
          <p:cNvCxnSpPr/>
          <p:nvPr/>
        </p:nvCxnSpPr>
        <p:spPr>
          <a:xfrm flipH="1">
            <a:off x="4026716" y="2533475"/>
            <a:ext cx="788565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-0.00255 L 1.66667E-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1615" y="1279322"/>
            <a:ext cx="749975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Anything *except* for far-right positions.  So if a zero is at 2, 5, 8, then we can’t move left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5235"/>
              </p:ext>
            </p:extLst>
          </p:nvPr>
        </p:nvGraphicFramePr>
        <p:xfrm>
          <a:off x="989898" y="5312510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46373"/>
              </p:ext>
            </p:extLst>
          </p:nvPr>
        </p:nvGraphicFramePr>
        <p:xfrm>
          <a:off x="2105633" y="2144663"/>
          <a:ext cx="1384182" cy="2560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2797724" y="518842"/>
            <a:ext cx="499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Valid moves for </a:t>
            </a:r>
            <a:r>
              <a:rPr lang="he-IL" sz="3200" dirty="0"/>
              <a:t>"</a:t>
            </a:r>
            <a:r>
              <a:rPr lang="en-US" sz="3200" b="1" dirty="0"/>
              <a:t>&gt;</a:t>
            </a:r>
            <a:r>
              <a:rPr lang="he-IL" sz="3200" dirty="0"/>
              <a:t>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52CB0-36C6-46DF-AAD8-FF50D9BF73AE}"/>
              </a:ext>
            </a:extLst>
          </p:cNvPr>
          <p:cNvCxnSpPr>
            <a:cxnSpLocks/>
          </p:cNvCxnSpPr>
          <p:nvPr/>
        </p:nvCxnSpPr>
        <p:spPr>
          <a:xfrm>
            <a:off x="3783435" y="2506581"/>
            <a:ext cx="788565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-0.00255 L 3.33333E-6 -1.11111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886108" y="1451298"/>
            <a:ext cx="749975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Anything except the last row (6,7,8)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60245"/>
              </p:ext>
            </p:extLst>
          </p:nvPr>
        </p:nvGraphicFramePr>
        <p:xfrm>
          <a:off x="989898" y="5312510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74205"/>
              </p:ext>
            </p:extLst>
          </p:nvPr>
        </p:nvGraphicFramePr>
        <p:xfrm>
          <a:off x="2105633" y="2144663"/>
          <a:ext cx="1384182" cy="2560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52CB0-36C6-46DF-AAD8-FF50D9BF73AE}"/>
              </a:ext>
            </a:extLst>
          </p:cNvPr>
          <p:cNvCxnSpPr>
            <a:cxnSpLocks/>
          </p:cNvCxnSpPr>
          <p:nvPr/>
        </p:nvCxnSpPr>
        <p:spPr>
          <a:xfrm rot="5400000" flipV="1">
            <a:off x="4919566" y="3030541"/>
            <a:ext cx="788565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81636B-B62F-4F8D-9F40-AD57AE8BF36F}"/>
              </a:ext>
            </a:extLst>
          </p:cNvPr>
          <p:cNvSpPr/>
          <p:nvPr/>
        </p:nvSpPr>
        <p:spPr>
          <a:xfrm>
            <a:off x="2608975" y="472240"/>
            <a:ext cx="499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Valid moves for </a:t>
            </a:r>
            <a:r>
              <a:rPr lang="he-IL" sz="3200" dirty="0"/>
              <a:t>"</a:t>
            </a:r>
            <a:r>
              <a:rPr lang="en-US" sz="3200" b="1" dirty="0"/>
              <a:t>V</a:t>
            </a:r>
            <a:r>
              <a:rPr lang="he-IL" sz="3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85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1.94444E-6 -0.25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5402" y="1575157"/>
            <a:ext cx="7499758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Anything except the top row (0,1,2)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/>
        </p:nvGraphicFramePr>
        <p:xfrm>
          <a:off x="989898" y="5312510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/>
        </p:nvGraphicFramePr>
        <p:xfrm>
          <a:off x="2105633" y="2144663"/>
          <a:ext cx="1384182" cy="2560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52CB0-36C6-46DF-AAD8-FF50D9BF73AE}"/>
              </a:ext>
            </a:extLst>
          </p:cNvPr>
          <p:cNvCxnSpPr>
            <a:cxnSpLocks/>
          </p:cNvCxnSpPr>
          <p:nvPr/>
        </p:nvCxnSpPr>
        <p:spPr>
          <a:xfrm rot="16200000">
            <a:off x="4498226" y="2826351"/>
            <a:ext cx="788565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74BBFA4-0A37-496C-981D-71A169DD1589}"/>
              </a:ext>
            </a:extLst>
          </p:cNvPr>
          <p:cNvSpPr/>
          <p:nvPr/>
        </p:nvSpPr>
        <p:spPr>
          <a:xfrm>
            <a:off x="3565321" y="619144"/>
            <a:ext cx="499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Valid moves for </a:t>
            </a:r>
            <a:r>
              <a:rPr lang="he-IL" sz="3200" dirty="0"/>
              <a:t>"</a:t>
            </a:r>
            <a:r>
              <a:rPr lang="en-US" sz="3200" b="1" dirty="0"/>
              <a:t>^</a:t>
            </a:r>
            <a:r>
              <a:rPr lang="he-IL" sz="3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014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672353" y="1602052"/>
            <a:ext cx="6718429" cy="28126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Step 1: Check that the move is legal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Step 2: Four possibilities: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moving left, swap the zero with the value on its left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moving right, swap the zero with the value to its right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moving up, swap with the value above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moving down, swap with the value below</a:t>
            </a:r>
            <a:endParaRPr lang="he-IL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37979"/>
              </p:ext>
            </p:extLst>
          </p:nvPr>
        </p:nvGraphicFramePr>
        <p:xfrm>
          <a:off x="3391863" y="5848025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82763"/>
              </p:ext>
            </p:extLst>
          </p:nvPr>
        </p:nvGraphicFramePr>
        <p:xfrm>
          <a:off x="7492022" y="2435096"/>
          <a:ext cx="1384182" cy="255524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5525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74BBFA4-0A37-496C-981D-71A169DD1589}"/>
              </a:ext>
            </a:extLst>
          </p:cNvPr>
          <p:cNvSpPr/>
          <p:nvPr/>
        </p:nvSpPr>
        <p:spPr>
          <a:xfrm>
            <a:off x="2223082" y="566385"/>
            <a:ext cx="499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How the Tiles Move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76814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2079420" y="256521"/>
            <a:ext cx="4715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4000" dirty="0"/>
              <a:t>Code Implementation</a:t>
            </a:r>
            <a:endParaRPr lang="he-IL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B5E62-A1A8-46D5-8B7A-43616ECC3347}"/>
              </a:ext>
            </a:extLst>
          </p:cNvPr>
          <p:cNvSpPr/>
          <p:nvPr/>
        </p:nvSpPr>
        <p:spPr>
          <a:xfrm>
            <a:off x="578840" y="224658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if_legal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n=int(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(x)))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z=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z%n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&gt;0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"&lt;"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x[z]=x[z-1]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x[z-1]=0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z%n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&lt;n-1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x[z]=x[z+1]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x[z+1]=0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z&gt;=n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"^"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x[z]=x[z-n]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x[z-n]=0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z&lt;n*n-n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x[z]=x[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z+n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z+n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14E57-BFF2-45AE-8136-CC2052D45321}"/>
              </a:ext>
            </a:extLst>
          </p:cNvPr>
          <p:cNvSpPr/>
          <p:nvPr/>
        </p:nvSpPr>
        <p:spPr>
          <a:xfrm>
            <a:off x="645459" y="1005332"/>
            <a:ext cx="7368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Parameters:</a:t>
            </a:r>
            <a:endParaRPr lang="he-IL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x is a one dimensional array representing the n*n board</a:t>
            </a:r>
            <a:endParaRPr lang="he-IL" sz="2400" dirty="0"/>
          </a:p>
          <a:p>
            <a:pPr algn="l"/>
            <a:r>
              <a:rPr lang="en-US" sz="2400" dirty="0"/>
              <a:t>m is one of the moves: &lt;&gt;V^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836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</TotalTime>
  <Words>3101</Words>
  <Application>Microsoft Office PowerPoint</Application>
  <PresentationFormat>On-screen Show (4:3)</PresentationFormat>
  <Paragraphs>642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The Hand Black</vt:lpstr>
      <vt:lpstr>Office Theme</vt:lpstr>
      <vt:lpstr>Puzzle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word about the State file</vt:lpstr>
      <vt:lpstr>Next Stop -- ID</vt:lpstr>
      <vt:lpstr>Your Homework – Part One</vt:lpstr>
      <vt:lpstr>Part Two – Next Week</vt:lpstr>
      <vt:lpstr>Let’s Look at some code…</vt:lpstr>
      <vt:lpstr>State.py</vt:lpstr>
      <vt:lpstr>Create function</vt:lpstr>
      <vt:lpstr>Is_target</vt:lpstr>
      <vt:lpstr>If_legal</vt:lpstr>
      <vt:lpstr>A bit trickier…</vt:lpstr>
      <vt:lpstr>Search code (search.py)</vt:lpstr>
      <vt:lpstr>frontier.py for ID</vt:lpstr>
      <vt:lpstr>Input /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לבינה מלאכותית וכריית מידע</dc:title>
  <dc:creator>User</dc:creator>
  <cp:lastModifiedBy>Avi Rosenfeld</cp:lastModifiedBy>
  <cp:revision>27</cp:revision>
  <dcterms:created xsi:type="dcterms:W3CDTF">2021-03-01T10:56:48Z</dcterms:created>
  <dcterms:modified xsi:type="dcterms:W3CDTF">2023-09-06T12:06:19Z</dcterms:modified>
</cp:coreProperties>
</file>