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00000"/>
    <a:srgbClr val="25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7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27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8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0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5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7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3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5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0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1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0C8D-5C1E-4605-8F35-DFF766C427B8}" type="datetimeFigureOut">
              <a:rPr lang="he-IL" smtClean="0"/>
              <a:t>כ'/אלול/תשפ"ג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3CA3-7415-4A5A-A23F-C82DB11A9E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1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AEB-E408-4D9D-86E9-C4D13E434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Puzzle Implementation</a:t>
            </a:r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6DD830-CFF9-48E9-A0FC-88E0EC29E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1004047" y="619144"/>
            <a:ext cx="7561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BFS Implementation: A Queue</a:t>
            </a:r>
            <a:endParaRPr lang="he-IL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14E57-BFF2-45AE-8136-CC2052D45321}"/>
              </a:ext>
            </a:extLst>
          </p:cNvPr>
          <p:cNvSpPr/>
          <p:nvPr/>
        </p:nvSpPr>
        <p:spPr>
          <a:xfrm>
            <a:off x="734938" y="1323256"/>
            <a:ext cx="7830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BFS search is created with a linked list queue in the frontier file.</a:t>
            </a:r>
          </a:p>
          <a:p>
            <a:pPr algn="l"/>
            <a:r>
              <a:rPr lang="en-US" dirty="0"/>
              <a:t>Each node points to the next one and deletes will happen from the head (FIFO)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example: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CEBE7E6-BE39-44FF-86AE-CA2EB8855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51987"/>
              </p:ext>
            </p:extLst>
          </p:nvPr>
        </p:nvGraphicFramePr>
        <p:xfrm>
          <a:off x="3171894" y="2782517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1EB035-7FCA-4132-A848-D6596ED41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905636"/>
              </p:ext>
            </p:extLst>
          </p:nvPr>
        </p:nvGraphicFramePr>
        <p:xfrm>
          <a:off x="521204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09E560F-8A19-4BF1-9E94-F7F4EABC3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877382"/>
              </p:ext>
            </p:extLst>
          </p:nvPr>
        </p:nvGraphicFramePr>
        <p:xfrm>
          <a:off x="5822586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DB43B18-525A-4CD9-B548-FD7F47722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811917"/>
              </p:ext>
            </p:extLst>
          </p:nvPr>
        </p:nvGraphicFramePr>
        <p:xfrm>
          <a:off x="4055458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B19C16B-A85F-40EB-AC40-EADEACF76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884240"/>
              </p:ext>
            </p:extLst>
          </p:nvPr>
        </p:nvGraphicFramePr>
        <p:xfrm>
          <a:off x="2288331" y="4336973"/>
          <a:ext cx="957264" cy="900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88">
                  <a:extLst>
                    <a:ext uri="{9D8B030D-6E8A-4147-A177-3AD203B41FA5}">
                      <a16:colId xmlns:a16="http://schemas.microsoft.com/office/drawing/2014/main" val="3150277488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3889814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409197233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5417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5613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89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7D575-3606-4A4B-8B4C-B7F862CDB63D}"/>
              </a:ext>
            </a:extLst>
          </p:cNvPr>
          <p:cNvCxnSpPr/>
          <p:nvPr/>
        </p:nvCxnSpPr>
        <p:spPr>
          <a:xfrm flipH="1">
            <a:off x="1182848" y="3758268"/>
            <a:ext cx="2432807" cy="503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6E4885-406B-4EF7-8A43-9CB7D9CB1B18}"/>
              </a:ext>
            </a:extLst>
          </p:cNvPr>
          <p:cNvCxnSpPr/>
          <p:nvPr/>
        </p:nvCxnSpPr>
        <p:spPr>
          <a:xfrm flipH="1">
            <a:off x="2843868" y="3758132"/>
            <a:ext cx="806658" cy="501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796A1-184E-4036-8F9A-3BA9A1EB043C}"/>
              </a:ext>
            </a:extLst>
          </p:cNvPr>
          <p:cNvCxnSpPr/>
          <p:nvPr/>
        </p:nvCxnSpPr>
        <p:spPr>
          <a:xfrm>
            <a:off x="3650526" y="3757997"/>
            <a:ext cx="812417" cy="501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FEF344-28FC-4891-B685-9294F31C9BC6}"/>
              </a:ext>
            </a:extLst>
          </p:cNvPr>
          <p:cNvCxnSpPr/>
          <p:nvPr/>
        </p:nvCxnSpPr>
        <p:spPr>
          <a:xfrm>
            <a:off x="3650526" y="3758132"/>
            <a:ext cx="2650692" cy="501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0DB04D-8D6F-4EC4-B4C1-6EE8BE96FAD1}"/>
              </a:ext>
            </a:extLst>
          </p:cNvPr>
          <p:cNvSpPr txBox="1"/>
          <p:nvPr/>
        </p:nvSpPr>
        <p:spPr>
          <a:xfrm>
            <a:off x="394283" y="5704514"/>
            <a:ext cx="25624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a]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389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655429" y="619144"/>
            <a:ext cx="7909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Adding the first child (Orange)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6340976"/>
                </p:ext>
              </p:extLst>
            </p:nvPr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5149428"/>
                </p:ext>
              </p:extLst>
            </p:nvPr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8461206"/>
                </p:ext>
              </p:extLst>
            </p:nvPr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16946"/>
                </p:ext>
              </p:extLst>
            </p:nvPr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5753735"/>
                </p:ext>
              </p:extLst>
            </p:nvPr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266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b]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8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655429" y="619145"/>
            <a:ext cx="7909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1027377"/>
                </p:ext>
              </p:extLst>
            </p:nvPr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3142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c]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00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783979" y="619144"/>
            <a:ext cx="1898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753113"/>
                </p:ext>
              </p:extLst>
            </p:nvPr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3944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d] 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937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783979" y="619144"/>
            <a:ext cx="1898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3200" dirty="0"/>
              <a:t>Next Child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5531681"/>
                </p:ext>
              </p:extLst>
            </p:nvPr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55471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e ], </a:t>
            </a:r>
          </a:p>
          <a:p>
            <a:r>
              <a:rPr lang="en-US" dirty="0"/>
              <a:t>e= [</a:t>
            </a:r>
            <a:r>
              <a:rPr lang="en-US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e]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55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22729" y="619144"/>
            <a:ext cx="8242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Implementation</a:t>
            </a:r>
            <a:endParaRPr lang="he-IL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4658E-AF33-4284-B719-78F605E8E13C}"/>
              </a:ext>
            </a:extLst>
          </p:cNvPr>
          <p:cNvSpPr/>
          <p:nvPr/>
        </p:nvSpPr>
        <p:spPr>
          <a:xfrm>
            <a:off x="221198" y="1203919"/>
            <a:ext cx="37971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create(s):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p=[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[p, p]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f[0] == None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insert(f, s):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p = [s, None]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f[0]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f[1][1] = p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p    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B7B29-A1EB-45C4-A43F-DF11DFB2CE5E}"/>
              </a:ext>
            </a:extLst>
          </p:cNvPr>
          <p:cNvSpPr txBox="1"/>
          <p:nvPr/>
        </p:nvSpPr>
        <p:spPr>
          <a:xfrm>
            <a:off x="4537334" y="1484851"/>
            <a:ext cx="19864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a] </a:t>
            </a:r>
            <a:endParaRPr lang="he-I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03C74-C5DB-4EE0-BF98-F92A26978E3C}"/>
              </a:ext>
            </a:extLst>
          </p:cNvPr>
          <p:cNvSpPr txBox="1"/>
          <p:nvPr/>
        </p:nvSpPr>
        <p:spPr>
          <a:xfrm>
            <a:off x="4537334" y="2030622"/>
            <a:ext cx="2002471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b] </a:t>
            </a:r>
            <a:endParaRPr lang="he-I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C520B-FA6D-4019-A6C9-0CD0DD75096E}"/>
              </a:ext>
            </a:extLst>
          </p:cNvPr>
          <p:cNvSpPr txBox="1"/>
          <p:nvPr/>
        </p:nvSpPr>
        <p:spPr>
          <a:xfrm>
            <a:off x="4537334" y="2791837"/>
            <a:ext cx="1963999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25B1AA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c] </a:t>
            </a:r>
            <a:endParaRPr lang="he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A1C01-9E70-4285-8F59-323FCD8542B6}"/>
              </a:ext>
            </a:extLst>
          </p:cNvPr>
          <p:cNvSpPr txBox="1"/>
          <p:nvPr/>
        </p:nvSpPr>
        <p:spPr>
          <a:xfrm>
            <a:off x="4537334" y="3768495"/>
            <a:ext cx="2002471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d=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d] </a:t>
            </a:r>
            <a:endParaRPr lang="he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EFDF0-2C26-4FF2-87E3-5A4F4C78D858}"/>
              </a:ext>
            </a:extLst>
          </p:cNvPr>
          <p:cNvSpPr txBox="1"/>
          <p:nvPr/>
        </p:nvSpPr>
        <p:spPr>
          <a:xfrm>
            <a:off x="4537334" y="4960598"/>
            <a:ext cx="2055371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insert(f, </a:t>
            </a:r>
            <a:r>
              <a:rPr lang="en-US" sz="1400" b="1" dirty="0">
                <a:solidFill>
                  <a:srgbClr val="FFD966"/>
                </a:solidFill>
                <a:latin typeface="Consolas" panose="020B0609020204030204" pitchFamily="49" charset="0"/>
              </a:rPr>
              <a:t>■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/>
              <a:t>	a=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b=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c=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d=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e=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e]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04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338691" y="619144"/>
            <a:ext cx="8226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How delete works (for checking the goal)</a:t>
            </a:r>
            <a:endParaRPr lang="he-IL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10324-11DA-42EA-80D5-15F062CD3828}"/>
              </a:ext>
            </a:extLst>
          </p:cNvPr>
          <p:cNvGrpSpPr/>
          <p:nvPr/>
        </p:nvGrpSpPr>
        <p:grpSpPr>
          <a:xfrm>
            <a:off x="655428" y="1361868"/>
            <a:ext cx="6258646" cy="2454570"/>
            <a:chOff x="655428" y="1361868"/>
            <a:chExt cx="6258646" cy="245457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8CEBE7E6-BE39-44FF-86AE-CA2EB88555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06118" y="1361868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651EB035-7FCA-4132-A848-D6596ED419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5428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009E560F-8A19-4BF1-9E94-F7F4EABC3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56810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3DB43B18-525A-4CD9-B548-FD7F47722E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89682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graphicFrame>
          <p:nvGraphicFramePr>
            <p:cNvPr id="11" name="Content Placeholder 3">
              <a:extLst>
                <a:ext uri="{FF2B5EF4-FFF2-40B4-BE49-F238E27FC236}">
                  <a16:creationId xmlns:a16="http://schemas.microsoft.com/office/drawing/2014/main" id="{0B19C16B-A85F-40EB-AC40-EADEACF76E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2555" y="2916324"/>
            <a:ext cx="957264" cy="900114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319088">
                    <a:extLst>
                      <a:ext uri="{9D8B030D-6E8A-4147-A177-3AD203B41FA5}">
                        <a16:colId xmlns:a16="http://schemas.microsoft.com/office/drawing/2014/main" val="3150277488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2038898142"/>
                      </a:ext>
                    </a:extLst>
                  </a:gridCol>
                  <a:gridCol w="319088">
                    <a:extLst>
                      <a:ext uri="{9D8B030D-6E8A-4147-A177-3AD203B41FA5}">
                        <a16:colId xmlns:a16="http://schemas.microsoft.com/office/drawing/2014/main" val="4091972338"/>
                      </a:ext>
                    </a:extLst>
                  </a:gridCol>
                </a:tblGrid>
                <a:tr h="300038"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63854179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5156137"/>
                    </a:ext>
                  </a:extLst>
                </a:tr>
                <a:tr h="300038">
                  <a:tc>
                    <a:txBody>
                      <a:bodyPr/>
                      <a:lstStyle/>
                      <a:p>
                        <a:pPr algn="ctr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L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1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latinLnBrk="0" hangingPunct="1"/>
                        <a:r>
                          <a:rPr lang="he-IL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68580" marR="68580" marT="34290" marB="34290" anchor="ctr">
                      <a:lnR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rgbClr val="25B1A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41489707"/>
                    </a:ext>
                  </a:extLst>
                </a:tr>
              </a:tbl>
            </a:graphicData>
          </a:graphic>
        </p:graphicFrame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867D575-3606-4A4B-8B4C-B7F862CDB63D}"/>
                </a:ext>
              </a:extLst>
            </p:cNvPr>
            <p:cNvCxnSpPr/>
            <p:nvPr/>
          </p:nvCxnSpPr>
          <p:spPr>
            <a:xfrm flipH="1">
              <a:off x="1317072" y="2337619"/>
              <a:ext cx="2432807" cy="5033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6E4885-406B-4EF7-8A43-9CB7D9CB1B18}"/>
                </a:ext>
              </a:extLst>
            </p:cNvPr>
            <p:cNvCxnSpPr/>
            <p:nvPr/>
          </p:nvCxnSpPr>
          <p:spPr>
            <a:xfrm flipH="1">
              <a:off x="2978092" y="2337483"/>
              <a:ext cx="806658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796A1-184E-4036-8F9A-3BA9A1EB043C}"/>
                </a:ext>
              </a:extLst>
            </p:cNvPr>
            <p:cNvCxnSpPr/>
            <p:nvPr/>
          </p:nvCxnSpPr>
          <p:spPr>
            <a:xfrm>
              <a:off x="3784750" y="2337348"/>
              <a:ext cx="812417" cy="501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EF344-28FC-4891-B685-9294F31C9BC6}"/>
                </a:ext>
              </a:extLst>
            </p:cNvPr>
            <p:cNvCxnSpPr/>
            <p:nvPr/>
          </p:nvCxnSpPr>
          <p:spPr>
            <a:xfrm>
              <a:off x="3784750" y="2337483"/>
              <a:ext cx="2650692" cy="501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F826DB-FEE9-4B5B-8422-FD2FD9C98D12}"/>
              </a:ext>
            </a:extLst>
          </p:cNvPr>
          <p:cNvSpPr txBox="1"/>
          <p:nvPr/>
        </p:nvSpPr>
        <p:spPr>
          <a:xfrm>
            <a:off x="338691" y="4064694"/>
            <a:ext cx="2655471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a=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b ]</a:t>
            </a:r>
          </a:p>
          <a:p>
            <a:r>
              <a:rPr lang="en-US" dirty="0"/>
              <a:t>b=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c ], </a:t>
            </a:r>
          </a:p>
          <a:p>
            <a:r>
              <a:rPr lang="en-US" dirty="0"/>
              <a:t>c= [</a:t>
            </a:r>
            <a:r>
              <a:rPr lang="en-US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d ], </a:t>
            </a:r>
          </a:p>
          <a:p>
            <a:r>
              <a:rPr lang="en-US" dirty="0"/>
              <a:t>d= [</a:t>
            </a:r>
            <a:r>
              <a:rPr lang="en-US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</a:t>
            </a:r>
          </a:p>
          <a:p>
            <a:r>
              <a:rPr lang="en-US" dirty="0"/>
              <a:t>e= [</a:t>
            </a:r>
            <a:r>
              <a:rPr lang="en-US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b="1" dirty="0">
                <a:latin typeface="The Hand Black" panose="020B0604020202020204" pitchFamily="66" charset="0"/>
              </a:rPr>
              <a:t> </a:t>
            </a:r>
            <a:r>
              <a:rPr lang="en-US" dirty="0"/>
              <a:t>, / ], frontier=[ a, d] 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385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1156447" y="619144"/>
            <a:ext cx="7408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Implementation</a:t>
            </a:r>
            <a:endParaRPr lang="he-IL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EFDF0-2C26-4FF2-87E3-5A4F4C78D858}"/>
              </a:ext>
            </a:extLst>
          </p:cNvPr>
          <p:cNvSpPr txBox="1"/>
          <p:nvPr/>
        </p:nvSpPr>
        <p:spPr>
          <a:xfrm>
            <a:off x="4411500" y="1545341"/>
            <a:ext cx="1951175" cy="33239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	a: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b: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c: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d: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e: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a, e]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remove(f)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/>
              <a:t>p=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endParaRPr lang="en-US" sz="1400" b="1" dirty="0">
              <a:solidFill>
                <a:srgbClr val="FFD966"/>
              </a:solidFill>
              <a:latin typeface="The Hand Black" panose="020B0604020202020204" pitchFamily="66" charset="0"/>
            </a:endParaRPr>
          </a:p>
          <a:p>
            <a:r>
              <a:rPr lang="en-US" sz="1400" dirty="0"/>
              <a:t>	a: [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b ]</a:t>
            </a:r>
          </a:p>
          <a:p>
            <a:r>
              <a:rPr lang="en-US" sz="1400" dirty="0"/>
              <a:t>	b: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c ], </a:t>
            </a:r>
          </a:p>
          <a:p>
            <a:r>
              <a:rPr lang="en-US" sz="1400" dirty="0"/>
              <a:t>	c: [</a:t>
            </a:r>
            <a:r>
              <a:rPr lang="en-US" sz="1400" b="1" dirty="0">
                <a:solidFill>
                  <a:srgbClr val="25B1AA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d ], </a:t>
            </a:r>
          </a:p>
          <a:p>
            <a:r>
              <a:rPr lang="en-US" sz="1400" dirty="0"/>
              <a:t>	d: [</a:t>
            </a:r>
            <a:r>
              <a:rPr lang="en-US" sz="1400" b="1" dirty="0">
                <a:solidFill>
                  <a:srgbClr val="C00000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e ], </a:t>
            </a:r>
          </a:p>
          <a:p>
            <a:r>
              <a:rPr lang="en-US" sz="1400" dirty="0"/>
              <a:t>	e: [</a:t>
            </a:r>
            <a:r>
              <a:rPr lang="en-US" sz="1400" b="1" dirty="0">
                <a:solidFill>
                  <a:srgbClr val="FFD966"/>
                </a:solidFill>
                <a:latin typeface="The Hand Black" panose="020B0604020202020204" pitchFamily="66" charset="0"/>
              </a:rPr>
              <a:t>■</a:t>
            </a:r>
            <a:r>
              <a:rPr lang="en-US" sz="1400" b="1" dirty="0">
                <a:latin typeface="The Hand Black" panose="020B0604020202020204" pitchFamily="66" charset="0"/>
              </a:rPr>
              <a:t> </a:t>
            </a:r>
            <a:r>
              <a:rPr lang="en-US" sz="1400" dirty="0"/>
              <a:t>, / ], f=[ b, e] </a:t>
            </a:r>
          </a:p>
          <a:p>
            <a:endParaRPr lang="en-US" sz="1400" dirty="0"/>
          </a:p>
          <a:p>
            <a:endParaRPr lang="he-I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F2E7A-BABE-4B36-B315-E8717D5F245A}"/>
              </a:ext>
            </a:extLst>
          </p:cNvPr>
          <p:cNvSpPr/>
          <p:nvPr/>
        </p:nvSpPr>
        <p:spPr>
          <a:xfrm>
            <a:off x="398477" y="1083677"/>
            <a:ext cx="3779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remove(f):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 = f[0][0] 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f[0] = f[0][1]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f[0] == None: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f[1] = None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124C-1C23-4FED-8F57-DA59D77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CBA-F70C-4766-9836-A025B742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A board state s is defined as a pair:</a:t>
            </a:r>
          </a:p>
          <a:p>
            <a:pPr algn="l" rtl="0"/>
            <a:r>
              <a:rPr lang="en-US" dirty="0"/>
              <a:t>s[0]: a permutation of the numbers 0,1,2,…,(n 2 -1), which represents the board state, in a linear list.</a:t>
            </a:r>
          </a:p>
          <a:p>
            <a:pPr algn="l" rtl="0"/>
            <a:r>
              <a:rPr lang="en-US" dirty="0"/>
              <a:t>s[1]: a string consisting of a sequence of the characters v^&gt;&lt;,  which represents the sequence of actions which led from the initial state to the current state s[0].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B7-19C6-4B81-ACB0-F0A02EF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Stop --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C488-0A97-4CED-82FB-DB07CACD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ID uses a stack instead of a queue</a:t>
            </a:r>
          </a:p>
          <a:p>
            <a:pPr lvl="1" algn="l" rtl="0"/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stack</a:t>
            </a:r>
          </a:p>
          <a:p>
            <a:pPr lvl="1" algn="l" rtl="0"/>
            <a:r>
              <a:rPr lang="en-US" dirty="0"/>
              <a:t>Do you remember why?</a:t>
            </a:r>
          </a:p>
          <a:p>
            <a:pPr algn="l" rtl="0"/>
            <a:r>
              <a:rPr lang="en-US" dirty="0"/>
              <a:t>It also keeps on changing the search depth:</a:t>
            </a:r>
          </a:p>
          <a:p>
            <a:pPr marL="0" indent="0" algn="l" rtl="0">
              <a:buNone/>
            </a:pPr>
            <a:r>
              <a:rPr lang="en-US" dirty="0"/>
              <a:t>	if </a:t>
            </a:r>
            <a:r>
              <a:rPr lang="en-US" dirty="0" err="1"/>
              <a:t>stack.is_empty</a:t>
            </a:r>
            <a:r>
              <a:rPr lang="en-US" dirty="0"/>
              <a:t>(s[0]):</a:t>
            </a:r>
          </a:p>
          <a:p>
            <a:pPr marL="0" indent="0" algn="l" rtl="0">
              <a:buNone/>
            </a:pPr>
            <a:r>
              <a:rPr lang="en-US" dirty="0"/>
              <a:t>		s[1]+=1 	</a:t>
            </a:r>
          </a:p>
          <a:p>
            <a:pPr algn="l" rtl="0"/>
            <a:r>
              <a:rPr lang="en-US" dirty="0"/>
              <a:t>Do you remember why?</a:t>
            </a:r>
          </a:p>
        </p:txBody>
      </p:sp>
    </p:spTree>
    <p:extLst>
      <p:ext uri="{BB962C8B-B14F-4D97-AF65-F5344CB8AC3E}">
        <p14:creationId xmlns:p14="http://schemas.microsoft.com/office/powerpoint/2010/main" val="30953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'Manhattan distance' a better heuristic for 15 puzzle than 'number  of tiles misplaced'? - Computer Science Stack Exchange">
            <a:extLst>
              <a:ext uri="{FF2B5EF4-FFF2-40B4-BE49-F238E27FC236}">
                <a16:creationId xmlns:a16="http://schemas.microsoft.com/office/drawing/2014/main" id="{851D0ACC-7343-420E-8561-8875FBBB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950030"/>
            <a:ext cx="42957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864066"/>
            <a:ext cx="74997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Puzzle Representation</a:t>
            </a:r>
            <a:endParaRPr lang="he-IL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C8B6F-4C9E-4B70-B1B6-10F7065E9FAC}"/>
              </a:ext>
            </a:extLst>
          </p:cNvPr>
          <p:cNvSpPr txBox="1"/>
          <p:nvPr/>
        </p:nvSpPr>
        <p:spPr>
          <a:xfrm>
            <a:off x="1065402" y="4131255"/>
            <a:ext cx="749975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Each n*n puzzle will be implemented with number n</a:t>
            </a:r>
            <a:r>
              <a:rPr lang="en-US" baseline="30000" dirty="0"/>
              <a:t>2</a:t>
            </a:r>
            <a:r>
              <a:rPr lang="en-US" dirty="0"/>
              <a:t>-1 as the empty square is zero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python implementation includes the zero value but write the array of length n, so here the initial state is:</a:t>
            </a:r>
          </a:p>
          <a:p>
            <a:pPr algn="l"/>
            <a:r>
              <a:rPr lang="en-US" dirty="0"/>
              <a:t>[7,2,4,5,0,6,8,3,1]</a:t>
            </a:r>
          </a:p>
          <a:p>
            <a:pPr algn="l"/>
            <a:r>
              <a:rPr lang="en-US" dirty="0"/>
              <a:t>And the goal state is:</a:t>
            </a:r>
            <a:endParaRPr lang="he-IL" dirty="0"/>
          </a:p>
          <a:p>
            <a:pPr algn="l"/>
            <a:r>
              <a:rPr lang="en-US" dirty="0"/>
              <a:t>[0,1,2,3,4,5,6,7,8]</a:t>
            </a:r>
            <a:endParaRPr lang="he-IL" dirty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823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E8CF-2E50-44C7-9807-3E161635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Homework – 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6C5F-DE4D-4F22-AAFE-CE462092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Modify the BFS and ID implementations to log:</a:t>
            </a:r>
          </a:p>
          <a:p>
            <a:pPr lvl="1" algn="l" rtl="0"/>
            <a:r>
              <a:rPr lang="en-US" dirty="0"/>
              <a:t>Search depth where the goal was found</a:t>
            </a:r>
          </a:p>
          <a:p>
            <a:pPr lvl="1" algn="l" rtl="0"/>
            <a:r>
              <a:rPr lang="en-US" dirty="0"/>
              <a:t>Number of inserts (nodes stored to the open list)</a:t>
            </a:r>
          </a:p>
          <a:p>
            <a:pPr lvl="1" algn="l" rtl="0"/>
            <a:r>
              <a:rPr lang="en-US" dirty="0"/>
              <a:t>Number of nodes checked (deletes)</a:t>
            </a:r>
          </a:p>
          <a:p>
            <a:pPr lvl="1" algn="l" rtl="0"/>
            <a:r>
              <a:rPr lang="en-US" dirty="0"/>
              <a:t>Runtime (sample provided)</a:t>
            </a:r>
          </a:p>
          <a:p>
            <a:pPr algn="l" rtl="0"/>
            <a:r>
              <a:rPr lang="en-US" dirty="0"/>
              <a:t>This week’s homework</a:t>
            </a:r>
          </a:p>
        </p:txBody>
      </p:sp>
    </p:spTree>
    <p:extLst>
      <p:ext uri="{BB962C8B-B14F-4D97-AF65-F5344CB8AC3E}">
        <p14:creationId xmlns:p14="http://schemas.microsoft.com/office/powerpoint/2010/main" val="35120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73E1-C91B-41C2-8298-EC01E57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Part Two –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B2D4-62C6-4B88-A96F-54E75D77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same idea, but with A*</a:t>
            </a:r>
          </a:p>
          <a:p>
            <a:pPr marL="0" indent="0" algn="l" rtl="0">
              <a:buNone/>
            </a:pPr>
            <a:r>
              <a:rPr lang="en-US" dirty="0"/>
              <a:t>• Remember that: </a:t>
            </a:r>
            <a:r>
              <a:rPr lang="en-US" sz="2800" dirty="0"/>
              <a:t>f</a:t>
            </a:r>
            <a:r>
              <a:rPr lang="x-none" sz="2800" dirty="0"/>
              <a:t>(n)=</a:t>
            </a:r>
            <a:r>
              <a:rPr lang="en-US" sz="2800" dirty="0"/>
              <a:t>g(n)</a:t>
            </a:r>
            <a:r>
              <a:rPr lang="x-none" sz="2800" dirty="0"/>
              <a:t>+</a:t>
            </a:r>
            <a:r>
              <a:rPr lang="en-US" sz="2800" dirty="0"/>
              <a:t>h</a:t>
            </a:r>
            <a:r>
              <a:rPr lang="x-none" sz="2800" dirty="0"/>
              <a:t>(n)</a:t>
            </a:r>
            <a:endParaRPr lang="en-US" sz="2800" dirty="0"/>
          </a:p>
          <a:p>
            <a:pPr algn="l" rtl="0"/>
            <a:r>
              <a:rPr lang="en-US" dirty="0"/>
              <a:t>We add a definition for the distance function (g(n))—</a:t>
            </a:r>
            <a:r>
              <a:rPr lang="en-US" dirty="0" err="1"/>
              <a:t>path_len</a:t>
            </a:r>
            <a:r>
              <a:rPr lang="en-US" dirty="0"/>
              <a:t>(s)—which returns the distance from the initial state to the current state s[0].</a:t>
            </a:r>
          </a:p>
          <a:p>
            <a:pPr algn="l" rtl="0"/>
            <a:r>
              <a:rPr lang="en-US" dirty="0"/>
              <a:t>We add a heuristic function for h(n) which is defined as </a:t>
            </a:r>
            <a:r>
              <a:rPr lang="en-US" dirty="0" err="1"/>
              <a:t>hdistance</a:t>
            </a:r>
            <a:r>
              <a:rPr lang="en-US" dirty="0"/>
              <a:t>(s)—which returns an approximated distance from the current state s[0] to the goal state.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864066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As the implementation is one dimensional, we need to “break” the one dimension array back into n*n values. So if n=3, we go from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l"/>
            <a:r>
              <a:rPr lang="en-US" dirty="0"/>
              <a:t>To: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33605"/>
              </p:ext>
            </p:extLst>
          </p:nvPr>
        </p:nvGraphicFramePr>
        <p:xfrm>
          <a:off x="989898" y="2295227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80943"/>
              </p:ext>
            </p:extLst>
          </p:nvPr>
        </p:nvGraphicFramePr>
        <p:xfrm>
          <a:off x="2114028" y="3429000"/>
          <a:ext cx="1384182" cy="2966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19A2CD-A7B6-4722-AC4A-671DC094DA7C}"/>
              </a:ext>
            </a:extLst>
          </p:cNvPr>
          <p:cNvSpPr/>
          <p:nvPr/>
        </p:nvSpPr>
        <p:spPr>
          <a:xfrm>
            <a:off x="1568741" y="3874631"/>
            <a:ext cx="2340529" cy="1267820"/>
          </a:xfrm>
          <a:custGeom>
            <a:avLst/>
            <a:gdLst>
              <a:gd name="connsiteX0" fmla="*/ 1996580 w 2340529"/>
              <a:gd name="connsiteY0" fmla="*/ 9472 h 1267820"/>
              <a:gd name="connsiteX1" fmla="*/ 2214694 w 2340529"/>
              <a:gd name="connsiteY1" fmla="*/ 9472 h 1267820"/>
              <a:gd name="connsiteX2" fmla="*/ 2239861 w 2340529"/>
              <a:gd name="connsiteY2" fmla="*/ 17861 h 1267820"/>
              <a:gd name="connsiteX3" fmla="*/ 2265028 w 2340529"/>
              <a:gd name="connsiteY3" fmla="*/ 34639 h 1267820"/>
              <a:gd name="connsiteX4" fmla="*/ 2281806 w 2340529"/>
              <a:gd name="connsiteY4" fmla="*/ 59806 h 1267820"/>
              <a:gd name="connsiteX5" fmla="*/ 2306973 w 2340529"/>
              <a:gd name="connsiteY5" fmla="*/ 76584 h 1267820"/>
              <a:gd name="connsiteX6" fmla="*/ 2323751 w 2340529"/>
              <a:gd name="connsiteY6" fmla="*/ 126918 h 1267820"/>
              <a:gd name="connsiteX7" fmla="*/ 2340529 w 2340529"/>
              <a:gd name="connsiteY7" fmla="*/ 152085 h 1267820"/>
              <a:gd name="connsiteX8" fmla="*/ 2315362 w 2340529"/>
              <a:gd name="connsiteY8" fmla="*/ 277919 h 1267820"/>
              <a:gd name="connsiteX9" fmla="*/ 2239861 w 2340529"/>
              <a:gd name="connsiteY9" fmla="*/ 311475 h 1267820"/>
              <a:gd name="connsiteX10" fmla="*/ 2214694 w 2340529"/>
              <a:gd name="connsiteY10" fmla="*/ 328253 h 1267820"/>
              <a:gd name="connsiteX11" fmla="*/ 2164360 w 2340529"/>
              <a:gd name="connsiteY11" fmla="*/ 345031 h 1267820"/>
              <a:gd name="connsiteX12" fmla="*/ 2105637 w 2340529"/>
              <a:gd name="connsiteY12" fmla="*/ 361809 h 1267820"/>
              <a:gd name="connsiteX13" fmla="*/ 2046914 w 2340529"/>
              <a:gd name="connsiteY13" fmla="*/ 378587 h 1267820"/>
              <a:gd name="connsiteX14" fmla="*/ 1929468 w 2340529"/>
              <a:gd name="connsiteY14" fmla="*/ 395365 h 1267820"/>
              <a:gd name="connsiteX15" fmla="*/ 1820411 w 2340529"/>
              <a:gd name="connsiteY15" fmla="*/ 403754 h 1267820"/>
              <a:gd name="connsiteX16" fmla="*/ 1702965 w 2340529"/>
              <a:gd name="connsiteY16" fmla="*/ 420532 h 1267820"/>
              <a:gd name="connsiteX17" fmla="*/ 1661020 w 2340529"/>
              <a:gd name="connsiteY17" fmla="*/ 428921 h 1267820"/>
              <a:gd name="connsiteX18" fmla="*/ 1493241 w 2340529"/>
              <a:gd name="connsiteY18" fmla="*/ 445699 h 1267820"/>
              <a:gd name="connsiteX19" fmla="*/ 1300294 w 2340529"/>
              <a:gd name="connsiteY19" fmla="*/ 462477 h 1267820"/>
              <a:gd name="connsiteX20" fmla="*/ 1249960 w 2340529"/>
              <a:gd name="connsiteY20" fmla="*/ 470866 h 1267820"/>
              <a:gd name="connsiteX21" fmla="*/ 1057013 w 2340529"/>
              <a:gd name="connsiteY21" fmla="*/ 487644 h 1267820"/>
              <a:gd name="connsiteX22" fmla="*/ 939567 w 2340529"/>
              <a:gd name="connsiteY22" fmla="*/ 504422 h 1267820"/>
              <a:gd name="connsiteX23" fmla="*/ 847288 w 2340529"/>
              <a:gd name="connsiteY23" fmla="*/ 521200 h 1267820"/>
              <a:gd name="connsiteX24" fmla="*/ 788565 w 2340529"/>
              <a:gd name="connsiteY24" fmla="*/ 529589 h 1267820"/>
              <a:gd name="connsiteX25" fmla="*/ 746620 w 2340529"/>
              <a:gd name="connsiteY25" fmla="*/ 537978 h 1267820"/>
              <a:gd name="connsiteX26" fmla="*/ 645953 w 2340529"/>
              <a:gd name="connsiteY26" fmla="*/ 554756 h 1267820"/>
              <a:gd name="connsiteX27" fmla="*/ 604008 w 2340529"/>
              <a:gd name="connsiteY27" fmla="*/ 563145 h 1267820"/>
              <a:gd name="connsiteX28" fmla="*/ 553674 w 2340529"/>
              <a:gd name="connsiteY28" fmla="*/ 571534 h 1267820"/>
              <a:gd name="connsiteX29" fmla="*/ 520118 w 2340529"/>
              <a:gd name="connsiteY29" fmla="*/ 579923 h 1267820"/>
              <a:gd name="connsiteX30" fmla="*/ 469784 w 2340529"/>
              <a:gd name="connsiteY30" fmla="*/ 588312 h 1267820"/>
              <a:gd name="connsiteX31" fmla="*/ 419450 w 2340529"/>
              <a:gd name="connsiteY31" fmla="*/ 605090 h 1267820"/>
              <a:gd name="connsiteX32" fmla="*/ 394283 w 2340529"/>
              <a:gd name="connsiteY32" fmla="*/ 613479 h 1267820"/>
              <a:gd name="connsiteX33" fmla="*/ 369116 w 2340529"/>
              <a:gd name="connsiteY33" fmla="*/ 621868 h 1267820"/>
              <a:gd name="connsiteX34" fmla="*/ 318782 w 2340529"/>
              <a:gd name="connsiteY34" fmla="*/ 647035 h 1267820"/>
              <a:gd name="connsiteX35" fmla="*/ 268448 w 2340529"/>
              <a:gd name="connsiteY35" fmla="*/ 680591 h 1267820"/>
              <a:gd name="connsiteX36" fmla="*/ 218114 w 2340529"/>
              <a:gd name="connsiteY36" fmla="*/ 714147 h 1267820"/>
              <a:gd name="connsiteX37" fmla="*/ 192947 w 2340529"/>
              <a:gd name="connsiteY37" fmla="*/ 730925 h 1267820"/>
              <a:gd name="connsiteX38" fmla="*/ 167780 w 2340529"/>
              <a:gd name="connsiteY38" fmla="*/ 747703 h 1267820"/>
              <a:gd name="connsiteX39" fmla="*/ 117446 w 2340529"/>
              <a:gd name="connsiteY39" fmla="*/ 798037 h 1267820"/>
              <a:gd name="connsiteX40" fmla="*/ 75501 w 2340529"/>
              <a:gd name="connsiteY40" fmla="*/ 839982 h 1267820"/>
              <a:gd name="connsiteX41" fmla="*/ 33556 w 2340529"/>
              <a:gd name="connsiteY41" fmla="*/ 915483 h 1267820"/>
              <a:gd name="connsiteX42" fmla="*/ 16778 w 2340529"/>
              <a:gd name="connsiteY42" fmla="*/ 940650 h 1267820"/>
              <a:gd name="connsiteX43" fmla="*/ 0 w 2340529"/>
              <a:gd name="connsiteY43" fmla="*/ 990984 h 1267820"/>
              <a:gd name="connsiteX44" fmla="*/ 8389 w 2340529"/>
              <a:gd name="connsiteY44" fmla="*/ 1041318 h 1267820"/>
              <a:gd name="connsiteX45" fmla="*/ 50334 w 2340529"/>
              <a:gd name="connsiteY45" fmla="*/ 1091652 h 1267820"/>
              <a:gd name="connsiteX46" fmla="*/ 100668 w 2340529"/>
              <a:gd name="connsiteY46" fmla="*/ 1108429 h 1267820"/>
              <a:gd name="connsiteX47" fmla="*/ 125835 w 2340529"/>
              <a:gd name="connsiteY47" fmla="*/ 1116818 h 1267820"/>
              <a:gd name="connsiteX48" fmla="*/ 151002 w 2340529"/>
              <a:gd name="connsiteY48" fmla="*/ 1125207 h 1267820"/>
              <a:gd name="connsiteX49" fmla="*/ 176169 w 2340529"/>
              <a:gd name="connsiteY49" fmla="*/ 1133596 h 1267820"/>
              <a:gd name="connsiteX50" fmla="*/ 226503 w 2340529"/>
              <a:gd name="connsiteY50" fmla="*/ 1141985 h 1267820"/>
              <a:gd name="connsiteX51" fmla="*/ 251670 w 2340529"/>
              <a:gd name="connsiteY51" fmla="*/ 1150374 h 1267820"/>
              <a:gd name="connsiteX52" fmla="*/ 310393 w 2340529"/>
              <a:gd name="connsiteY52" fmla="*/ 1158763 h 1267820"/>
              <a:gd name="connsiteX53" fmla="*/ 276837 w 2340529"/>
              <a:gd name="connsiteY53" fmla="*/ 1116818 h 1267820"/>
              <a:gd name="connsiteX54" fmla="*/ 251670 w 2340529"/>
              <a:gd name="connsiteY54" fmla="*/ 1091652 h 1267820"/>
              <a:gd name="connsiteX55" fmla="*/ 226503 w 2340529"/>
              <a:gd name="connsiteY55" fmla="*/ 1083263 h 1267820"/>
              <a:gd name="connsiteX56" fmla="*/ 318782 w 2340529"/>
              <a:gd name="connsiteY56" fmla="*/ 1100040 h 1267820"/>
              <a:gd name="connsiteX57" fmla="*/ 369116 w 2340529"/>
              <a:gd name="connsiteY57" fmla="*/ 1116818 h 1267820"/>
              <a:gd name="connsiteX58" fmla="*/ 394283 w 2340529"/>
              <a:gd name="connsiteY58" fmla="*/ 1125207 h 1267820"/>
              <a:gd name="connsiteX59" fmla="*/ 352338 w 2340529"/>
              <a:gd name="connsiteY59" fmla="*/ 1175541 h 1267820"/>
              <a:gd name="connsiteX60" fmla="*/ 302004 w 2340529"/>
              <a:gd name="connsiteY60" fmla="*/ 1217486 h 1267820"/>
              <a:gd name="connsiteX61" fmla="*/ 276837 w 2340529"/>
              <a:gd name="connsiteY61" fmla="*/ 1225875 h 1267820"/>
              <a:gd name="connsiteX62" fmla="*/ 218114 w 2340529"/>
              <a:gd name="connsiteY62" fmla="*/ 1267820 h 126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529" h="1267820">
                <a:moveTo>
                  <a:pt x="1996580" y="9472"/>
                </a:moveTo>
                <a:cubicBezTo>
                  <a:pt x="2101997" y="-2241"/>
                  <a:pt x="2079549" y="-4042"/>
                  <a:pt x="2214694" y="9472"/>
                </a:cubicBezTo>
                <a:cubicBezTo>
                  <a:pt x="2223493" y="10352"/>
                  <a:pt x="2231952" y="13906"/>
                  <a:pt x="2239861" y="17861"/>
                </a:cubicBezTo>
                <a:cubicBezTo>
                  <a:pt x="2248879" y="22370"/>
                  <a:pt x="2256639" y="29046"/>
                  <a:pt x="2265028" y="34639"/>
                </a:cubicBezTo>
                <a:cubicBezTo>
                  <a:pt x="2270621" y="43028"/>
                  <a:pt x="2274677" y="52677"/>
                  <a:pt x="2281806" y="59806"/>
                </a:cubicBezTo>
                <a:cubicBezTo>
                  <a:pt x="2288935" y="66935"/>
                  <a:pt x="2301629" y="68034"/>
                  <a:pt x="2306973" y="76584"/>
                </a:cubicBezTo>
                <a:cubicBezTo>
                  <a:pt x="2316346" y="91581"/>
                  <a:pt x="2313941" y="112203"/>
                  <a:pt x="2323751" y="126918"/>
                </a:cubicBezTo>
                <a:lnTo>
                  <a:pt x="2340529" y="152085"/>
                </a:lnTo>
                <a:cubicBezTo>
                  <a:pt x="2336685" y="198211"/>
                  <a:pt x="2349206" y="244075"/>
                  <a:pt x="2315362" y="277919"/>
                </a:cubicBezTo>
                <a:cubicBezTo>
                  <a:pt x="2281214" y="312067"/>
                  <a:pt x="2289701" y="278249"/>
                  <a:pt x="2239861" y="311475"/>
                </a:cubicBezTo>
                <a:cubicBezTo>
                  <a:pt x="2231472" y="317068"/>
                  <a:pt x="2223907" y="324158"/>
                  <a:pt x="2214694" y="328253"/>
                </a:cubicBezTo>
                <a:cubicBezTo>
                  <a:pt x="2198533" y="335436"/>
                  <a:pt x="2181138" y="339438"/>
                  <a:pt x="2164360" y="345031"/>
                </a:cubicBezTo>
                <a:cubicBezTo>
                  <a:pt x="2104018" y="365145"/>
                  <a:pt x="2179373" y="340742"/>
                  <a:pt x="2105637" y="361809"/>
                </a:cubicBezTo>
                <a:cubicBezTo>
                  <a:pt x="2068325" y="372470"/>
                  <a:pt x="2090623" y="369845"/>
                  <a:pt x="2046914" y="378587"/>
                </a:cubicBezTo>
                <a:cubicBezTo>
                  <a:pt x="2015435" y="384883"/>
                  <a:pt x="1958992" y="392553"/>
                  <a:pt x="1929468" y="395365"/>
                </a:cubicBezTo>
                <a:cubicBezTo>
                  <a:pt x="1893173" y="398822"/>
                  <a:pt x="1856706" y="400297"/>
                  <a:pt x="1820411" y="403754"/>
                </a:cubicBezTo>
                <a:cubicBezTo>
                  <a:pt x="1782126" y="407400"/>
                  <a:pt x="1741054" y="413607"/>
                  <a:pt x="1702965" y="420532"/>
                </a:cubicBezTo>
                <a:cubicBezTo>
                  <a:pt x="1688936" y="423083"/>
                  <a:pt x="1675135" y="426905"/>
                  <a:pt x="1661020" y="428921"/>
                </a:cubicBezTo>
                <a:cubicBezTo>
                  <a:pt x="1607719" y="436536"/>
                  <a:pt x="1546216" y="440123"/>
                  <a:pt x="1493241" y="445699"/>
                </a:cubicBezTo>
                <a:cubicBezTo>
                  <a:pt x="1328766" y="463012"/>
                  <a:pt x="1552391" y="445671"/>
                  <a:pt x="1300294" y="462477"/>
                </a:cubicBezTo>
                <a:cubicBezTo>
                  <a:pt x="1283516" y="465273"/>
                  <a:pt x="1266820" y="468618"/>
                  <a:pt x="1249960" y="470866"/>
                </a:cubicBezTo>
                <a:cubicBezTo>
                  <a:pt x="1176557" y="480653"/>
                  <a:pt x="1136003" y="482002"/>
                  <a:pt x="1057013" y="487644"/>
                </a:cubicBezTo>
                <a:cubicBezTo>
                  <a:pt x="936915" y="507660"/>
                  <a:pt x="1086550" y="483424"/>
                  <a:pt x="939567" y="504422"/>
                </a:cubicBezTo>
                <a:cubicBezTo>
                  <a:pt x="841659" y="518409"/>
                  <a:pt x="934002" y="506748"/>
                  <a:pt x="847288" y="521200"/>
                </a:cubicBezTo>
                <a:cubicBezTo>
                  <a:pt x="827784" y="524451"/>
                  <a:pt x="808069" y="526338"/>
                  <a:pt x="788565" y="529589"/>
                </a:cubicBezTo>
                <a:cubicBezTo>
                  <a:pt x="774500" y="531933"/>
                  <a:pt x="760662" y="535500"/>
                  <a:pt x="746620" y="537978"/>
                </a:cubicBezTo>
                <a:cubicBezTo>
                  <a:pt x="713119" y="543890"/>
                  <a:pt x="679311" y="548084"/>
                  <a:pt x="645953" y="554756"/>
                </a:cubicBezTo>
                <a:lnTo>
                  <a:pt x="604008" y="563145"/>
                </a:lnTo>
                <a:cubicBezTo>
                  <a:pt x="587273" y="566188"/>
                  <a:pt x="570353" y="568198"/>
                  <a:pt x="553674" y="571534"/>
                </a:cubicBezTo>
                <a:cubicBezTo>
                  <a:pt x="542368" y="573795"/>
                  <a:pt x="531424" y="577662"/>
                  <a:pt x="520118" y="579923"/>
                </a:cubicBezTo>
                <a:cubicBezTo>
                  <a:pt x="503439" y="583259"/>
                  <a:pt x="486286" y="584187"/>
                  <a:pt x="469784" y="588312"/>
                </a:cubicBezTo>
                <a:cubicBezTo>
                  <a:pt x="452626" y="592601"/>
                  <a:pt x="436228" y="599497"/>
                  <a:pt x="419450" y="605090"/>
                </a:cubicBezTo>
                <a:lnTo>
                  <a:pt x="394283" y="613479"/>
                </a:lnTo>
                <a:cubicBezTo>
                  <a:pt x="385894" y="616275"/>
                  <a:pt x="376474" y="616963"/>
                  <a:pt x="369116" y="621868"/>
                </a:cubicBezTo>
                <a:cubicBezTo>
                  <a:pt x="257390" y="696352"/>
                  <a:pt x="422978" y="589148"/>
                  <a:pt x="318782" y="647035"/>
                </a:cubicBezTo>
                <a:cubicBezTo>
                  <a:pt x="301155" y="656828"/>
                  <a:pt x="285226" y="669406"/>
                  <a:pt x="268448" y="680591"/>
                </a:cubicBezTo>
                <a:lnTo>
                  <a:pt x="218114" y="714147"/>
                </a:lnTo>
                <a:lnTo>
                  <a:pt x="192947" y="730925"/>
                </a:lnTo>
                <a:cubicBezTo>
                  <a:pt x="184558" y="736518"/>
                  <a:pt x="174909" y="740574"/>
                  <a:pt x="167780" y="747703"/>
                </a:cubicBezTo>
                <a:cubicBezTo>
                  <a:pt x="151002" y="764481"/>
                  <a:pt x="130608" y="778294"/>
                  <a:pt x="117446" y="798037"/>
                </a:cubicBezTo>
                <a:cubicBezTo>
                  <a:pt x="95075" y="831593"/>
                  <a:pt x="109057" y="817611"/>
                  <a:pt x="75501" y="839982"/>
                </a:cubicBezTo>
                <a:cubicBezTo>
                  <a:pt x="60735" y="884279"/>
                  <a:pt x="72017" y="857791"/>
                  <a:pt x="33556" y="915483"/>
                </a:cubicBezTo>
                <a:cubicBezTo>
                  <a:pt x="27963" y="923872"/>
                  <a:pt x="19966" y="931085"/>
                  <a:pt x="16778" y="940650"/>
                </a:cubicBezTo>
                <a:lnTo>
                  <a:pt x="0" y="990984"/>
                </a:lnTo>
                <a:cubicBezTo>
                  <a:pt x="2796" y="1007762"/>
                  <a:pt x="3010" y="1025181"/>
                  <a:pt x="8389" y="1041318"/>
                </a:cubicBezTo>
                <a:cubicBezTo>
                  <a:pt x="12424" y="1053422"/>
                  <a:pt x="40776" y="1086342"/>
                  <a:pt x="50334" y="1091652"/>
                </a:cubicBezTo>
                <a:cubicBezTo>
                  <a:pt x="65794" y="1100241"/>
                  <a:pt x="83890" y="1102837"/>
                  <a:pt x="100668" y="1108429"/>
                </a:cubicBezTo>
                <a:lnTo>
                  <a:pt x="125835" y="1116818"/>
                </a:lnTo>
                <a:lnTo>
                  <a:pt x="151002" y="1125207"/>
                </a:lnTo>
                <a:cubicBezTo>
                  <a:pt x="159391" y="1128003"/>
                  <a:pt x="167447" y="1132142"/>
                  <a:pt x="176169" y="1133596"/>
                </a:cubicBezTo>
                <a:cubicBezTo>
                  <a:pt x="192947" y="1136392"/>
                  <a:pt x="209899" y="1138295"/>
                  <a:pt x="226503" y="1141985"/>
                </a:cubicBezTo>
                <a:cubicBezTo>
                  <a:pt x="235135" y="1143903"/>
                  <a:pt x="242999" y="1148640"/>
                  <a:pt x="251670" y="1150374"/>
                </a:cubicBezTo>
                <a:cubicBezTo>
                  <a:pt x="271059" y="1154252"/>
                  <a:pt x="290819" y="1155967"/>
                  <a:pt x="310393" y="1158763"/>
                </a:cubicBezTo>
                <a:cubicBezTo>
                  <a:pt x="296622" y="1117449"/>
                  <a:pt x="311863" y="1146006"/>
                  <a:pt x="276837" y="1116818"/>
                </a:cubicBezTo>
                <a:cubicBezTo>
                  <a:pt x="267723" y="1109223"/>
                  <a:pt x="261541" y="1098233"/>
                  <a:pt x="251670" y="1091652"/>
                </a:cubicBezTo>
                <a:cubicBezTo>
                  <a:pt x="244312" y="1086747"/>
                  <a:pt x="217660" y="1083263"/>
                  <a:pt x="226503" y="1083263"/>
                </a:cubicBezTo>
                <a:cubicBezTo>
                  <a:pt x="232892" y="1083263"/>
                  <a:pt x="308785" y="1097314"/>
                  <a:pt x="318782" y="1100040"/>
                </a:cubicBezTo>
                <a:cubicBezTo>
                  <a:pt x="335844" y="1104693"/>
                  <a:pt x="352338" y="1111225"/>
                  <a:pt x="369116" y="1116818"/>
                </a:cubicBezTo>
                <a:lnTo>
                  <a:pt x="394283" y="1125207"/>
                </a:lnTo>
                <a:cubicBezTo>
                  <a:pt x="380188" y="1167493"/>
                  <a:pt x="395000" y="1138974"/>
                  <a:pt x="352338" y="1175541"/>
                </a:cubicBezTo>
                <a:cubicBezTo>
                  <a:pt x="326364" y="1197805"/>
                  <a:pt x="331670" y="1202653"/>
                  <a:pt x="302004" y="1217486"/>
                </a:cubicBezTo>
                <a:cubicBezTo>
                  <a:pt x="294095" y="1221441"/>
                  <a:pt x="284567" y="1221581"/>
                  <a:pt x="276837" y="1225875"/>
                </a:cubicBezTo>
                <a:cubicBezTo>
                  <a:pt x="236619" y="1248219"/>
                  <a:pt x="238132" y="1247802"/>
                  <a:pt x="218114" y="1267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205C5-DAEF-4BBE-8D2A-A2293C2C8A30}"/>
              </a:ext>
            </a:extLst>
          </p:cNvPr>
          <p:cNvSpPr/>
          <p:nvPr/>
        </p:nvSpPr>
        <p:spPr>
          <a:xfrm>
            <a:off x="1568740" y="4997725"/>
            <a:ext cx="2340529" cy="1267820"/>
          </a:xfrm>
          <a:custGeom>
            <a:avLst/>
            <a:gdLst>
              <a:gd name="connsiteX0" fmla="*/ 1996580 w 2340529"/>
              <a:gd name="connsiteY0" fmla="*/ 9472 h 1267820"/>
              <a:gd name="connsiteX1" fmla="*/ 2214694 w 2340529"/>
              <a:gd name="connsiteY1" fmla="*/ 9472 h 1267820"/>
              <a:gd name="connsiteX2" fmla="*/ 2239861 w 2340529"/>
              <a:gd name="connsiteY2" fmla="*/ 17861 h 1267820"/>
              <a:gd name="connsiteX3" fmla="*/ 2265028 w 2340529"/>
              <a:gd name="connsiteY3" fmla="*/ 34639 h 1267820"/>
              <a:gd name="connsiteX4" fmla="*/ 2281806 w 2340529"/>
              <a:gd name="connsiteY4" fmla="*/ 59806 h 1267820"/>
              <a:gd name="connsiteX5" fmla="*/ 2306973 w 2340529"/>
              <a:gd name="connsiteY5" fmla="*/ 76584 h 1267820"/>
              <a:gd name="connsiteX6" fmla="*/ 2323751 w 2340529"/>
              <a:gd name="connsiteY6" fmla="*/ 126918 h 1267820"/>
              <a:gd name="connsiteX7" fmla="*/ 2340529 w 2340529"/>
              <a:gd name="connsiteY7" fmla="*/ 152085 h 1267820"/>
              <a:gd name="connsiteX8" fmla="*/ 2315362 w 2340529"/>
              <a:gd name="connsiteY8" fmla="*/ 277919 h 1267820"/>
              <a:gd name="connsiteX9" fmla="*/ 2239861 w 2340529"/>
              <a:gd name="connsiteY9" fmla="*/ 311475 h 1267820"/>
              <a:gd name="connsiteX10" fmla="*/ 2214694 w 2340529"/>
              <a:gd name="connsiteY10" fmla="*/ 328253 h 1267820"/>
              <a:gd name="connsiteX11" fmla="*/ 2164360 w 2340529"/>
              <a:gd name="connsiteY11" fmla="*/ 345031 h 1267820"/>
              <a:gd name="connsiteX12" fmla="*/ 2105637 w 2340529"/>
              <a:gd name="connsiteY12" fmla="*/ 361809 h 1267820"/>
              <a:gd name="connsiteX13" fmla="*/ 2046914 w 2340529"/>
              <a:gd name="connsiteY13" fmla="*/ 378587 h 1267820"/>
              <a:gd name="connsiteX14" fmla="*/ 1929468 w 2340529"/>
              <a:gd name="connsiteY14" fmla="*/ 395365 h 1267820"/>
              <a:gd name="connsiteX15" fmla="*/ 1820411 w 2340529"/>
              <a:gd name="connsiteY15" fmla="*/ 403754 h 1267820"/>
              <a:gd name="connsiteX16" fmla="*/ 1702965 w 2340529"/>
              <a:gd name="connsiteY16" fmla="*/ 420532 h 1267820"/>
              <a:gd name="connsiteX17" fmla="*/ 1661020 w 2340529"/>
              <a:gd name="connsiteY17" fmla="*/ 428921 h 1267820"/>
              <a:gd name="connsiteX18" fmla="*/ 1493241 w 2340529"/>
              <a:gd name="connsiteY18" fmla="*/ 445699 h 1267820"/>
              <a:gd name="connsiteX19" fmla="*/ 1300294 w 2340529"/>
              <a:gd name="connsiteY19" fmla="*/ 462477 h 1267820"/>
              <a:gd name="connsiteX20" fmla="*/ 1249960 w 2340529"/>
              <a:gd name="connsiteY20" fmla="*/ 470866 h 1267820"/>
              <a:gd name="connsiteX21" fmla="*/ 1057013 w 2340529"/>
              <a:gd name="connsiteY21" fmla="*/ 487644 h 1267820"/>
              <a:gd name="connsiteX22" fmla="*/ 939567 w 2340529"/>
              <a:gd name="connsiteY22" fmla="*/ 504422 h 1267820"/>
              <a:gd name="connsiteX23" fmla="*/ 847288 w 2340529"/>
              <a:gd name="connsiteY23" fmla="*/ 521200 h 1267820"/>
              <a:gd name="connsiteX24" fmla="*/ 788565 w 2340529"/>
              <a:gd name="connsiteY24" fmla="*/ 529589 h 1267820"/>
              <a:gd name="connsiteX25" fmla="*/ 746620 w 2340529"/>
              <a:gd name="connsiteY25" fmla="*/ 537978 h 1267820"/>
              <a:gd name="connsiteX26" fmla="*/ 645953 w 2340529"/>
              <a:gd name="connsiteY26" fmla="*/ 554756 h 1267820"/>
              <a:gd name="connsiteX27" fmla="*/ 604008 w 2340529"/>
              <a:gd name="connsiteY27" fmla="*/ 563145 h 1267820"/>
              <a:gd name="connsiteX28" fmla="*/ 553674 w 2340529"/>
              <a:gd name="connsiteY28" fmla="*/ 571534 h 1267820"/>
              <a:gd name="connsiteX29" fmla="*/ 520118 w 2340529"/>
              <a:gd name="connsiteY29" fmla="*/ 579923 h 1267820"/>
              <a:gd name="connsiteX30" fmla="*/ 469784 w 2340529"/>
              <a:gd name="connsiteY30" fmla="*/ 588312 h 1267820"/>
              <a:gd name="connsiteX31" fmla="*/ 419450 w 2340529"/>
              <a:gd name="connsiteY31" fmla="*/ 605090 h 1267820"/>
              <a:gd name="connsiteX32" fmla="*/ 394283 w 2340529"/>
              <a:gd name="connsiteY32" fmla="*/ 613479 h 1267820"/>
              <a:gd name="connsiteX33" fmla="*/ 369116 w 2340529"/>
              <a:gd name="connsiteY33" fmla="*/ 621868 h 1267820"/>
              <a:gd name="connsiteX34" fmla="*/ 318782 w 2340529"/>
              <a:gd name="connsiteY34" fmla="*/ 647035 h 1267820"/>
              <a:gd name="connsiteX35" fmla="*/ 268448 w 2340529"/>
              <a:gd name="connsiteY35" fmla="*/ 680591 h 1267820"/>
              <a:gd name="connsiteX36" fmla="*/ 218114 w 2340529"/>
              <a:gd name="connsiteY36" fmla="*/ 714147 h 1267820"/>
              <a:gd name="connsiteX37" fmla="*/ 192947 w 2340529"/>
              <a:gd name="connsiteY37" fmla="*/ 730925 h 1267820"/>
              <a:gd name="connsiteX38" fmla="*/ 167780 w 2340529"/>
              <a:gd name="connsiteY38" fmla="*/ 747703 h 1267820"/>
              <a:gd name="connsiteX39" fmla="*/ 117446 w 2340529"/>
              <a:gd name="connsiteY39" fmla="*/ 798037 h 1267820"/>
              <a:gd name="connsiteX40" fmla="*/ 75501 w 2340529"/>
              <a:gd name="connsiteY40" fmla="*/ 839982 h 1267820"/>
              <a:gd name="connsiteX41" fmla="*/ 33556 w 2340529"/>
              <a:gd name="connsiteY41" fmla="*/ 915483 h 1267820"/>
              <a:gd name="connsiteX42" fmla="*/ 16778 w 2340529"/>
              <a:gd name="connsiteY42" fmla="*/ 940650 h 1267820"/>
              <a:gd name="connsiteX43" fmla="*/ 0 w 2340529"/>
              <a:gd name="connsiteY43" fmla="*/ 990984 h 1267820"/>
              <a:gd name="connsiteX44" fmla="*/ 8389 w 2340529"/>
              <a:gd name="connsiteY44" fmla="*/ 1041318 h 1267820"/>
              <a:gd name="connsiteX45" fmla="*/ 50334 w 2340529"/>
              <a:gd name="connsiteY45" fmla="*/ 1091652 h 1267820"/>
              <a:gd name="connsiteX46" fmla="*/ 100668 w 2340529"/>
              <a:gd name="connsiteY46" fmla="*/ 1108429 h 1267820"/>
              <a:gd name="connsiteX47" fmla="*/ 125835 w 2340529"/>
              <a:gd name="connsiteY47" fmla="*/ 1116818 h 1267820"/>
              <a:gd name="connsiteX48" fmla="*/ 151002 w 2340529"/>
              <a:gd name="connsiteY48" fmla="*/ 1125207 h 1267820"/>
              <a:gd name="connsiteX49" fmla="*/ 176169 w 2340529"/>
              <a:gd name="connsiteY49" fmla="*/ 1133596 h 1267820"/>
              <a:gd name="connsiteX50" fmla="*/ 226503 w 2340529"/>
              <a:gd name="connsiteY50" fmla="*/ 1141985 h 1267820"/>
              <a:gd name="connsiteX51" fmla="*/ 251670 w 2340529"/>
              <a:gd name="connsiteY51" fmla="*/ 1150374 h 1267820"/>
              <a:gd name="connsiteX52" fmla="*/ 310393 w 2340529"/>
              <a:gd name="connsiteY52" fmla="*/ 1158763 h 1267820"/>
              <a:gd name="connsiteX53" fmla="*/ 276837 w 2340529"/>
              <a:gd name="connsiteY53" fmla="*/ 1116818 h 1267820"/>
              <a:gd name="connsiteX54" fmla="*/ 251670 w 2340529"/>
              <a:gd name="connsiteY54" fmla="*/ 1091652 h 1267820"/>
              <a:gd name="connsiteX55" fmla="*/ 226503 w 2340529"/>
              <a:gd name="connsiteY55" fmla="*/ 1083263 h 1267820"/>
              <a:gd name="connsiteX56" fmla="*/ 318782 w 2340529"/>
              <a:gd name="connsiteY56" fmla="*/ 1100040 h 1267820"/>
              <a:gd name="connsiteX57" fmla="*/ 369116 w 2340529"/>
              <a:gd name="connsiteY57" fmla="*/ 1116818 h 1267820"/>
              <a:gd name="connsiteX58" fmla="*/ 394283 w 2340529"/>
              <a:gd name="connsiteY58" fmla="*/ 1125207 h 1267820"/>
              <a:gd name="connsiteX59" fmla="*/ 352338 w 2340529"/>
              <a:gd name="connsiteY59" fmla="*/ 1175541 h 1267820"/>
              <a:gd name="connsiteX60" fmla="*/ 302004 w 2340529"/>
              <a:gd name="connsiteY60" fmla="*/ 1217486 h 1267820"/>
              <a:gd name="connsiteX61" fmla="*/ 276837 w 2340529"/>
              <a:gd name="connsiteY61" fmla="*/ 1225875 h 1267820"/>
              <a:gd name="connsiteX62" fmla="*/ 218114 w 2340529"/>
              <a:gd name="connsiteY62" fmla="*/ 1267820 h 126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529" h="1267820">
                <a:moveTo>
                  <a:pt x="1996580" y="9472"/>
                </a:moveTo>
                <a:cubicBezTo>
                  <a:pt x="2101997" y="-2241"/>
                  <a:pt x="2079549" y="-4042"/>
                  <a:pt x="2214694" y="9472"/>
                </a:cubicBezTo>
                <a:cubicBezTo>
                  <a:pt x="2223493" y="10352"/>
                  <a:pt x="2231952" y="13906"/>
                  <a:pt x="2239861" y="17861"/>
                </a:cubicBezTo>
                <a:cubicBezTo>
                  <a:pt x="2248879" y="22370"/>
                  <a:pt x="2256639" y="29046"/>
                  <a:pt x="2265028" y="34639"/>
                </a:cubicBezTo>
                <a:cubicBezTo>
                  <a:pt x="2270621" y="43028"/>
                  <a:pt x="2274677" y="52677"/>
                  <a:pt x="2281806" y="59806"/>
                </a:cubicBezTo>
                <a:cubicBezTo>
                  <a:pt x="2288935" y="66935"/>
                  <a:pt x="2301629" y="68034"/>
                  <a:pt x="2306973" y="76584"/>
                </a:cubicBezTo>
                <a:cubicBezTo>
                  <a:pt x="2316346" y="91581"/>
                  <a:pt x="2313941" y="112203"/>
                  <a:pt x="2323751" y="126918"/>
                </a:cubicBezTo>
                <a:lnTo>
                  <a:pt x="2340529" y="152085"/>
                </a:lnTo>
                <a:cubicBezTo>
                  <a:pt x="2336685" y="198211"/>
                  <a:pt x="2349206" y="244075"/>
                  <a:pt x="2315362" y="277919"/>
                </a:cubicBezTo>
                <a:cubicBezTo>
                  <a:pt x="2281214" y="312067"/>
                  <a:pt x="2289701" y="278249"/>
                  <a:pt x="2239861" y="311475"/>
                </a:cubicBezTo>
                <a:cubicBezTo>
                  <a:pt x="2231472" y="317068"/>
                  <a:pt x="2223907" y="324158"/>
                  <a:pt x="2214694" y="328253"/>
                </a:cubicBezTo>
                <a:cubicBezTo>
                  <a:pt x="2198533" y="335436"/>
                  <a:pt x="2181138" y="339438"/>
                  <a:pt x="2164360" y="345031"/>
                </a:cubicBezTo>
                <a:cubicBezTo>
                  <a:pt x="2104018" y="365145"/>
                  <a:pt x="2179373" y="340742"/>
                  <a:pt x="2105637" y="361809"/>
                </a:cubicBezTo>
                <a:cubicBezTo>
                  <a:pt x="2068325" y="372470"/>
                  <a:pt x="2090623" y="369845"/>
                  <a:pt x="2046914" y="378587"/>
                </a:cubicBezTo>
                <a:cubicBezTo>
                  <a:pt x="2015435" y="384883"/>
                  <a:pt x="1958992" y="392553"/>
                  <a:pt x="1929468" y="395365"/>
                </a:cubicBezTo>
                <a:cubicBezTo>
                  <a:pt x="1893173" y="398822"/>
                  <a:pt x="1856706" y="400297"/>
                  <a:pt x="1820411" y="403754"/>
                </a:cubicBezTo>
                <a:cubicBezTo>
                  <a:pt x="1782126" y="407400"/>
                  <a:pt x="1741054" y="413607"/>
                  <a:pt x="1702965" y="420532"/>
                </a:cubicBezTo>
                <a:cubicBezTo>
                  <a:pt x="1688936" y="423083"/>
                  <a:pt x="1675135" y="426905"/>
                  <a:pt x="1661020" y="428921"/>
                </a:cubicBezTo>
                <a:cubicBezTo>
                  <a:pt x="1607719" y="436536"/>
                  <a:pt x="1546216" y="440123"/>
                  <a:pt x="1493241" y="445699"/>
                </a:cubicBezTo>
                <a:cubicBezTo>
                  <a:pt x="1328766" y="463012"/>
                  <a:pt x="1552391" y="445671"/>
                  <a:pt x="1300294" y="462477"/>
                </a:cubicBezTo>
                <a:cubicBezTo>
                  <a:pt x="1283516" y="465273"/>
                  <a:pt x="1266820" y="468618"/>
                  <a:pt x="1249960" y="470866"/>
                </a:cubicBezTo>
                <a:cubicBezTo>
                  <a:pt x="1176557" y="480653"/>
                  <a:pt x="1136003" y="482002"/>
                  <a:pt x="1057013" y="487644"/>
                </a:cubicBezTo>
                <a:cubicBezTo>
                  <a:pt x="936915" y="507660"/>
                  <a:pt x="1086550" y="483424"/>
                  <a:pt x="939567" y="504422"/>
                </a:cubicBezTo>
                <a:cubicBezTo>
                  <a:pt x="841659" y="518409"/>
                  <a:pt x="934002" y="506748"/>
                  <a:pt x="847288" y="521200"/>
                </a:cubicBezTo>
                <a:cubicBezTo>
                  <a:pt x="827784" y="524451"/>
                  <a:pt x="808069" y="526338"/>
                  <a:pt x="788565" y="529589"/>
                </a:cubicBezTo>
                <a:cubicBezTo>
                  <a:pt x="774500" y="531933"/>
                  <a:pt x="760662" y="535500"/>
                  <a:pt x="746620" y="537978"/>
                </a:cubicBezTo>
                <a:cubicBezTo>
                  <a:pt x="713119" y="543890"/>
                  <a:pt x="679311" y="548084"/>
                  <a:pt x="645953" y="554756"/>
                </a:cubicBezTo>
                <a:lnTo>
                  <a:pt x="604008" y="563145"/>
                </a:lnTo>
                <a:cubicBezTo>
                  <a:pt x="587273" y="566188"/>
                  <a:pt x="570353" y="568198"/>
                  <a:pt x="553674" y="571534"/>
                </a:cubicBezTo>
                <a:cubicBezTo>
                  <a:pt x="542368" y="573795"/>
                  <a:pt x="531424" y="577662"/>
                  <a:pt x="520118" y="579923"/>
                </a:cubicBezTo>
                <a:cubicBezTo>
                  <a:pt x="503439" y="583259"/>
                  <a:pt x="486286" y="584187"/>
                  <a:pt x="469784" y="588312"/>
                </a:cubicBezTo>
                <a:cubicBezTo>
                  <a:pt x="452626" y="592601"/>
                  <a:pt x="436228" y="599497"/>
                  <a:pt x="419450" y="605090"/>
                </a:cubicBezTo>
                <a:lnTo>
                  <a:pt x="394283" y="613479"/>
                </a:lnTo>
                <a:cubicBezTo>
                  <a:pt x="385894" y="616275"/>
                  <a:pt x="376474" y="616963"/>
                  <a:pt x="369116" y="621868"/>
                </a:cubicBezTo>
                <a:cubicBezTo>
                  <a:pt x="257390" y="696352"/>
                  <a:pt x="422978" y="589148"/>
                  <a:pt x="318782" y="647035"/>
                </a:cubicBezTo>
                <a:cubicBezTo>
                  <a:pt x="301155" y="656828"/>
                  <a:pt x="285226" y="669406"/>
                  <a:pt x="268448" y="680591"/>
                </a:cubicBezTo>
                <a:lnTo>
                  <a:pt x="218114" y="714147"/>
                </a:lnTo>
                <a:lnTo>
                  <a:pt x="192947" y="730925"/>
                </a:lnTo>
                <a:cubicBezTo>
                  <a:pt x="184558" y="736518"/>
                  <a:pt x="174909" y="740574"/>
                  <a:pt x="167780" y="747703"/>
                </a:cubicBezTo>
                <a:cubicBezTo>
                  <a:pt x="151002" y="764481"/>
                  <a:pt x="130608" y="778294"/>
                  <a:pt x="117446" y="798037"/>
                </a:cubicBezTo>
                <a:cubicBezTo>
                  <a:pt x="95075" y="831593"/>
                  <a:pt x="109057" y="817611"/>
                  <a:pt x="75501" y="839982"/>
                </a:cubicBezTo>
                <a:cubicBezTo>
                  <a:pt x="60735" y="884279"/>
                  <a:pt x="72017" y="857791"/>
                  <a:pt x="33556" y="915483"/>
                </a:cubicBezTo>
                <a:cubicBezTo>
                  <a:pt x="27963" y="923872"/>
                  <a:pt x="19966" y="931085"/>
                  <a:pt x="16778" y="940650"/>
                </a:cubicBezTo>
                <a:lnTo>
                  <a:pt x="0" y="990984"/>
                </a:lnTo>
                <a:cubicBezTo>
                  <a:pt x="2796" y="1007762"/>
                  <a:pt x="3010" y="1025181"/>
                  <a:pt x="8389" y="1041318"/>
                </a:cubicBezTo>
                <a:cubicBezTo>
                  <a:pt x="12424" y="1053422"/>
                  <a:pt x="40776" y="1086342"/>
                  <a:pt x="50334" y="1091652"/>
                </a:cubicBezTo>
                <a:cubicBezTo>
                  <a:pt x="65794" y="1100241"/>
                  <a:pt x="83890" y="1102837"/>
                  <a:pt x="100668" y="1108429"/>
                </a:cubicBezTo>
                <a:lnTo>
                  <a:pt x="125835" y="1116818"/>
                </a:lnTo>
                <a:lnTo>
                  <a:pt x="151002" y="1125207"/>
                </a:lnTo>
                <a:cubicBezTo>
                  <a:pt x="159391" y="1128003"/>
                  <a:pt x="167447" y="1132142"/>
                  <a:pt x="176169" y="1133596"/>
                </a:cubicBezTo>
                <a:cubicBezTo>
                  <a:pt x="192947" y="1136392"/>
                  <a:pt x="209899" y="1138295"/>
                  <a:pt x="226503" y="1141985"/>
                </a:cubicBezTo>
                <a:cubicBezTo>
                  <a:pt x="235135" y="1143903"/>
                  <a:pt x="242999" y="1148640"/>
                  <a:pt x="251670" y="1150374"/>
                </a:cubicBezTo>
                <a:cubicBezTo>
                  <a:pt x="271059" y="1154252"/>
                  <a:pt x="290819" y="1155967"/>
                  <a:pt x="310393" y="1158763"/>
                </a:cubicBezTo>
                <a:cubicBezTo>
                  <a:pt x="296622" y="1117449"/>
                  <a:pt x="311863" y="1146006"/>
                  <a:pt x="276837" y="1116818"/>
                </a:cubicBezTo>
                <a:cubicBezTo>
                  <a:pt x="267723" y="1109223"/>
                  <a:pt x="261541" y="1098233"/>
                  <a:pt x="251670" y="1091652"/>
                </a:cubicBezTo>
                <a:cubicBezTo>
                  <a:pt x="244312" y="1086747"/>
                  <a:pt x="217660" y="1083263"/>
                  <a:pt x="226503" y="1083263"/>
                </a:cubicBezTo>
                <a:cubicBezTo>
                  <a:pt x="232892" y="1083263"/>
                  <a:pt x="308785" y="1097314"/>
                  <a:pt x="318782" y="1100040"/>
                </a:cubicBezTo>
                <a:cubicBezTo>
                  <a:pt x="335844" y="1104693"/>
                  <a:pt x="352338" y="1111225"/>
                  <a:pt x="369116" y="1116818"/>
                </a:cubicBezTo>
                <a:lnTo>
                  <a:pt x="394283" y="1125207"/>
                </a:lnTo>
                <a:cubicBezTo>
                  <a:pt x="380188" y="1167493"/>
                  <a:pt x="395000" y="1138974"/>
                  <a:pt x="352338" y="1175541"/>
                </a:cubicBezTo>
                <a:cubicBezTo>
                  <a:pt x="326364" y="1197805"/>
                  <a:pt x="331670" y="1202653"/>
                  <a:pt x="302004" y="1217486"/>
                </a:cubicBezTo>
                <a:cubicBezTo>
                  <a:pt x="294095" y="1221441"/>
                  <a:pt x="284567" y="1221581"/>
                  <a:pt x="276837" y="1225875"/>
                </a:cubicBezTo>
                <a:cubicBezTo>
                  <a:pt x="236619" y="1248219"/>
                  <a:pt x="238132" y="1247802"/>
                  <a:pt x="218114" y="1267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0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1377934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Anything *except* for far-left positions.  So if a zero is at 0, 3, 6, then we can’t move left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0626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2575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105633" y="544220"/>
            <a:ext cx="3483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he-IL" sz="3200" b="1" dirty="0"/>
              <a:t>&gt;</a:t>
            </a:r>
            <a:r>
              <a:rPr lang="he-IL" sz="3200" dirty="0"/>
              <a:t>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/>
          <p:nvPr/>
        </p:nvCxnSpPr>
        <p:spPr>
          <a:xfrm flipH="1">
            <a:off x="4026716" y="2533475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00255 L 1.66667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1615" y="1279322"/>
            <a:ext cx="74997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Anything *except* for far-right positions.  So if a zero is at 2, 5, 8, then we can’t move left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5235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46373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797724" y="518842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&gt;</a:t>
            </a:r>
            <a:r>
              <a:rPr lang="he-IL" sz="3200" dirty="0"/>
              <a:t>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>
            <a:off x="3783435" y="250658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00255 L 3.33333E-6 -1.1111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886108" y="1451298"/>
            <a:ext cx="749975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Anything except the last row (6,7,8)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60245"/>
              </p:ext>
            </p:extLst>
          </p:nvPr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4205"/>
              </p:ext>
            </p:extLst>
          </p:nvPr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 rot="5400000" flipV="1">
            <a:off x="4919566" y="303054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81636B-B62F-4F8D-9F40-AD57AE8BF36F}"/>
              </a:ext>
            </a:extLst>
          </p:cNvPr>
          <p:cNvSpPr/>
          <p:nvPr/>
        </p:nvSpPr>
        <p:spPr>
          <a:xfrm>
            <a:off x="2608975" y="472240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V</a:t>
            </a:r>
            <a:r>
              <a:rPr lang="he-IL" sz="3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85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1.94444E-6 -0.25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1065402" y="1575157"/>
            <a:ext cx="749975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Anything except the top row (0,1,2)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/>
        </p:nvGraphicFramePr>
        <p:xfrm>
          <a:off x="989898" y="5312510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/>
        </p:nvGraphicFramePr>
        <p:xfrm>
          <a:off x="2105633" y="2144663"/>
          <a:ext cx="1384182" cy="2560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52CB0-36C6-46DF-AAD8-FF50D9BF73AE}"/>
              </a:ext>
            </a:extLst>
          </p:cNvPr>
          <p:cNvCxnSpPr>
            <a:cxnSpLocks/>
          </p:cNvCxnSpPr>
          <p:nvPr/>
        </p:nvCxnSpPr>
        <p:spPr>
          <a:xfrm rot="16200000">
            <a:off x="4498226" y="2826351"/>
            <a:ext cx="788565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4BBFA4-0A37-496C-981D-71A169DD1589}"/>
              </a:ext>
            </a:extLst>
          </p:cNvPr>
          <p:cNvSpPr/>
          <p:nvPr/>
        </p:nvSpPr>
        <p:spPr>
          <a:xfrm>
            <a:off x="3565321" y="619144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Valid moves for </a:t>
            </a:r>
            <a:r>
              <a:rPr lang="he-IL" sz="3200" dirty="0"/>
              <a:t>"</a:t>
            </a:r>
            <a:r>
              <a:rPr lang="en-US" sz="3200" b="1" dirty="0"/>
              <a:t>^</a:t>
            </a:r>
            <a:r>
              <a:rPr lang="he-IL" sz="3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014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7048C6-D82D-426E-9F92-7C450E4844BD}"/>
              </a:ext>
            </a:extLst>
          </p:cNvPr>
          <p:cNvSpPr txBox="1"/>
          <p:nvPr/>
        </p:nvSpPr>
        <p:spPr>
          <a:xfrm>
            <a:off x="672353" y="1602052"/>
            <a:ext cx="6718429" cy="28126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Step 1: Check that the move is legal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Step 2: Four possibilities: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left, swap the zero with the value on its left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right, swap the zero with the value to its right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up, swap with the value above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moving down, swap with the value below</a:t>
            </a:r>
            <a:endParaRPr lang="he-IL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C53DAF-3A88-4EC2-9ACC-E684D669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37979"/>
              </p:ext>
            </p:extLst>
          </p:nvPr>
        </p:nvGraphicFramePr>
        <p:xfrm>
          <a:off x="3391863" y="5848025"/>
          <a:ext cx="5276679" cy="7416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1216145053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447410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54995316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96044686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914507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20852217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1470648539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779318621"/>
                    </a:ext>
                  </a:extLst>
                </a:gridCol>
                <a:gridCol w="462430">
                  <a:extLst>
                    <a:ext uri="{9D8B030D-6E8A-4147-A177-3AD203B41FA5}">
                      <a16:colId xmlns:a16="http://schemas.microsoft.com/office/drawing/2014/main" val="252516384"/>
                    </a:ext>
                  </a:extLst>
                </a:gridCol>
                <a:gridCol w="1114809">
                  <a:extLst>
                    <a:ext uri="{9D8B030D-6E8A-4147-A177-3AD203B41FA5}">
                      <a16:colId xmlns:a16="http://schemas.microsoft.com/office/drawing/2014/main" val="20009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Index: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Value: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42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D14A-5D84-45BD-B64C-F953496B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82763"/>
              </p:ext>
            </p:extLst>
          </p:nvPr>
        </p:nvGraphicFramePr>
        <p:xfrm>
          <a:off x="7492022" y="2435096"/>
          <a:ext cx="1384182" cy="255524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61394">
                  <a:extLst>
                    <a:ext uri="{9D8B030D-6E8A-4147-A177-3AD203B41FA5}">
                      <a16:colId xmlns:a16="http://schemas.microsoft.com/office/drawing/2014/main" val="1137107643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57290216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218093973"/>
                    </a:ext>
                  </a:extLst>
                </a:gridCol>
              </a:tblGrid>
              <a:tr h="35525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0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5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32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74BBFA4-0A37-496C-981D-71A169DD1589}"/>
              </a:ext>
            </a:extLst>
          </p:cNvPr>
          <p:cNvSpPr/>
          <p:nvPr/>
        </p:nvSpPr>
        <p:spPr>
          <a:xfrm>
            <a:off x="2223082" y="566385"/>
            <a:ext cx="499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/>
              <a:t>How the Tiles Move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7681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C7F6FB-1DED-4AF7-BDD3-68FF5D7F2C3B}"/>
              </a:ext>
            </a:extLst>
          </p:cNvPr>
          <p:cNvSpPr/>
          <p:nvPr/>
        </p:nvSpPr>
        <p:spPr>
          <a:xfrm>
            <a:off x="2079420" y="256521"/>
            <a:ext cx="4715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4000" dirty="0"/>
              <a:t>Code Implementation</a:t>
            </a:r>
            <a:endParaRPr lang="he-IL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B5E62-A1A8-46D5-8B7A-43616ECC3347}"/>
              </a:ext>
            </a:extLst>
          </p:cNvPr>
          <p:cNvSpPr/>
          <p:nvPr/>
        </p:nvSpPr>
        <p:spPr>
          <a:xfrm>
            <a:off x="578840" y="224658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if_legal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n=int(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(x)))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z=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&gt;0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"&lt;"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x[z]=x[z-1]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x[z-1]=0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&lt;n-1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x[z]=x[z+1]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x[z+1]=0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z&gt;=n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"^"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x[z]=x[z-n]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x[z-n]=0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z&lt;n*n-n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x[z]=x[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z+n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z+n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]=0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14E57-BFF2-45AE-8136-CC2052D45321}"/>
              </a:ext>
            </a:extLst>
          </p:cNvPr>
          <p:cNvSpPr/>
          <p:nvPr/>
        </p:nvSpPr>
        <p:spPr>
          <a:xfrm>
            <a:off x="645459" y="1005332"/>
            <a:ext cx="7368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Parameters:</a:t>
            </a:r>
            <a:endParaRPr lang="he-IL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x is a one dimensional array representing the n*n board</a:t>
            </a:r>
            <a:endParaRPr lang="he-IL" sz="2400" dirty="0"/>
          </a:p>
          <a:p>
            <a:pPr algn="l"/>
            <a:r>
              <a:rPr lang="en-US" sz="2400" dirty="0"/>
              <a:t>m is one of the moves: &lt;&gt;V^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83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1905</Words>
  <Application>Microsoft Office PowerPoint</Application>
  <PresentationFormat>On-screen Show (4:3)</PresentationFormat>
  <Paragraphs>592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The Hand Black</vt:lpstr>
      <vt:lpstr>Office Theme</vt:lpstr>
      <vt:lpstr>Puzzle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word about the State file</vt:lpstr>
      <vt:lpstr>Next Stop -- ID</vt:lpstr>
      <vt:lpstr>Your Homework – Part One</vt:lpstr>
      <vt:lpstr>Part Two –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לבינה מלאכותית וכריית מידע</dc:title>
  <dc:creator>User</dc:creator>
  <cp:lastModifiedBy>Avi Rosenfeld</cp:lastModifiedBy>
  <cp:revision>26</cp:revision>
  <dcterms:created xsi:type="dcterms:W3CDTF">2021-03-01T10:56:48Z</dcterms:created>
  <dcterms:modified xsi:type="dcterms:W3CDTF">2023-09-06T12:04:43Z</dcterms:modified>
</cp:coreProperties>
</file>