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86" r:id="rId2"/>
    <p:sldId id="260" r:id="rId3"/>
    <p:sldId id="261" r:id="rId4"/>
    <p:sldId id="262" r:id="rId5"/>
    <p:sldId id="263" r:id="rId6"/>
    <p:sldId id="264" r:id="rId7"/>
    <p:sldId id="265" r:id="rId8"/>
    <p:sldId id="266" r:id="rId9"/>
    <p:sldId id="267" r:id="rId10"/>
    <p:sldId id="268" r:id="rId11"/>
    <p:sldId id="278" r:id="rId12"/>
    <p:sldId id="270" r:id="rId13"/>
    <p:sldId id="271" r:id="rId14"/>
    <p:sldId id="272" r:id="rId15"/>
    <p:sldId id="273" r:id="rId16"/>
    <p:sldId id="274" r:id="rId17"/>
    <p:sldId id="276" r:id="rId18"/>
    <p:sldId id="277" r:id="rId19"/>
    <p:sldId id="269" r:id="rId20"/>
    <p:sldId id="279" r:id="rId21"/>
    <p:sldId id="280" r:id="rId22"/>
    <p:sldId id="281" r:id="rId23"/>
    <p:sldId id="282" r:id="rId24"/>
    <p:sldId id="275"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12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CDAF3-FC6B-4211-AF76-164162B12D6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03482388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6277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18594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22EB129-8E0F-4DD9-9361-950F9A10873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9418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200546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CDAF3-FC6B-4211-AF76-164162B12D67}"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413819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CDAF3-FC6B-4211-AF76-164162B12D67}"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4170994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CDAF3-FC6B-4211-AF76-164162B12D6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477023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FBCDAF3-FC6B-4211-AF76-164162B12D67}" type="datetimeFigureOut">
              <a:rPr lang="en-IN" smtClean="0"/>
              <a:t>29-02-2020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22EB129-8E0F-4DD9-9361-950F9A108739}" type="slidenum">
              <a:rPr lang="en-IN" smtClean="0"/>
              <a:t>‹#›</a:t>
            </a:fld>
            <a:endParaRPr lang="en-IN"/>
          </a:p>
        </p:txBody>
      </p:sp>
    </p:spTree>
    <p:extLst>
      <p:ext uri="{BB962C8B-B14F-4D97-AF65-F5344CB8AC3E}">
        <p14:creationId xmlns:p14="http://schemas.microsoft.com/office/powerpoint/2010/main" val="43567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CDAF3-FC6B-4211-AF76-164162B12D6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02009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CDAF3-FC6B-4211-AF76-164162B12D67}" type="datetimeFigureOut">
              <a:rPr lang="en-IN" smtClean="0"/>
              <a:t>29-02-2020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420954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2427947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CDAF3-FC6B-4211-AF76-164162B12D67}" type="datetimeFigureOut">
              <a:rPr lang="en-IN" smtClean="0"/>
              <a:t>29-02-2020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34715975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CDAF3-FC6B-4211-AF76-164162B12D67}" type="datetimeFigureOut">
              <a:rPr lang="en-IN" smtClean="0"/>
              <a:t>29-02-2020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94070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FBCDAF3-FC6B-4211-AF76-164162B12D67}" type="datetimeFigureOut">
              <a:rPr lang="en-IN" smtClean="0"/>
              <a:t>29-02-2020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7730372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1645241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CDAF3-FC6B-4211-AF76-164162B12D67}" type="datetimeFigureOut">
              <a:rPr lang="en-IN" smtClean="0"/>
              <a:t>29-02-2020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B129-8E0F-4DD9-9361-950F9A108739}" type="slidenum">
              <a:rPr lang="en-IN" smtClean="0"/>
              <a:t>‹#›</a:t>
            </a:fld>
            <a:endParaRPr lang="en-IN"/>
          </a:p>
        </p:txBody>
      </p:sp>
    </p:spTree>
    <p:extLst>
      <p:ext uri="{BB962C8B-B14F-4D97-AF65-F5344CB8AC3E}">
        <p14:creationId xmlns:p14="http://schemas.microsoft.com/office/powerpoint/2010/main" val="6488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BCDAF3-FC6B-4211-AF76-164162B12D67}" type="datetimeFigureOut">
              <a:rPr lang="en-IN" smtClean="0"/>
              <a:t>29-02-2020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22EB129-8E0F-4DD9-9361-950F9A108739}" type="slidenum">
              <a:rPr lang="en-IN" smtClean="0"/>
              <a:t>‹#›</a:t>
            </a:fld>
            <a:endParaRPr lang="en-IN"/>
          </a:p>
        </p:txBody>
      </p:sp>
    </p:spTree>
    <p:extLst>
      <p:ext uri="{BB962C8B-B14F-4D97-AF65-F5344CB8AC3E}">
        <p14:creationId xmlns:p14="http://schemas.microsoft.com/office/powerpoint/2010/main" val="3240492748"/>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in/resources/all-india-pincode-directory-contact-details-along-latitude-and-longitu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C755D9-5C3A-4E41-97AA-231FC1B9B39E}"/>
              </a:ext>
            </a:extLst>
          </p:cNvPr>
          <p:cNvSpPr/>
          <p:nvPr/>
        </p:nvSpPr>
        <p:spPr>
          <a:xfrm>
            <a:off x="-580630" y="1411668"/>
            <a:ext cx="13353259"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MUMBAI VS BANGALORE, WHERE TO TRAVEL? LET THE DATA DECIDE!</a:t>
            </a:r>
          </a:p>
        </p:txBody>
      </p:sp>
      <p:sp>
        <p:nvSpPr>
          <p:cNvPr id="7" name="TextBox 6">
            <a:extLst>
              <a:ext uri="{FF2B5EF4-FFF2-40B4-BE49-F238E27FC236}">
                <a16:creationId xmlns:a16="http://schemas.microsoft.com/office/drawing/2014/main" id="{A4F68388-6B6A-4FF9-84F0-624981B7B228}"/>
              </a:ext>
            </a:extLst>
          </p:cNvPr>
          <p:cNvSpPr txBox="1"/>
          <p:nvPr/>
        </p:nvSpPr>
        <p:spPr>
          <a:xfrm>
            <a:off x="9084623" y="5830785"/>
            <a:ext cx="2956956" cy="646331"/>
          </a:xfrm>
          <a:prstGeom prst="rect">
            <a:avLst/>
          </a:prstGeom>
          <a:noFill/>
        </p:spPr>
        <p:txBody>
          <a:bodyPr wrap="square" rtlCol="0">
            <a:spAutoFit/>
          </a:bodyPr>
          <a:lstStyle/>
          <a:p>
            <a:r>
              <a:rPr lang="en-IN" dirty="0"/>
              <a:t>BY,</a:t>
            </a:r>
          </a:p>
          <a:p>
            <a:r>
              <a:rPr lang="en-IN" dirty="0"/>
              <a:t>AVINASH VIJAYARGAHAVAN</a:t>
            </a:r>
          </a:p>
        </p:txBody>
      </p:sp>
    </p:spTree>
    <p:extLst>
      <p:ext uri="{BB962C8B-B14F-4D97-AF65-F5344CB8AC3E}">
        <p14:creationId xmlns:p14="http://schemas.microsoft.com/office/powerpoint/2010/main" val="386170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A3DE6-132A-4F26-B77C-142788A2BB2D}"/>
              </a:ext>
            </a:extLst>
          </p:cNvPr>
          <p:cNvSpPr>
            <a:spLocks noGrp="1"/>
          </p:cNvSpPr>
          <p:nvPr>
            <p:ph type="title"/>
          </p:nvPr>
        </p:nvSpPr>
        <p:spPr/>
        <p:txBody>
          <a:bodyPr/>
          <a:lstStyle/>
          <a:p>
            <a:r>
              <a:rPr lang="en-IN" dirty="0"/>
              <a:t>Cluster Analysis</a:t>
            </a:r>
          </a:p>
        </p:txBody>
      </p:sp>
      <p:sp>
        <p:nvSpPr>
          <p:cNvPr id="3" name="Content Placeholder 2">
            <a:extLst>
              <a:ext uri="{FF2B5EF4-FFF2-40B4-BE49-F238E27FC236}">
                <a16:creationId xmlns:a16="http://schemas.microsoft.com/office/drawing/2014/main" id="{B4A9BEF8-BB5A-4F07-B051-43EB77699CB5}"/>
              </a:ext>
            </a:extLst>
          </p:cNvPr>
          <p:cNvSpPr>
            <a:spLocks noGrp="1"/>
          </p:cNvSpPr>
          <p:nvPr>
            <p:ph idx="1"/>
          </p:nvPr>
        </p:nvSpPr>
        <p:spPr>
          <a:xfrm>
            <a:off x="320634" y="2113808"/>
            <a:ext cx="7128790" cy="4555440"/>
          </a:xfrm>
        </p:spPr>
        <p:txBody>
          <a:bodyPr>
            <a:normAutofit fontScale="92500" lnSpcReduction="10000"/>
          </a:bodyPr>
          <a:lstStyle/>
          <a:p>
            <a:r>
              <a:rPr lang="en-IN" dirty="0"/>
              <a:t>Applying a clustering algorithm to group the places based on the similarity in types of venues they have. By clustering, we also provide information to users on a common type of place in Mumbai. </a:t>
            </a:r>
          </a:p>
          <a:p>
            <a:r>
              <a:rPr lang="en-IN" dirty="0"/>
              <a:t>Using the k-Means clustering approach to cluster the places. k will be selected as 5. This means that we will group the places into 5 clusters. Each of the places gets a Cluster Label assigned.</a:t>
            </a:r>
          </a:p>
          <a:p>
            <a:r>
              <a:rPr lang="en-IN" dirty="0"/>
              <a:t>Use the dataset with cluster labels assigned to visualize the clusters in a </a:t>
            </a:r>
            <a:r>
              <a:rPr lang="en-IN" i="1" dirty="0"/>
              <a:t>folium</a:t>
            </a:r>
            <a:r>
              <a:rPr lang="en-IN" dirty="0"/>
              <a:t> map.</a:t>
            </a:r>
          </a:p>
          <a:p>
            <a:r>
              <a:rPr lang="en-IN" dirty="0"/>
              <a:t>Let us now dig a little deeper into how the places are clustered and what is the characteristic of the cluster that is very common across most places in Mumbai.</a:t>
            </a:r>
          </a:p>
          <a:p>
            <a:endParaRPr lang="en-IN" dirty="0"/>
          </a:p>
          <a:p>
            <a:endParaRPr lang="en-IN" dirty="0"/>
          </a:p>
        </p:txBody>
      </p:sp>
      <p:pic>
        <p:nvPicPr>
          <p:cNvPr id="6" name="Picture 5">
            <a:extLst>
              <a:ext uri="{FF2B5EF4-FFF2-40B4-BE49-F238E27FC236}">
                <a16:creationId xmlns:a16="http://schemas.microsoft.com/office/drawing/2014/main" id="{E3EE5F99-9CC0-4CB7-B477-C12D18795404}"/>
              </a:ext>
            </a:extLst>
          </p:cNvPr>
          <p:cNvPicPr/>
          <p:nvPr/>
        </p:nvPicPr>
        <p:blipFill rotWithShape="1">
          <a:blip r:embed="rId2"/>
          <a:srcRect l="31161" t="-246" r="31384" b="246"/>
          <a:stretch/>
        </p:blipFill>
        <p:spPr>
          <a:xfrm>
            <a:off x="8204978" y="2113809"/>
            <a:ext cx="3124082" cy="4465122"/>
          </a:xfrm>
          <a:prstGeom prst="rect">
            <a:avLst/>
          </a:prstGeom>
        </p:spPr>
      </p:pic>
    </p:spTree>
    <p:extLst>
      <p:ext uri="{BB962C8B-B14F-4D97-AF65-F5344CB8AC3E}">
        <p14:creationId xmlns:p14="http://schemas.microsoft.com/office/powerpoint/2010/main" val="212690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273E-9766-4541-A4F7-D05F53CAB471}"/>
              </a:ext>
            </a:extLst>
          </p:cNvPr>
          <p:cNvSpPr>
            <a:spLocks noGrp="1"/>
          </p:cNvSpPr>
          <p:nvPr>
            <p:ph type="title"/>
          </p:nvPr>
        </p:nvSpPr>
        <p:spPr/>
        <p:txBody>
          <a:bodyPr/>
          <a:lstStyle/>
          <a:p>
            <a:r>
              <a:rPr lang="en-IN" dirty="0"/>
              <a:t>Cluster 1 </a:t>
            </a:r>
          </a:p>
        </p:txBody>
      </p:sp>
      <p:sp>
        <p:nvSpPr>
          <p:cNvPr id="4" name="Content Placeholder 2">
            <a:extLst>
              <a:ext uri="{FF2B5EF4-FFF2-40B4-BE49-F238E27FC236}">
                <a16:creationId xmlns:a16="http://schemas.microsoft.com/office/drawing/2014/main" id="{B7EE9984-42F7-44BE-A045-115A611B015C}"/>
              </a:ext>
            </a:extLst>
          </p:cNvPr>
          <p:cNvSpPr txBox="1">
            <a:spLocks/>
          </p:cNvSpPr>
          <p:nvPr/>
        </p:nvSpPr>
        <p:spPr>
          <a:xfrm>
            <a:off x="7357144" y="2060652"/>
            <a:ext cx="4379053" cy="472194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places belonging to this cluster is popular for having various restaurants which are majorly Indian, along with cafes and market areas. </a:t>
            </a:r>
          </a:p>
          <a:p>
            <a:r>
              <a:rPr lang="en-IN" dirty="0"/>
              <a:t>We see that these place would be something that a traveller would prefer if they are a foodie or are more into knowing about food-related areas.</a:t>
            </a:r>
          </a:p>
        </p:txBody>
      </p:sp>
      <p:pic>
        <p:nvPicPr>
          <p:cNvPr id="5" name="Picture 4">
            <a:extLst>
              <a:ext uri="{FF2B5EF4-FFF2-40B4-BE49-F238E27FC236}">
                <a16:creationId xmlns:a16="http://schemas.microsoft.com/office/drawing/2014/main" id="{3A5337DA-B7DB-4052-AE9C-1BFD58E4F076}"/>
              </a:ext>
            </a:extLst>
          </p:cNvPr>
          <p:cNvPicPr/>
          <p:nvPr/>
        </p:nvPicPr>
        <p:blipFill>
          <a:blip r:embed="rId2"/>
          <a:stretch>
            <a:fillRect/>
          </a:stretch>
        </p:blipFill>
        <p:spPr>
          <a:xfrm>
            <a:off x="182897" y="2072533"/>
            <a:ext cx="7001674" cy="4565773"/>
          </a:xfrm>
          <a:prstGeom prst="rect">
            <a:avLst/>
          </a:prstGeom>
        </p:spPr>
      </p:pic>
    </p:spTree>
    <p:extLst>
      <p:ext uri="{BB962C8B-B14F-4D97-AF65-F5344CB8AC3E}">
        <p14:creationId xmlns:p14="http://schemas.microsoft.com/office/powerpoint/2010/main" val="226471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8D71-C516-49CF-961D-ED83D0FF8965}"/>
              </a:ext>
            </a:extLst>
          </p:cNvPr>
          <p:cNvSpPr>
            <a:spLocks noGrp="1"/>
          </p:cNvSpPr>
          <p:nvPr>
            <p:ph type="title"/>
          </p:nvPr>
        </p:nvSpPr>
        <p:spPr/>
        <p:txBody>
          <a:bodyPr/>
          <a:lstStyle/>
          <a:p>
            <a:r>
              <a:rPr lang="en-IN" dirty="0"/>
              <a:t>Cluster 2</a:t>
            </a:r>
          </a:p>
        </p:txBody>
      </p:sp>
      <p:sp>
        <p:nvSpPr>
          <p:cNvPr id="4" name="Content Placeholder 2">
            <a:extLst>
              <a:ext uri="{FF2B5EF4-FFF2-40B4-BE49-F238E27FC236}">
                <a16:creationId xmlns:a16="http://schemas.microsoft.com/office/drawing/2014/main" id="{B32485C1-EE95-40C5-8D37-87FC86B3BD44}"/>
              </a:ext>
            </a:extLst>
          </p:cNvPr>
          <p:cNvSpPr txBox="1">
            <a:spLocks/>
          </p:cNvSpPr>
          <p:nvPr/>
        </p:nvSpPr>
        <p:spPr>
          <a:xfrm>
            <a:off x="7357143" y="2048783"/>
            <a:ext cx="4379053" cy="47219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places belonging to this cluster is popular for having many shops, along with shopping malls, with some stores, hotels and pubs. </a:t>
            </a:r>
          </a:p>
          <a:p>
            <a:r>
              <a:rPr lang="en-IN" dirty="0"/>
              <a:t>We see that these place would be something that a traveller would prefer if they need to do some shopping along with where they would normally stay.</a:t>
            </a:r>
          </a:p>
        </p:txBody>
      </p:sp>
      <p:pic>
        <p:nvPicPr>
          <p:cNvPr id="5" name="Picture 4">
            <a:extLst>
              <a:ext uri="{FF2B5EF4-FFF2-40B4-BE49-F238E27FC236}">
                <a16:creationId xmlns:a16="http://schemas.microsoft.com/office/drawing/2014/main" id="{0B10AA3B-DC17-42EA-BFFA-DF7200B44E5A}"/>
              </a:ext>
            </a:extLst>
          </p:cNvPr>
          <p:cNvPicPr/>
          <p:nvPr/>
        </p:nvPicPr>
        <p:blipFill>
          <a:blip r:embed="rId2"/>
          <a:stretch>
            <a:fillRect/>
          </a:stretch>
        </p:blipFill>
        <p:spPr>
          <a:xfrm>
            <a:off x="291151" y="2048783"/>
            <a:ext cx="6786543" cy="4601400"/>
          </a:xfrm>
          <a:prstGeom prst="rect">
            <a:avLst/>
          </a:prstGeom>
        </p:spPr>
      </p:pic>
    </p:spTree>
    <p:extLst>
      <p:ext uri="{BB962C8B-B14F-4D97-AF65-F5344CB8AC3E}">
        <p14:creationId xmlns:p14="http://schemas.microsoft.com/office/powerpoint/2010/main" val="74344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47E-9672-47FD-8E13-CAE9690070E9}"/>
              </a:ext>
            </a:extLst>
          </p:cNvPr>
          <p:cNvSpPr>
            <a:spLocks noGrp="1"/>
          </p:cNvSpPr>
          <p:nvPr>
            <p:ph type="title"/>
          </p:nvPr>
        </p:nvSpPr>
        <p:spPr/>
        <p:txBody>
          <a:bodyPr/>
          <a:lstStyle/>
          <a:p>
            <a:r>
              <a:rPr lang="en-IN" dirty="0"/>
              <a:t>Cluster 3 </a:t>
            </a:r>
          </a:p>
        </p:txBody>
      </p:sp>
      <p:sp>
        <p:nvSpPr>
          <p:cNvPr id="4" name="Content Placeholder 2">
            <a:extLst>
              <a:ext uri="{FF2B5EF4-FFF2-40B4-BE49-F238E27FC236}">
                <a16:creationId xmlns:a16="http://schemas.microsoft.com/office/drawing/2014/main" id="{5ACE0F67-97CD-4C86-BE42-231329F089CF}"/>
              </a:ext>
            </a:extLst>
          </p:cNvPr>
          <p:cNvSpPr txBox="1">
            <a:spLocks/>
          </p:cNvSpPr>
          <p:nvPr/>
        </p:nvSpPr>
        <p:spPr>
          <a:xfrm>
            <a:off x="7475898" y="2379200"/>
            <a:ext cx="4379053" cy="472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Not many places belong to this cluster, ATM’s, Food trucks and some stores are popular values close to these places.</a:t>
            </a:r>
          </a:p>
        </p:txBody>
      </p:sp>
      <p:pic>
        <p:nvPicPr>
          <p:cNvPr id="5" name="Picture 4">
            <a:extLst>
              <a:ext uri="{FF2B5EF4-FFF2-40B4-BE49-F238E27FC236}">
                <a16:creationId xmlns:a16="http://schemas.microsoft.com/office/drawing/2014/main" id="{71F817AF-AA71-4EBD-9EE0-1215A759AA87}"/>
              </a:ext>
            </a:extLst>
          </p:cNvPr>
          <p:cNvPicPr/>
          <p:nvPr/>
        </p:nvPicPr>
        <p:blipFill>
          <a:blip r:embed="rId2"/>
          <a:stretch>
            <a:fillRect/>
          </a:stretch>
        </p:blipFill>
        <p:spPr>
          <a:xfrm>
            <a:off x="198795" y="2379200"/>
            <a:ext cx="6882829" cy="2099599"/>
          </a:xfrm>
          <a:prstGeom prst="rect">
            <a:avLst/>
          </a:prstGeom>
        </p:spPr>
      </p:pic>
    </p:spTree>
    <p:extLst>
      <p:ext uri="{BB962C8B-B14F-4D97-AF65-F5344CB8AC3E}">
        <p14:creationId xmlns:p14="http://schemas.microsoft.com/office/powerpoint/2010/main" val="257555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6268-E0A7-42CE-881A-ADFE66238515}"/>
              </a:ext>
            </a:extLst>
          </p:cNvPr>
          <p:cNvSpPr>
            <a:spLocks noGrp="1"/>
          </p:cNvSpPr>
          <p:nvPr>
            <p:ph type="title"/>
          </p:nvPr>
        </p:nvSpPr>
        <p:spPr/>
        <p:txBody>
          <a:bodyPr/>
          <a:lstStyle/>
          <a:p>
            <a:r>
              <a:rPr lang="en-IN" dirty="0"/>
              <a:t>Cluster 4</a:t>
            </a:r>
          </a:p>
        </p:txBody>
      </p:sp>
      <p:sp>
        <p:nvSpPr>
          <p:cNvPr id="4" name="Content Placeholder 2">
            <a:extLst>
              <a:ext uri="{FF2B5EF4-FFF2-40B4-BE49-F238E27FC236}">
                <a16:creationId xmlns:a16="http://schemas.microsoft.com/office/drawing/2014/main" id="{63EBDD00-77E3-4243-8F05-11A2AD8D5E0D}"/>
              </a:ext>
            </a:extLst>
          </p:cNvPr>
          <p:cNvSpPr txBox="1">
            <a:spLocks/>
          </p:cNvSpPr>
          <p:nvPr/>
        </p:nvSpPr>
        <p:spPr>
          <a:xfrm>
            <a:off x="7659584" y="2101931"/>
            <a:ext cx="4239491" cy="45838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places belonging to this cluster is popular for travelling towards places, like the train station, airports, boats or ferry and also other entertainment areas. </a:t>
            </a:r>
          </a:p>
          <a:p>
            <a:r>
              <a:rPr lang="en-IN" dirty="0"/>
              <a:t>We see that these place would be something that a traveller would prefer if they have to move from on place to another and for various attractions.</a:t>
            </a:r>
          </a:p>
        </p:txBody>
      </p:sp>
      <p:pic>
        <p:nvPicPr>
          <p:cNvPr id="5" name="Picture 4">
            <a:extLst>
              <a:ext uri="{FF2B5EF4-FFF2-40B4-BE49-F238E27FC236}">
                <a16:creationId xmlns:a16="http://schemas.microsoft.com/office/drawing/2014/main" id="{D204CE82-BA8B-4063-B1A9-2AE52D0D1916}"/>
              </a:ext>
            </a:extLst>
          </p:cNvPr>
          <p:cNvPicPr/>
          <p:nvPr/>
        </p:nvPicPr>
        <p:blipFill>
          <a:blip r:embed="rId2"/>
          <a:stretch>
            <a:fillRect/>
          </a:stretch>
        </p:blipFill>
        <p:spPr>
          <a:xfrm>
            <a:off x="201881" y="2066306"/>
            <a:ext cx="7030192" cy="4426568"/>
          </a:xfrm>
          <a:prstGeom prst="rect">
            <a:avLst/>
          </a:prstGeom>
        </p:spPr>
      </p:pic>
    </p:spTree>
    <p:extLst>
      <p:ext uri="{BB962C8B-B14F-4D97-AF65-F5344CB8AC3E}">
        <p14:creationId xmlns:p14="http://schemas.microsoft.com/office/powerpoint/2010/main" val="3874361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588D-EECA-4675-A272-94D9FD44D6E2}"/>
              </a:ext>
            </a:extLst>
          </p:cNvPr>
          <p:cNvSpPr>
            <a:spLocks noGrp="1"/>
          </p:cNvSpPr>
          <p:nvPr>
            <p:ph type="title"/>
          </p:nvPr>
        </p:nvSpPr>
        <p:spPr/>
        <p:txBody>
          <a:bodyPr/>
          <a:lstStyle/>
          <a:p>
            <a:r>
              <a:rPr lang="en-IN" dirty="0"/>
              <a:t>Cluster 5 </a:t>
            </a:r>
          </a:p>
        </p:txBody>
      </p:sp>
      <p:sp>
        <p:nvSpPr>
          <p:cNvPr id="4" name="Content Placeholder 2">
            <a:extLst>
              <a:ext uri="{FF2B5EF4-FFF2-40B4-BE49-F238E27FC236}">
                <a16:creationId xmlns:a16="http://schemas.microsoft.com/office/drawing/2014/main" id="{2D510940-F31E-4321-8864-921CEEE4C493}"/>
              </a:ext>
            </a:extLst>
          </p:cNvPr>
          <p:cNvSpPr txBox="1">
            <a:spLocks/>
          </p:cNvSpPr>
          <p:nvPr/>
        </p:nvSpPr>
        <p:spPr>
          <a:xfrm>
            <a:off x="7542899" y="2286289"/>
            <a:ext cx="4379053" cy="472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Not many places belong to this cluster, Event Space, Zoos and restaurants stores are popular values close to these places.</a:t>
            </a:r>
          </a:p>
        </p:txBody>
      </p:sp>
      <p:pic>
        <p:nvPicPr>
          <p:cNvPr id="5" name="Picture 4">
            <a:extLst>
              <a:ext uri="{FF2B5EF4-FFF2-40B4-BE49-F238E27FC236}">
                <a16:creationId xmlns:a16="http://schemas.microsoft.com/office/drawing/2014/main" id="{1A23E5E6-CB13-445D-B366-855C0513089F}"/>
              </a:ext>
            </a:extLst>
          </p:cNvPr>
          <p:cNvPicPr/>
          <p:nvPr/>
        </p:nvPicPr>
        <p:blipFill>
          <a:blip r:embed="rId2"/>
          <a:stretch>
            <a:fillRect/>
          </a:stretch>
        </p:blipFill>
        <p:spPr>
          <a:xfrm>
            <a:off x="270048" y="2593293"/>
            <a:ext cx="6902648" cy="1597479"/>
          </a:xfrm>
          <a:prstGeom prst="rect">
            <a:avLst/>
          </a:prstGeom>
        </p:spPr>
      </p:pic>
    </p:spTree>
    <p:extLst>
      <p:ext uri="{BB962C8B-B14F-4D97-AF65-F5344CB8AC3E}">
        <p14:creationId xmlns:p14="http://schemas.microsoft.com/office/powerpoint/2010/main" val="43882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0D23-AA57-40BD-8CD8-436CF4437DB9}"/>
              </a:ext>
            </a:extLst>
          </p:cNvPr>
          <p:cNvSpPr>
            <a:spLocks noGrp="1"/>
          </p:cNvSpPr>
          <p:nvPr>
            <p:ph type="title"/>
          </p:nvPr>
        </p:nvSpPr>
        <p:spPr/>
        <p:txBody>
          <a:bodyPr>
            <a:normAutofit/>
          </a:bodyPr>
          <a:lstStyle/>
          <a:p>
            <a:r>
              <a:rPr lang="en-IN" dirty="0"/>
              <a:t>Finding top venues near places in Bangalore</a:t>
            </a:r>
          </a:p>
        </p:txBody>
      </p:sp>
      <p:sp>
        <p:nvSpPr>
          <p:cNvPr id="3" name="Content Placeholder 2">
            <a:extLst>
              <a:ext uri="{FF2B5EF4-FFF2-40B4-BE49-F238E27FC236}">
                <a16:creationId xmlns:a16="http://schemas.microsoft.com/office/drawing/2014/main" id="{F2E8FC11-E64E-40B6-8095-7FB0EF207AAE}"/>
              </a:ext>
            </a:extLst>
          </p:cNvPr>
          <p:cNvSpPr>
            <a:spLocks noGrp="1"/>
          </p:cNvSpPr>
          <p:nvPr>
            <p:ph idx="1"/>
          </p:nvPr>
        </p:nvSpPr>
        <p:spPr/>
        <p:txBody>
          <a:bodyPr>
            <a:normAutofit lnSpcReduction="10000"/>
          </a:bodyPr>
          <a:lstStyle/>
          <a:p>
            <a:r>
              <a:rPr lang="en-IN" dirty="0"/>
              <a:t>Foursquare API to find the top venues in the various places of Bangalore and employ statistically and analytical methods to find the unique venues/venue categories for these places and we will build a </a:t>
            </a:r>
            <a:r>
              <a:rPr lang="en-IN" dirty="0" err="1"/>
              <a:t>dataframe</a:t>
            </a:r>
            <a:r>
              <a:rPr lang="en-IN" dirty="0"/>
              <a:t> that calibrates each of the place with the frequency of occurrence for each of the venue category.</a:t>
            </a:r>
          </a:p>
          <a:p>
            <a:r>
              <a:rPr lang="en-IN" dirty="0"/>
              <a:t>There are 175 unique venue categories of places in Bangalore. </a:t>
            </a:r>
          </a:p>
          <a:p>
            <a:pPr lvl="1"/>
            <a:r>
              <a:rPr lang="en-IN" dirty="0"/>
              <a:t>Design studios, Event Spaces, Hot Springs, Lakes, Burger joints, Tea shops, theatres, Boutiques, Breweries, Bars, Flea markets, Fish Markets, Night Clubs, Parks, </a:t>
            </a:r>
            <a:r>
              <a:rPr lang="en-IN" dirty="0" err="1"/>
              <a:t>Shoping</a:t>
            </a:r>
            <a:r>
              <a:rPr lang="en-IN" dirty="0"/>
              <a:t> Malls and Departmental Stores being some of them.</a:t>
            </a:r>
          </a:p>
          <a:p>
            <a:r>
              <a:rPr lang="en-IN" dirty="0"/>
              <a:t>Creation of dataset that lists the top 5 common venues against each of the places in Bangalore. </a:t>
            </a:r>
          </a:p>
          <a:p>
            <a:endParaRPr lang="en-IN" dirty="0"/>
          </a:p>
        </p:txBody>
      </p:sp>
    </p:spTree>
    <p:extLst>
      <p:ext uri="{BB962C8B-B14F-4D97-AF65-F5344CB8AC3E}">
        <p14:creationId xmlns:p14="http://schemas.microsoft.com/office/powerpoint/2010/main" val="183080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F058-D369-47B2-B6B2-9153F8F5C0D7}"/>
              </a:ext>
            </a:extLst>
          </p:cNvPr>
          <p:cNvSpPr>
            <a:spLocks noGrp="1"/>
          </p:cNvSpPr>
          <p:nvPr>
            <p:ph type="title"/>
          </p:nvPr>
        </p:nvSpPr>
        <p:spPr/>
        <p:txBody>
          <a:bodyPr/>
          <a:lstStyle/>
          <a:p>
            <a:r>
              <a:rPr lang="en-IN" dirty="0"/>
              <a:t>Most common venues in Bangalore</a:t>
            </a:r>
          </a:p>
        </p:txBody>
      </p:sp>
      <p:sp>
        <p:nvSpPr>
          <p:cNvPr id="6" name="Content Placeholder 5">
            <a:extLst>
              <a:ext uri="{FF2B5EF4-FFF2-40B4-BE49-F238E27FC236}">
                <a16:creationId xmlns:a16="http://schemas.microsoft.com/office/drawing/2014/main" id="{08573F10-F792-4442-92FF-BBB02E5AE0C5}"/>
              </a:ext>
            </a:extLst>
          </p:cNvPr>
          <p:cNvSpPr>
            <a:spLocks noGrp="1"/>
          </p:cNvSpPr>
          <p:nvPr>
            <p:ph idx="1"/>
          </p:nvPr>
        </p:nvSpPr>
        <p:spPr>
          <a:xfrm>
            <a:off x="446315" y="2300637"/>
            <a:ext cx="4480420" cy="4424173"/>
          </a:xfrm>
        </p:spPr>
        <p:txBody>
          <a:bodyPr>
            <a:normAutofit/>
          </a:bodyPr>
          <a:lstStyle/>
          <a:p>
            <a:r>
              <a:rPr lang="en-IN" i="1" dirty="0"/>
              <a:t>Highest 1</a:t>
            </a:r>
            <a:r>
              <a:rPr lang="en-IN" i="1" baseline="30000" dirty="0"/>
              <a:t>st</a:t>
            </a:r>
            <a:r>
              <a:rPr lang="en-IN" i="1" dirty="0"/>
              <a:t> Most Common Venue: </a:t>
            </a:r>
            <a:r>
              <a:rPr lang="en-IN" dirty="0"/>
              <a:t>Indian Restaurant</a:t>
            </a:r>
          </a:p>
          <a:p>
            <a:r>
              <a:rPr lang="en-IN" i="1" dirty="0"/>
              <a:t>Highest 2</a:t>
            </a:r>
            <a:r>
              <a:rPr lang="en-IN" i="1" baseline="30000" dirty="0"/>
              <a:t>nd</a:t>
            </a:r>
            <a:r>
              <a:rPr lang="en-IN" i="1" dirty="0"/>
              <a:t> Most Common Venue: </a:t>
            </a:r>
            <a:r>
              <a:rPr lang="en-IN" dirty="0"/>
              <a:t>Pizza Place</a:t>
            </a:r>
          </a:p>
          <a:p>
            <a:r>
              <a:rPr lang="en-IN" i="1" dirty="0"/>
              <a:t>Highest 3</a:t>
            </a:r>
            <a:r>
              <a:rPr lang="en-IN" i="1" baseline="30000" dirty="0"/>
              <a:t>rd</a:t>
            </a:r>
            <a:r>
              <a:rPr lang="en-IN" i="1" dirty="0"/>
              <a:t> Most Common Venue: </a:t>
            </a:r>
            <a:r>
              <a:rPr lang="en-IN" dirty="0"/>
              <a:t>Flea Market</a:t>
            </a:r>
          </a:p>
          <a:p>
            <a:r>
              <a:rPr lang="en-IN" i="1" dirty="0"/>
              <a:t>Highest 4</a:t>
            </a:r>
            <a:r>
              <a:rPr lang="en-IN" i="1" baseline="30000" dirty="0"/>
              <a:t>th</a:t>
            </a:r>
            <a:r>
              <a:rPr lang="en-IN" i="1" dirty="0"/>
              <a:t> Most Common Venue: </a:t>
            </a:r>
            <a:r>
              <a:rPr lang="en-IN" dirty="0"/>
              <a:t>Fish Market</a:t>
            </a:r>
          </a:p>
          <a:p>
            <a:r>
              <a:rPr lang="en-IN" i="1" dirty="0"/>
              <a:t>Highest 5</a:t>
            </a:r>
            <a:r>
              <a:rPr lang="en-IN" i="1" baseline="30000" dirty="0"/>
              <a:t>th</a:t>
            </a:r>
            <a:r>
              <a:rPr lang="en-IN" i="1" dirty="0"/>
              <a:t> Most Common Venue: </a:t>
            </a:r>
            <a:r>
              <a:rPr lang="en-IN" dirty="0"/>
              <a:t>Fish and Chip Shop</a:t>
            </a:r>
          </a:p>
        </p:txBody>
      </p:sp>
      <p:pic>
        <p:nvPicPr>
          <p:cNvPr id="5" name="Picture 4">
            <a:extLst>
              <a:ext uri="{FF2B5EF4-FFF2-40B4-BE49-F238E27FC236}">
                <a16:creationId xmlns:a16="http://schemas.microsoft.com/office/drawing/2014/main" id="{B315B242-5131-4ED3-9D53-CD220388D366}"/>
              </a:ext>
            </a:extLst>
          </p:cNvPr>
          <p:cNvPicPr/>
          <p:nvPr/>
        </p:nvPicPr>
        <p:blipFill>
          <a:blip r:embed="rId2"/>
          <a:stretch>
            <a:fillRect/>
          </a:stretch>
        </p:blipFill>
        <p:spPr>
          <a:xfrm>
            <a:off x="4673047" y="2647761"/>
            <a:ext cx="7142191" cy="3159272"/>
          </a:xfrm>
          <a:prstGeom prst="rect">
            <a:avLst/>
          </a:prstGeom>
        </p:spPr>
      </p:pic>
    </p:spTree>
    <p:extLst>
      <p:ext uri="{BB962C8B-B14F-4D97-AF65-F5344CB8AC3E}">
        <p14:creationId xmlns:p14="http://schemas.microsoft.com/office/powerpoint/2010/main" val="119631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A3DE6-132A-4F26-B77C-142788A2BB2D}"/>
              </a:ext>
            </a:extLst>
          </p:cNvPr>
          <p:cNvSpPr>
            <a:spLocks noGrp="1"/>
          </p:cNvSpPr>
          <p:nvPr>
            <p:ph type="title"/>
          </p:nvPr>
        </p:nvSpPr>
        <p:spPr/>
        <p:txBody>
          <a:bodyPr/>
          <a:lstStyle/>
          <a:p>
            <a:r>
              <a:rPr lang="en-IN" dirty="0"/>
              <a:t>Cluster Analysis</a:t>
            </a:r>
          </a:p>
        </p:txBody>
      </p:sp>
      <p:sp>
        <p:nvSpPr>
          <p:cNvPr id="3" name="Content Placeholder 2">
            <a:extLst>
              <a:ext uri="{FF2B5EF4-FFF2-40B4-BE49-F238E27FC236}">
                <a16:creationId xmlns:a16="http://schemas.microsoft.com/office/drawing/2014/main" id="{B4A9BEF8-BB5A-4F07-B051-43EB77699CB5}"/>
              </a:ext>
            </a:extLst>
          </p:cNvPr>
          <p:cNvSpPr>
            <a:spLocks noGrp="1"/>
          </p:cNvSpPr>
          <p:nvPr>
            <p:ph idx="1"/>
          </p:nvPr>
        </p:nvSpPr>
        <p:spPr>
          <a:xfrm>
            <a:off x="288022" y="2054430"/>
            <a:ext cx="7161402" cy="4614817"/>
          </a:xfrm>
        </p:spPr>
        <p:txBody>
          <a:bodyPr>
            <a:normAutofit fontScale="92500" lnSpcReduction="10000"/>
          </a:bodyPr>
          <a:lstStyle/>
          <a:p>
            <a:r>
              <a:rPr lang="en-IN" dirty="0"/>
              <a:t>Applying a clustering algorithm to group the places based on the similarity in types of venues they have. By clustering, we also provide information to users on a common type of place in Bangalore. </a:t>
            </a:r>
          </a:p>
          <a:p>
            <a:r>
              <a:rPr lang="en-IN" dirty="0"/>
              <a:t>Using the k-Means clustering approach to cluster the places. k will be selected as 5. This means that we will group the places into 5 clusters. Each of the places gets a Cluster Label assigned.</a:t>
            </a:r>
          </a:p>
          <a:p>
            <a:r>
              <a:rPr lang="en-IN" dirty="0"/>
              <a:t>Use the dataset with cluster labels assigned to visualize the clusters in a </a:t>
            </a:r>
            <a:r>
              <a:rPr lang="en-IN" i="1" dirty="0"/>
              <a:t>folium</a:t>
            </a:r>
            <a:r>
              <a:rPr lang="en-IN" dirty="0"/>
              <a:t> map.</a:t>
            </a:r>
          </a:p>
          <a:p>
            <a:r>
              <a:rPr lang="en-IN" dirty="0"/>
              <a:t>Let us now dig a little deeper into how the places are clustered and what is the characteristic of the cluster that is very common across most places in Bangalore.</a:t>
            </a:r>
          </a:p>
          <a:p>
            <a:endParaRPr lang="en-IN" dirty="0"/>
          </a:p>
          <a:p>
            <a:endParaRPr lang="en-IN" dirty="0"/>
          </a:p>
        </p:txBody>
      </p:sp>
      <p:pic>
        <p:nvPicPr>
          <p:cNvPr id="5" name="Picture 4">
            <a:extLst>
              <a:ext uri="{FF2B5EF4-FFF2-40B4-BE49-F238E27FC236}">
                <a16:creationId xmlns:a16="http://schemas.microsoft.com/office/drawing/2014/main" id="{D086818A-67F6-45DF-8F16-473CEC6AFD06}"/>
              </a:ext>
            </a:extLst>
          </p:cNvPr>
          <p:cNvPicPr/>
          <p:nvPr/>
        </p:nvPicPr>
        <p:blipFill rotWithShape="1">
          <a:blip r:embed="rId2">
            <a:extLst>
              <a:ext uri="{28A0092B-C50C-407E-A947-70E740481C1C}">
                <a14:useLocalDpi xmlns:a14="http://schemas.microsoft.com/office/drawing/2010/main" val="0"/>
              </a:ext>
            </a:extLst>
          </a:blip>
          <a:srcRect l="9801" r="28210"/>
          <a:stretch/>
        </p:blipFill>
        <p:spPr>
          <a:xfrm>
            <a:off x="7617204" y="2055814"/>
            <a:ext cx="4286774" cy="4613434"/>
          </a:xfrm>
          <a:prstGeom prst="rect">
            <a:avLst/>
          </a:prstGeom>
        </p:spPr>
      </p:pic>
    </p:spTree>
    <p:extLst>
      <p:ext uri="{BB962C8B-B14F-4D97-AF65-F5344CB8AC3E}">
        <p14:creationId xmlns:p14="http://schemas.microsoft.com/office/powerpoint/2010/main" val="6424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273E-9766-4541-A4F7-D05F53CAB471}"/>
              </a:ext>
            </a:extLst>
          </p:cNvPr>
          <p:cNvSpPr>
            <a:spLocks noGrp="1"/>
          </p:cNvSpPr>
          <p:nvPr>
            <p:ph type="title"/>
          </p:nvPr>
        </p:nvSpPr>
        <p:spPr/>
        <p:txBody>
          <a:bodyPr/>
          <a:lstStyle/>
          <a:p>
            <a:r>
              <a:rPr lang="en-IN" dirty="0"/>
              <a:t>Cluster 1 </a:t>
            </a:r>
          </a:p>
        </p:txBody>
      </p:sp>
      <p:sp>
        <p:nvSpPr>
          <p:cNvPr id="3" name="Content Placeholder 2">
            <a:extLst>
              <a:ext uri="{FF2B5EF4-FFF2-40B4-BE49-F238E27FC236}">
                <a16:creationId xmlns:a16="http://schemas.microsoft.com/office/drawing/2014/main" id="{24FC5CFE-19E6-4199-819B-801B01E8AA28}"/>
              </a:ext>
            </a:extLst>
          </p:cNvPr>
          <p:cNvSpPr>
            <a:spLocks noGrp="1"/>
          </p:cNvSpPr>
          <p:nvPr>
            <p:ph idx="1"/>
          </p:nvPr>
        </p:nvSpPr>
        <p:spPr>
          <a:xfrm>
            <a:off x="7546496" y="2136054"/>
            <a:ext cx="4379053" cy="4721946"/>
          </a:xfrm>
        </p:spPr>
        <p:txBody>
          <a:bodyPr>
            <a:normAutofit/>
          </a:bodyPr>
          <a:lstStyle/>
          <a:p>
            <a:r>
              <a:rPr lang="en-IN" dirty="0"/>
              <a:t>The places belonging to this cluster is popular for travelling towards places to stay with hotels, various shops and restaurants, with historic sites and fields. </a:t>
            </a:r>
          </a:p>
          <a:p>
            <a:r>
              <a:rPr lang="en-IN" dirty="0"/>
              <a:t>We see that these place would be something that a traveller would prefer if they has to stay and also look for various historic sites.</a:t>
            </a:r>
          </a:p>
        </p:txBody>
      </p:sp>
      <p:pic>
        <p:nvPicPr>
          <p:cNvPr id="4" name="Picture 3">
            <a:extLst>
              <a:ext uri="{FF2B5EF4-FFF2-40B4-BE49-F238E27FC236}">
                <a16:creationId xmlns:a16="http://schemas.microsoft.com/office/drawing/2014/main" id="{745C2970-33E7-4ECB-AA35-EE9CC7D923A2}"/>
              </a:ext>
            </a:extLst>
          </p:cNvPr>
          <p:cNvPicPr/>
          <p:nvPr/>
        </p:nvPicPr>
        <p:blipFill>
          <a:blip r:embed="rId2"/>
          <a:stretch>
            <a:fillRect/>
          </a:stretch>
        </p:blipFill>
        <p:spPr>
          <a:xfrm>
            <a:off x="266451" y="2124254"/>
            <a:ext cx="6871272" cy="4476001"/>
          </a:xfrm>
          <a:prstGeom prst="rect">
            <a:avLst/>
          </a:prstGeom>
        </p:spPr>
      </p:pic>
    </p:spTree>
    <p:extLst>
      <p:ext uri="{BB962C8B-B14F-4D97-AF65-F5344CB8AC3E}">
        <p14:creationId xmlns:p14="http://schemas.microsoft.com/office/powerpoint/2010/main" val="196455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106F-6101-44BF-BE62-3BA3579B9EF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5E65B0-D273-45D5-90A0-6FCE7FD53DB6}"/>
              </a:ext>
            </a:extLst>
          </p:cNvPr>
          <p:cNvSpPr>
            <a:spLocks noGrp="1"/>
          </p:cNvSpPr>
          <p:nvPr>
            <p:ph idx="1"/>
          </p:nvPr>
        </p:nvSpPr>
        <p:spPr>
          <a:xfrm>
            <a:off x="680321" y="2336873"/>
            <a:ext cx="10957497" cy="4135180"/>
          </a:xfrm>
        </p:spPr>
        <p:txBody>
          <a:bodyPr>
            <a:normAutofit fontScale="92500"/>
          </a:bodyPr>
          <a:lstStyle/>
          <a:p>
            <a:r>
              <a:rPr lang="en-IN" dirty="0"/>
              <a:t>India is a great country with a haven of tourism delights like wealth of sights, cultural exuberance, and diversity of terrain. It is no doubt a place of wonder, with creative burst of cultures, races, and religions.</a:t>
            </a:r>
          </a:p>
          <a:p>
            <a:r>
              <a:rPr lang="en-IN" dirty="0"/>
              <a:t>Its diversity is out of all bounds. Indians live with variety and thrive on diversity. From mud hut to mansion, there is variety. Known for its spectacular, India has become a favoured place of visit for travellers from all over the world. </a:t>
            </a:r>
          </a:p>
          <a:p>
            <a:r>
              <a:rPr lang="en-IN" dirty="0"/>
              <a:t>Each state of this wonderful country is unique when it comes to the scenic beauty, nature of the people living in the country and the hospitality of Indians. </a:t>
            </a:r>
          </a:p>
          <a:p>
            <a:r>
              <a:rPr lang="en-IN" dirty="0"/>
              <a:t>While many may have the reasons for travelling, some look at the bustling cities which are to be explored and have an unforgettable experience, but where would city would they want to go to, for starting such a journey? </a:t>
            </a:r>
          </a:p>
          <a:p>
            <a:endParaRPr lang="en-IN" dirty="0"/>
          </a:p>
        </p:txBody>
      </p:sp>
    </p:spTree>
    <p:extLst>
      <p:ext uri="{BB962C8B-B14F-4D97-AF65-F5344CB8AC3E}">
        <p14:creationId xmlns:p14="http://schemas.microsoft.com/office/powerpoint/2010/main" val="521037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8D71-C516-49CF-961D-ED83D0FF8965}"/>
              </a:ext>
            </a:extLst>
          </p:cNvPr>
          <p:cNvSpPr>
            <a:spLocks noGrp="1"/>
          </p:cNvSpPr>
          <p:nvPr>
            <p:ph type="title"/>
          </p:nvPr>
        </p:nvSpPr>
        <p:spPr/>
        <p:txBody>
          <a:bodyPr/>
          <a:lstStyle/>
          <a:p>
            <a:r>
              <a:rPr lang="en-IN" dirty="0"/>
              <a:t>Cluster 2</a:t>
            </a:r>
          </a:p>
        </p:txBody>
      </p:sp>
      <p:pic>
        <p:nvPicPr>
          <p:cNvPr id="4" name="Picture 3">
            <a:extLst>
              <a:ext uri="{FF2B5EF4-FFF2-40B4-BE49-F238E27FC236}">
                <a16:creationId xmlns:a16="http://schemas.microsoft.com/office/drawing/2014/main" id="{C291E1DB-A16A-4F14-B760-713CB7C72CD2}"/>
              </a:ext>
            </a:extLst>
          </p:cNvPr>
          <p:cNvPicPr/>
          <p:nvPr/>
        </p:nvPicPr>
        <p:blipFill>
          <a:blip r:embed="rId2"/>
          <a:stretch>
            <a:fillRect/>
          </a:stretch>
        </p:blipFill>
        <p:spPr>
          <a:xfrm>
            <a:off x="270626" y="2060658"/>
            <a:ext cx="6597244" cy="4660558"/>
          </a:xfrm>
          <a:prstGeom prst="rect">
            <a:avLst/>
          </a:prstGeom>
        </p:spPr>
      </p:pic>
      <p:sp>
        <p:nvSpPr>
          <p:cNvPr id="9" name="Content Placeholder 2">
            <a:extLst>
              <a:ext uri="{FF2B5EF4-FFF2-40B4-BE49-F238E27FC236}">
                <a16:creationId xmlns:a16="http://schemas.microsoft.com/office/drawing/2014/main" id="{21F9A939-EDBB-48C4-AEAB-3AC794A9B960}"/>
              </a:ext>
            </a:extLst>
          </p:cNvPr>
          <p:cNvSpPr txBox="1">
            <a:spLocks/>
          </p:cNvSpPr>
          <p:nvPr/>
        </p:nvSpPr>
        <p:spPr>
          <a:xfrm>
            <a:off x="7380894" y="2136054"/>
            <a:ext cx="4379053" cy="472194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places belonging to this cluster is popular for travelling towards places for collecting money via ATMs, going towards flea and fish markets, along with fish and chip shops.</a:t>
            </a:r>
          </a:p>
          <a:p>
            <a:r>
              <a:rPr lang="en-IN" dirty="0"/>
              <a:t>We see that these place would be something that a traveller would prefer if they may do shopping or more into fish-related areas.</a:t>
            </a:r>
          </a:p>
          <a:p>
            <a:endParaRPr lang="en-IN" dirty="0"/>
          </a:p>
        </p:txBody>
      </p:sp>
    </p:spTree>
    <p:extLst>
      <p:ext uri="{BB962C8B-B14F-4D97-AF65-F5344CB8AC3E}">
        <p14:creationId xmlns:p14="http://schemas.microsoft.com/office/powerpoint/2010/main" val="233946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047E-9672-47FD-8E13-CAE9690070E9}"/>
              </a:ext>
            </a:extLst>
          </p:cNvPr>
          <p:cNvSpPr>
            <a:spLocks noGrp="1"/>
          </p:cNvSpPr>
          <p:nvPr>
            <p:ph type="title"/>
          </p:nvPr>
        </p:nvSpPr>
        <p:spPr/>
        <p:txBody>
          <a:bodyPr/>
          <a:lstStyle/>
          <a:p>
            <a:r>
              <a:rPr lang="en-IN" dirty="0"/>
              <a:t>Cluster 3 </a:t>
            </a:r>
          </a:p>
        </p:txBody>
      </p:sp>
      <p:pic>
        <p:nvPicPr>
          <p:cNvPr id="4" name="Picture 3">
            <a:extLst>
              <a:ext uri="{FF2B5EF4-FFF2-40B4-BE49-F238E27FC236}">
                <a16:creationId xmlns:a16="http://schemas.microsoft.com/office/drawing/2014/main" id="{94DCCE46-D54E-4E97-A7EF-D18C1EAB9FB1}"/>
              </a:ext>
            </a:extLst>
          </p:cNvPr>
          <p:cNvPicPr/>
          <p:nvPr/>
        </p:nvPicPr>
        <p:blipFill>
          <a:blip r:embed="rId2"/>
          <a:stretch>
            <a:fillRect/>
          </a:stretch>
        </p:blipFill>
        <p:spPr>
          <a:xfrm>
            <a:off x="194363" y="2331155"/>
            <a:ext cx="6988029" cy="1401946"/>
          </a:xfrm>
          <a:prstGeom prst="rect">
            <a:avLst/>
          </a:prstGeom>
        </p:spPr>
      </p:pic>
      <p:sp>
        <p:nvSpPr>
          <p:cNvPr id="6" name="Content Placeholder 2">
            <a:extLst>
              <a:ext uri="{FF2B5EF4-FFF2-40B4-BE49-F238E27FC236}">
                <a16:creationId xmlns:a16="http://schemas.microsoft.com/office/drawing/2014/main" id="{508A25AD-6647-460A-B5F9-CA14E9F45873}"/>
              </a:ext>
            </a:extLst>
          </p:cNvPr>
          <p:cNvSpPr txBox="1">
            <a:spLocks/>
          </p:cNvSpPr>
          <p:nvPr/>
        </p:nvSpPr>
        <p:spPr>
          <a:xfrm>
            <a:off x="7357144" y="1455016"/>
            <a:ext cx="4379053" cy="472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0" name="Content Placeholder 2">
            <a:extLst>
              <a:ext uri="{FF2B5EF4-FFF2-40B4-BE49-F238E27FC236}">
                <a16:creationId xmlns:a16="http://schemas.microsoft.com/office/drawing/2014/main" id="{00DB0FDE-66F0-4195-82F3-D17FA5D86087}"/>
              </a:ext>
            </a:extLst>
          </p:cNvPr>
          <p:cNvSpPr txBox="1">
            <a:spLocks/>
          </p:cNvSpPr>
          <p:nvPr/>
        </p:nvSpPr>
        <p:spPr>
          <a:xfrm>
            <a:off x="7357144" y="2301325"/>
            <a:ext cx="4379053" cy="472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Not many places belong to this cluster, Miscellaneous Shop, Flea Market and Hotel Bar are popular values close to these places.</a:t>
            </a:r>
          </a:p>
          <a:p>
            <a:endParaRPr lang="en-IN" dirty="0"/>
          </a:p>
          <a:p>
            <a:endParaRPr lang="en-IN" dirty="0"/>
          </a:p>
        </p:txBody>
      </p:sp>
    </p:spTree>
    <p:extLst>
      <p:ext uri="{BB962C8B-B14F-4D97-AF65-F5344CB8AC3E}">
        <p14:creationId xmlns:p14="http://schemas.microsoft.com/office/powerpoint/2010/main" val="337909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6268-E0A7-42CE-881A-ADFE66238515}"/>
              </a:ext>
            </a:extLst>
          </p:cNvPr>
          <p:cNvSpPr>
            <a:spLocks noGrp="1"/>
          </p:cNvSpPr>
          <p:nvPr>
            <p:ph type="title"/>
          </p:nvPr>
        </p:nvSpPr>
        <p:spPr/>
        <p:txBody>
          <a:bodyPr/>
          <a:lstStyle/>
          <a:p>
            <a:r>
              <a:rPr lang="en-IN" dirty="0"/>
              <a:t>Cluster 4</a:t>
            </a:r>
          </a:p>
        </p:txBody>
      </p:sp>
      <p:pic>
        <p:nvPicPr>
          <p:cNvPr id="4" name="Picture 3">
            <a:extLst>
              <a:ext uri="{FF2B5EF4-FFF2-40B4-BE49-F238E27FC236}">
                <a16:creationId xmlns:a16="http://schemas.microsoft.com/office/drawing/2014/main" id="{6AB72A23-A7C3-4892-B51C-BD76C67559ED}"/>
              </a:ext>
            </a:extLst>
          </p:cNvPr>
          <p:cNvPicPr/>
          <p:nvPr/>
        </p:nvPicPr>
        <p:blipFill>
          <a:blip r:embed="rId2"/>
          <a:stretch>
            <a:fillRect/>
          </a:stretch>
        </p:blipFill>
        <p:spPr>
          <a:xfrm>
            <a:off x="182671" y="2096283"/>
            <a:ext cx="6895024" cy="4577649"/>
          </a:xfrm>
          <a:prstGeom prst="rect">
            <a:avLst/>
          </a:prstGeom>
        </p:spPr>
      </p:pic>
      <p:sp>
        <p:nvSpPr>
          <p:cNvPr id="6" name="Content Placeholder 2">
            <a:extLst>
              <a:ext uri="{FF2B5EF4-FFF2-40B4-BE49-F238E27FC236}">
                <a16:creationId xmlns:a16="http://schemas.microsoft.com/office/drawing/2014/main" id="{E8CB7A08-D47F-44BB-80A5-0BC1BC13A221}"/>
              </a:ext>
            </a:extLst>
          </p:cNvPr>
          <p:cNvSpPr txBox="1">
            <a:spLocks/>
          </p:cNvSpPr>
          <p:nvPr/>
        </p:nvSpPr>
        <p:spPr>
          <a:xfrm>
            <a:off x="7392770" y="2096283"/>
            <a:ext cx="4379053" cy="472194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places belonging to this cluster is popular for travelling towards places for majorly Indian restaurants, with various other amenities such as departmental stores, shopping malls and so on. </a:t>
            </a:r>
          </a:p>
          <a:p>
            <a:r>
              <a:rPr lang="en-IN" dirty="0"/>
              <a:t>We see that these places would be something that a traveller would prefer for being a foodie or rather try out Indian restaurants as a whole.</a:t>
            </a:r>
          </a:p>
          <a:p>
            <a:endParaRPr lang="en-IN" dirty="0"/>
          </a:p>
        </p:txBody>
      </p:sp>
    </p:spTree>
    <p:extLst>
      <p:ext uri="{BB962C8B-B14F-4D97-AF65-F5344CB8AC3E}">
        <p14:creationId xmlns:p14="http://schemas.microsoft.com/office/powerpoint/2010/main" val="101669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588D-EECA-4675-A272-94D9FD44D6E2}"/>
              </a:ext>
            </a:extLst>
          </p:cNvPr>
          <p:cNvSpPr>
            <a:spLocks noGrp="1"/>
          </p:cNvSpPr>
          <p:nvPr>
            <p:ph type="title"/>
          </p:nvPr>
        </p:nvSpPr>
        <p:spPr/>
        <p:txBody>
          <a:bodyPr/>
          <a:lstStyle/>
          <a:p>
            <a:r>
              <a:rPr lang="en-IN" dirty="0"/>
              <a:t>Cluster 5 </a:t>
            </a:r>
          </a:p>
        </p:txBody>
      </p:sp>
      <p:pic>
        <p:nvPicPr>
          <p:cNvPr id="4" name="Picture 3">
            <a:extLst>
              <a:ext uri="{FF2B5EF4-FFF2-40B4-BE49-F238E27FC236}">
                <a16:creationId xmlns:a16="http://schemas.microsoft.com/office/drawing/2014/main" id="{7C7972C2-46F1-4AF4-AA8B-458633465EAE}"/>
              </a:ext>
            </a:extLst>
          </p:cNvPr>
          <p:cNvPicPr/>
          <p:nvPr/>
        </p:nvPicPr>
        <p:blipFill>
          <a:blip r:embed="rId2"/>
          <a:stretch>
            <a:fillRect/>
          </a:stretch>
        </p:blipFill>
        <p:spPr>
          <a:xfrm>
            <a:off x="360800" y="2436191"/>
            <a:ext cx="6829325" cy="1468176"/>
          </a:xfrm>
          <a:prstGeom prst="rect">
            <a:avLst/>
          </a:prstGeom>
        </p:spPr>
      </p:pic>
      <p:sp>
        <p:nvSpPr>
          <p:cNvPr id="5" name="Content Placeholder 2">
            <a:extLst>
              <a:ext uri="{FF2B5EF4-FFF2-40B4-BE49-F238E27FC236}">
                <a16:creationId xmlns:a16="http://schemas.microsoft.com/office/drawing/2014/main" id="{326CDB99-340A-4FFB-8866-AEEE48E1B60D}"/>
              </a:ext>
            </a:extLst>
          </p:cNvPr>
          <p:cNvSpPr txBox="1">
            <a:spLocks/>
          </p:cNvSpPr>
          <p:nvPr/>
        </p:nvSpPr>
        <p:spPr>
          <a:xfrm>
            <a:off x="7452147" y="2136054"/>
            <a:ext cx="4379053" cy="4721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Not many places belong to this cluster, Resorts, Flea Market and Convenience Store are popular values close to these places.</a:t>
            </a:r>
          </a:p>
        </p:txBody>
      </p:sp>
    </p:spTree>
    <p:extLst>
      <p:ext uri="{BB962C8B-B14F-4D97-AF65-F5344CB8AC3E}">
        <p14:creationId xmlns:p14="http://schemas.microsoft.com/office/powerpoint/2010/main" val="329969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542C-CCDA-42D8-AB82-83B8BDF00100}"/>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D5DADB6-16D0-49C1-9873-CBDCD41A44FF}"/>
              </a:ext>
            </a:extLst>
          </p:cNvPr>
          <p:cNvSpPr>
            <a:spLocks noGrp="1"/>
          </p:cNvSpPr>
          <p:nvPr>
            <p:ph idx="1"/>
          </p:nvPr>
        </p:nvSpPr>
        <p:spPr>
          <a:xfrm>
            <a:off x="680321" y="2158742"/>
            <a:ext cx="10993123" cy="4396437"/>
          </a:xfrm>
        </p:spPr>
        <p:txBody>
          <a:bodyPr>
            <a:noAutofit/>
          </a:bodyPr>
          <a:lstStyle/>
          <a:p>
            <a:r>
              <a:rPr lang="en-IN" sz="2050" dirty="0"/>
              <a:t>Intention – To </a:t>
            </a:r>
            <a:r>
              <a:rPr lang="en-IN" sz="2050" dirty="0" err="1"/>
              <a:t>analyze</a:t>
            </a:r>
            <a:r>
              <a:rPr lang="en-IN" sz="2050" dirty="0"/>
              <a:t> and understand the difference in the type of life in these metros, which can offer decision points for anybody who is considering to settle in either of the metro cities and can get a peek into what type of experience and facilities he will be provided with.</a:t>
            </a:r>
            <a:r>
              <a:rPr lang="en-IN" sz="2050" b="1" dirty="0"/>
              <a:t> </a:t>
            </a:r>
            <a:endParaRPr lang="en-IN" sz="2050" dirty="0"/>
          </a:p>
          <a:p>
            <a:r>
              <a:rPr lang="en-IN" sz="2050" dirty="0"/>
              <a:t>Given our cluster information for both Mumbai and Bangalore, we see that </a:t>
            </a:r>
          </a:p>
          <a:p>
            <a:pPr lvl="1"/>
            <a:r>
              <a:rPr lang="en-IN" sz="2050" dirty="0"/>
              <a:t>Mumbai and its neighbourhoods are a great place for a foodie. There are a lot of restaurants, cafes, bars, etc in places of Mumbai. Also due to the proximity of Mumbai to the seashore, places in Mumbai offer for harbours, seafood, boat, and ferry rides. </a:t>
            </a:r>
          </a:p>
          <a:p>
            <a:pPr lvl="1"/>
            <a:r>
              <a:rPr lang="en-IN" sz="2050" dirty="0"/>
              <a:t>While for Bangalore, it is definitely more popular for being a shopping district considering there are many shops and shopping malls surrounded around the areas, and also containing various markets ranging from flea to fish markets. </a:t>
            </a:r>
          </a:p>
          <a:p>
            <a:r>
              <a:rPr lang="en-IN" sz="2050" dirty="0"/>
              <a:t>Thus, we can say that if a person travelling is a foodie then he should definitely go for Mumbai, while if the person travelling is interested in shopping, then they should visit Bangalore instead.</a:t>
            </a:r>
          </a:p>
        </p:txBody>
      </p:sp>
    </p:spTree>
    <p:extLst>
      <p:ext uri="{BB962C8B-B14F-4D97-AF65-F5344CB8AC3E}">
        <p14:creationId xmlns:p14="http://schemas.microsoft.com/office/powerpoint/2010/main" val="85144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7E01-9638-4597-9544-D17E1CFD709B}"/>
              </a:ext>
            </a:extLst>
          </p:cNvPr>
          <p:cNvSpPr>
            <a:spLocks noGrp="1"/>
          </p:cNvSpPr>
          <p:nvPr>
            <p:ph type="title"/>
          </p:nvPr>
        </p:nvSpPr>
        <p:spPr/>
        <p:txBody>
          <a:bodyPr/>
          <a:lstStyle/>
          <a:p>
            <a:r>
              <a:rPr lang="en-IN" b="1" dirty="0"/>
              <a:t>Discussions</a:t>
            </a:r>
            <a:endParaRPr lang="en-IN" dirty="0"/>
          </a:p>
        </p:txBody>
      </p:sp>
      <p:sp>
        <p:nvSpPr>
          <p:cNvPr id="3" name="Content Placeholder 2">
            <a:extLst>
              <a:ext uri="{FF2B5EF4-FFF2-40B4-BE49-F238E27FC236}">
                <a16:creationId xmlns:a16="http://schemas.microsoft.com/office/drawing/2014/main" id="{B5BCBEAA-F691-4876-842A-6DA233194879}"/>
              </a:ext>
            </a:extLst>
          </p:cNvPr>
          <p:cNvSpPr>
            <a:spLocks noGrp="1"/>
          </p:cNvSpPr>
          <p:nvPr>
            <p:ph idx="1"/>
          </p:nvPr>
        </p:nvSpPr>
        <p:spPr>
          <a:xfrm>
            <a:off x="680321" y="2336872"/>
            <a:ext cx="11135627" cy="4301433"/>
          </a:xfrm>
        </p:spPr>
        <p:txBody>
          <a:bodyPr>
            <a:noAutofit/>
          </a:bodyPr>
          <a:lstStyle/>
          <a:p>
            <a:r>
              <a:rPr lang="en-IN" sz="2200" dirty="0"/>
              <a:t>There were certain places which didn’t have venues, which were eventually cut from the data for better understanding as well.</a:t>
            </a:r>
          </a:p>
          <a:p>
            <a:r>
              <a:rPr lang="en-IN" sz="2200" dirty="0"/>
              <a:t>There was some </a:t>
            </a:r>
            <a:r>
              <a:rPr lang="en-IN" sz="2200" dirty="0" err="1"/>
              <a:t>restricitions</a:t>
            </a:r>
            <a:r>
              <a:rPr lang="en-IN" sz="2200" dirty="0"/>
              <a:t> in using the Foursquare API in general, while some clustering data was not available, to which were removed in the final data.</a:t>
            </a:r>
          </a:p>
          <a:p>
            <a:endParaRPr lang="en-IN" sz="2200" dirty="0"/>
          </a:p>
          <a:p>
            <a:endParaRPr lang="en-IN" sz="2200" dirty="0"/>
          </a:p>
        </p:txBody>
      </p:sp>
    </p:spTree>
    <p:extLst>
      <p:ext uri="{BB962C8B-B14F-4D97-AF65-F5344CB8AC3E}">
        <p14:creationId xmlns:p14="http://schemas.microsoft.com/office/powerpoint/2010/main" val="1318642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4467-49EC-4232-AF62-56EB7B68C1A9}"/>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79D61C26-02D7-4BBD-BC36-1F26D917D654}"/>
              </a:ext>
            </a:extLst>
          </p:cNvPr>
          <p:cNvSpPr>
            <a:spLocks noGrp="1"/>
          </p:cNvSpPr>
          <p:nvPr>
            <p:ph idx="1"/>
          </p:nvPr>
        </p:nvSpPr>
        <p:spPr>
          <a:xfrm>
            <a:off x="680321" y="2336873"/>
            <a:ext cx="11028749" cy="4289558"/>
          </a:xfrm>
        </p:spPr>
        <p:txBody>
          <a:bodyPr>
            <a:normAutofit/>
          </a:bodyPr>
          <a:lstStyle/>
          <a:p>
            <a:r>
              <a:rPr lang="en-IN" dirty="0"/>
              <a:t>Thus with this project, we have analysed the kind of life each of these big metro cities has to offer based on the popular venues in the places of each city. </a:t>
            </a:r>
          </a:p>
          <a:p>
            <a:r>
              <a:rPr lang="en-IN" dirty="0"/>
              <a:t>Another important aspect the study reveals is that the categories of venues Mumbai offers more as compared to Bangalore. </a:t>
            </a:r>
          </a:p>
          <a:p>
            <a:r>
              <a:rPr lang="en-IN" dirty="0"/>
              <a:t>This means that Bangalore becomes restrictive in terms of variety and convenience. </a:t>
            </a:r>
          </a:p>
          <a:p>
            <a:r>
              <a:rPr lang="en-IN" dirty="0"/>
              <a:t>Thus, looking at all things considered, the traveller should go for Mumbai, considering its vast amount venues it offers, along with the ease of transport and is perfect for foodies to try Indian cuisines.</a:t>
            </a:r>
          </a:p>
          <a:p>
            <a:endParaRPr lang="en-IN" dirty="0"/>
          </a:p>
        </p:txBody>
      </p:sp>
    </p:spTree>
    <p:extLst>
      <p:ext uri="{BB962C8B-B14F-4D97-AF65-F5344CB8AC3E}">
        <p14:creationId xmlns:p14="http://schemas.microsoft.com/office/powerpoint/2010/main" val="92104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900A-4340-4B9D-956B-8F961384FF3A}"/>
              </a:ext>
            </a:extLst>
          </p:cNvPr>
          <p:cNvSpPr>
            <a:spLocks noGrp="1"/>
          </p:cNvSpPr>
          <p:nvPr>
            <p:ph type="ctrTitle"/>
          </p:nvPr>
        </p:nvSpPr>
        <p:spPr>
          <a:xfrm>
            <a:off x="1524000" y="1810153"/>
            <a:ext cx="9144000" cy="2387600"/>
          </a:xfrm>
        </p:spPr>
        <p:txBody>
          <a:bodyPr/>
          <a:lstStyle/>
          <a:p>
            <a:r>
              <a:rPr lang="en-IN" dirty="0"/>
              <a:t>THANK 	YOU</a:t>
            </a:r>
          </a:p>
        </p:txBody>
      </p:sp>
    </p:spTree>
    <p:extLst>
      <p:ext uri="{BB962C8B-B14F-4D97-AF65-F5344CB8AC3E}">
        <p14:creationId xmlns:p14="http://schemas.microsoft.com/office/powerpoint/2010/main" val="339608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3663-3545-4DAF-9483-888856999E7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C407D3C-40CE-46DA-B04D-85616ADC91D3}"/>
              </a:ext>
            </a:extLst>
          </p:cNvPr>
          <p:cNvSpPr>
            <a:spLocks noGrp="1"/>
          </p:cNvSpPr>
          <p:nvPr>
            <p:ph idx="1"/>
          </p:nvPr>
        </p:nvSpPr>
        <p:spPr>
          <a:xfrm>
            <a:off x="680321" y="2218118"/>
            <a:ext cx="10779367" cy="4372685"/>
          </a:xfrm>
        </p:spPr>
        <p:txBody>
          <a:bodyPr>
            <a:normAutofit fontScale="92500"/>
          </a:bodyPr>
          <a:lstStyle/>
          <a:p>
            <a:r>
              <a:rPr lang="en-IN" dirty="0"/>
              <a:t>Looking at Mumbai and Bangalore as these are the two most important metro cities in India, while also having a war for supremacy in terms of quality of life, jobs, education, entertainment and recreational facilities that these cities have to offer to its residents.</a:t>
            </a:r>
          </a:p>
          <a:p>
            <a:r>
              <a:rPr lang="en-IN" dirty="0"/>
              <a:t>Analysis is done to look at various places in each of these two cities and tries to understand what is popular in them and what they have to offer to someone who is contemplating to make a choice on seeking a life in either of the metro cities. </a:t>
            </a:r>
          </a:p>
          <a:p>
            <a:pPr marL="457200" lvl="1" indent="0">
              <a:buNone/>
            </a:pPr>
            <a:r>
              <a:rPr lang="en-IN" dirty="0"/>
              <a:t>	1. The deciding factors for most would be on how lively, supportive, vibrant and unique each of the cities can be when compared to each other. </a:t>
            </a:r>
          </a:p>
          <a:p>
            <a:pPr marL="457200" lvl="1" indent="0">
              <a:buNone/>
            </a:pPr>
            <a:r>
              <a:rPr lang="en-IN" dirty="0"/>
              <a:t>	2. The business problem in this study assumes that people who would be interested in this study are those who would like to create a projection of potential life and activities in these places if the subject wants to explore one of them. </a:t>
            </a:r>
          </a:p>
          <a:p>
            <a:pPr marL="457200" lvl="1" indent="0">
              <a:buNone/>
            </a:pPr>
            <a:r>
              <a:rPr lang="en-IN" dirty="0"/>
              <a:t>	3. The decision to choose one over the other would depend on popular venues in the area in each of these metro cities. </a:t>
            </a:r>
          </a:p>
          <a:p>
            <a:endParaRPr lang="en-IN" dirty="0"/>
          </a:p>
        </p:txBody>
      </p:sp>
    </p:spTree>
    <p:extLst>
      <p:ext uri="{BB962C8B-B14F-4D97-AF65-F5344CB8AC3E}">
        <p14:creationId xmlns:p14="http://schemas.microsoft.com/office/powerpoint/2010/main" val="112877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CA93-99E6-45CE-A7B5-D569175D7140}"/>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DBC6D52F-F684-401F-83EA-465066DF3093}"/>
              </a:ext>
            </a:extLst>
          </p:cNvPr>
          <p:cNvSpPr>
            <a:spLocks noGrp="1"/>
          </p:cNvSpPr>
          <p:nvPr>
            <p:ph idx="1"/>
          </p:nvPr>
        </p:nvSpPr>
        <p:spPr>
          <a:xfrm>
            <a:off x="680321" y="2336873"/>
            <a:ext cx="11076250" cy="4218306"/>
          </a:xfrm>
        </p:spPr>
        <p:txBody>
          <a:bodyPr/>
          <a:lstStyle/>
          <a:p>
            <a:r>
              <a:rPr lang="en-IN" dirty="0"/>
              <a:t>For this study, we needed data about places in each of these metro cities. The data published by the government on postal codes for all India would serve us well for this study. </a:t>
            </a:r>
          </a:p>
          <a:p>
            <a:r>
              <a:rPr lang="en-IN" dirty="0"/>
              <a:t>We will specifically download the CSV provided under </a:t>
            </a:r>
            <a:r>
              <a:rPr lang="en-IN" u="sng" dirty="0">
                <a:hlinkClick r:id="rId2"/>
              </a:rPr>
              <a:t>https://data.gov.in/resources/all-india-pincode-directory-contact-details-along-latitude-and-longitude</a:t>
            </a:r>
            <a:r>
              <a:rPr lang="en-IN" dirty="0"/>
              <a:t>.</a:t>
            </a:r>
          </a:p>
        </p:txBody>
      </p:sp>
    </p:spTree>
    <p:extLst>
      <p:ext uri="{BB962C8B-B14F-4D97-AF65-F5344CB8AC3E}">
        <p14:creationId xmlns:p14="http://schemas.microsoft.com/office/powerpoint/2010/main" val="377777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76D4-0B9A-453A-8E76-EE7E0F2748FF}"/>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2D3F1132-74D5-4267-92E0-6DAE1CE57399}"/>
              </a:ext>
            </a:extLst>
          </p:cNvPr>
          <p:cNvSpPr>
            <a:spLocks noGrp="1"/>
          </p:cNvSpPr>
          <p:nvPr>
            <p:ph idx="1"/>
          </p:nvPr>
        </p:nvSpPr>
        <p:spPr>
          <a:xfrm>
            <a:off x="563812" y="2158741"/>
            <a:ext cx="11064375" cy="4337059"/>
          </a:xfrm>
        </p:spPr>
        <p:txBody>
          <a:bodyPr>
            <a:noAutofit/>
          </a:bodyPr>
          <a:lstStyle/>
          <a:p>
            <a:r>
              <a:rPr lang="en-IN" sz="1600" dirty="0"/>
              <a:t>Read it into a pandas </a:t>
            </a:r>
            <a:r>
              <a:rPr lang="en-IN" sz="1600" dirty="0" err="1"/>
              <a:t>Dataframe</a:t>
            </a:r>
            <a:r>
              <a:rPr lang="en-IN" sz="1600" dirty="0"/>
              <a:t> and curate it to remove the data related to all other cities, towns, and places which are not Mumbai or Bangalore</a:t>
            </a:r>
          </a:p>
          <a:p>
            <a:r>
              <a:rPr lang="en-IN" sz="1600" dirty="0"/>
              <a:t>Clean up the unnecessary columns in the CSV, which is not relevant or useful for our current study. </a:t>
            </a:r>
          </a:p>
          <a:p>
            <a:r>
              <a:rPr lang="en-IN" sz="1600" dirty="0"/>
              <a:t>Save both the data separately in two different csv files for a faster analysis of the same.</a:t>
            </a:r>
          </a:p>
          <a:p>
            <a:r>
              <a:rPr lang="en-IN" sz="1600" dirty="0"/>
              <a:t>Place names with the same </a:t>
            </a:r>
            <a:r>
              <a:rPr lang="en-IN" sz="1600" i="1" dirty="0" err="1"/>
              <a:t>Pincode</a:t>
            </a:r>
            <a:r>
              <a:rPr lang="en-IN" sz="1600" b="1" i="1" dirty="0"/>
              <a:t> </a:t>
            </a:r>
            <a:r>
              <a:rPr lang="en-IN" sz="1600" dirty="0"/>
              <a:t>will be combined as a single row. </a:t>
            </a:r>
          </a:p>
          <a:p>
            <a:r>
              <a:rPr lang="en-IN" sz="1600" dirty="0"/>
              <a:t>Foursquare API will be used to find the longitude and latitude of each of the places in both Mumbai and Bangalore. This will form the dataset we will use for this study. </a:t>
            </a:r>
          </a:p>
          <a:p>
            <a:r>
              <a:rPr lang="en-IN" sz="1600" dirty="0"/>
              <a:t>Combine the rows having the same </a:t>
            </a:r>
            <a:r>
              <a:rPr lang="en-IN" sz="1600" dirty="0" err="1"/>
              <a:t>Pincode</a:t>
            </a:r>
            <a:r>
              <a:rPr lang="en-IN" sz="1600" dirty="0"/>
              <a:t>, we do this by changing the value of the places by building a comma-separated concatenation of places values for rows with the same </a:t>
            </a:r>
            <a:r>
              <a:rPr lang="en-IN" sz="1600" dirty="0" err="1"/>
              <a:t>Pincode</a:t>
            </a:r>
            <a:r>
              <a:rPr lang="en-IN" sz="1600" dirty="0"/>
              <a:t>.</a:t>
            </a:r>
          </a:p>
          <a:p>
            <a:r>
              <a:rPr lang="en-IN" sz="1600" dirty="0"/>
              <a:t>We also notice that the longitude and latitude values from the CSV data are not available, which means that we do not have relevant data, we can drop these columns from the dataset as well. We now have the places for both the metro cities.</a:t>
            </a:r>
          </a:p>
          <a:p>
            <a:r>
              <a:rPr lang="en-IN" sz="1600" dirty="0"/>
              <a:t>Enhance the dataset with the required information. </a:t>
            </a:r>
          </a:p>
          <a:p>
            <a:pPr lvl="1"/>
            <a:r>
              <a:rPr lang="en-IN" sz="1600" dirty="0"/>
              <a:t>Longitude and Latitude values for the places. </a:t>
            </a:r>
          </a:p>
          <a:p>
            <a:pPr lvl="1"/>
            <a:r>
              <a:rPr lang="en-IN" sz="1600" i="1" dirty="0" err="1"/>
              <a:t>Nominatim</a:t>
            </a:r>
            <a:r>
              <a:rPr lang="en-IN" sz="1600" dirty="0"/>
              <a:t> library from </a:t>
            </a:r>
            <a:r>
              <a:rPr lang="en-IN" sz="1600" i="1" dirty="0" err="1"/>
              <a:t>geocoders.geopy</a:t>
            </a:r>
            <a:r>
              <a:rPr lang="en-IN" sz="1600" dirty="0"/>
              <a:t> package to find the longitude and latitude for each of the places</a:t>
            </a:r>
          </a:p>
        </p:txBody>
      </p:sp>
    </p:spTree>
    <p:extLst>
      <p:ext uri="{BB962C8B-B14F-4D97-AF65-F5344CB8AC3E}">
        <p14:creationId xmlns:p14="http://schemas.microsoft.com/office/powerpoint/2010/main" val="267727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03AE89-B953-4724-A7CC-2F90E43519D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04051" y="2102078"/>
            <a:ext cx="8135485" cy="2238687"/>
          </a:xfrm>
          <a:prstGeom prst="rect">
            <a:avLst/>
          </a:prstGeom>
          <a:noFill/>
          <a:ln>
            <a:noFill/>
          </a:ln>
        </p:spPr>
      </p:pic>
      <p:pic>
        <p:nvPicPr>
          <p:cNvPr id="5" name="Picture 4">
            <a:extLst>
              <a:ext uri="{FF2B5EF4-FFF2-40B4-BE49-F238E27FC236}">
                <a16:creationId xmlns:a16="http://schemas.microsoft.com/office/drawing/2014/main" id="{831388FF-78DD-4A09-87F7-08928BB004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051" y="4416424"/>
            <a:ext cx="8135485" cy="2238687"/>
          </a:xfrm>
          <a:prstGeom prst="rect">
            <a:avLst/>
          </a:prstGeom>
          <a:noFill/>
          <a:ln>
            <a:noFill/>
          </a:ln>
        </p:spPr>
      </p:pic>
      <p:sp>
        <p:nvSpPr>
          <p:cNvPr id="6" name="TextBox 5">
            <a:extLst>
              <a:ext uri="{FF2B5EF4-FFF2-40B4-BE49-F238E27FC236}">
                <a16:creationId xmlns:a16="http://schemas.microsoft.com/office/drawing/2014/main" id="{469CA813-0443-48B5-8086-58D8E603EB08}"/>
              </a:ext>
            </a:extLst>
          </p:cNvPr>
          <p:cNvSpPr txBox="1"/>
          <p:nvPr/>
        </p:nvSpPr>
        <p:spPr>
          <a:xfrm>
            <a:off x="939567" y="2740658"/>
            <a:ext cx="2030136" cy="369332"/>
          </a:xfrm>
          <a:prstGeom prst="rect">
            <a:avLst/>
          </a:prstGeom>
          <a:noFill/>
        </p:spPr>
        <p:txBody>
          <a:bodyPr wrap="square" rtlCol="0">
            <a:spAutoFit/>
          </a:bodyPr>
          <a:lstStyle/>
          <a:p>
            <a:r>
              <a:rPr lang="en-IN" dirty="0"/>
              <a:t>Final Mumbai Data</a:t>
            </a:r>
          </a:p>
        </p:txBody>
      </p:sp>
      <p:sp>
        <p:nvSpPr>
          <p:cNvPr id="7" name="TextBox 6">
            <a:extLst>
              <a:ext uri="{FF2B5EF4-FFF2-40B4-BE49-F238E27FC236}">
                <a16:creationId xmlns:a16="http://schemas.microsoft.com/office/drawing/2014/main" id="{6AED277D-9997-4669-843B-8B5174E4451B}"/>
              </a:ext>
            </a:extLst>
          </p:cNvPr>
          <p:cNvSpPr txBox="1"/>
          <p:nvPr/>
        </p:nvSpPr>
        <p:spPr>
          <a:xfrm>
            <a:off x="939567" y="5351101"/>
            <a:ext cx="2030136" cy="646331"/>
          </a:xfrm>
          <a:prstGeom prst="rect">
            <a:avLst/>
          </a:prstGeom>
          <a:noFill/>
        </p:spPr>
        <p:txBody>
          <a:bodyPr wrap="square" rtlCol="0">
            <a:spAutoFit/>
          </a:bodyPr>
          <a:lstStyle/>
          <a:p>
            <a:r>
              <a:rPr lang="en-IN" dirty="0"/>
              <a:t>Final Bangalore Data</a:t>
            </a:r>
          </a:p>
        </p:txBody>
      </p:sp>
    </p:spTree>
    <p:extLst>
      <p:ext uri="{BB962C8B-B14F-4D97-AF65-F5344CB8AC3E}">
        <p14:creationId xmlns:p14="http://schemas.microsoft.com/office/powerpoint/2010/main" val="43461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31C5B3-259C-4BB7-A2A3-7802196B671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88047" y="2177396"/>
            <a:ext cx="4183276" cy="3871065"/>
          </a:xfrm>
          <a:prstGeom prst="rect">
            <a:avLst/>
          </a:prstGeom>
        </p:spPr>
      </p:pic>
      <p:pic>
        <p:nvPicPr>
          <p:cNvPr id="4" name="Picture 3">
            <a:extLst>
              <a:ext uri="{FF2B5EF4-FFF2-40B4-BE49-F238E27FC236}">
                <a16:creationId xmlns:a16="http://schemas.microsoft.com/office/drawing/2014/main" id="{FB7D4E90-2EA1-4BDD-885A-7DD11ED4FDD7}"/>
              </a:ext>
            </a:extLst>
          </p:cNvPr>
          <p:cNvPicPr/>
          <p:nvPr/>
        </p:nvPicPr>
        <p:blipFill>
          <a:blip r:embed="rId3">
            <a:extLst>
              <a:ext uri="{28A0092B-C50C-407E-A947-70E740481C1C}">
                <a14:useLocalDpi xmlns:a14="http://schemas.microsoft.com/office/drawing/2010/main" val="0"/>
              </a:ext>
            </a:extLst>
          </a:blip>
          <a:stretch>
            <a:fillRect/>
          </a:stretch>
        </p:blipFill>
        <p:spPr>
          <a:xfrm>
            <a:off x="1020677" y="2177397"/>
            <a:ext cx="4183277" cy="3871065"/>
          </a:xfrm>
          <a:prstGeom prst="rect">
            <a:avLst/>
          </a:prstGeom>
        </p:spPr>
      </p:pic>
      <p:sp>
        <p:nvSpPr>
          <p:cNvPr id="6" name="TextBox 5">
            <a:extLst>
              <a:ext uri="{FF2B5EF4-FFF2-40B4-BE49-F238E27FC236}">
                <a16:creationId xmlns:a16="http://schemas.microsoft.com/office/drawing/2014/main" id="{4FFF0B12-30C2-42E7-99C5-E61D960379CD}"/>
              </a:ext>
            </a:extLst>
          </p:cNvPr>
          <p:cNvSpPr txBox="1"/>
          <p:nvPr/>
        </p:nvSpPr>
        <p:spPr>
          <a:xfrm>
            <a:off x="1442907" y="6048462"/>
            <a:ext cx="3338818" cy="369332"/>
          </a:xfrm>
          <a:prstGeom prst="rect">
            <a:avLst/>
          </a:prstGeom>
          <a:noFill/>
        </p:spPr>
        <p:txBody>
          <a:bodyPr wrap="square" rtlCol="0">
            <a:spAutoFit/>
          </a:bodyPr>
          <a:lstStyle/>
          <a:p>
            <a:r>
              <a:rPr lang="en-IN" dirty="0"/>
              <a:t>Map of Mumbai with Locations</a:t>
            </a:r>
          </a:p>
        </p:txBody>
      </p:sp>
      <p:sp>
        <p:nvSpPr>
          <p:cNvPr id="7" name="TextBox 6">
            <a:extLst>
              <a:ext uri="{FF2B5EF4-FFF2-40B4-BE49-F238E27FC236}">
                <a16:creationId xmlns:a16="http://schemas.microsoft.com/office/drawing/2014/main" id="{43C65BCC-DD46-48FB-9767-FA5C1A7C50F7}"/>
              </a:ext>
            </a:extLst>
          </p:cNvPr>
          <p:cNvSpPr txBox="1"/>
          <p:nvPr/>
        </p:nvSpPr>
        <p:spPr>
          <a:xfrm>
            <a:off x="7261687" y="6048462"/>
            <a:ext cx="3639860" cy="369332"/>
          </a:xfrm>
          <a:prstGeom prst="rect">
            <a:avLst/>
          </a:prstGeom>
          <a:noFill/>
        </p:spPr>
        <p:txBody>
          <a:bodyPr wrap="square" rtlCol="0">
            <a:spAutoFit/>
          </a:bodyPr>
          <a:lstStyle/>
          <a:p>
            <a:r>
              <a:rPr lang="en-IN" dirty="0"/>
              <a:t>Map of Bangalore with Locations</a:t>
            </a:r>
          </a:p>
        </p:txBody>
      </p:sp>
    </p:spTree>
    <p:extLst>
      <p:ext uri="{BB962C8B-B14F-4D97-AF65-F5344CB8AC3E}">
        <p14:creationId xmlns:p14="http://schemas.microsoft.com/office/powerpoint/2010/main" val="424084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68A9-79F3-4F47-AD1D-D0F0B89B4419}"/>
              </a:ext>
            </a:extLst>
          </p:cNvPr>
          <p:cNvSpPr>
            <a:spLocks noGrp="1"/>
          </p:cNvSpPr>
          <p:nvPr>
            <p:ph type="title"/>
          </p:nvPr>
        </p:nvSpPr>
        <p:spPr/>
        <p:txBody>
          <a:bodyPr/>
          <a:lstStyle/>
          <a:p>
            <a:r>
              <a:rPr lang="en-IN" dirty="0"/>
              <a:t>Finding top venues near places in Mumbai</a:t>
            </a:r>
          </a:p>
        </p:txBody>
      </p:sp>
      <p:sp>
        <p:nvSpPr>
          <p:cNvPr id="3" name="Content Placeholder 2">
            <a:extLst>
              <a:ext uri="{FF2B5EF4-FFF2-40B4-BE49-F238E27FC236}">
                <a16:creationId xmlns:a16="http://schemas.microsoft.com/office/drawing/2014/main" id="{23ADEA12-D4B4-4AFD-9BAF-7EBCB72C5DA0}"/>
              </a:ext>
            </a:extLst>
          </p:cNvPr>
          <p:cNvSpPr>
            <a:spLocks noGrp="1"/>
          </p:cNvSpPr>
          <p:nvPr>
            <p:ph idx="1"/>
          </p:nvPr>
        </p:nvSpPr>
        <p:spPr>
          <a:xfrm>
            <a:off x="680321" y="2336873"/>
            <a:ext cx="10898121" cy="4230182"/>
          </a:xfrm>
        </p:spPr>
        <p:txBody>
          <a:bodyPr>
            <a:normAutofit/>
          </a:bodyPr>
          <a:lstStyle/>
          <a:p>
            <a:pPr marL="0" indent="0">
              <a:buNone/>
            </a:pPr>
            <a:r>
              <a:rPr lang="en-IN" sz="2200" b="1" i="1" dirty="0"/>
              <a:t>Simple Analysis </a:t>
            </a:r>
            <a:endParaRPr lang="en-IN" sz="2200" b="1" dirty="0"/>
          </a:p>
          <a:p>
            <a:pPr lvl="1"/>
            <a:r>
              <a:rPr lang="en-IN" sz="2200" dirty="0"/>
              <a:t>Foursquare API to find the top venues in the various places of Mumbai.</a:t>
            </a:r>
          </a:p>
          <a:p>
            <a:pPr lvl="1"/>
            <a:r>
              <a:rPr lang="en-IN" sz="2200" dirty="0"/>
              <a:t>Foursquare API returns the popular venues within 500m radius of these places. </a:t>
            </a:r>
          </a:p>
          <a:p>
            <a:pPr lvl="1"/>
            <a:r>
              <a:rPr lang="en-IN" sz="2200" dirty="0"/>
              <a:t>Employing statistically and analytical methods to find the unique venues/venue categories for these places and we will build a </a:t>
            </a:r>
            <a:r>
              <a:rPr lang="en-IN" sz="2200" dirty="0" err="1"/>
              <a:t>dataframe</a:t>
            </a:r>
            <a:r>
              <a:rPr lang="en-IN" sz="2200" dirty="0"/>
              <a:t> that calibrates each of the place with the frequency of occurrence for each of the venue category.</a:t>
            </a:r>
          </a:p>
          <a:p>
            <a:pPr lvl="1"/>
            <a:r>
              <a:rPr lang="en-IN" sz="2200" dirty="0"/>
              <a:t>Creation of dataset that lists the top 5 common venues against each of the places.</a:t>
            </a:r>
          </a:p>
          <a:p>
            <a:pPr lvl="1"/>
            <a:r>
              <a:rPr lang="en-IN" sz="2200" b="1" dirty="0"/>
              <a:t>183</a:t>
            </a:r>
            <a:r>
              <a:rPr lang="en-IN" sz="2200" dirty="0"/>
              <a:t> unique venue categories of places in Mumbai. Yoga studios, </a:t>
            </a:r>
          </a:p>
          <a:p>
            <a:pPr lvl="2"/>
            <a:r>
              <a:rPr lang="en-IN" sz="2200" dirty="0"/>
              <a:t>Bars, Flea markets, Gourmet shops, Night Clubs, Pubs, Bagel shops, Pharmacies and Spas being some of them. </a:t>
            </a:r>
          </a:p>
        </p:txBody>
      </p:sp>
    </p:spTree>
    <p:extLst>
      <p:ext uri="{BB962C8B-B14F-4D97-AF65-F5344CB8AC3E}">
        <p14:creationId xmlns:p14="http://schemas.microsoft.com/office/powerpoint/2010/main" val="52225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F058-D369-47B2-B6B2-9153F8F5C0D7}"/>
              </a:ext>
            </a:extLst>
          </p:cNvPr>
          <p:cNvSpPr>
            <a:spLocks noGrp="1"/>
          </p:cNvSpPr>
          <p:nvPr>
            <p:ph type="title"/>
          </p:nvPr>
        </p:nvSpPr>
        <p:spPr/>
        <p:txBody>
          <a:bodyPr/>
          <a:lstStyle/>
          <a:p>
            <a:r>
              <a:rPr lang="en-IN" dirty="0"/>
              <a:t>Most common venues in Mumbai</a:t>
            </a:r>
          </a:p>
        </p:txBody>
      </p:sp>
      <p:sp>
        <p:nvSpPr>
          <p:cNvPr id="6" name="Content Placeholder 5">
            <a:extLst>
              <a:ext uri="{FF2B5EF4-FFF2-40B4-BE49-F238E27FC236}">
                <a16:creationId xmlns:a16="http://schemas.microsoft.com/office/drawing/2014/main" id="{08573F10-F792-4442-92FF-BBB02E5AE0C5}"/>
              </a:ext>
            </a:extLst>
          </p:cNvPr>
          <p:cNvSpPr>
            <a:spLocks noGrp="1"/>
          </p:cNvSpPr>
          <p:nvPr>
            <p:ph idx="1"/>
          </p:nvPr>
        </p:nvSpPr>
        <p:spPr>
          <a:xfrm>
            <a:off x="339437" y="2240583"/>
            <a:ext cx="4480420" cy="4424173"/>
          </a:xfrm>
        </p:spPr>
        <p:txBody>
          <a:bodyPr>
            <a:normAutofit/>
          </a:bodyPr>
          <a:lstStyle/>
          <a:p>
            <a:r>
              <a:rPr lang="en-IN" i="1" dirty="0"/>
              <a:t>Highest 1</a:t>
            </a:r>
            <a:r>
              <a:rPr lang="en-IN" i="1" baseline="30000" dirty="0"/>
              <a:t>st</a:t>
            </a:r>
            <a:r>
              <a:rPr lang="en-IN" i="1" dirty="0"/>
              <a:t> Most Common Venue</a:t>
            </a:r>
            <a:r>
              <a:rPr lang="en-IN" dirty="0"/>
              <a:t>: Indian Restaurant</a:t>
            </a:r>
          </a:p>
          <a:p>
            <a:r>
              <a:rPr lang="en-IN" i="1" dirty="0"/>
              <a:t>Highest 2</a:t>
            </a:r>
            <a:r>
              <a:rPr lang="en-IN" i="1" baseline="30000" dirty="0"/>
              <a:t>nd</a:t>
            </a:r>
            <a:r>
              <a:rPr lang="en-IN" i="1" dirty="0"/>
              <a:t> Most Common Venue: </a:t>
            </a:r>
            <a:r>
              <a:rPr lang="en-IN" dirty="0"/>
              <a:t>Cafe</a:t>
            </a:r>
          </a:p>
          <a:p>
            <a:r>
              <a:rPr lang="en-IN" i="1" dirty="0"/>
              <a:t>Highest 3</a:t>
            </a:r>
            <a:r>
              <a:rPr lang="en-IN" i="1" baseline="30000" dirty="0"/>
              <a:t>rd</a:t>
            </a:r>
            <a:r>
              <a:rPr lang="en-IN" i="1" dirty="0"/>
              <a:t> Most Common Venue: </a:t>
            </a:r>
            <a:r>
              <a:rPr lang="en-IN" dirty="0"/>
              <a:t>Bakery</a:t>
            </a:r>
          </a:p>
          <a:p>
            <a:r>
              <a:rPr lang="en-IN" i="1" dirty="0"/>
              <a:t>Highest 4</a:t>
            </a:r>
            <a:r>
              <a:rPr lang="en-IN" i="1" baseline="30000" dirty="0"/>
              <a:t>th</a:t>
            </a:r>
            <a:r>
              <a:rPr lang="en-IN" i="1" dirty="0"/>
              <a:t> Most Common Venue: </a:t>
            </a:r>
            <a:r>
              <a:rPr lang="en-IN" dirty="0"/>
              <a:t>Zoo</a:t>
            </a:r>
          </a:p>
          <a:p>
            <a:r>
              <a:rPr lang="en-IN" i="1" dirty="0"/>
              <a:t>Highest 5</a:t>
            </a:r>
            <a:r>
              <a:rPr lang="en-IN" i="1" baseline="30000" dirty="0"/>
              <a:t>th</a:t>
            </a:r>
            <a:r>
              <a:rPr lang="en-IN" i="1" dirty="0"/>
              <a:t> Most Common Venue: </a:t>
            </a:r>
            <a:r>
              <a:rPr lang="en-IN" dirty="0"/>
              <a:t>Food truck</a:t>
            </a:r>
          </a:p>
        </p:txBody>
      </p:sp>
      <p:pic>
        <p:nvPicPr>
          <p:cNvPr id="7" name="Picture 6">
            <a:extLst>
              <a:ext uri="{FF2B5EF4-FFF2-40B4-BE49-F238E27FC236}">
                <a16:creationId xmlns:a16="http://schemas.microsoft.com/office/drawing/2014/main" id="{A9DFFDB5-AC60-4861-8CF7-9779AF07F442}"/>
              </a:ext>
            </a:extLst>
          </p:cNvPr>
          <p:cNvPicPr/>
          <p:nvPr/>
        </p:nvPicPr>
        <p:blipFill>
          <a:blip r:embed="rId2"/>
          <a:stretch>
            <a:fillRect/>
          </a:stretch>
        </p:blipFill>
        <p:spPr>
          <a:xfrm>
            <a:off x="4819857" y="2240583"/>
            <a:ext cx="7042169" cy="3970212"/>
          </a:xfrm>
          <a:prstGeom prst="rect">
            <a:avLst/>
          </a:prstGeom>
        </p:spPr>
      </p:pic>
    </p:spTree>
    <p:extLst>
      <p:ext uri="{BB962C8B-B14F-4D97-AF65-F5344CB8AC3E}">
        <p14:creationId xmlns:p14="http://schemas.microsoft.com/office/powerpoint/2010/main" val="62056282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67</TotalTime>
  <Words>2099</Words>
  <Application>Microsoft Office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Berlin</vt:lpstr>
      <vt:lpstr>PowerPoint Presentation</vt:lpstr>
      <vt:lpstr>Introduction</vt:lpstr>
      <vt:lpstr>Problem Statement</vt:lpstr>
      <vt:lpstr>Data</vt:lpstr>
      <vt:lpstr>Data Cleaning</vt:lpstr>
      <vt:lpstr>PowerPoint Presentation</vt:lpstr>
      <vt:lpstr>PowerPoint Presentation</vt:lpstr>
      <vt:lpstr>Finding top venues near places in Mumbai</vt:lpstr>
      <vt:lpstr>Most common venues in Mumbai</vt:lpstr>
      <vt:lpstr>Cluster Analysis</vt:lpstr>
      <vt:lpstr>Cluster 1 </vt:lpstr>
      <vt:lpstr>Cluster 2</vt:lpstr>
      <vt:lpstr>Cluster 3 </vt:lpstr>
      <vt:lpstr>Cluster 4</vt:lpstr>
      <vt:lpstr>Cluster 5 </vt:lpstr>
      <vt:lpstr>Finding top venues near places in Bangalore</vt:lpstr>
      <vt:lpstr>Most common venues in Bangalore</vt:lpstr>
      <vt:lpstr>Cluster Analysis</vt:lpstr>
      <vt:lpstr>Cluster 1 </vt:lpstr>
      <vt:lpstr>Cluster 2</vt:lpstr>
      <vt:lpstr>Cluster 3 </vt:lpstr>
      <vt:lpstr>Cluster 4</vt:lpstr>
      <vt:lpstr>Cluster 5 </vt:lpstr>
      <vt:lpstr>Results</vt:lpstr>
      <vt:lpstr>Discussions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Raghavan</dc:creator>
  <cp:lastModifiedBy>Avinash Raghavan</cp:lastModifiedBy>
  <cp:revision>9</cp:revision>
  <dcterms:created xsi:type="dcterms:W3CDTF">2020-02-29T08:14:58Z</dcterms:created>
  <dcterms:modified xsi:type="dcterms:W3CDTF">2020-02-29T10:58:15Z</dcterms:modified>
</cp:coreProperties>
</file>