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258" r:id="rId4"/>
    <p:sldId id="286" r:id="rId5"/>
    <p:sldId id="290" r:id="rId6"/>
    <p:sldId id="288" r:id="rId7"/>
    <p:sldId id="287" r:id="rId8"/>
    <p:sldId id="289" r:id="rId9"/>
    <p:sldId id="291" r:id="rId10"/>
    <p:sldId id="276" r:id="rId11"/>
    <p:sldId id="259" r:id="rId12"/>
    <p:sldId id="260" r:id="rId13"/>
    <p:sldId id="261" r:id="rId14"/>
    <p:sldId id="262" r:id="rId15"/>
    <p:sldId id="263" r:id="rId16"/>
    <p:sldId id="264" r:id="rId17"/>
    <p:sldId id="265" r:id="rId18"/>
    <p:sldId id="270" r:id="rId19"/>
    <p:sldId id="266" r:id="rId20"/>
    <p:sldId id="267" r:id="rId21"/>
    <p:sldId id="268" r:id="rId22"/>
    <p:sldId id="269" r:id="rId23"/>
    <p:sldId id="271" r:id="rId24"/>
    <p:sldId id="272" r:id="rId25"/>
    <p:sldId id="273" r:id="rId26"/>
    <p:sldId id="274" r:id="rId27"/>
    <p:sldId id="292" r:id="rId28"/>
    <p:sldId id="275" r:id="rId29"/>
    <p:sldId id="277" r:id="rId30"/>
    <p:sldId id="280" r:id="rId31"/>
    <p:sldId id="281" r:id="rId32"/>
    <p:sldId id="285" r:id="rId33"/>
    <p:sldId id="282" r:id="rId34"/>
    <p:sldId id="284" r:id="rId35"/>
    <p:sldId id="278" r:id="rId36"/>
    <p:sldId id="279" r:id="rId37"/>
    <p:sldId id="28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1203" autoAdjust="0"/>
  </p:normalViewPr>
  <p:slideViewPr>
    <p:cSldViewPr snapToGrid="0">
      <p:cViewPr varScale="1">
        <p:scale>
          <a:sx n="68" d="100"/>
          <a:sy n="68" d="100"/>
        </p:scale>
        <p:origin x="762"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FA8CC8-AE14-47F9-920B-2EAFFB790791}" type="datetimeFigureOut">
              <a:rPr lang="en-US" smtClean="0"/>
              <a:t>6/1/2015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4F03B2-3026-43F9-AFAD-0954FEB99242}" type="slidenum">
              <a:rPr lang="en-US" smtClean="0"/>
              <a:t>‹#›</a:t>
            </a:fld>
            <a:endParaRPr lang="en-US"/>
          </a:p>
        </p:txBody>
      </p:sp>
    </p:spTree>
    <p:extLst>
      <p:ext uri="{BB962C8B-B14F-4D97-AF65-F5344CB8AC3E}">
        <p14:creationId xmlns:p14="http://schemas.microsoft.com/office/powerpoint/2010/main" val="138785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4F03B2-3026-43F9-AFAD-0954FEB99242}" type="slidenum">
              <a:rPr lang="en-US" smtClean="0"/>
              <a:t>7</a:t>
            </a:fld>
            <a:endParaRPr lang="en-US"/>
          </a:p>
        </p:txBody>
      </p:sp>
    </p:spTree>
    <p:extLst>
      <p:ext uri="{BB962C8B-B14F-4D97-AF65-F5344CB8AC3E}">
        <p14:creationId xmlns:p14="http://schemas.microsoft.com/office/powerpoint/2010/main" val="2118790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4F03B2-3026-43F9-AFAD-0954FEB99242}" type="slidenum">
              <a:rPr lang="en-US" smtClean="0"/>
              <a:t>10</a:t>
            </a:fld>
            <a:endParaRPr lang="en-US"/>
          </a:p>
        </p:txBody>
      </p:sp>
    </p:spTree>
    <p:extLst>
      <p:ext uri="{BB962C8B-B14F-4D97-AF65-F5344CB8AC3E}">
        <p14:creationId xmlns:p14="http://schemas.microsoft.com/office/powerpoint/2010/main" val="1956963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22FEB10-AE3A-45BC-B343-880D7672FF43}" type="datetimeFigureOut">
              <a:rPr lang="en-US" smtClean="0"/>
              <a:t>6/1/2015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29E21-B7E7-4D92-BF98-4DB50E40D691}" type="slidenum">
              <a:rPr lang="en-US" smtClean="0"/>
              <a:t>‹#›</a:t>
            </a:fld>
            <a:endParaRPr lang="en-US"/>
          </a:p>
        </p:txBody>
      </p:sp>
    </p:spTree>
    <p:extLst>
      <p:ext uri="{BB962C8B-B14F-4D97-AF65-F5344CB8AC3E}">
        <p14:creationId xmlns:p14="http://schemas.microsoft.com/office/powerpoint/2010/main" val="2316566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2FEB10-AE3A-45BC-B343-880D7672FF43}" type="datetimeFigureOut">
              <a:rPr lang="en-US" smtClean="0"/>
              <a:t>6/1/2015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29E21-B7E7-4D92-BF98-4DB50E40D691}" type="slidenum">
              <a:rPr lang="en-US" smtClean="0"/>
              <a:t>‹#›</a:t>
            </a:fld>
            <a:endParaRPr lang="en-US"/>
          </a:p>
        </p:txBody>
      </p:sp>
    </p:spTree>
    <p:extLst>
      <p:ext uri="{BB962C8B-B14F-4D97-AF65-F5344CB8AC3E}">
        <p14:creationId xmlns:p14="http://schemas.microsoft.com/office/powerpoint/2010/main" val="2234108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2FEB10-AE3A-45BC-B343-880D7672FF43}" type="datetimeFigureOut">
              <a:rPr lang="en-US" smtClean="0"/>
              <a:t>6/1/2015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29E21-B7E7-4D92-BF98-4DB50E40D69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68213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2FEB10-AE3A-45BC-B343-880D7672FF43}" type="datetimeFigureOut">
              <a:rPr lang="en-US" smtClean="0"/>
              <a:t>6/1/2015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29E21-B7E7-4D92-BF98-4DB50E40D691}" type="slidenum">
              <a:rPr lang="en-US" smtClean="0"/>
              <a:t>‹#›</a:t>
            </a:fld>
            <a:endParaRPr lang="en-US"/>
          </a:p>
        </p:txBody>
      </p:sp>
    </p:spTree>
    <p:extLst>
      <p:ext uri="{BB962C8B-B14F-4D97-AF65-F5344CB8AC3E}">
        <p14:creationId xmlns:p14="http://schemas.microsoft.com/office/powerpoint/2010/main" val="1372490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2FEB10-AE3A-45BC-B343-880D7672FF43}" type="datetimeFigureOut">
              <a:rPr lang="en-US" smtClean="0"/>
              <a:t>6/1/2015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29E21-B7E7-4D92-BF98-4DB50E40D69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22279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2FEB10-AE3A-45BC-B343-880D7672FF43}" type="datetimeFigureOut">
              <a:rPr lang="en-US" smtClean="0"/>
              <a:t>6/1/2015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29E21-B7E7-4D92-BF98-4DB50E40D691}" type="slidenum">
              <a:rPr lang="en-US" smtClean="0"/>
              <a:t>‹#›</a:t>
            </a:fld>
            <a:endParaRPr lang="en-US"/>
          </a:p>
        </p:txBody>
      </p:sp>
    </p:spTree>
    <p:extLst>
      <p:ext uri="{BB962C8B-B14F-4D97-AF65-F5344CB8AC3E}">
        <p14:creationId xmlns:p14="http://schemas.microsoft.com/office/powerpoint/2010/main" val="3768949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2FEB10-AE3A-45BC-B343-880D7672FF43}" type="datetimeFigureOut">
              <a:rPr lang="en-US" smtClean="0"/>
              <a:t>6/1/2015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29E21-B7E7-4D92-BF98-4DB50E40D691}" type="slidenum">
              <a:rPr lang="en-US" smtClean="0"/>
              <a:t>‹#›</a:t>
            </a:fld>
            <a:endParaRPr lang="en-US"/>
          </a:p>
        </p:txBody>
      </p:sp>
    </p:spTree>
    <p:extLst>
      <p:ext uri="{BB962C8B-B14F-4D97-AF65-F5344CB8AC3E}">
        <p14:creationId xmlns:p14="http://schemas.microsoft.com/office/powerpoint/2010/main" val="2072551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2FEB10-AE3A-45BC-B343-880D7672FF43}" type="datetimeFigureOut">
              <a:rPr lang="en-US" smtClean="0"/>
              <a:t>6/1/2015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29E21-B7E7-4D92-BF98-4DB50E40D691}" type="slidenum">
              <a:rPr lang="en-US" smtClean="0"/>
              <a:t>‹#›</a:t>
            </a:fld>
            <a:endParaRPr lang="en-US"/>
          </a:p>
        </p:txBody>
      </p:sp>
    </p:spTree>
    <p:extLst>
      <p:ext uri="{BB962C8B-B14F-4D97-AF65-F5344CB8AC3E}">
        <p14:creationId xmlns:p14="http://schemas.microsoft.com/office/powerpoint/2010/main" val="601851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2FEB10-AE3A-45BC-B343-880D7672FF43}" type="datetimeFigureOut">
              <a:rPr lang="en-US" smtClean="0"/>
              <a:t>6/1/2015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29E21-B7E7-4D92-BF98-4DB50E40D691}" type="slidenum">
              <a:rPr lang="en-US" smtClean="0"/>
              <a:t>‹#›</a:t>
            </a:fld>
            <a:endParaRPr lang="en-US"/>
          </a:p>
        </p:txBody>
      </p:sp>
    </p:spTree>
    <p:extLst>
      <p:ext uri="{BB962C8B-B14F-4D97-AF65-F5344CB8AC3E}">
        <p14:creationId xmlns:p14="http://schemas.microsoft.com/office/powerpoint/2010/main" val="1240422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2FEB10-AE3A-45BC-B343-880D7672FF43}" type="datetimeFigureOut">
              <a:rPr lang="en-US" smtClean="0"/>
              <a:t>6/1/2015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029E21-B7E7-4D92-BF98-4DB50E40D691}" type="slidenum">
              <a:rPr lang="en-US" smtClean="0"/>
              <a:t>‹#›</a:t>
            </a:fld>
            <a:endParaRPr lang="en-US"/>
          </a:p>
        </p:txBody>
      </p:sp>
    </p:spTree>
    <p:extLst>
      <p:ext uri="{BB962C8B-B14F-4D97-AF65-F5344CB8AC3E}">
        <p14:creationId xmlns:p14="http://schemas.microsoft.com/office/powerpoint/2010/main" val="1115488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22FEB10-AE3A-45BC-B343-880D7672FF43}" type="datetimeFigureOut">
              <a:rPr lang="en-US" smtClean="0"/>
              <a:t>6/1/2015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29E21-B7E7-4D92-BF98-4DB50E40D691}" type="slidenum">
              <a:rPr lang="en-US" smtClean="0"/>
              <a:t>‹#›</a:t>
            </a:fld>
            <a:endParaRPr lang="en-US"/>
          </a:p>
        </p:txBody>
      </p:sp>
    </p:spTree>
    <p:extLst>
      <p:ext uri="{BB962C8B-B14F-4D97-AF65-F5344CB8AC3E}">
        <p14:creationId xmlns:p14="http://schemas.microsoft.com/office/powerpoint/2010/main" val="1696437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22FEB10-AE3A-45BC-B343-880D7672FF43}" type="datetimeFigureOut">
              <a:rPr lang="en-US" smtClean="0"/>
              <a:t>6/1/2015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029E21-B7E7-4D92-BF98-4DB50E40D691}" type="slidenum">
              <a:rPr lang="en-US" smtClean="0"/>
              <a:t>‹#›</a:t>
            </a:fld>
            <a:endParaRPr lang="en-US"/>
          </a:p>
        </p:txBody>
      </p:sp>
    </p:spTree>
    <p:extLst>
      <p:ext uri="{BB962C8B-B14F-4D97-AF65-F5344CB8AC3E}">
        <p14:creationId xmlns:p14="http://schemas.microsoft.com/office/powerpoint/2010/main" val="949018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22FEB10-AE3A-45BC-B343-880D7672FF43}" type="datetimeFigureOut">
              <a:rPr lang="en-US" smtClean="0"/>
              <a:t>6/1/2015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029E21-B7E7-4D92-BF98-4DB50E40D691}" type="slidenum">
              <a:rPr lang="en-US" smtClean="0"/>
              <a:t>‹#›</a:t>
            </a:fld>
            <a:endParaRPr lang="en-US"/>
          </a:p>
        </p:txBody>
      </p:sp>
    </p:spTree>
    <p:extLst>
      <p:ext uri="{BB962C8B-B14F-4D97-AF65-F5344CB8AC3E}">
        <p14:creationId xmlns:p14="http://schemas.microsoft.com/office/powerpoint/2010/main" val="478461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2FEB10-AE3A-45BC-B343-880D7672FF43}" type="datetimeFigureOut">
              <a:rPr lang="en-US" smtClean="0"/>
              <a:t>6/1/2015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029E21-B7E7-4D92-BF98-4DB50E40D691}" type="slidenum">
              <a:rPr lang="en-US" smtClean="0"/>
              <a:t>‹#›</a:t>
            </a:fld>
            <a:endParaRPr lang="en-US"/>
          </a:p>
        </p:txBody>
      </p:sp>
    </p:spTree>
    <p:extLst>
      <p:ext uri="{BB962C8B-B14F-4D97-AF65-F5344CB8AC3E}">
        <p14:creationId xmlns:p14="http://schemas.microsoft.com/office/powerpoint/2010/main" val="3909486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2FEB10-AE3A-45BC-B343-880D7672FF43}" type="datetimeFigureOut">
              <a:rPr lang="en-US" smtClean="0"/>
              <a:t>6/1/2015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29E21-B7E7-4D92-BF98-4DB50E40D691}" type="slidenum">
              <a:rPr lang="en-US" smtClean="0"/>
              <a:t>‹#›</a:t>
            </a:fld>
            <a:endParaRPr lang="en-US"/>
          </a:p>
        </p:txBody>
      </p:sp>
    </p:spTree>
    <p:extLst>
      <p:ext uri="{BB962C8B-B14F-4D97-AF65-F5344CB8AC3E}">
        <p14:creationId xmlns:p14="http://schemas.microsoft.com/office/powerpoint/2010/main" val="352340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2FEB10-AE3A-45BC-B343-880D7672FF43}" type="datetimeFigureOut">
              <a:rPr lang="en-US" smtClean="0"/>
              <a:t>6/1/2015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029E21-B7E7-4D92-BF98-4DB50E40D691}" type="slidenum">
              <a:rPr lang="en-US" smtClean="0"/>
              <a:t>‹#›</a:t>
            </a:fld>
            <a:endParaRPr lang="en-US"/>
          </a:p>
        </p:txBody>
      </p:sp>
    </p:spTree>
    <p:extLst>
      <p:ext uri="{BB962C8B-B14F-4D97-AF65-F5344CB8AC3E}">
        <p14:creationId xmlns:p14="http://schemas.microsoft.com/office/powerpoint/2010/main" val="454959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22FEB10-AE3A-45BC-B343-880D7672FF43}" type="datetimeFigureOut">
              <a:rPr lang="en-US" smtClean="0"/>
              <a:t>6/1/2015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029E21-B7E7-4D92-BF98-4DB50E40D691}" type="slidenum">
              <a:rPr lang="en-US" smtClean="0"/>
              <a:t>‹#›</a:t>
            </a:fld>
            <a:endParaRPr lang="en-US"/>
          </a:p>
        </p:txBody>
      </p:sp>
    </p:spTree>
    <p:extLst>
      <p:ext uri="{BB962C8B-B14F-4D97-AF65-F5344CB8AC3E}">
        <p14:creationId xmlns:p14="http://schemas.microsoft.com/office/powerpoint/2010/main" val="40668743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unitedscholars.net/journal-of-control--robotics--and-mechatronic-systems.html" TargetMode="External"/><Relationship Id="rId2" Type="http://schemas.openxmlformats.org/officeDocument/2006/relationships/hyperlink" Target="http://ijiset.com/articlesv2/articlesv2s4.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kaggle.com/c/forest-cover-type-prediction" TargetMode="External"/><Relationship Id="rId2" Type="http://schemas.openxmlformats.org/officeDocument/2006/relationships/hyperlink" Target="http://archive.ics.uci.edu/ml" TargetMode="External"/><Relationship Id="rId1" Type="http://schemas.openxmlformats.org/officeDocument/2006/relationships/slideLayout" Target="../slideLayouts/slideLayout2.xml"/><Relationship Id="rId6" Type="http://schemas.openxmlformats.org/officeDocument/2006/relationships/hyperlink" Target="https://github.com/torch/optim" TargetMode="External"/><Relationship Id="rId5" Type="http://schemas.openxmlformats.org/officeDocument/2006/relationships/hyperlink" Target="http://ufldl.stanford.edu/housenumbers/nips2011_housenumbers.pdf" TargetMode="External"/><Relationship Id="rId4" Type="http://schemas.openxmlformats.org/officeDocument/2006/relationships/hyperlink" Target="http://arxiv.org/abs/1204.3968v1"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872274"/>
            <a:ext cx="7766936" cy="1646302"/>
          </a:xfrm>
        </p:spPr>
        <p:txBody>
          <a:bodyPr>
            <a:normAutofit fontScale="90000"/>
          </a:bodyPr>
          <a:lstStyle/>
          <a:p>
            <a:pPr algn="ctr"/>
            <a:r>
              <a:rPr lang="en-US" dirty="0" smtClean="0">
                <a:solidFill>
                  <a:schemeClr val="bg2">
                    <a:lumMod val="10000"/>
                  </a:schemeClr>
                </a:solidFill>
              </a:rPr>
              <a:t>Deep L</a:t>
            </a:r>
            <a:r>
              <a:rPr lang="en-US" sz="6000" dirty="0" smtClean="0">
                <a:solidFill>
                  <a:schemeClr val="bg2">
                    <a:lumMod val="10000"/>
                  </a:schemeClr>
                </a:solidFill>
              </a:rPr>
              <a:t>earning Neural </a:t>
            </a:r>
            <a:r>
              <a:rPr lang="en-US" sz="6000" dirty="0">
                <a:solidFill>
                  <a:schemeClr val="bg2">
                    <a:lumMod val="10000"/>
                  </a:schemeClr>
                </a:solidFill>
              </a:rPr>
              <a:t>N</a:t>
            </a:r>
            <a:r>
              <a:rPr lang="en-US" sz="6000" dirty="0" smtClean="0">
                <a:solidFill>
                  <a:schemeClr val="bg2">
                    <a:lumMod val="10000"/>
                  </a:schemeClr>
                </a:solidFill>
              </a:rPr>
              <a:t>etworks For Vision and Classification In Torch7</a:t>
            </a:r>
            <a:endParaRPr lang="en-US" sz="6000" dirty="0">
              <a:solidFill>
                <a:schemeClr val="bg2">
                  <a:lumMod val="10000"/>
                </a:schemeClr>
              </a:solidFill>
            </a:endParaRPr>
          </a:p>
        </p:txBody>
      </p:sp>
      <p:sp>
        <p:nvSpPr>
          <p:cNvPr id="3" name="Subtitle 2"/>
          <p:cNvSpPr>
            <a:spLocks noGrp="1"/>
          </p:cNvSpPr>
          <p:nvPr>
            <p:ph type="subTitle" idx="1"/>
          </p:nvPr>
        </p:nvSpPr>
        <p:spPr>
          <a:xfrm>
            <a:off x="1507067" y="4555800"/>
            <a:ext cx="7766936" cy="1096899"/>
          </a:xfrm>
        </p:spPr>
        <p:txBody>
          <a:bodyPr>
            <a:noAutofit/>
          </a:bodyPr>
          <a:lstStyle/>
          <a:p>
            <a:pPr algn="ctr"/>
            <a:r>
              <a:rPr lang="en-US" dirty="0" smtClean="0">
                <a:solidFill>
                  <a:schemeClr val="bg2">
                    <a:lumMod val="10000"/>
                  </a:schemeClr>
                </a:solidFill>
              </a:rPr>
              <a:t>Major Project</a:t>
            </a:r>
          </a:p>
          <a:p>
            <a:pPr algn="ctr"/>
            <a:r>
              <a:rPr lang="en-US" dirty="0" smtClean="0">
                <a:solidFill>
                  <a:schemeClr val="bg2">
                    <a:lumMod val="10000"/>
                  </a:schemeClr>
                </a:solidFill>
              </a:rPr>
              <a:t> </a:t>
            </a:r>
            <a:r>
              <a:rPr lang="en-US" dirty="0" smtClean="0">
                <a:solidFill>
                  <a:schemeClr val="bg1">
                    <a:lumMod val="65000"/>
                  </a:schemeClr>
                </a:solidFill>
              </a:rPr>
              <a:t>Mentor: R.K. Yadav, Assistant Professor, COE</a:t>
            </a:r>
            <a:endParaRPr lang="en-US" dirty="0" smtClean="0">
              <a:solidFill>
                <a:schemeClr val="bg2">
                  <a:lumMod val="10000"/>
                </a:schemeClr>
              </a:solidFill>
            </a:endParaRPr>
          </a:p>
          <a:p>
            <a:pPr algn="ctr"/>
            <a:r>
              <a:rPr lang="en-US" dirty="0" smtClean="0"/>
              <a:t>Aviral Takkar (2K11/CO/031), Aishwarya Deep (2K11/CO/010) and Amanjeet Singh Bhatia (2K11/CO/020)</a:t>
            </a:r>
            <a:endParaRPr lang="en-US" dirty="0"/>
          </a:p>
        </p:txBody>
      </p:sp>
    </p:spTree>
    <p:extLst>
      <p:ext uri="{BB962C8B-B14F-4D97-AF65-F5344CB8AC3E}">
        <p14:creationId xmlns:p14="http://schemas.microsoft.com/office/powerpoint/2010/main" val="26276295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3549" y="0"/>
            <a:ext cx="8596668" cy="729803"/>
          </a:xfrm>
        </p:spPr>
        <p:txBody>
          <a:bodyPr>
            <a:normAutofit/>
          </a:bodyPr>
          <a:lstStyle/>
          <a:p>
            <a:pPr algn="ctr"/>
            <a:r>
              <a:rPr lang="en-US" dirty="0" smtClean="0"/>
              <a:t>Motivation</a:t>
            </a:r>
            <a:endParaRPr lang="en-US" dirty="0"/>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4600" t="6715" r="4762" b="6351"/>
          <a:stretch/>
        </p:blipFill>
        <p:spPr>
          <a:xfrm>
            <a:off x="6516709" y="1330817"/>
            <a:ext cx="5331855" cy="3374265"/>
          </a:xfrm>
        </p:spPr>
      </p:pic>
      <p:sp>
        <p:nvSpPr>
          <p:cNvPr id="5" name="TextBox 4"/>
          <p:cNvSpPr txBox="1"/>
          <p:nvPr/>
        </p:nvSpPr>
        <p:spPr>
          <a:xfrm>
            <a:off x="167425" y="940157"/>
            <a:ext cx="6087414" cy="5909310"/>
          </a:xfrm>
          <a:prstGeom prst="rect">
            <a:avLst/>
          </a:prstGeom>
          <a:noFill/>
        </p:spPr>
        <p:txBody>
          <a:bodyPr wrap="square" rtlCol="0">
            <a:spAutoFit/>
          </a:bodyPr>
          <a:lstStyle/>
          <a:p>
            <a:pPr marL="285750" indent="-285750">
              <a:buFont typeface="Wingdings" panose="05000000000000000000" pitchFamily="2" charset="2"/>
              <a:buChar char="Ø"/>
            </a:pPr>
            <a:r>
              <a:rPr lang="en-US" dirty="0"/>
              <a:t>Deep Learning is a very hot area of Machine Learning Research, with many remarkable recent successes, such as </a:t>
            </a:r>
            <a:r>
              <a:rPr lang="en-US" dirty="0">
                <a:solidFill>
                  <a:srgbClr val="0070C0"/>
                </a:solidFill>
              </a:rPr>
              <a:t>97.5% accuracy on face recognition, nearly perfect German traffic sign recognition, or even Dogs vs Cats image recognition with 98.9% accuracy. </a:t>
            </a:r>
            <a:r>
              <a:rPr lang="en-US" dirty="0"/>
              <a:t>Many winning entries in recent Kaggle Data Science competitions have used Deep Learning</a:t>
            </a:r>
            <a:r>
              <a:rPr lang="en-US" dirty="0" smtClean="0"/>
              <a:t>.</a:t>
            </a:r>
          </a:p>
          <a:p>
            <a:endParaRPr lang="en-US" dirty="0" smtClean="0"/>
          </a:p>
          <a:p>
            <a:pPr marL="285750" indent="-285750">
              <a:buFont typeface="Wingdings" panose="05000000000000000000" pitchFamily="2" charset="2"/>
              <a:buChar char="Ø"/>
            </a:pPr>
            <a:r>
              <a:rPr lang="en-US" dirty="0"/>
              <a:t>The term "deep learning" refers to the method of training multi-layered neural networks, and became popular after papers by Geoffrey Hinton and his co-workers which showed a fast way to train such networks</a:t>
            </a:r>
            <a:r>
              <a:rPr lang="en-US" dirty="0" smtClean="0"/>
              <a:t>.</a:t>
            </a:r>
          </a:p>
          <a:p>
            <a:r>
              <a:rPr lang="en-US" dirty="0"/>
              <a:t> </a:t>
            </a:r>
            <a:endParaRPr lang="en-US" dirty="0" smtClean="0"/>
          </a:p>
          <a:p>
            <a:pPr marL="285750" indent="-285750">
              <a:buFont typeface="Wingdings" panose="05000000000000000000" pitchFamily="2" charset="2"/>
              <a:buChar char="Ø"/>
            </a:pPr>
            <a:r>
              <a:rPr lang="en-US" dirty="0"/>
              <a:t>In May 2014, Baidu, the Chinese search giant, has hired Andrew Ng, a leading Machine Learning and Deep Learning expert (and co-founder of Coursera) to head their new AI Lab in Silicon Valley, setting up an AI &amp; Deep Learning race with Google (which hired Geoff Hinton) and Facebook (which hired Yann </a:t>
            </a:r>
            <a:r>
              <a:rPr lang="en-US" dirty="0" err="1"/>
              <a:t>LeCun</a:t>
            </a:r>
            <a:r>
              <a:rPr lang="en-US" dirty="0"/>
              <a:t> to head Facebook AI Lab). </a:t>
            </a:r>
          </a:p>
        </p:txBody>
      </p:sp>
      <p:sp>
        <p:nvSpPr>
          <p:cNvPr id="7" name="TextBox 6"/>
          <p:cNvSpPr txBox="1"/>
          <p:nvPr/>
        </p:nvSpPr>
        <p:spPr>
          <a:xfrm>
            <a:off x="6748530" y="5306096"/>
            <a:ext cx="4868214"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We experimented with such deep learning networks.</a:t>
            </a:r>
            <a:endParaRPr lang="en-US" dirty="0"/>
          </a:p>
        </p:txBody>
      </p:sp>
    </p:spTree>
    <p:extLst>
      <p:ext uri="{BB962C8B-B14F-4D97-AF65-F5344CB8AC3E}">
        <p14:creationId xmlns:p14="http://schemas.microsoft.com/office/powerpoint/2010/main" val="41473255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Torch7</a:t>
            </a:r>
            <a:endParaRPr lang="en-US" dirty="0"/>
          </a:p>
        </p:txBody>
      </p:sp>
      <p:sp>
        <p:nvSpPr>
          <p:cNvPr id="3" name="Content Placeholder 2"/>
          <p:cNvSpPr>
            <a:spLocks noGrp="1"/>
          </p:cNvSpPr>
          <p:nvPr>
            <p:ph sz="half" idx="1"/>
          </p:nvPr>
        </p:nvSpPr>
        <p:spPr>
          <a:xfrm>
            <a:off x="136477" y="1460310"/>
            <a:ext cx="3903259" cy="4804012"/>
          </a:xfrm>
        </p:spPr>
        <p:txBody>
          <a:bodyPr>
            <a:normAutofit/>
          </a:bodyPr>
          <a:lstStyle/>
          <a:p>
            <a:r>
              <a:rPr lang="en-US" sz="1600" dirty="0" smtClean="0">
                <a:solidFill>
                  <a:schemeClr val="tx1"/>
                </a:solidFill>
              </a:rPr>
              <a:t>A </a:t>
            </a:r>
            <a:r>
              <a:rPr lang="en-US" sz="1600" dirty="0">
                <a:solidFill>
                  <a:schemeClr val="tx1"/>
                </a:solidFill>
              </a:rPr>
              <a:t>new </a:t>
            </a:r>
            <a:r>
              <a:rPr lang="en-US" sz="1600" dirty="0" smtClean="0">
                <a:solidFill>
                  <a:schemeClr val="tx1"/>
                </a:solidFill>
              </a:rPr>
              <a:t>framework, where </a:t>
            </a:r>
            <a:r>
              <a:rPr lang="en-US" sz="1600" dirty="0">
                <a:solidFill>
                  <a:schemeClr val="tx1"/>
                </a:solidFill>
              </a:rPr>
              <a:t>new algorithm prototypes and experiments can be set up as quickly as possible with best possible computational performance.</a:t>
            </a:r>
          </a:p>
          <a:p>
            <a:r>
              <a:rPr lang="en-US" sz="1600" dirty="0" smtClean="0">
                <a:solidFill>
                  <a:schemeClr val="tx1"/>
                </a:solidFill>
              </a:rPr>
              <a:t>Torch7 </a:t>
            </a:r>
            <a:r>
              <a:rPr lang="en-US" sz="1600" dirty="0">
                <a:solidFill>
                  <a:schemeClr val="tx1"/>
                </a:solidFill>
              </a:rPr>
              <a:t>is a versatile numeric computing framework and machine learning library that extends a very lightweight and powerful programming language </a:t>
            </a:r>
            <a:r>
              <a:rPr lang="en-US" sz="1600" dirty="0" err="1">
                <a:solidFill>
                  <a:schemeClr val="tx1"/>
                </a:solidFill>
              </a:rPr>
              <a:t>Lua</a:t>
            </a:r>
            <a:r>
              <a:rPr lang="en-US" sz="1600" dirty="0">
                <a:solidFill>
                  <a:schemeClr val="tx1"/>
                </a:solidFill>
              </a:rPr>
              <a:t>. </a:t>
            </a:r>
            <a:endParaRPr lang="en-US" sz="1600" dirty="0" smtClean="0">
              <a:solidFill>
                <a:schemeClr val="tx1"/>
              </a:solidFill>
            </a:endParaRPr>
          </a:p>
          <a:p>
            <a:r>
              <a:rPr lang="en-US" sz="1600" dirty="0" smtClean="0">
                <a:solidFill>
                  <a:schemeClr val="tx1"/>
                </a:solidFill>
              </a:rPr>
              <a:t>Its </a:t>
            </a:r>
            <a:r>
              <a:rPr lang="en-US" sz="1600" dirty="0">
                <a:solidFill>
                  <a:schemeClr val="tx1"/>
                </a:solidFill>
              </a:rPr>
              <a:t>goal is to provide a flexible environment to design, train and deploy learning machines. </a:t>
            </a:r>
            <a:endParaRPr lang="en-US" sz="1600" dirty="0" smtClean="0">
              <a:solidFill>
                <a:schemeClr val="tx1"/>
              </a:solidFill>
            </a:endParaRPr>
          </a:p>
          <a:p>
            <a:r>
              <a:rPr lang="en-US" sz="1600" dirty="0" smtClean="0">
                <a:solidFill>
                  <a:schemeClr val="tx1"/>
                </a:solidFill>
              </a:rPr>
              <a:t>Developed </a:t>
            </a:r>
            <a:r>
              <a:rPr lang="en-US" sz="1600" dirty="0">
                <a:solidFill>
                  <a:schemeClr val="tx1"/>
                </a:solidFill>
              </a:rPr>
              <a:t>by - Ronan </a:t>
            </a:r>
            <a:r>
              <a:rPr lang="en-US" sz="1600" dirty="0" err="1" smtClean="0">
                <a:solidFill>
                  <a:schemeClr val="tx1"/>
                </a:solidFill>
              </a:rPr>
              <a:t>Collobert</a:t>
            </a:r>
            <a:r>
              <a:rPr lang="en-US" sz="1600" dirty="0" smtClean="0">
                <a:solidFill>
                  <a:schemeClr val="tx1"/>
                </a:solidFill>
              </a:rPr>
              <a:t>, </a:t>
            </a:r>
            <a:r>
              <a:rPr lang="en-US" sz="1600" dirty="0" err="1">
                <a:solidFill>
                  <a:schemeClr val="tx1"/>
                </a:solidFill>
              </a:rPr>
              <a:t>Koray</a:t>
            </a:r>
            <a:r>
              <a:rPr lang="en-US" sz="1600" dirty="0">
                <a:solidFill>
                  <a:schemeClr val="tx1"/>
                </a:solidFill>
              </a:rPr>
              <a:t> </a:t>
            </a:r>
            <a:r>
              <a:rPr lang="en-US" sz="1600" dirty="0" err="1" smtClean="0">
                <a:solidFill>
                  <a:schemeClr val="tx1"/>
                </a:solidFill>
              </a:rPr>
              <a:t>Kavukcuoglu</a:t>
            </a:r>
            <a:r>
              <a:rPr lang="en-US" sz="1600" dirty="0" smtClean="0">
                <a:solidFill>
                  <a:schemeClr val="tx1"/>
                </a:solidFill>
              </a:rPr>
              <a:t>, </a:t>
            </a:r>
            <a:r>
              <a:rPr lang="en-US" sz="1600" dirty="0">
                <a:solidFill>
                  <a:schemeClr val="tx1"/>
                </a:solidFill>
              </a:rPr>
              <a:t>and </a:t>
            </a:r>
            <a:r>
              <a:rPr lang="en-US" sz="1600" dirty="0" smtClean="0">
                <a:solidFill>
                  <a:schemeClr val="tx1"/>
                </a:solidFill>
              </a:rPr>
              <a:t>Clement </a:t>
            </a:r>
            <a:r>
              <a:rPr lang="en-US" sz="1600" dirty="0" err="1" smtClean="0">
                <a:solidFill>
                  <a:schemeClr val="tx1"/>
                </a:solidFill>
              </a:rPr>
              <a:t>Farabet</a:t>
            </a:r>
            <a:r>
              <a:rPr lang="en-US" sz="1600" dirty="0" smtClean="0">
                <a:solidFill>
                  <a:schemeClr val="tx1"/>
                </a:solidFill>
              </a:rPr>
              <a:t>.</a:t>
            </a:r>
            <a:endParaRPr lang="en-US" sz="1600" dirty="0">
              <a:solidFill>
                <a:schemeClr val="tx1"/>
              </a:solidFill>
            </a:endParaRPr>
          </a:p>
        </p:txBody>
      </p:sp>
      <p:pic>
        <p:nvPicPr>
          <p:cNvPr id="5" name="Content Placeholder 4"/>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0609" t="18159" r="8197" b="21841"/>
          <a:stretch/>
        </p:blipFill>
        <p:spPr>
          <a:xfrm>
            <a:off x="4039736" y="1460310"/>
            <a:ext cx="5479907" cy="1692323"/>
          </a:xfrm>
        </p:spPr>
      </p:pic>
      <p:sp>
        <p:nvSpPr>
          <p:cNvPr id="8" name="TextBox 7"/>
          <p:cNvSpPr txBox="1"/>
          <p:nvPr/>
        </p:nvSpPr>
        <p:spPr>
          <a:xfrm>
            <a:off x="4176215" y="3466531"/>
            <a:ext cx="5097787" cy="2554545"/>
          </a:xfrm>
          <a:prstGeom prst="rect">
            <a:avLst/>
          </a:prstGeom>
          <a:noFill/>
        </p:spPr>
        <p:txBody>
          <a:bodyPr wrap="square" rtlCol="0">
            <a:spAutoFit/>
          </a:bodyPr>
          <a:lstStyle/>
          <a:p>
            <a:r>
              <a:rPr lang="en-US" sz="1600" dirty="0" smtClean="0"/>
              <a:t>Modular Structure of Torch7. Low level numerical libraries are interfaced with TH to provide a unified tensor library. </a:t>
            </a:r>
            <a:r>
              <a:rPr lang="en-US" sz="1600" dirty="0" err="1" smtClean="0"/>
              <a:t>luaT</a:t>
            </a:r>
            <a:r>
              <a:rPr lang="en-US" sz="1600" dirty="0" smtClean="0"/>
              <a:t> provides essential data structures for object/class manipulation in </a:t>
            </a:r>
            <a:r>
              <a:rPr lang="en-US" sz="1600" dirty="0" err="1" smtClean="0"/>
              <a:t>Lua</a:t>
            </a:r>
            <a:r>
              <a:rPr lang="en-US" sz="1600" dirty="0" smtClean="0"/>
              <a:t>. The core Torch package uses TH and </a:t>
            </a:r>
            <a:r>
              <a:rPr lang="en-US" sz="1600" dirty="0" err="1" smtClean="0"/>
              <a:t>luaT</a:t>
            </a:r>
            <a:r>
              <a:rPr lang="en-US" sz="1600" dirty="0" smtClean="0"/>
              <a:t> to provide a numerical computing environment purely in </a:t>
            </a:r>
            <a:r>
              <a:rPr lang="en-US" sz="1600" dirty="0" err="1" smtClean="0"/>
              <a:t>Lua</a:t>
            </a:r>
            <a:r>
              <a:rPr lang="en-US" sz="1600" dirty="0" smtClean="0"/>
              <a:t>. All other packages can use either Torch interface from inside </a:t>
            </a:r>
            <a:r>
              <a:rPr lang="en-US" sz="1600" dirty="0" err="1" smtClean="0"/>
              <a:t>Lua</a:t>
            </a:r>
            <a:r>
              <a:rPr lang="en-US" sz="1600" dirty="0" smtClean="0"/>
              <a:t> scripting environment or can interface low-level C interfaces for increased performance optimizations.</a:t>
            </a:r>
            <a:endParaRPr lang="en-US" sz="1600" dirty="0"/>
          </a:p>
        </p:txBody>
      </p:sp>
    </p:spTree>
    <p:extLst>
      <p:ext uri="{BB962C8B-B14F-4D97-AF65-F5344CB8AC3E}">
        <p14:creationId xmlns:p14="http://schemas.microsoft.com/office/powerpoint/2010/main" val="41579196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Torch7</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0130" t="12885" r="6586" b="17656"/>
          <a:stretch/>
        </p:blipFill>
        <p:spPr>
          <a:xfrm>
            <a:off x="150126" y="1439081"/>
            <a:ext cx="6817642" cy="2532418"/>
          </a:xfrm>
        </p:spPr>
      </p:pic>
      <p:sp>
        <p:nvSpPr>
          <p:cNvPr id="5" name="TextBox 4"/>
          <p:cNvSpPr txBox="1"/>
          <p:nvPr/>
        </p:nvSpPr>
        <p:spPr>
          <a:xfrm>
            <a:off x="7356143" y="1940174"/>
            <a:ext cx="2183642" cy="2031325"/>
          </a:xfrm>
          <a:prstGeom prst="rect">
            <a:avLst/>
          </a:prstGeom>
          <a:noFill/>
        </p:spPr>
        <p:txBody>
          <a:bodyPr wrap="square" rtlCol="0">
            <a:spAutoFit/>
          </a:bodyPr>
          <a:lstStyle/>
          <a:p>
            <a:r>
              <a:rPr lang="en-US" dirty="0" smtClean="0"/>
              <a:t>This figure compares runtime efficiency of various available machine learning platforms. Clearly, Torch7 is a winner.</a:t>
            </a:r>
            <a:endParaRPr lang="en-US" dirty="0"/>
          </a:p>
        </p:txBody>
      </p:sp>
      <p:sp>
        <p:nvSpPr>
          <p:cNvPr id="6" name="TextBox 5"/>
          <p:cNvSpPr txBox="1"/>
          <p:nvPr/>
        </p:nvSpPr>
        <p:spPr>
          <a:xfrm>
            <a:off x="382137" y="4170756"/>
            <a:ext cx="10661001" cy="2585323"/>
          </a:xfrm>
          <a:prstGeom prst="rect">
            <a:avLst/>
          </a:prstGeom>
          <a:noFill/>
        </p:spPr>
        <p:txBody>
          <a:bodyPr wrap="square" rtlCol="0">
            <a:spAutoFit/>
          </a:bodyPr>
          <a:lstStyle/>
          <a:p>
            <a:r>
              <a:rPr lang="en-US" dirty="0" smtClean="0"/>
              <a:t>We made use of the following neural networks libraries available in Torch7 :- </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dirty="0" smtClean="0"/>
              <a:t>Neural Network Package </a:t>
            </a:r>
            <a:r>
              <a:rPr lang="en-US" sz="1600" b="1" dirty="0" smtClean="0"/>
              <a:t>‘</a:t>
            </a:r>
            <a:r>
              <a:rPr lang="en-US" sz="1600" b="1" dirty="0" err="1" smtClean="0"/>
              <a:t>nn</a:t>
            </a:r>
            <a:r>
              <a:rPr lang="en-US" sz="1600" b="1" dirty="0" smtClean="0"/>
              <a:t>’</a:t>
            </a:r>
            <a:r>
              <a:rPr lang="en-US" sz="1600" dirty="0" smtClean="0"/>
              <a:t>: </a:t>
            </a:r>
            <a:r>
              <a:rPr lang="en-US" sz="1600" dirty="0"/>
              <a:t>This package provides an easy and modular way to build and train simple or complex neural networks using </a:t>
            </a:r>
            <a:r>
              <a:rPr lang="en-US" sz="1600" dirty="0" smtClean="0"/>
              <a:t>Torch.</a:t>
            </a:r>
          </a:p>
          <a:p>
            <a:endParaRPr lang="en-US" sz="1600" dirty="0" smtClean="0"/>
          </a:p>
          <a:p>
            <a:pPr marL="285750" indent="-285750">
              <a:buFont typeface="Wingdings" panose="05000000000000000000" pitchFamily="2" charset="2"/>
              <a:buChar char="Ø"/>
            </a:pPr>
            <a:r>
              <a:rPr lang="en-US" sz="1600" dirty="0" smtClean="0"/>
              <a:t>Optimization Package </a:t>
            </a:r>
            <a:r>
              <a:rPr lang="en-US" sz="1600" b="1" dirty="0" smtClean="0"/>
              <a:t>‘</a:t>
            </a:r>
            <a:r>
              <a:rPr lang="en-US" sz="1600" b="1" dirty="0" err="1" smtClean="0"/>
              <a:t>optim</a:t>
            </a:r>
            <a:r>
              <a:rPr lang="en-US" sz="1600" dirty="0" smtClean="0"/>
              <a:t>’: This </a:t>
            </a:r>
            <a:r>
              <a:rPr lang="en-US" sz="1600" dirty="0"/>
              <a:t>package contains several optimization routines for </a:t>
            </a:r>
            <a:r>
              <a:rPr lang="en-US" sz="1600" dirty="0" smtClean="0"/>
              <a:t>Torch. </a:t>
            </a:r>
            <a:r>
              <a:rPr lang="en-US" sz="1600" dirty="0"/>
              <a:t>Each optimization algorithm is based on the same </a:t>
            </a:r>
            <a:r>
              <a:rPr lang="en-US" sz="1600" dirty="0" smtClean="0"/>
              <a:t>interface </a:t>
            </a:r>
            <a:r>
              <a:rPr lang="en-US" sz="1600" dirty="0" smtClean="0">
                <a:sym typeface="Wingdings" panose="05000000000000000000" pitchFamily="2" charset="2"/>
              </a:rPr>
              <a:t> x*, {f}, ... = </a:t>
            </a:r>
            <a:r>
              <a:rPr lang="en-US" sz="1600" dirty="0" err="1" smtClean="0">
                <a:sym typeface="Wingdings" panose="05000000000000000000" pitchFamily="2" charset="2"/>
              </a:rPr>
              <a:t>optim.method</a:t>
            </a:r>
            <a:r>
              <a:rPr lang="en-US" sz="1600" dirty="0" smtClean="0">
                <a:sym typeface="Wingdings" panose="05000000000000000000" pitchFamily="2" charset="2"/>
              </a:rPr>
              <a:t>(</a:t>
            </a:r>
            <a:r>
              <a:rPr lang="en-US" sz="1600" dirty="0" err="1" smtClean="0">
                <a:sym typeface="Wingdings" panose="05000000000000000000" pitchFamily="2" charset="2"/>
              </a:rPr>
              <a:t>func</a:t>
            </a:r>
            <a:r>
              <a:rPr lang="en-US" sz="1600" dirty="0" smtClean="0">
                <a:sym typeface="Wingdings" panose="05000000000000000000" pitchFamily="2" charset="2"/>
              </a:rPr>
              <a:t>, x, state).</a:t>
            </a:r>
          </a:p>
          <a:p>
            <a:pPr marL="285750" indent="-285750">
              <a:buFont typeface="Wingdings" panose="05000000000000000000" pitchFamily="2" charset="2"/>
              <a:buChar char="Ø"/>
            </a:pPr>
            <a:endParaRPr lang="en-US" sz="1600" dirty="0" smtClean="0">
              <a:sym typeface="Wingdings" panose="05000000000000000000" pitchFamily="2" charset="2"/>
            </a:endParaRPr>
          </a:p>
          <a:p>
            <a:pPr marL="285750" indent="-285750">
              <a:buFont typeface="Wingdings" panose="05000000000000000000" pitchFamily="2" charset="2"/>
              <a:buChar char="Ø"/>
            </a:pPr>
            <a:r>
              <a:rPr lang="en-US" sz="1600" dirty="0" smtClean="0">
                <a:sym typeface="Wingdings" panose="05000000000000000000" pitchFamily="2" charset="2"/>
              </a:rPr>
              <a:t>‘</a:t>
            </a:r>
            <a:r>
              <a:rPr lang="en-US" sz="1600" b="1" dirty="0" smtClean="0">
                <a:sym typeface="Wingdings" panose="05000000000000000000" pitchFamily="2" charset="2"/>
              </a:rPr>
              <a:t>Image</a:t>
            </a:r>
            <a:r>
              <a:rPr lang="en-US" sz="1600" dirty="0" smtClean="0">
                <a:sym typeface="Wingdings" panose="05000000000000000000" pitchFamily="2" charset="2"/>
              </a:rPr>
              <a:t>’ </a:t>
            </a:r>
            <a:r>
              <a:rPr lang="en-US" sz="1600" dirty="0">
                <a:sym typeface="Wingdings" panose="05000000000000000000" pitchFamily="2" charset="2"/>
              </a:rPr>
              <a:t>- An image library for Torch. This package provides routines to load/save and manipulate images using Torch's Tensor data structure, changing color spaces, rotate, translate, warp </a:t>
            </a:r>
            <a:r>
              <a:rPr lang="en-US" sz="1600" dirty="0" err="1">
                <a:sym typeface="Wingdings" panose="05000000000000000000" pitchFamily="2" charset="2"/>
              </a:rPr>
              <a:t>etc</a:t>
            </a:r>
            <a:endParaRPr lang="en-US" sz="1600" dirty="0"/>
          </a:p>
        </p:txBody>
      </p:sp>
    </p:spTree>
    <p:extLst>
      <p:ext uri="{BB962C8B-B14F-4D97-AF65-F5344CB8AC3E}">
        <p14:creationId xmlns:p14="http://schemas.microsoft.com/office/powerpoint/2010/main" val="41270492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Kaggle Challenge – Forest Cover Type Prediction</a:t>
            </a:r>
            <a:endParaRPr lang="en-US" dirty="0"/>
          </a:p>
        </p:txBody>
      </p:sp>
      <p:sp>
        <p:nvSpPr>
          <p:cNvPr id="3" name="Content Placeholder 2"/>
          <p:cNvSpPr>
            <a:spLocks noGrp="1"/>
          </p:cNvSpPr>
          <p:nvPr>
            <p:ph idx="1"/>
          </p:nvPr>
        </p:nvSpPr>
        <p:spPr>
          <a:xfrm>
            <a:off x="677333" y="1930401"/>
            <a:ext cx="8971633" cy="4927600"/>
          </a:xfrm>
        </p:spPr>
        <p:txBody>
          <a:bodyPr>
            <a:normAutofit/>
          </a:bodyPr>
          <a:lstStyle/>
          <a:p>
            <a:r>
              <a:rPr lang="en-US" dirty="0" smtClean="0"/>
              <a:t>What is the challenge?</a:t>
            </a:r>
          </a:p>
          <a:p>
            <a:pPr lvl="1"/>
            <a:r>
              <a:rPr lang="en-US" dirty="0">
                <a:solidFill>
                  <a:schemeClr val="accent2"/>
                </a:solidFill>
              </a:rPr>
              <a:t>In this competition you are asked to predict the forest cover type (the predominant kind of tree cover) from strictly cartographic variables. </a:t>
            </a:r>
          </a:p>
          <a:p>
            <a:pPr lvl="1"/>
            <a:r>
              <a:rPr lang="en-US" dirty="0">
                <a:solidFill>
                  <a:schemeClr val="accent2"/>
                </a:solidFill>
              </a:rPr>
              <a:t>The data is in raw form (not scaled) and contains binary columns of data for qualitative independent variables such as wilderness areas and soil type</a:t>
            </a:r>
            <a:r>
              <a:rPr lang="en-US" dirty="0" smtClean="0">
                <a:solidFill>
                  <a:schemeClr val="accent2"/>
                </a:solidFill>
              </a:rPr>
              <a:t>.</a:t>
            </a:r>
            <a:endParaRPr lang="en-US" dirty="0"/>
          </a:p>
          <a:p>
            <a:r>
              <a:rPr lang="en-US" dirty="0" smtClean="0"/>
              <a:t>What is the data? </a:t>
            </a:r>
          </a:p>
          <a:p>
            <a:pPr lvl="1"/>
            <a:r>
              <a:rPr lang="en-US" dirty="0">
                <a:solidFill>
                  <a:schemeClr val="accent2"/>
                </a:solidFill>
              </a:rPr>
              <a:t>The study area includes four wilderness areas located in the Roosevelt National Forest of northern Colorado. Each observation is a 30m x 30m patch. You are asked to predict an integer classification for the forest cover type. The seven types are:</a:t>
            </a:r>
          </a:p>
          <a:p>
            <a:pPr lvl="2"/>
            <a:r>
              <a:rPr lang="en-US" dirty="0" smtClean="0">
                <a:solidFill>
                  <a:srgbClr val="FF0000"/>
                </a:solidFill>
              </a:rPr>
              <a:t>1 </a:t>
            </a:r>
            <a:r>
              <a:rPr lang="en-US" dirty="0">
                <a:solidFill>
                  <a:srgbClr val="FF0000"/>
                </a:solidFill>
              </a:rPr>
              <a:t>- Spruce/Fir</a:t>
            </a:r>
            <a:br>
              <a:rPr lang="en-US" dirty="0">
                <a:solidFill>
                  <a:srgbClr val="FF0000"/>
                </a:solidFill>
              </a:rPr>
            </a:br>
            <a:r>
              <a:rPr lang="en-US" dirty="0">
                <a:solidFill>
                  <a:srgbClr val="FF0000"/>
                </a:solidFill>
              </a:rPr>
              <a:t>2 - </a:t>
            </a:r>
            <a:r>
              <a:rPr lang="en-US" dirty="0" err="1">
                <a:solidFill>
                  <a:srgbClr val="FF0000"/>
                </a:solidFill>
              </a:rPr>
              <a:t>Lodgepole</a:t>
            </a:r>
            <a:r>
              <a:rPr lang="en-US" dirty="0">
                <a:solidFill>
                  <a:srgbClr val="FF0000"/>
                </a:solidFill>
              </a:rPr>
              <a:t> Pine</a:t>
            </a:r>
            <a:br>
              <a:rPr lang="en-US" dirty="0">
                <a:solidFill>
                  <a:srgbClr val="FF0000"/>
                </a:solidFill>
              </a:rPr>
            </a:br>
            <a:r>
              <a:rPr lang="en-US" dirty="0">
                <a:solidFill>
                  <a:srgbClr val="FF0000"/>
                </a:solidFill>
              </a:rPr>
              <a:t>3 - Ponderosa Pine</a:t>
            </a:r>
            <a:br>
              <a:rPr lang="en-US" dirty="0">
                <a:solidFill>
                  <a:srgbClr val="FF0000"/>
                </a:solidFill>
              </a:rPr>
            </a:br>
            <a:r>
              <a:rPr lang="en-US" dirty="0">
                <a:solidFill>
                  <a:srgbClr val="FF0000"/>
                </a:solidFill>
              </a:rPr>
              <a:t>4 - Cottonwood/Willow</a:t>
            </a:r>
            <a:br>
              <a:rPr lang="en-US" dirty="0">
                <a:solidFill>
                  <a:srgbClr val="FF0000"/>
                </a:solidFill>
              </a:rPr>
            </a:br>
            <a:r>
              <a:rPr lang="en-US" dirty="0">
                <a:solidFill>
                  <a:srgbClr val="FF0000"/>
                </a:solidFill>
              </a:rPr>
              <a:t>5 - Aspen</a:t>
            </a:r>
            <a:br>
              <a:rPr lang="en-US" dirty="0">
                <a:solidFill>
                  <a:srgbClr val="FF0000"/>
                </a:solidFill>
              </a:rPr>
            </a:br>
            <a:r>
              <a:rPr lang="en-US" dirty="0">
                <a:solidFill>
                  <a:srgbClr val="FF0000"/>
                </a:solidFill>
              </a:rPr>
              <a:t>6 - Douglas-fir</a:t>
            </a:r>
            <a:br>
              <a:rPr lang="en-US" dirty="0">
                <a:solidFill>
                  <a:srgbClr val="FF0000"/>
                </a:solidFill>
              </a:rPr>
            </a:br>
            <a:r>
              <a:rPr lang="en-US" dirty="0">
                <a:solidFill>
                  <a:srgbClr val="FF0000"/>
                </a:solidFill>
              </a:rPr>
              <a:t>7 - </a:t>
            </a:r>
            <a:r>
              <a:rPr lang="en-US" dirty="0" err="1">
                <a:solidFill>
                  <a:srgbClr val="FF0000"/>
                </a:solidFill>
              </a:rPr>
              <a:t>Krummholz</a:t>
            </a:r>
            <a:endParaRPr lang="en-US" dirty="0">
              <a:solidFill>
                <a:srgbClr val="FF0000"/>
              </a:solidFill>
            </a:endParaRPr>
          </a:p>
          <a:p>
            <a:pPr marL="457200" lvl="1" indent="0">
              <a:buNone/>
            </a:pPr>
            <a:r>
              <a:rPr lang="en-US" dirty="0" smtClean="0">
                <a:solidFill>
                  <a:srgbClr val="FF0000"/>
                </a:solidFill>
              </a:rPr>
              <a:t> </a:t>
            </a:r>
          </a:p>
          <a:p>
            <a:endParaRPr lang="en-US" dirty="0" smtClean="0"/>
          </a:p>
          <a:p>
            <a:pPr lvl="1"/>
            <a:endParaRPr lang="en-US" dirty="0">
              <a:solidFill>
                <a:schemeClr val="accent2"/>
              </a:solidFill>
            </a:endParaRPr>
          </a:p>
        </p:txBody>
      </p:sp>
    </p:spTree>
    <p:extLst>
      <p:ext uri="{BB962C8B-B14F-4D97-AF65-F5344CB8AC3E}">
        <p14:creationId xmlns:p14="http://schemas.microsoft.com/office/powerpoint/2010/main" val="29420684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899" y="163774"/>
            <a:ext cx="9212239" cy="6494085"/>
          </a:xfrm>
          <a:prstGeom prst="rect">
            <a:avLst/>
          </a:prstGeom>
          <a:noFill/>
        </p:spPr>
        <p:txBody>
          <a:bodyPr wrap="square" rtlCol="0">
            <a:spAutoFit/>
          </a:bodyPr>
          <a:lstStyle/>
          <a:p>
            <a:pPr marL="742950" lvl="1" indent="-285750">
              <a:buFont typeface="Wingdings" panose="05000000000000000000" pitchFamily="2" charset="2"/>
              <a:buChar char="Ø"/>
            </a:pPr>
            <a:r>
              <a:rPr lang="en-US" sz="1600" dirty="0">
                <a:solidFill>
                  <a:srgbClr val="92D050"/>
                </a:solidFill>
              </a:rPr>
              <a:t>The training set (15120 observations) contains both features and the </a:t>
            </a:r>
            <a:r>
              <a:rPr lang="en-US" sz="1600" dirty="0" smtClean="0">
                <a:solidFill>
                  <a:srgbClr val="92D050"/>
                </a:solidFill>
              </a:rPr>
              <a:t>Cover Type</a:t>
            </a:r>
            <a:r>
              <a:rPr lang="en-US" sz="1600" dirty="0">
                <a:solidFill>
                  <a:srgbClr val="92D050"/>
                </a:solidFill>
              </a:rPr>
              <a:t>. The test set contains only the features. You must predict the </a:t>
            </a:r>
            <a:r>
              <a:rPr lang="en-US" sz="1600" dirty="0" smtClean="0">
                <a:solidFill>
                  <a:srgbClr val="92D050"/>
                </a:solidFill>
              </a:rPr>
              <a:t>Cover Type</a:t>
            </a:r>
            <a:r>
              <a:rPr lang="en-US" sz="1600" dirty="0">
                <a:solidFill>
                  <a:srgbClr val="92D050"/>
                </a:solidFill>
              </a:rPr>
              <a:t> for every row in the test set (565892 observations).</a:t>
            </a:r>
          </a:p>
          <a:p>
            <a:endParaRPr lang="en-US" sz="1600" dirty="0" smtClean="0"/>
          </a:p>
          <a:p>
            <a:pPr marL="742950" lvl="1" indent="-285750">
              <a:buFont typeface="Wingdings" panose="05000000000000000000" pitchFamily="2" charset="2"/>
              <a:buChar char="Ø"/>
            </a:pPr>
            <a:r>
              <a:rPr lang="en-US" sz="1600" b="1" u="sng" dirty="0" smtClean="0"/>
              <a:t>Data </a:t>
            </a:r>
            <a:r>
              <a:rPr lang="en-US" sz="1600" b="1" u="sng" dirty="0"/>
              <a:t>Fields</a:t>
            </a:r>
          </a:p>
          <a:p>
            <a:pPr marL="1200150" lvl="2" indent="-285750">
              <a:buFont typeface="Arial" panose="020B0604020202020204" pitchFamily="34" charset="0"/>
              <a:buChar char="•"/>
            </a:pPr>
            <a:r>
              <a:rPr lang="en-US" sz="1600" b="1" dirty="0"/>
              <a:t>Elevation</a:t>
            </a:r>
            <a:r>
              <a:rPr lang="en-US" sz="1600" dirty="0"/>
              <a:t> - Elevation in </a:t>
            </a:r>
            <a:r>
              <a:rPr lang="en-US" sz="1600" dirty="0" smtClean="0"/>
              <a:t>meters</a:t>
            </a:r>
          </a:p>
          <a:p>
            <a:pPr marL="1200150" lvl="2" indent="-285750">
              <a:buFont typeface="Arial" panose="020B0604020202020204" pitchFamily="34" charset="0"/>
              <a:buChar char="•"/>
            </a:pPr>
            <a:r>
              <a:rPr lang="en-US" sz="1600" b="1" dirty="0" smtClean="0"/>
              <a:t>Aspect</a:t>
            </a:r>
            <a:r>
              <a:rPr lang="en-US" sz="1600" dirty="0"/>
              <a:t> - Aspect in degrees </a:t>
            </a:r>
            <a:r>
              <a:rPr lang="en-US" sz="1600" dirty="0" smtClean="0"/>
              <a:t>azimuth</a:t>
            </a:r>
          </a:p>
          <a:p>
            <a:pPr marL="1200150" lvl="2" indent="-285750">
              <a:buFont typeface="Arial" panose="020B0604020202020204" pitchFamily="34" charset="0"/>
              <a:buChar char="•"/>
            </a:pPr>
            <a:r>
              <a:rPr lang="en-US" sz="1600" b="1" dirty="0" smtClean="0"/>
              <a:t>Slope</a:t>
            </a:r>
            <a:r>
              <a:rPr lang="en-US" sz="1600" dirty="0"/>
              <a:t> - Slope in </a:t>
            </a:r>
            <a:r>
              <a:rPr lang="en-US" sz="1600" dirty="0" smtClean="0"/>
              <a:t>degrees</a:t>
            </a:r>
          </a:p>
          <a:p>
            <a:pPr marL="1200150" lvl="2" indent="-285750">
              <a:buFont typeface="Arial" panose="020B0604020202020204" pitchFamily="34" charset="0"/>
              <a:buChar char="•"/>
            </a:pPr>
            <a:r>
              <a:rPr lang="en-US" sz="1600" b="1" dirty="0" err="1" smtClean="0"/>
              <a:t>Horizontal_Distance_To_Hydrology</a:t>
            </a:r>
            <a:r>
              <a:rPr lang="en-US" sz="1600" dirty="0"/>
              <a:t> - </a:t>
            </a:r>
            <a:r>
              <a:rPr lang="en-US" sz="1600" dirty="0" err="1"/>
              <a:t>Horz</a:t>
            </a:r>
            <a:r>
              <a:rPr lang="en-US" sz="1600" dirty="0"/>
              <a:t> </a:t>
            </a:r>
            <a:r>
              <a:rPr lang="en-US" sz="1600" dirty="0" err="1"/>
              <a:t>Dist</a:t>
            </a:r>
            <a:r>
              <a:rPr lang="en-US" sz="1600" dirty="0"/>
              <a:t> to nearest surface water </a:t>
            </a:r>
            <a:r>
              <a:rPr lang="en-US" sz="1600" dirty="0" smtClean="0"/>
              <a:t>features</a:t>
            </a:r>
          </a:p>
          <a:p>
            <a:pPr marL="1200150" lvl="2" indent="-285750">
              <a:buFont typeface="Arial" panose="020B0604020202020204" pitchFamily="34" charset="0"/>
              <a:buChar char="•"/>
            </a:pPr>
            <a:r>
              <a:rPr lang="en-US" sz="1600" b="1" dirty="0" err="1" smtClean="0"/>
              <a:t>Vertical_Distance_To_Hydrology</a:t>
            </a:r>
            <a:r>
              <a:rPr lang="en-US" sz="1600" dirty="0"/>
              <a:t> - </a:t>
            </a:r>
            <a:r>
              <a:rPr lang="en-US" sz="1600" dirty="0" err="1"/>
              <a:t>Vert</a:t>
            </a:r>
            <a:r>
              <a:rPr lang="en-US" sz="1600" dirty="0"/>
              <a:t> </a:t>
            </a:r>
            <a:r>
              <a:rPr lang="en-US" sz="1600" dirty="0" err="1"/>
              <a:t>Dist</a:t>
            </a:r>
            <a:r>
              <a:rPr lang="en-US" sz="1600" dirty="0"/>
              <a:t> to nearest surface water </a:t>
            </a:r>
            <a:r>
              <a:rPr lang="en-US" sz="1600" dirty="0" smtClean="0"/>
              <a:t>features</a:t>
            </a:r>
          </a:p>
          <a:p>
            <a:pPr marL="1200150" lvl="2" indent="-285750">
              <a:buFont typeface="Arial" panose="020B0604020202020204" pitchFamily="34" charset="0"/>
              <a:buChar char="•"/>
            </a:pPr>
            <a:r>
              <a:rPr lang="en-US" sz="1600" b="1" dirty="0" err="1" smtClean="0"/>
              <a:t>Horizontal_Distance_To_Roadways</a:t>
            </a:r>
            <a:r>
              <a:rPr lang="en-US" sz="1600" dirty="0"/>
              <a:t> - </a:t>
            </a:r>
            <a:r>
              <a:rPr lang="en-US" sz="1600" dirty="0" err="1"/>
              <a:t>Horz</a:t>
            </a:r>
            <a:r>
              <a:rPr lang="en-US" sz="1600" dirty="0"/>
              <a:t> </a:t>
            </a:r>
            <a:r>
              <a:rPr lang="en-US" sz="1600" dirty="0" err="1"/>
              <a:t>Dist</a:t>
            </a:r>
            <a:r>
              <a:rPr lang="en-US" sz="1600" dirty="0"/>
              <a:t> to nearest </a:t>
            </a:r>
            <a:r>
              <a:rPr lang="en-US" sz="1600" dirty="0" smtClean="0"/>
              <a:t>roadway</a:t>
            </a:r>
          </a:p>
          <a:p>
            <a:pPr marL="1200150" lvl="2" indent="-285750">
              <a:buFont typeface="Arial" panose="020B0604020202020204" pitchFamily="34" charset="0"/>
              <a:buChar char="•"/>
            </a:pPr>
            <a:r>
              <a:rPr lang="en-US" sz="1600" b="1" dirty="0" smtClean="0"/>
              <a:t>Hillshade_9am</a:t>
            </a:r>
            <a:r>
              <a:rPr lang="en-US" sz="1600" dirty="0"/>
              <a:t> (0 to 255 index) - </a:t>
            </a:r>
            <a:r>
              <a:rPr lang="en-US" sz="1600" dirty="0" err="1"/>
              <a:t>Hillshade</a:t>
            </a:r>
            <a:r>
              <a:rPr lang="en-US" sz="1600" dirty="0"/>
              <a:t> index at 9am, summer </a:t>
            </a:r>
            <a:r>
              <a:rPr lang="en-US" sz="1600" dirty="0" smtClean="0"/>
              <a:t>solstice</a:t>
            </a:r>
          </a:p>
          <a:p>
            <a:pPr marL="1200150" lvl="2" indent="-285750">
              <a:buFont typeface="Arial" panose="020B0604020202020204" pitchFamily="34" charset="0"/>
              <a:buChar char="•"/>
            </a:pPr>
            <a:r>
              <a:rPr lang="en-US" sz="1600" b="1" dirty="0" err="1" smtClean="0"/>
              <a:t>Hillshade_Noon</a:t>
            </a:r>
            <a:r>
              <a:rPr lang="en-US" sz="1600" dirty="0"/>
              <a:t> (0 to 255 index) - </a:t>
            </a:r>
            <a:r>
              <a:rPr lang="en-US" sz="1600" dirty="0" err="1"/>
              <a:t>Hillshade</a:t>
            </a:r>
            <a:r>
              <a:rPr lang="en-US" sz="1600" dirty="0"/>
              <a:t> index at noon, summer </a:t>
            </a:r>
            <a:r>
              <a:rPr lang="en-US" sz="1600" dirty="0" smtClean="0"/>
              <a:t>solstice</a:t>
            </a:r>
          </a:p>
          <a:p>
            <a:pPr marL="1200150" lvl="2" indent="-285750">
              <a:buFont typeface="Arial" panose="020B0604020202020204" pitchFamily="34" charset="0"/>
              <a:buChar char="•"/>
            </a:pPr>
            <a:r>
              <a:rPr lang="en-US" sz="1600" b="1" dirty="0" smtClean="0"/>
              <a:t>Hillshade_3pm</a:t>
            </a:r>
            <a:r>
              <a:rPr lang="en-US" sz="1600" dirty="0"/>
              <a:t> (0 to 255 index) - </a:t>
            </a:r>
            <a:r>
              <a:rPr lang="en-US" sz="1600" dirty="0" err="1"/>
              <a:t>Hillshade</a:t>
            </a:r>
            <a:r>
              <a:rPr lang="en-US" sz="1600" dirty="0"/>
              <a:t> index at 3pm, summer </a:t>
            </a:r>
            <a:r>
              <a:rPr lang="en-US" sz="1600" dirty="0" smtClean="0"/>
              <a:t>solstice</a:t>
            </a:r>
          </a:p>
          <a:p>
            <a:pPr marL="1200150" lvl="2" indent="-285750">
              <a:buFont typeface="Arial" panose="020B0604020202020204" pitchFamily="34" charset="0"/>
              <a:buChar char="•"/>
            </a:pPr>
            <a:r>
              <a:rPr lang="en-US" sz="1600" b="1" dirty="0" err="1" smtClean="0"/>
              <a:t>Horizontal_Distance_To_Fire_Points</a:t>
            </a:r>
            <a:r>
              <a:rPr lang="en-US" sz="1600" dirty="0"/>
              <a:t> - </a:t>
            </a:r>
            <a:r>
              <a:rPr lang="en-US" sz="1600" dirty="0" err="1"/>
              <a:t>Horz</a:t>
            </a:r>
            <a:r>
              <a:rPr lang="en-US" sz="1600" dirty="0"/>
              <a:t> </a:t>
            </a:r>
            <a:r>
              <a:rPr lang="en-US" sz="1600" dirty="0" err="1"/>
              <a:t>Dist</a:t>
            </a:r>
            <a:r>
              <a:rPr lang="en-US" sz="1600" dirty="0"/>
              <a:t> to nearest wildfire ignition </a:t>
            </a:r>
            <a:r>
              <a:rPr lang="en-US" sz="1600" dirty="0" smtClean="0"/>
              <a:t>points</a:t>
            </a:r>
          </a:p>
          <a:p>
            <a:pPr marL="1200150" lvl="2" indent="-285750">
              <a:buFont typeface="Arial" panose="020B0604020202020204" pitchFamily="34" charset="0"/>
              <a:buChar char="•"/>
            </a:pPr>
            <a:r>
              <a:rPr lang="en-US" sz="1600" b="1" dirty="0" err="1" smtClean="0"/>
              <a:t>Wilderness_Area</a:t>
            </a:r>
            <a:r>
              <a:rPr lang="en-US" sz="1600" dirty="0"/>
              <a:t> (4 binary columns, 0 = absence or 1 = presence) - Wilderness area </a:t>
            </a:r>
            <a:r>
              <a:rPr lang="en-US" sz="1600" dirty="0" smtClean="0"/>
              <a:t>designation</a:t>
            </a:r>
          </a:p>
          <a:p>
            <a:pPr marL="1200150" lvl="2" indent="-285750">
              <a:buFont typeface="Arial" panose="020B0604020202020204" pitchFamily="34" charset="0"/>
              <a:buChar char="•"/>
            </a:pPr>
            <a:r>
              <a:rPr lang="en-US" sz="1600" b="1" dirty="0" err="1" smtClean="0"/>
              <a:t>Soil_Type</a:t>
            </a:r>
            <a:r>
              <a:rPr lang="en-US" sz="1600" dirty="0"/>
              <a:t> (40 binary columns, 0 = absence or 1 = presence) - Soil Type </a:t>
            </a:r>
            <a:r>
              <a:rPr lang="en-US" sz="1600" dirty="0" smtClean="0"/>
              <a:t>designation for the 40 types of soil. (like Cathedral family, </a:t>
            </a:r>
            <a:r>
              <a:rPr lang="en-US" sz="1600" dirty="0" err="1" smtClean="0"/>
              <a:t>Ratake</a:t>
            </a:r>
            <a:r>
              <a:rPr lang="en-US" sz="1600" dirty="0" smtClean="0"/>
              <a:t> family etc.)</a:t>
            </a:r>
          </a:p>
          <a:p>
            <a:pPr marL="1200150" lvl="2" indent="-285750">
              <a:buFont typeface="Arial" panose="020B0604020202020204" pitchFamily="34" charset="0"/>
              <a:buChar char="•"/>
            </a:pPr>
            <a:r>
              <a:rPr lang="en-US" sz="1600" b="1" dirty="0" err="1" smtClean="0"/>
              <a:t>Cover_Type</a:t>
            </a:r>
            <a:r>
              <a:rPr lang="en-US" sz="1600" dirty="0"/>
              <a:t> (7 types, integers 1 to 7) - Forest Cover Type designation</a:t>
            </a:r>
          </a:p>
          <a:p>
            <a:endParaRPr lang="en-US" sz="1600" dirty="0" smtClean="0"/>
          </a:p>
          <a:p>
            <a:pPr marL="742950" lvl="1" indent="-285750">
              <a:buFont typeface="Wingdings" panose="05000000000000000000" pitchFamily="2" charset="2"/>
              <a:buChar char="Ø"/>
            </a:pPr>
            <a:r>
              <a:rPr lang="en-US" sz="1600" dirty="0" smtClean="0">
                <a:solidFill>
                  <a:srgbClr val="92D050"/>
                </a:solidFill>
              </a:rPr>
              <a:t>The </a:t>
            </a:r>
            <a:r>
              <a:rPr lang="en-US" sz="1600" dirty="0">
                <a:solidFill>
                  <a:srgbClr val="92D050"/>
                </a:solidFill>
              </a:rPr>
              <a:t>wilderness areas are:</a:t>
            </a:r>
          </a:p>
          <a:p>
            <a:r>
              <a:rPr lang="en-US" sz="1600" dirty="0" smtClean="0">
                <a:solidFill>
                  <a:srgbClr val="92D050"/>
                </a:solidFill>
              </a:rPr>
              <a:t>	1 </a:t>
            </a:r>
            <a:r>
              <a:rPr lang="en-US" sz="1600" dirty="0">
                <a:solidFill>
                  <a:srgbClr val="92D050"/>
                </a:solidFill>
              </a:rPr>
              <a:t>- </a:t>
            </a:r>
            <a:r>
              <a:rPr lang="en-US" sz="1600" dirty="0" err="1">
                <a:solidFill>
                  <a:srgbClr val="92D050"/>
                </a:solidFill>
              </a:rPr>
              <a:t>Rawah</a:t>
            </a:r>
            <a:r>
              <a:rPr lang="en-US" sz="1600" dirty="0">
                <a:solidFill>
                  <a:srgbClr val="92D050"/>
                </a:solidFill>
              </a:rPr>
              <a:t> Wilderness Area</a:t>
            </a:r>
            <a:br>
              <a:rPr lang="en-US" sz="1600" dirty="0">
                <a:solidFill>
                  <a:srgbClr val="92D050"/>
                </a:solidFill>
              </a:rPr>
            </a:br>
            <a:r>
              <a:rPr lang="en-US" sz="1600" dirty="0" smtClean="0">
                <a:solidFill>
                  <a:srgbClr val="92D050"/>
                </a:solidFill>
              </a:rPr>
              <a:t>	2 </a:t>
            </a:r>
            <a:r>
              <a:rPr lang="en-US" sz="1600" dirty="0">
                <a:solidFill>
                  <a:srgbClr val="92D050"/>
                </a:solidFill>
              </a:rPr>
              <a:t>- </a:t>
            </a:r>
            <a:r>
              <a:rPr lang="en-US" sz="1600" dirty="0" err="1">
                <a:solidFill>
                  <a:srgbClr val="92D050"/>
                </a:solidFill>
              </a:rPr>
              <a:t>Neota</a:t>
            </a:r>
            <a:r>
              <a:rPr lang="en-US" sz="1600" dirty="0">
                <a:solidFill>
                  <a:srgbClr val="92D050"/>
                </a:solidFill>
              </a:rPr>
              <a:t> Wilderness Area</a:t>
            </a:r>
            <a:br>
              <a:rPr lang="en-US" sz="1600" dirty="0">
                <a:solidFill>
                  <a:srgbClr val="92D050"/>
                </a:solidFill>
              </a:rPr>
            </a:br>
            <a:r>
              <a:rPr lang="en-US" sz="1600" dirty="0" smtClean="0">
                <a:solidFill>
                  <a:srgbClr val="92D050"/>
                </a:solidFill>
              </a:rPr>
              <a:t>	3 </a:t>
            </a:r>
            <a:r>
              <a:rPr lang="en-US" sz="1600" dirty="0">
                <a:solidFill>
                  <a:srgbClr val="92D050"/>
                </a:solidFill>
              </a:rPr>
              <a:t>- Comanche Peak Wilderness Area</a:t>
            </a:r>
            <a:br>
              <a:rPr lang="en-US" sz="1600" dirty="0">
                <a:solidFill>
                  <a:srgbClr val="92D050"/>
                </a:solidFill>
              </a:rPr>
            </a:br>
            <a:r>
              <a:rPr lang="en-US" sz="1600" dirty="0" smtClean="0">
                <a:solidFill>
                  <a:srgbClr val="92D050"/>
                </a:solidFill>
              </a:rPr>
              <a:t>	4 </a:t>
            </a:r>
            <a:r>
              <a:rPr lang="en-US" sz="1600" dirty="0">
                <a:solidFill>
                  <a:srgbClr val="92D050"/>
                </a:solidFill>
              </a:rPr>
              <a:t>- Cache la Poudre Wilderness </a:t>
            </a:r>
            <a:r>
              <a:rPr lang="en-US" sz="1600" dirty="0" smtClean="0">
                <a:solidFill>
                  <a:srgbClr val="92D050"/>
                </a:solidFill>
              </a:rPr>
              <a:t>Area</a:t>
            </a:r>
            <a:endParaRPr lang="en-US" sz="1600" dirty="0">
              <a:solidFill>
                <a:srgbClr val="92D050"/>
              </a:solidFill>
            </a:endParaRPr>
          </a:p>
        </p:txBody>
      </p:sp>
    </p:spTree>
    <p:extLst>
      <p:ext uri="{BB962C8B-B14F-4D97-AF65-F5344CB8AC3E}">
        <p14:creationId xmlns:p14="http://schemas.microsoft.com/office/powerpoint/2010/main" val="10331197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Kaggle Challenge – Forest Cover Type Prediction</a:t>
            </a:r>
          </a:p>
        </p:txBody>
      </p:sp>
      <p:sp>
        <p:nvSpPr>
          <p:cNvPr id="3" name="Content Placeholder 2"/>
          <p:cNvSpPr>
            <a:spLocks noGrp="1"/>
          </p:cNvSpPr>
          <p:nvPr>
            <p:ph idx="1"/>
          </p:nvPr>
        </p:nvSpPr>
        <p:spPr>
          <a:xfrm>
            <a:off x="677334" y="2160589"/>
            <a:ext cx="5905500" cy="3880773"/>
          </a:xfrm>
        </p:spPr>
        <p:txBody>
          <a:bodyPr/>
          <a:lstStyle/>
          <a:p>
            <a:r>
              <a:rPr lang="en-US" dirty="0" smtClean="0"/>
              <a:t>The multi layer perceptron model we used.</a:t>
            </a:r>
          </a:p>
          <a:p>
            <a:pPr marL="457200" lvl="1" indent="0">
              <a:buNone/>
            </a:pPr>
            <a:endParaRPr lang="en-US" dirty="0"/>
          </a:p>
        </p:txBody>
      </p:sp>
      <p:pic>
        <p:nvPicPr>
          <p:cNvPr id="4" name="Picture 3" descr="http://ffden-2.phys.uaf.edu/212_fall2003.web.dir/Keith_Palchikoff/multilayer%20perceptron.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334" y="2664498"/>
            <a:ext cx="5905500" cy="3139440"/>
          </a:xfrm>
          <a:prstGeom prst="rect">
            <a:avLst/>
          </a:prstGeom>
          <a:noFill/>
          <a:ln>
            <a:noFill/>
          </a:ln>
        </p:spPr>
      </p:pic>
      <p:sp>
        <p:nvSpPr>
          <p:cNvPr id="5" name="TextBox 4"/>
          <p:cNvSpPr txBox="1"/>
          <p:nvPr/>
        </p:nvSpPr>
        <p:spPr>
          <a:xfrm>
            <a:off x="1064525" y="5945106"/>
            <a:ext cx="4913194" cy="1200329"/>
          </a:xfrm>
          <a:prstGeom prst="rect">
            <a:avLst/>
          </a:prstGeom>
          <a:noFill/>
        </p:spPr>
        <p:txBody>
          <a:bodyPr wrap="square" rtlCol="0">
            <a:spAutoFit/>
          </a:bodyPr>
          <a:lstStyle/>
          <a:p>
            <a:r>
              <a:rPr lang="en-US" dirty="0" smtClean="0">
                <a:solidFill>
                  <a:srgbClr val="92D050"/>
                </a:solidFill>
              </a:rPr>
              <a:t>#inputs – 54                       #outputs - 7</a:t>
            </a:r>
          </a:p>
          <a:p>
            <a:r>
              <a:rPr lang="en-US" dirty="0" smtClean="0">
                <a:solidFill>
                  <a:srgbClr val="92D050"/>
                </a:solidFill>
              </a:rPr>
              <a:t>#hidden in layer 1 – 108     </a:t>
            </a:r>
          </a:p>
          <a:p>
            <a:r>
              <a:rPr lang="en-US" dirty="0" smtClean="0">
                <a:solidFill>
                  <a:srgbClr val="92D050"/>
                </a:solidFill>
              </a:rPr>
              <a:t>#hidden in layer 2 - 10</a:t>
            </a:r>
          </a:p>
          <a:p>
            <a:endParaRPr lang="en-US" dirty="0"/>
          </a:p>
        </p:txBody>
      </p:sp>
      <p:sp>
        <p:nvSpPr>
          <p:cNvPr id="6" name="TextBox 5"/>
          <p:cNvSpPr txBox="1"/>
          <p:nvPr/>
        </p:nvSpPr>
        <p:spPr>
          <a:xfrm>
            <a:off x="6714699" y="2160589"/>
            <a:ext cx="2838734" cy="4031873"/>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t>The non-linearity function used in both layers was ‘</a:t>
            </a:r>
            <a:r>
              <a:rPr lang="en-US" sz="1600" b="1" dirty="0" err="1"/>
              <a:t>Tanh</a:t>
            </a:r>
            <a:r>
              <a:rPr lang="en-US" sz="1600" b="1" dirty="0"/>
              <a:t>()</a:t>
            </a:r>
            <a:r>
              <a:rPr lang="en-US" sz="1600" dirty="0"/>
              <a:t>’ due to its conveniently calculable </a:t>
            </a:r>
            <a:r>
              <a:rPr lang="en-US" sz="1600" dirty="0" smtClean="0"/>
              <a:t>derivative.</a:t>
            </a:r>
          </a:p>
          <a:p>
            <a:pPr marL="285750" indent="-285750">
              <a:buFont typeface="Wingdings" panose="05000000000000000000" pitchFamily="2" charset="2"/>
              <a:buChar char="Ø"/>
            </a:pPr>
            <a:r>
              <a:rPr lang="en-US" sz="1600" dirty="0" smtClean="0"/>
              <a:t>We </a:t>
            </a:r>
            <a:r>
              <a:rPr lang="en-US" sz="1600" dirty="0"/>
              <a:t>used a </a:t>
            </a:r>
            <a:r>
              <a:rPr lang="en-US" sz="1600" b="1" dirty="0" err="1"/>
              <a:t>LogSoftMax</a:t>
            </a:r>
            <a:r>
              <a:rPr lang="en-US" sz="1600" dirty="0"/>
              <a:t> regression model to select the final activation </a:t>
            </a:r>
            <a:r>
              <a:rPr lang="en-US" sz="1600" dirty="0" smtClean="0"/>
              <a:t>unit. This </a:t>
            </a:r>
            <a:r>
              <a:rPr lang="en-US" sz="1600" dirty="0"/>
              <a:t>model generalizes logistic regression to classification problems where the class label </a:t>
            </a:r>
            <a:r>
              <a:rPr lang="en-US" sz="1600" i="1" dirty="0"/>
              <a:t>y </a:t>
            </a:r>
            <a:r>
              <a:rPr lang="en-US" sz="1600" dirty="0"/>
              <a:t>can take on more than two possible values (in this case, 7). </a:t>
            </a:r>
          </a:p>
        </p:txBody>
      </p:sp>
    </p:spTree>
    <p:extLst>
      <p:ext uri="{BB962C8B-B14F-4D97-AF65-F5344CB8AC3E}">
        <p14:creationId xmlns:p14="http://schemas.microsoft.com/office/powerpoint/2010/main" val="37860951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7463"/>
            <a:ext cx="8596668" cy="1320800"/>
          </a:xfrm>
        </p:spPr>
        <p:txBody>
          <a:bodyPr/>
          <a:lstStyle/>
          <a:p>
            <a:pPr algn="ctr"/>
            <a:r>
              <a:rPr lang="en-US" dirty="0"/>
              <a:t>Kaggle Challenge – Forest Cover Type Prediction</a:t>
            </a:r>
          </a:p>
        </p:txBody>
      </p:sp>
      <p:sp>
        <p:nvSpPr>
          <p:cNvPr id="3" name="Content Placeholder 2"/>
          <p:cNvSpPr>
            <a:spLocks noGrp="1"/>
          </p:cNvSpPr>
          <p:nvPr>
            <p:ph idx="1"/>
          </p:nvPr>
        </p:nvSpPr>
        <p:spPr>
          <a:xfrm>
            <a:off x="677334" y="1548263"/>
            <a:ext cx="8596668" cy="3880773"/>
          </a:xfrm>
        </p:spPr>
        <p:txBody>
          <a:bodyPr/>
          <a:lstStyle/>
          <a:p>
            <a:r>
              <a:rPr lang="en-US" dirty="0" smtClean="0"/>
              <a:t>We scaled the data before feeding it to the network, and performed regularization to penalize the network when it tries to overfit.</a:t>
            </a:r>
          </a:p>
          <a:p>
            <a:r>
              <a:rPr lang="en-US" dirty="0" smtClean="0"/>
              <a:t>However, we still ended up with a high degree of overfitting and no useful results.</a:t>
            </a:r>
          </a:p>
          <a:p>
            <a:r>
              <a:rPr lang="en-US" dirty="0" smtClean="0"/>
              <a:t>The Confusion Matrices for the training and test data reveal that the model overfitted.</a:t>
            </a:r>
          </a:p>
          <a:p>
            <a:endParaRPr lang="en-US" dirty="0" smtClean="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6405" t="18516" r="8394" b="13880"/>
          <a:stretch/>
        </p:blipFill>
        <p:spPr>
          <a:xfrm>
            <a:off x="25758" y="3502297"/>
            <a:ext cx="6045958" cy="3084394"/>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7487" t="19562" r="8318" b="11113"/>
          <a:stretch/>
        </p:blipFill>
        <p:spPr>
          <a:xfrm>
            <a:off x="6084595" y="3476539"/>
            <a:ext cx="6078828" cy="3116687"/>
          </a:xfrm>
          <a:prstGeom prst="rect">
            <a:avLst/>
          </a:prstGeom>
        </p:spPr>
      </p:pic>
    </p:spTree>
    <p:extLst>
      <p:ext uri="{BB962C8B-B14F-4D97-AF65-F5344CB8AC3E}">
        <p14:creationId xmlns:p14="http://schemas.microsoft.com/office/powerpoint/2010/main" val="6887423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Kaggle Challenge – Forest Cover Type Prediction</a:t>
            </a:r>
          </a:p>
        </p:txBody>
      </p:sp>
      <p:sp>
        <p:nvSpPr>
          <p:cNvPr id="3" name="Content Placeholder 2"/>
          <p:cNvSpPr>
            <a:spLocks noGrp="1"/>
          </p:cNvSpPr>
          <p:nvPr>
            <p:ph idx="1"/>
          </p:nvPr>
        </p:nvSpPr>
        <p:spPr/>
        <p:txBody>
          <a:bodyPr/>
          <a:lstStyle/>
          <a:p>
            <a:r>
              <a:rPr lang="en-US" dirty="0" smtClean="0"/>
              <a:t>Our Conclusion </a:t>
            </a:r>
            <a:r>
              <a:rPr lang="en-US" dirty="0" smtClean="0">
                <a:sym typeface="Wingdings" panose="05000000000000000000" pitchFamily="2" charset="2"/>
              </a:rPr>
              <a:t> The model is incapable of capturing the relationship in the data. </a:t>
            </a:r>
          </a:p>
          <a:p>
            <a:r>
              <a:rPr lang="en-US" dirty="0" smtClean="0">
                <a:sym typeface="Wingdings" panose="05000000000000000000" pitchFamily="2" charset="2"/>
              </a:rPr>
              <a:t>Specifically, due to the large number of parameters to be learnt, the model tunes itself only to ‘rote’ the examples it sees and is therefore, unfit to make any kind of predictions on seeing new examples.</a:t>
            </a:r>
          </a:p>
          <a:p>
            <a:r>
              <a:rPr lang="en-US" dirty="0" smtClean="0">
                <a:sym typeface="Wingdings" panose="05000000000000000000" pitchFamily="2" charset="2"/>
              </a:rPr>
              <a:t>Despite employing feature scaling and regularization, overfitting poses a major challenge. </a:t>
            </a:r>
          </a:p>
          <a:p>
            <a:r>
              <a:rPr lang="en-US" dirty="0" smtClean="0">
                <a:sym typeface="Wingdings" panose="05000000000000000000" pitchFamily="2" charset="2"/>
              </a:rPr>
              <a:t>In our next application with many times more features, we use Convolutional Neural Networks to overcome this deficit. </a:t>
            </a:r>
            <a:endParaRPr lang="en-US" dirty="0"/>
          </a:p>
        </p:txBody>
      </p:sp>
    </p:spTree>
    <p:extLst>
      <p:ext uri="{BB962C8B-B14F-4D97-AF65-F5344CB8AC3E}">
        <p14:creationId xmlns:p14="http://schemas.microsoft.com/office/powerpoint/2010/main" val="22174137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Second </a:t>
            </a:r>
            <a:r>
              <a:rPr lang="en-US" dirty="0"/>
              <a:t>A</a:t>
            </a:r>
            <a:r>
              <a:rPr lang="en-US" dirty="0" smtClean="0"/>
              <a:t>pplication – Using SVHN Dataset </a:t>
            </a:r>
            <a:r>
              <a:rPr lang="en-US" dirty="0"/>
              <a:t>T</a:t>
            </a:r>
            <a:r>
              <a:rPr lang="en-US" dirty="0" smtClean="0"/>
              <a:t>o </a:t>
            </a:r>
            <a:r>
              <a:rPr lang="en-US" dirty="0"/>
              <a:t>T</a:t>
            </a:r>
            <a:r>
              <a:rPr lang="en-US" dirty="0" smtClean="0"/>
              <a:t>rain </a:t>
            </a:r>
            <a:r>
              <a:rPr lang="en-US" dirty="0"/>
              <a:t>A</a:t>
            </a:r>
            <a:r>
              <a:rPr lang="en-US" dirty="0" smtClean="0"/>
              <a:t> </a:t>
            </a:r>
            <a:r>
              <a:rPr lang="en-US" dirty="0"/>
              <a:t>N</a:t>
            </a:r>
            <a:r>
              <a:rPr lang="en-US" dirty="0" smtClean="0"/>
              <a:t>etwork </a:t>
            </a:r>
            <a:r>
              <a:rPr lang="en-US" dirty="0"/>
              <a:t>F</a:t>
            </a:r>
            <a:r>
              <a:rPr lang="en-US" dirty="0" smtClean="0"/>
              <a:t>or Vision</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2678" t="10655" r="13891" b="28798"/>
          <a:stretch/>
        </p:blipFill>
        <p:spPr>
          <a:xfrm>
            <a:off x="302654" y="2150056"/>
            <a:ext cx="3309870" cy="3335628"/>
          </a:xfrm>
        </p:spPr>
      </p:pic>
      <p:sp>
        <p:nvSpPr>
          <p:cNvPr id="5" name="TextBox 4"/>
          <p:cNvSpPr txBox="1"/>
          <p:nvPr/>
        </p:nvSpPr>
        <p:spPr>
          <a:xfrm>
            <a:off x="476518" y="5705341"/>
            <a:ext cx="3155324" cy="646331"/>
          </a:xfrm>
          <a:prstGeom prst="rect">
            <a:avLst/>
          </a:prstGeom>
          <a:noFill/>
        </p:spPr>
        <p:txBody>
          <a:bodyPr wrap="square" rtlCol="0">
            <a:spAutoFit/>
          </a:bodyPr>
          <a:lstStyle/>
          <a:p>
            <a:r>
              <a:rPr lang="en-US" dirty="0" smtClean="0"/>
              <a:t>Cropped samples from the SVHN dataset.</a:t>
            </a:r>
            <a:endParaRPr lang="en-US" dirty="0"/>
          </a:p>
        </p:txBody>
      </p:sp>
      <p:sp>
        <p:nvSpPr>
          <p:cNvPr id="6" name="TextBox 5"/>
          <p:cNvSpPr txBox="1"/>
          <p:nvPr/>
        </p:nvSpPr>
        <p:spPr>
          <a:xfrm>
            <a:off x="4043966" y="2150056"/>
            <a:ext cx="5230036" cy="4801314"/>
          </a:xfrm>
          <a:prstGeom prst="rect">
            <a:avLst/>
          </a:prstGeom>
          <a:noFill/>
        </p:spPr>
        <p:txBody>
          <a:bodyPr wrap="square" rtlCol="0">
            <a:spAutoFit/>
          </a:bodyPr>
          <a:lstStyle/>
          <a:p>
            <a:pPr marL="285750" indent="-285750">
              <a:buFont typeface="Wingdings" panose="05000000000000000000" pitchFamily="2" charset="2"/>
              <a:buChar char="Ø"/>
            </a:pPr>
            <a:r>
              <a:rPr lang="en-US" dirty="0"/>
              <a:t>SVHN is a real-world image dataset for developing machine learning and object recognition algorithms with minimal requirement on data preprocessing and formatting</a:t>
            </a:r>
            <a:r>
              <a:rPr lang="en-US" dirty="0" smtClean="0"/>
              <a:t>.</a:t>
            </a:r>
          </a:p>
          <a:p>
            <a:pPr marL="285750" indent="-285750">
              <a:buFont typeface="Wingdings" panose="05000000000000000000" pitchFamily="2" charset="2"/>
              <a:buChar char="Ø"/>
            </a:pPr>
            <a:r>
              <a:rPr lang="en-US" dirty="0"/>
              <a:t>SVHN is obtained from house numbers in Google Street View images</a:t>
            </a:r>
            <a:r>
              <a:rPr lang="en-US" dirty="0" smtClean="0"/>
              <a:t>.</a:t>
            </a:r>
          </a:p>
          <a:p>
            <a:pPr marL="285750" indent="-285750">
              <a:buFont typeface="Wingdings" panose="05000000000000000000" pitchFamily="2" charset="2"/>
              <a:buChar char="Ø"/>
            </a:pPr>
            <a:r>
              <a:rPr lang="en-US" dirty="0" smtClean="0"/>
              <a:t>The SVHN classification dataset contains 32x32 images with 3 color channels </a:t>
            </a:r>
            <a:r>
              <a:rPr lang="en-US" dirty="0" smtClean="0">
                <a:sym typeface="Wingdings" panose="05000000000000000000" pitchFamily="2" charset="2"/>
              </a:rPr>
              <a:t> 3*32*32 = 3,072 input units per image.</a:t>
            </a:r>
            <a:endParaRPr lang="en-US" dirty="0" smtClean="0"/>
          </a:p>
          <a:p>
            <a:pPr marL="285750" indent="-285750">
              <a:buFont typeface="Wingdings" panose="05000000000000000000" pitchFamily="2" charset="2"/>
              <a:buChar char="Ø"/>
            </a:pPr>
            <a:r>
              <a:rPr lang="en-US" dirty="0" smtClean="0"/>
              <a:t>Total samples for training are 73,257 and 26,032 for testing.</a:t>
            </a:r>
          </a:p>
          <a:p>
            <a:pPr marL="285750" indent="-285750">
              <a:buFont typeface="Wingdings" panose="05000000000000000000" pitchFamily="2" charset="2"/>
              <a:buChar char="Ø"/>
            </a:pPr>
            <a:r>
              <a:rPr lang="en-US" dirty="0"/>
              <a:t>T</a:t>
            </a:r>
            <a:r>
              <a:rPr lang="en-US" dirty="0" smtClean="0"/>
              <a:t>his problem can clearly not be tackled by just a multi layer perceptron, as concluded from our previous work.</a:t>
            </a:r>
          </a:p>
          <a:p>
            <a:pPr marL="285750" indent="-285750">
              <a:buFont typeface="Wingdings" panose="05000000000000000000" pitchFamily="2" charset="2"/>
              <a:buChar char="Ø"/>
            </a:pPr>
            <a:r>
              <a:rPr lang="en-US" dirty="0" smtClean="0"/>
              <a:t>Therefore, we turn to Convolutional Neural Networks.</a:t>
            </a:r>
            <a:endParaRPr lang="en-US" dirty="0"/>
          </a:p>
        </p:txBody>
      </p:sp>
    </p:spTree>
    <p:extLst>
      <p:ext uri="{BB962C8B-B14F-4D97-AF65-F5344CB8AC3E}">
        <p14:creationId xmlns:p14="http://schemas.microsoft.com/office/powerpoint/2010/main" val="32569509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Convolution Neural Networks</a:t>
            </a:r>
            <a:endParaRPr lang="en-US" dirty="0"/>
          </a:p>
        </p:txBody>
      </p:sp>
      <p:sp>
        <p:nvSpPr>
          <p:cNvPr id="3" name="Content Placeholder 2"/>
          <p:cNvSpPr>
            <a:spLocks noGrp="1"/>
          </p:cNvSpPr>
          <p:nvPr>
            <p:ph idx="1"/>
          </p:nvPr>
        </p:nvSpPr>
        <p:spPr>
          <a:xfrm>
            <a:off x="677334" y="1270000"/>
            <a:ext cx="8596668" cy="4251199"/>
          </a:xfrm>
        </p:spPr>
        <p:txBody>
          <a:bodyPr/>
          <a:lstStyle/>
          <a:p>
            <a:r>
              <a:rPr lang="en-US" dirty="0"/>
              <a:t>Their capacity can be controlled by varying their depth and </a:t>
            </a:r>
            <a:r>
              <a:rPr lang="en-US" dirty="0" smtClean="0"/>
              <a:t>breadth.</a:t>
            </a:r>
          </a:p>
          <a:p>
            <a:r>
              <a:rPr lang="en-US" dirty="0" smtClean="0"/>
              <a:t>They </a:t>
            </a:r>
            <a:r>
              <a:rPr lang="en-US" dirty="0"/>
              <a:t>also make strong and mostly correct assumptions about the nature of images (namely, </a:t>
            </a:r>
            <a:r>
              <a:rPr lang="en-US" dirty="0" smtClean="0"/>
              <a:t>stationary nature of </a:t>
            </a:r>
            <a:r>
              <a:rPr lang="en-US" dirty="0"/>
              <a:t>statistics and locality of pixel dependencies). </a:t>
            </a:r>
            <a:endParaRPr lang="en-US" dirty="0" smtClean="0"/>
          </a:p>
          <a:p>
            <a:r>
              <a:rPr lang="en-US" dirty="0" smtClean="0"/>
              <a:t>Thus</a:t>
            </a:r>
            <a:r>
              <a:rPr lang="en-US" dirty="0"/>
              <a:t>, compared to standard feedforward neural networks with similarly-sized layers, CNNs have much fewer connections and parameters and so they are easier to train, while their theoretically-best performance is likely to be only slightly worse</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690" t="7991" r="9253" b="40485"/>
          <a:stretch/>
        </p:blipFill>
        <p:spPr>
          <a:xfrm>
            <a:off x="1545464" y="3876541"/>
            <a:ext cx="6716164" cy="2717441"/>
          </a:xfrm>
          <a:prstGeom prst="rect">
            <a:avLst/>
          </a:prstGeom>
        </p:spPr>
      </p:pic>
    </p:spTree>
    <p:extLst>
      <p:ext uri="{BB962C8B-B14F-4D97-AF65-F5344CB8AC3E}">
        <p14:creationId xmlns:p14="http://schemas.microsoft.com/office/powerpoint/2010/main" val="6361099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Outline Of This Presentation </a:t>
            </a:r>
            <a:endParaRPr lang="en-US" dirty="0"/>
          </a:p>
        </p:txBody>
      </p:sp>
      <p:sp>
        <p:nvSpPr>
          <p:cNvPr id="3" name="Content Placeholder 2"/>
          <p:cNvSpPr>
            <a:spLocks noGrp="1"/>
          </p:cNvSpPr>
          <p:nvPr>
            <p:ph idx="1"/>
          </p:nvPr>
        </p:nvSpPr>
        <p:spPr>
          <a:xfrm>
            <a:off x="677334" y="1815153"/>
            <a:ext cx="8596668" cy="4226210"/>
          </a:xfrm>
        </p:spPr>
        <p:txBody>
          <a:bodyPr>
            <a:normAutofit fontScale="92500" lnSpcReduction="20000"/>
          </a:bodyPr>
          <a:lstStyle/>
          <a:p>
            <a:r>
              <a:rPr lang="en-US" dirty="0"/>
              <a:t>Aim of the </a:t>
            </a:r>
            <a:r>
              <a:rPr lang="en-US" dirty="0" smtClean="0"/>
              <a:t>Project</a:t>
            </a:r>
          </a:p>
          <a:p>
            <a:r>
              <a:rPr lang="en-US" dirty="0" smtClean="0"/>
              <a:t>Overview</a:t>
            </a:r>
          </a:p>
          <a:p>
            <a:r>
              <a:rPr lang="en-US" dirty="0" smtClean="0"/>
              <a:t>Motivation for doing ‘deep learning’</a:t>
            </a:r>
          </a:p>
          <a:p>
            <a:r>
              <a:rPr lang="en-US" dirty="0" smtClean="0"/>
              <a:t>Torch7</a:t>
            </a:r>
          </a:p>
          <a:p>
            <a:r>
              <a:rPr lang="en-US" dirty="0" smtClean="0"/>
              <a:t>Kaggle Classification Challenge – Forest Cover Type Prediction</a:t>
            </a:r>
          </a:p>
          <a:p>
            <a:r>
              <a:rPr lang="en-US" dirty="0" smtClean="0"/>
              <a:t>Its Results and Conclusion</a:t>
            </a:r>
          </a:p>
          <a:p>
            <a:r>
              <a:rPr lang="en-US" dirty="0" smtClean="0"/>
              <a:t>Moving beyond Multi Layer Perceptrons to Convolutional Neural Networks</a:t>
            </a:r>
          </a:p>
          <a:p>
            <a:r>
              <a:rPr lang="en-US" dirty="0" smtClean="0"/>
              <a:t>SVHN Dataset </a:t>
            </a:r>
          </a:p>
          <a:p>
            <a:r>
              <a:rPr lang="en-US" dirty="0" smtClean="0"/>
              <a:t>Using ConvNets for Vision</a:t>
            </a:r>
          </a:p>
          <a:p>
            <a:r>
              <a:rPr lang="en-US" dirty="0" smtClean="0"/>
              <a:t>Results and Conclusion</a:t>
            </a:r>
          </a:p>
          <a:p>
            <a:r>
              <a:rPr lang="en-US" dirty="0" smtClean="0"/>
              <a:t>Acknowledgements</a:t>
            </a:r>
          </a:p>
          <a:p>
            <a:r>
              <a:rPr lang="en-US" dirty="0" smtClean="0"/>
              <a:t>References</a:t>
            </a:r>
          </a:p>
          <a:p>
            <a:endParaRPr lang="en-US" dirty="0" smtClean="0"/>
          </a:p>
          <a:p>
            <a:endParaRPr lang="en-US" dirty="0"/>
          </a:p>
        </p:txBody>
      </p:sp>
    </p:spTree>
    <p:extLst>
      <p:ext uri="{BB962C8B-B14F-4D97-AF65-F5344CB8AC3E}">
        <p14:creationId xmlns:p14="http://schemas.microsoft.com/office/powerpoint/2010/main" val="30609510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Convolutions</a:t>
            </a:r>
            <a:endParaRPr lang="en-US" dirty="0"/>
          </a:p>
        </p:txBody>
      </p:sp>
      <p:sp>
        <p:nvSpPr>
          <p:cNvPr id="3" name="Content Placeholder 2"/>
          <p:cNvSpPr>
            <a:spLocks noGrp="1"/>
          </p:cNvSpPr>
          <p:nvPr>
            <p:ph idx="1"/>
          </p:nvPr>
        </p:nvSpPr>
        <p:spPr>
          <a:xfrm>
            <a:off x="677334" y="1465130"/>
            <a:ext cx="8596668" cy="3880773"/>
          </a:xfrm>
        </p:spPr>
        <p:txBody>
          <a:bodyPr/>
          <a:lstStyle/>
          <a:p>
            <a:r>
              <a:rPr lang="en-US" dirty="0"/>
              <a:t>Convolution is a mathematical term, defined as applying a function repeatedly across the output of another function. In this context it means to apply a 'filter' over an image at all possible offsets. A filter consists of a layer of connection weights, with the input being the size of a small 2D image patch, and the output being a single unit.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393" t="10918" r="16882" b="12553"/>
          <a:stretch/>
        </p:blipFill>
        <p:spPr>
          <a:xfrm>
            <a:off x="74066" y="3065172"/>
            <a:ext cx="2369714" cy="3258355"/>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217" t="15067" r="6176" b="16197"/>
          <a:stretch/>
        </p:blipFill>
        <p:spPr>
          <a:xfrm>
            <a:off x="2595115" y="4378819"/>
            <a:ext cx="7115555" cy="1957590"/>
          </a:xfrm>
          <a:prstGeom prst="rect">
            <a:avLst/>
          </a:prstGeom>
        </p:spPr>
      </p:pic>
      <p:cxnSp>
        <p:nvCxnSpPr>
          <p:cNvPr id="7" name="Curved Connector 6"/>
          <p:cNvCxnSpPr/>
          <p:nvPr/>
        </p:nvCxnSpPr>
        <p:spPr>
          <a:xfrm flipV="1">
            <a:off x="2172909" y="3850784"/>
            <a:ext cx="811369" cy="360609"/>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Curved Connector 8"/>
          <p:cNvCxnSpPr/>
          <p:nvPr/>
        </p:nvCxnSpPr>
        <p:spPr>
          <a:xfrm rot="10800000">
            <a:off x="4015598" y="4036155"/>
            <a:ext cx="871340" cy="746975"/>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003403" y="3544438"/>
            <a:ext cx="1240794" cy="6126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accent5">
                  <a:lumMod val="60000"/>
                  <a:lumOff val="40000"/>
                </a:schemeClr>
              </a:solidFill>
            </a:endParaRPr>
          </a:p>
          <a:p>
            <a:pPr algn="ctr"/>
            <a:r>
              <a:rPr lang="en-US" sz="1600" dirty="0" smtClean="0">
                <a:solidFill>
                  <a:schemeClr val="tx1"/>
                </a:solidFill>
              </a:rPr>
              <a:t>One Filter</a:t>
            </a:r>
          </a:p>
          <a:p>
            <a:pPr algn="ctr"/>
            <a:endParaRPr lang="en-US" sz="1600" dirty="0"/>
          </a:p>
        </p:txBody>
      </p:sp>
      <p:sp>
        <p:nvSpPr>
          <p:cNvPr id="14" name="TextBox 13"/>
          <p:cNvSpPr txBox="1"/>
          <p:nvPr/>
        </p:nvSpPr>
        <p:spPr>
          <a:xfrm>
            <a:off x="4479853" y="3065172"/>
            <a:ext cx="5230817" cy="1200329"/>
          </a:xfrm>
          <a:prstGeom prst="rect">
            <a:avLst/>
          </a:prstGeom>
          <a:noFill/>
        </p:spPr>
        <p:txBody>
          <a:bodyPr wrap="square" rtlCol="0">
            <a:spAutoFit/>
          </a:bodyPr>
          <a:lstStyle/>
          <a:p>
            <a:r>
              <a:rPr lang="en-US" dirty="0" smtClean="0">
                <a:solidFill>
                  <a:srgbClr val="0070C0"/>
                </a:solidFill>
              </a:rPr>
              <a:t>A bank of different filters allows each patch of an image to be represented in several ways! Also, convolutions ensure detector of the same feature are available ‘everywhere’.</a:t>
            </a:r>
            <a:endParaRPr lang="en-US" dirty="0">
              <a:solidFill>
                <a:srgbClr val="0070C0"/>
              </a:solidFill>
            </a:endParaRPr>
          </a:p>
        </p:txBody>
      </p:sp>
    </p:spTree>
    <p:extLst>
      <p:ext uri="{BB962C8B-B14F-4D97-AF65-F5344CB8AC3E}">
        <p14:creationId xmlns:p14="http://schemas.microsoft.com/office/powerpoint/2010/main" val="12185930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Pooling</a:t>
            </a:r>
            <a:endParaRPr lang="en-US" dirty="0"/>
          </a:p>
        </p:txBody>
      </p:sp>
      <p:sp>
        <p:nvSpPr>
          <p:cNvPr id="3" name="Content Placeholder 2"/>
          <p:cNvSpPr>
            <a:spLocks noGrp="1"/>
          </p:cNvSpPr>
          <p:nvPr>
            <p:ph idx="1"/>
          </p:nvPr>
        </p:nvSpPr>
        <p:spPr>
          <a:xfrm>
            <a:off x="677334" y="1318454"/>
            <a:ext cx="8596668" cy="3880773"/>
          </a:xfrm>
        </p:spPr>
        <p:txBody>
          <a:bodyPr/>
          <a:lstStyle/>
          <a:p>
            <a:r>
              <a:rPr lang="en-US" dirty="0" smtClean="0"/>
              <a:t>Pooling of features is done after a bank of filters to gain a small amount of ‘translational invariance’, and to reduce the number of inputs to the next level. </a:t>
            </a:r>
          </a:p>
          <a:p>
            <a:r>
              <a:rPr lang="en-US" dirty="0" smtClean="0"/>
              <a:t>So for example, we may take the mean of four replicated feature detectors before passing on its value (Mean Pooling).</a:t>
            </a:r>
          </a:p>
          <a:p>
            <a:r>
              <a:rPr lang="en-US" dirty="0" smtClean="0"/>
              <a:t>                We can have many more feature maps without drastically increasing the number of parameters to learn.</a:t>
            </a:r>
          </a:p>
          <a:p>
            <a:r>
              <a:rPr lang="en-US" dirty="0" smtClean="0"/>
              <a:t>One problem </a:t>
            </a:r>
            <a:r>
              <a:rPr lang="en-US" dirty="0" smtClean="0">
                <a:sym typeface="Wingdings" panose="05000000000000000000" pitchFamily="2" charset="2"/>
              </a:rPr>
              <a:t> After many layers of pooling, we may lose precise spatial relationships for high level recognition. Thus, we stick to 2 pooling layers.</a:t>
            </a:r>
          </a:p>
          <a:p>
            <a:r>
              <a:rPr lang="en-US" dirty="0" smtClean="0">
                <a:sym typeface="Wingdings" panose="05000000000000000000" pitchFamily="2" charset="2"/>
              </a:rPr>
              <a:t>Many kinds of pooling (Max pooling, Mean Pooling). We use ‘</a:t>
            </a:r>
            <a:r>
              <a:rPr lang="en-US" dirty="0" err="1" smtClean="0">
                <a:sym typeface="Wingdings" panose="05000000000000000000" pitchFamily="2" charset="2"/>
              </a:rPr>
              <a:t>Lp</a:t>
            </a:r>
            <a:r>
              <a:rPr lang="en-US" dirty="0" smtClean="0">
                <a:sym typeface="Wingdings" panose="05000000000000000000" pitchFamily="2" charset="2"/>
              </a:rPr>
              <a:t>-pooling’.</a:t>
            </a:r>
          </a:p>
          <a:p>
            <a:pPr marL="0" indent="0">
              <a:buNone/>
            </a:pPr>
            <a:endParaRPr lang="en-US" dirty="0" smtClean="0"/>
          </a:p>
          <a:p>
            <a:pPr marL="0" indent="0">
              <a:buNone/>
            </a:pPr>
            <a:endParaRPr lang="en-US" dirty="0" smtClean="0"/>
          </a:p>
        </p:txBody>
      </p:sp>
      <p:sp>
        <p:nvSpPr>
          <p:cNvPr id="4" name="Right Arrow 3"/>
          <p:cNvSpPr/>
          <p:nvPr/>
        </p:nvSpPr>
        <p:spPr>
          <a:xfrm>
            <a:off x="1133342" y="2975505"/>
            <a:ext cx="746974" cy="2833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8575" t="21127" r="9503" b="25915"/>
          <a:stretch/>
        </p:blipFill>
        <p:spPr>
          <a:xfrm>
            <a:off x="677334" y="4829578"/>
            <a:ext cx="6200839" cy="1414754"/>
          </a:xfrm>
          <a:prstGeom prst="rect">
            <a:avLst/>
          </a:prstGeom>
        </p:spPr>
      </p:pic>
      <p:sp>
        <p:nvSpPr>
          <p:cNvPr id="6" name="TextBox 5"/>
          <p:cNvSpPr txBox="1"/>
          <p:nvPr/>
        </p:nvSpPr>
        <p:spPr>
          <a:xfrm>
            <a:off x="7495504" y="5199227"/>
            <a:ext cx="2511381" cy="646331"/>
          </a:xfrm>
          <a:prstGeom prst="rect">
            <a:avLst/>
          </a:prstGeom>
          <a:noFill/>
        </p:spPr>
        <p:txBody>
          <a:bodyPr wrap="square" rtlCol="0">
            <a:spAutoFit/>
          </a:bodyPr>
          <a:lstStyle/>
          <a:p>
            <a:r>
              <a:rPr lang="en-US" dirty="0" smtClean="0"/>
              <a:t>A summary of L2-pooling.</a:t>
            </a:r>
            <a:endParaRPr lang="en-US" dirty="0"/>
          </a:p>
        </p:txBody>
      </p:sp>
    </p:spTree>
    <p:extLst>
      <p:ext uri="{BB962C8B-B14F-4D97-AF65-F5344CB8AC3E}">
        <p14:creationId xmlns:p14="http://schemas.microsoft.com/office/powerpoint/2010/main" val="38559644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them together </a:t>
            </a:r>
            <a:r>
              <a:rPr lang="en-US" dirty="0" smtClean="0">
                <a:sym typeface="Wingdings" panose="05000000000000000000" pitchFamily="2" charset="2"/>
              </a:rPr>
              <a:t> CNN</a:t>
            </a:r>
            <a:endParaRPr lang="en-US" dirty="0"/>
          </a:p>
        </p:txBody>
      </p:sp>
      <p:sp>
        <p:nvSpPr>
          <p:cNvPr id="3" name="Content Placeholder 2"/>
          <p:cNvSpPr>
            <a:spLocks noGrp="1"/>
          </p:cNvSpPr>
          <p:nvPr>
            <p:ph idx="1"/>
          </p:nvPr>
        </p:nvSpPr>
        <p:spPr>
          <a:xfrm>
            <a:off x="677334" y="1581040"/>
            <a:ext cx="8596668" cy="5276960"/>
          </a:xfrm>
        </p:spPr>
        <p:txBody>
          <a:bodyPr>
            <a:normAutofit/>
          </a:bodyPr>
          <a:lstStyle/>
          <a:p>
            <a:r>
              <a:rPr lang="en-US" dirty="0"/>
              <a:t>A Convolutional Neural Network (</a:t>
            </a:r>
            <a:r>
              <a:rPr lang="en-US" dirty="0" smtClean="0"/>
              <a:t>CNN or ConvNet) </a:t>
            </a:r>
            <a:r>
              <a:rPr lang="en-US" dirty="0"/>
              <a:t>is comprised of one or more convolutional layers </a:t>
            </a:r>
            <a:r>
              <a:rPr lang="en-US" dirty="0" smtClean="0"/>
              <a:t>(with </a:t>
            </a:r>
            <a:r>
              <a:rPr lang="en-US" dirty="0"/>
              <a:t>a </a:t>
            </a:r>
            <a:r>
              <a:rPr lang="en-US" dirty="0" smtClean="0"/>
              <a:t>pooling step</a:t>
            </a:r>
            <a:r>
              <a:rPr lang="en-US" dirty="0"/>
              <a:t>) and then followed by one or more fully connected layers as in a standard multilayer neural network</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Easier to train than fully connected neural networks due to convolutions.</a:t>
            </a:r>
          </a:p>
          <a:p>
            <a:r>
              <a:rPr lang="en-US" dirty="0" smtClean="0"/>
              <a:t>The ConvNet we used has 2 layers of feature extraction using Convolutions + </a:t>
            </a:r>
            <a:r>
              <a:rPr lang="en-US" dirty="0" err="1" smtClean="0"/>
              <a:t>Lp</a:t>
            </a:r>
            <a:r>
              <a:rPr lang="en-US" dirty="0" smtClean="0"/>
              <a:t>-pooling, followed by a fully connected two layer network.</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6518" t="48024" r="13444" b="21687"/>
          <a:stretch/>
        </p:blipFill>
        <p:spPr>
          <a:xfrm>
            <a:off x="905549" y="2734413"/>
            <a:ext cx="8987733" cy="2185317"/>
          </a:xfrm>
          <a:prstGeom prst="rect">
            <a:avLst/>
          </a:prstGeom>
        </p:spPr>
      </p:pic>
    </p:spTree>
    <p:extLst>
      <p:ext uri="{BB962C8B-B14F-4D97-AF65-F5344CB8AC3E}">
        <p14:creationId xmlns:p14="http://schemas.microsoft.com/office/powerpoint/2010/main" val="5742567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7780"/>
            <a:ext cx="8596668" cy="652530"/>
          </a:xfrm>
        </p:spPr>
        <p:txBody>
          <a:bodyPr/>
          <a:lstStyle/>
          <a:p>
            <a:pPr algn="ctr"/>
            <a:r>
              <a:rPr lang="en-US" dirty="0" smtClean="0"/>
              <a:t>SVHN Dataset</a:t>
            </a:r>
            <a:endParaRPr lang="en-US" dirty="0"/>
          </a:p>
        </p:txBody>
      </p:sp>
      <p:sp>
        <p:nvSpPr>
          <p:cNvPr id="3" name="Content Placeholder 2"/>
          <p:cNvSpPr>
            <a:spLocks noGrp="1"/>
          </p:cNvSpPr>
          <p:nvPr>
            <p:ph idx="1"/>
          </p:nvPr>
        </p:nvSpPr>
        <p:spPr>
          <a:xfrm>
            <a:off x="677334" y="1270000"/>
            <a:ext cx="8596668" cy="5588000"/>
          </a:xfrm>
        </p:spPr>
        <p:txBody>
          <a:bodyPr>
            <a:normAutofit fontScale="92500" lnSpcReduction="10000"/>
          </a:bodyPr>
          <a:lstStyle/>
          <a:p>
            <a:r>
              <a:rPr lang="en-US" dirty="0"/>
              <a:t>Character recognition in documents can be considered a solved task for computer vision, whether handwritten or typed. </a:t>
            </a:r>
            <a:endParaRPr lang="en-US" dirty="0" smtClean="0"/>
          </a:p>
          <a:p>
            <a:r>
              <a:rPr lang="en-US" dirty="0" smtClean="0"/>
              <a:t>It </a:t>
            </a:r>
            <a:r>
              <a:rPr lang="en-US" dirty="0"/>
              <a:t>is however a harder problem in the context of complex natural scenes like photographs where the best current methods lag behind human performance, mainly due to non-contrasting backgrounds, low resolution, de-focused and motion-blurred images and large illumination </a:t>
            </a:r>
            <a:r>
              <a:rPr lang="en-US" dirty="0" smtClean="0"/>
              <a:t>differences.</a:t>
            </a:r>
          </a:p>
          <a:p>
            <a:r>
              <a:rPr lang="en-US" dirty="0"/>
              <a:t>Samples are pre-processed </a:t>
            </a:r>
            <a:r>
              <a:rPr lang="en-US" dirty="0" smtClean="0"/>
              <a:t>as follows</a:t>
            </a:r>
          </a:p>
          <a:p>
            <a:pPr lvl="1"/>
            <a:r>
              <a:rPr lang="en-US" dirty="0" smtClean="0"/>
              <a:t>Conversion from RGB color space to YUV. </a:t>
            </a:r>
          </a:p>
          <a:p>
            <a:pPr lvl="1"/>
            <a:r>
              <a:rPr lang="en-US" dirty="0" smtClean="0"/>
              <a:t>with </a:t>
            </a:r>
            <a:r>
              <a:rPr lang="en-US" dirty="0"/>
              <a:t>a local contrast normalization (with a 7x7 kernel) on the Y channel of the YUV space followed by a global contrast normalization over each channel</a:t>
            </a:r>
            <a:r>
              <a:rPr lang="en-US" dirty="0" smtClean="0"/>
              <a:t>. YUV </a:t>
            </a:r>
            <a:r>
              <a:rPr lang="en-US" dirty="0"/>
              <a:t>encodes a color image or video taking human perception into account, allowing reduced bandwidth for chrominance components, thereby typically enabling transmission errors or compression artifacts to be more efficiently masked by the human perception than using a "direct" RGB-representation.</a:t>
            </a:r>
            <a:endParaRPr lang="en-US" dirty="0" smtClean="0"/>
          </a:p>
          <a:p>
            <a:r>
              <a:rPr lang="en-US" dirty="0"/>
              <a:t>All digits have been resized to a fixed resolution of 32-by-32 pixels. </a:t>
            </a:r>
            <a:endParaRPr lang="en-US" dirty="0" smtClean="0"/>
          </a:p>
          <a:p>
            <a:r>
              <a:rPr lang="en-US" dirty="0"/>
              <a:t>The ‘stationary’ property of the images is exploited here, meaning that the statistics of one part of the image are the same as any other part. This suggests that the features that we learn at one part of the image can also be applied to other parts of the image, and we can use the same features at all locations i.e. ‘convolve’ them</a:t>
            </a:r>
          </a:p>
        </p:txBody>
      </p:sp>
    </p:spTree>
    <p:extLst>
      <p:ext uri="{BB962C8B-B14F-4D97-AF65-F5344CB8AC3E}">
        <p14:creationId xmlns:p14="http://schemas.microsoft.com/office/powerpoint/2010/main" val="24506480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Preprocessed SVHN Samples</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6870" t="7561" r="8016" b="9915"/>
          <a:stretch/>
        </p:blipFill>
        <p:spPr>
          <a:xfrm>
            <a:off x="5653826" y="1468191"/>
            <a:ext cx="5743977" cy="4984124"/>
          </a:xfrm>
        </p:spPr>
      </p:pic>
      <p:pic>
        <p:nvPicPr>
          <p:cNvPr id="5" name="Content Placeholder 3"/>
          <p:cNvPicPr>
            <a:picLocks noChangeAspect="1"/>
          </p:cNvPicPr>
          <p:nvPr/>
        </p:nvPicPr>
        <p:blipFill rotWithShape="1">
          <a:blip r:embed="rId3">
            <a:extLst>
              <a:ext uri="{28A0092B-C50C-407E-A947-70E740481C1C}">
                <a14:useLocalDpi xmlns:a14="http://schemas.microsoft.com/office/drawing/2010/main" val="0"/>
              </a:ext>
            </a:extLst>
          </a:blip>
          <a:srcRect l="12678" t="10655" r="13891" b="28798"/>
          <a:stretch/>
        </p:blipFill>
        <p:spPr>
          <a:xfrm>
            <a:off x="276896" y="1930400"/>
            <a:ext cx="3638281" cy="3666595"/>
          </a:xfrm>
          <a:prstGeom prst="rect">
            <a:avLst/>
          </a:prstGeom>
        </p:spPr>
      </p:pic>
      <p:sp>
        <p:nvSpPr>
          <p:cNvPr id="6" name="Right Arrow 5"/>
          <p:cNvSpPr/>
          <p:nvPr/>
        </p:nvSpPr>
        <p:spPr>
          <a:xfrm>
            <a:off x="4250028" y="3567448"/>
            <a:ext cx="1210614" cy="6439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240101" y="5756857"/>
            <a:ext cx="2735567" cy="923330"/>
          </a:xfrm>
          <a:prstGeom prst="rect">
            <a:avLst/>
          </a:prstGeom>
          <a:noFill/>
        </p:spPr>
        <p:txBody>
          <a:bodyPr wrap="square" rtlCol="0">
            <a:spAutoFit/>
          </a:bodyPr>
          <a:lstStyle/>
          <a:p>
            <a:r>
              <a:rPr lang="en-US" dirty="0" smtClean="0"/>
              <a:t>Original SVHN samples and preprocessed SVHN samples.</a:t>
            </a:r>
            <a:endParaRPr lang="en-US" dirty="0"/>
          </a:p>
        </p:txBody>
      </p:sp>
    </p:spTree>
    <p:extLst>
      <p:ext uri="{BB962C8B-B14F-4D97-AF65-F5344CB8AC3E}">
        <p14:creationId xmlns:p14="http://schemas.microsoft.com/office/powerpoint/2010/main" val="4914581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86842"/>
            <a:ext cx="8596668" cy="1320800"/>
          </a:xfrm>
        </p:spPr>
        <p:txBody>
          <a:bodyPr/>
          <a:lstStyle/>
          <a:p>
            <a:pPr algn="ctr"/>
            <a:r>
              <a:rPr lang="en-US" dirty="0" smtClean="0"/>
              <a:t>Architecture </a:t>
            </a:r>
            <a:r>
              <a:rPr lang="en-US" dirty="0"/>
              <a:t>O</a:t>
            </a:r>
            <a:r>
              <a:rPr lang="en-US" dirty="0" smtClean="0"/>
              <a:t>f </a:t>
            </a:r>
            <a:r>
              <a:rPr lang="en-US" dirty="0"/>
              <a:t>T</a:t>
            </a:r>
            <a:r>
              <a:rPr lang="en-US" dirty="0" smtClean="0"/>
              <a:t>he CNN Used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91605" y="1759913"/>
                <a:ext cx="8596668" cy="4743918"/>
              </a:xfrm>
            </p:spPr>
            <p:txBody>
              <a:bodyPr>
                <a:normAutofit lnSpcReduction="10000"/>
              </a:bodyPr>
              <a:lstStyle/>
              <a:p>
                <a:r>
                  <a:rPr lang="en-US" dirty="0" smtClean="0"/>
                  <a:t>2 </a:t>
                </a:r>
                <a:r>
                  <a:rPr lang="en-US" dirty="0"/>
                  <a:t>stages of feature extraction and a two-layer non-linear classifier. </a:t>
                </a:r>
                <a:endParaRPr lang="en-US" dirty="0" smtClean="0"/>
              </a:p>
              <a:p>
                <a:r>
                  <a:rPr lang="en-US" dirty="0" smtClean="0"/>
                  <a:t>The </a:t>
                </a:r>
                <a:r>
                  <a:rPr lang="en-US" dirty="0"/>
                  <a:t>first convolution layer produces 16 features with </a:t>
                </a:r>
                <a14:m>
                  <m:oMath xmlns:m="http://schemas.openxmlformats.org/officeDocument/2006/math">
                    <m:r>
                      <a:rPr lang="en-US" i="1">
                        <a:latin typeface="Cambria Math" panose="02040503050406030204" pitchFamily="18" charset="0"/>
                      </a:rPr>
                      <m:t>5</m:t>
                    </m:r>
                    <m:r>
                      <a:rPr lang="en-US" i="1">
                        <a:latin typeface="Cambria Math" panose="02040503050406030204" pitchFamily="18" charset="0"/>
                      </a:rPr>
                      <m:t>𝑥</m:t>
                    </m:r>
                    <m:r>
                      <a:rPr lang="en-US" i="1">
                        <a:latin typeface="Cambria Math" panose="02040503050406030204" pitchFamily="18" charset="0"/>
                      </a:rPr>
                      <m:t>5</m:t>
                    </m:r>
                  </m:oMath>
                </a14:m>
                <a:r>
                  <a:rPr lang="en-US" dirty="0"/>
                  <a:t> convolution filters while the second convolution layer outputs 512 features with </a:t>
                </a:r>
                <a14:m>
                  <m:oMath xmlns:m="http://schemas.openxmlformats.org/officeDocument/2006/math">
                    <m:r>
                      <a:rPr lang="en-US" i="1">
                        <a:latin typeface="Cambria Math" panose="02040503050406030204" pitchFamily="18" charset="0"/>
                      </a:rPr>
                      <m:t>7</m:t>
                    </m:r>
                    <m:r>
                      <a:rPr lang="en-US" i="1">
                        <a:latin typeface="Cambria Math" panose="02040503050406030204" pitchFamily="18" charset="0"/>
                      </a:rPr>
                      <m:t>𝑥</m:t>
                    </m:r>
                    <m:r>
                      <a:rPr lang="en-US" i="1">
                        <a:latin typeface="Cambria Math" panose="02040503050406030204" pitchFamily="18" charset="0"/>
                      </a:rPr>
                      <m:t>7</m:t>
                    </m:r>
                  </m:oMath>
                </a14:m>
                <a:r>
                  <a:rPr lang="en-US" dirty="0"/>
                  <a:t> filters. </a:t>
                </a:r>
                <a:endParaRPr lang="en-US" dirty="0" smtClean="0"/>
              </a:p>
              <a:p>
                <a:r>
                  <a:rPr lang="en-US" dirty="0" smtClean="0"/>
                  <a:t>The </a:t>
                </a:r>
                <a:r>
                  <a:rPr lang="en-US" dirty="0"/>
                  <a:t>output to the classifier also includes inputs from the first layer, which provides local features/motifs to reinforce the global features. </a:t>
                </a:r>
                <a:endParaRPr lang="en-US" dirty="0" smtClean="0"/>
              </a:p>
              <a:p>
                <a:r>
                  <a:rPr lang="en-US" dirty="0" smtClean="0"/>
                  <a:t>The </a:t>
                </a:r>
                <a:r>
                  <a:rPr lang="en-US" dirty="0"/>
                  <a:t>classifier is a 2-layer non-linear classifier with 20 hidden units. </a:t>
                </a:r>
                <a:endParaRPr lang="en-US" dirty="0" smtClean="0"/>
              </a:p>
              <a:p>
                <a:r>
                  <a:rPr lang="en-US" dirty="0" smtClean="0"/>
                  <a:t>Hyper-parameters </a:t>
                </a:r>
                <a:r>
                  <a:rPr lang="en-US" dirty="0"/>
                  <a:t>such as learning rate, regularization constant and learning rate decay were tuned on the validation set. </a:t>
                </a:r>
                <a:endParaRPr lang="en-US" dirty="0" smtClean="0"/>
              </a:p>
              <a:p>
                <a:r>
                  <a:rPr lang="en-US" dirty="0" smtClean="0"/>
                  <a:t>We </a:t>
                </a:r>
                <a:r>
                  <a:rPr lang="en-US" dirty="0"/>
                  <a:t>use </a:t>
                </a:r>
                <a:r>
                  <a:rPr lang="en-US" b="1" i="1" dirty="0"/>
                  <a:t>stochastic gradient descent</a:t>
                </a:r>
                <a:r>
                  <a:rPr lang="en-US" dirty="0"/>
                  <a:t> as our optimization method and shuffle our dataset after each training </a:t>
                </a:r>
                <a:r>
                  <a:rPr lang="en-US" dirty="0" smtClean="0"/>
                  <a:t>iteration, and use </a:t>
                </a:r>
                <a:r>
                  <a:rPr lang="en-US" b="1" i="1" dirty="0" smtClean="0"/>
                  <a:t>backpropagation</a:t>
                </a:r>
                <a:r>
                  <a:rPr lang="en-US" dirty="0" smtClean="0"/>
                  <a:t> for training. </a:t>
                </a:r>
                <a:endParaRPr lang="en-US" dirty="0"/>
              </a:p>
              <a:p>
                <a:r>
                  <a:rPr lang="en-US" b="1" dirty="0" smtClean="0"/>
                  <a:t>Multi-Stage </a:t>
                </a:r>
                <a:r>
                  <a:rPr lang="en-US" b="1" dirty="0"/>
                  <a:t>features</a:t>
                </a:r>
                <a:r>
                  <a:rPr lang="en-US" dirty="0"/>
                  <a:t> (MS) are obtained by branching out outputs of all stages into the </a:t>
                </a:r>
                <a:r>
                  <a:rPr lang="en-US" dirty="0" smtClean="0"/>
                  <a:t>classifier. </a:t>
                </a:r>
                <a:r>
                  <a:rPr lang="en-US" dirty="0"/>
                  <a:t>They provide richer representations compared to Single-Stage features (SS) by adding complementary information such as local textures and fine details lost by higher levels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91605" y="1759913"/>
                <a:ext cx="8596668" cy="4743918"/>
              </a:xfrm>
              <a:blipFill rotWithShape="0">
                <a:blip r:embed="rId2"/>
                <a:stretch>
                  <a:fillRect l="-142" t="-1414" r="-142"/>
                </a:stretch>
              </a:blipFill>
            </p:spPr>
            <p:txBody>
              <a:bodyPr/>
              <a:lstStyle/>
              <a:p>
                <a:r>
                  <a:rPr lang="en-US">
                    <a:noFill/>
                  </a:rPr>
                  <a:t> </a:t>
                </a:r>
              </a:p>
            </p:txBody>
          </p:sp>
        </mc:Fallback>
      </mc:AlternateContent>
    </p:spTree>
    <p:extLst>
      <p:ext uri="{BB962C8B-B14F-4D97-AF65-F5344CB8AC3E}">
        <p14:creationId xmlns:p14="http://schemas.microsoft.com/office/powerpoint/2010/main" val="2707841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Architecture Of The </a:t>
            </a:r>
            <a:r>
              <a:rPr lang="en-US" dirty="0" smtClean="0"/>
              <a:t>CNN </a:t>
            </a:r>
            <a:r>
              <a:rPr lang="en-US" dirty="0"/>
              <a:t>Used</a:t>
            </a:r>
          </a:p>
        </p:txBody>
      </p:sp>
      <p:sp>
        <p:nvSpPr>
          <p:cNvPr id="3" name="Content Placeholder 2"/>
          <p:cNvSpPr>
            <a:spLocks noGrp="1"/>
          </p:cNvSpPr>
          <p:nvPr>
            <p:ph idx="1"/>
          </p:nvPr>
        </p:nvSpPr>
        <p:spPr>
          <a:xfrm>
            <a:off x="677334" y="1555282"/>
            <a:ext cx="8596668" cy="3880773"/>
          </a:xfrm>
        </p:spPr>
        <p:txBody>
          <a:bodyPr/>
          <a:lstStyle/>
          <a:p>
            <a:r>
              <a:rPr lang="en-US" dirty="0" smtClean="0"/>
              <a:t>For </a:t>
            </a:r>
            <a:r>
              <a:rPr lang="en-US" dirty="0"/>
              <a:t>the pooling layers, we compare </a:t>
            </a:r>
            <a:r>
              <a:rPr lang="en-US" dirty="0" err="1"/>
              <a:t>Lp</a:t>
            </a:r>
            <a:r>
              <a:rPr lang="en-US" dirty="0"/>
              <a:t>-pooling for the value p = 1, 2, 4, 8, 12.</a:t>
            </a:r>
          </a:p>
          <a:p>
            <a:r>
              <a:rPr lang="en-US" dirty="0" err="1" smtClean="0"/>
              <a:t>Lp</a:t>
            </a:r>
            <a:r>
              <a:rPr lang="en-US" dirty="0" smtClean="0"/>
              <a:t>-pooling </a:t>
            </a:r>
            <a:r>
              <a:rPr lang="en-US" dirty="0"/>
              <a:t>is a biologically inspired pooling layer modelled on complex cells who’s operation can be summarized in the </a:t>
            </a:r>
            <a:r>
              <a:rPr lang="en-US" dirty="0" smtClean="0"/>
              <a:t>equation below.</a:t>
            </a:r>
          </a:p>
          <a:p>
            <a:endParaRPr lang="en-US" dirty="0"/>
          </a:p>
          <a:p>
            <a:endParaRPr lang="en-US" dirty="0" smtClean="0"/>
          </a:p>
          <a:p>
            <a:endParaRPr lang="en-US" dirty="0"/>
          </a:p>
          <a:p>
            <a:r>
              <a:rPr lang="en-US" dirty="0"/>
              <a:t> It can be imagined as giving an increased weight to stronger features and suppressing weaker features. </a:t>
            </a:r>
          </a:p>
          <a:p>
            <a:r>
              <a:rPr lang="en-US" dirty="0"/>
              <a:t>Two special cases of </a:t>
            </a:r>
            <a:r>
              <a:rPr lang="en-US" dirty="0" err="1"/>
              <a:t>Lp</a:t>
            </a:r>
            <a:r>
              <a:rPr lang="en-US" dirty="0"/>
              <a:t> pooling are notable. P = 1 corresponds to a simple Gaussian averaging, whereas P = ∞ corresponds to max-pooling (</a:t>
            </a:r>
            <a:r>
              <a:rPr lang="en-US" dirty="0" err="1"/>
              <a:t>i.e</a:t>
            </a:r>
            <a:r>
              <a:rPr lang="en-US" dirty="0"/>
              <a:t> only the strongest signal is activated). </a:t>
            </a:r>
          </a:p>
          <a:p>
            <a:pPr lvl="1"/>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5162" t="33220" r="15771" b="35652"/>
          <a:stretch/>
        </p:blipFill>
        <p:spPr>
          <a:xfrm>
            <a:off x="1136682" y="2864602"/>
            <a:ext cx="3727239" cy="631066"/>
          </a:xfrm>
          <a:prstGeom prst="rect">
            <a:avLst/>
          </a:prstGeom>
        </p:spPr>
      </p:pic>
      <p:sp>
        <p:nvSpPr>
          <p:cNvPr id="5" name="TextBox 4"/>
          <p:cNvSpPr txBox="1"/>
          <p:nvPr/>
        </p:nvSpPr>
        <p:spPr>
          <a:xfrm>
            <a:off x="5177307" y="2718470"/>
            <a:ext cx="3563155" cy="923330"/>
          </a:xfrm>
          <a:prstGeom prst="rect">
            <a:avLst/>
          </a:prstGeom>
          <a:noFill/>
        </p:spPr>
        <p:txBody>
          <a:bodyPr wrap="square" rtlCol="0">
            <a:spAutoFit/>
          </a:bodyPr>
          <a:lstStyle/>
          <a:p>
            <a:r>
              <a:rPr lang="en-US" dirty="0"/>
              <a:t>where G is a Gaussian kernel, I is the input feature map and O is the output feature map</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8575" t="21127" r="9503" b="25915"/>
          <a:stretch/>
        </p:blipFill>
        <p:spPr>
          <a:xfrm>
            <a:off x="1334157" y="5436055"/>
            <a:ext cx="6200839" cy="1414754"/>
          </a:xfrm>
          <a:prstGeom prst="rect">
            <a:avLst/>
          </a:prstGeom>
        </p:spPr>
      </p:pic>
      <p:sp>
        <p:nvSpPr>
          <p:cNvPr id="7" name="TextBox 6"/>
          <p:cNvSpPr txBox="1"/>
          <p:nvPr/>
        </p:nvSpPr>
        <p:spPr>
          <a:xfrm>
            <a:off x="7688688" y="5735406"/>
            <a:ext cx="2511381" cy="646331"/>
          </a:xfrm>
          <a:prstGeom prst="rect">
            <a:avLst/>
          </a:prstGeom>
          <a:noFill/>
        </p:spPr>
        <p:txBody>
          <a:bodyPr wrap="square" rtlCol="0">
            <a:spAutoFit/>
          </a:bodyPr>
          <a:lstStyle/>
          <a:p>
            <a:r>
              <a:rPr lang="en-US" dirty="0" smtClean="0"/>
              <a:t>A summary of L2-pooling.</a:t>
            </a:r>
            <a:endParaRPr lang="en-US" dirty="0"/>
          </a:p>
        </p:txBody>
      </p:sp>
    </p:spTree>
    <p:extLst>
      <p:ext uri="{BB962C8B-B14F-4D97-AF65-F5344CB8AC3E}">
        <p14:creationId xmlns:p14="http://schemas.microsoft.com/office/powerpoint/2010/main" val="33483263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Backpropagation in the Convolution Layers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7334" y="3011198"/>
                <a:ext cx="8596668" cy="3333331"/>
              </a:xfrm>
            </p:spPr>
            <p:txBody>
              <a:bodyPr/>
              <a:lstStyle/>
              <a:p>
                <a:r>
                  <a:rPr lang="en-US" dirty="0" smtClean="0"/>
                  <a:t>Where </a:t>
                </a:r>
                <a:r>
                  <a:rPr lang="en-US" dirty="0"/>
                  <a:t>k indexes the filter number and f</a:t>
                </a:r>
                <a:r>
                  <a:rPr lang="en-US" dirty="0" smtClean="0"/>
                  <a:t>′(</a:t>
                </a:r>
                <a14:m>
                  <m:oMath xmlns:m="http://schemas.openxmlformats.org/officeDocument/2006/math">
                    <m:sSubSup>
                      <m:sSubSupPr>
                        <m:ctrlPr>
                          <a:rPr lang="en-US" i="1" dirty="0" smtClean="0">
                            <a:latin typeface="Cambria Math" panose="02040503050406030204" pitchFamily="18" charset="0"/>
                          </a:rPr>
                        </m:ctrlPr>
                      </m:sSubSupPr>
                      <m:e>
                        <m:r>
                          <a:rPr lang="en-US" b="0" i="1" dirty="0" smtClean="0">
                            <a:latin typeface="Cambria Math" panose="02040503050406030204" pitchFamily="18" charset="0"/>
                          </a:rPr>
                          <m:t>𝑧</m:t>
                        </m:r>
                      </m:e>
                      <m:sub>
                        <m:r>
                          <a:rPr lang="en-US" b="0" i="1" dirty="0" smtClean="0">
                            <a:latin typeface="Cambria Math" panose="02040503050406030204" pitchFamily="18" charset="0"/>
                          </a:rPr>
                          <m:t>𝑘</m:t>
                        </m:r>
                      </m:sub>
                      <m:sup>
                        <m:r>
                          <a:rPr lang="en-US" b="0" i="1" dirty="0" smtClean="0">
                            <a:latin typeface="Cambria Math" panose="02040503050406030204" pitchFamily="18" charset="0"/>
                          </a:rPr>
                          <m:t>𝑙</m:t>
                        </m:r>
                      </m:sup>
                    </m:sSubSup>
                  </m:oMath>
                </a14:m>
                <a:r>
                  <a:rPr lang="en-US" dirty="0" smtClean="0"/>
                  <a:t>) </a:t>
                </a:r>
                <a:r>
                  <a:rPr lang="en-US" dirty="0"/>
                  <a:t>is the derivative of the activation function. </a:t>
                </a:r>
                <a:endParaRPr lang="en-US" dirty="0" smtClean="0"/>
              </a:p>
              <a:p>
                <a:r>
                  <a:rPr lang="en-US" dirty="0" smtClean="0"/>
                  <a:t>The ‘</a:t>
                </a:r>
                <a:r>
                  <a:rPr lang="en-US" i="1" dirty="0" smtClean="0"/>
                  <a:t>upsample</a:t>
                </a:r>
                <a:r>
                  <a:rPr lang="en-US" dirty="0" smtClean="0"/>
                  <a:t>’ </a:t>
                </a:r>
                <a:r>
                  <a:rPr lang="en-US" dirty="0"/>
                  <a:t>operation has to propagate the error through the pooling layer by calculating the error w.r.t to each unit incoming to the pooling layer. </a:t>
                </a:r>
                <a:endParaRPr lang="en-US" dirty="0" smtClean="0"/>
              </a:p>
              <a:p>
                <a:r>
                  <a:rPr lang="en-US" dirty="0" smtClean="0"/>
                  <a:t>For </a:t>
                </a:r>
                <a:r>
                  <a:rPr lang="en-US" dirty="0"/>
                  <a:t>example, if we have mean pooling then </a:t>
                </a:r>
                <a:r>
                  <a:rPr lang="en-US" dirty="0" smtClean="0"/>
                  <a:t>‘</a:t>
                </a:r>
                <a:r>
                  <a:rPr lang="en-US" i="1" dirty="0" smtClean="0"/>
                  <a:t>upsample’</a:t>
                </a:r>
                <a:r>
                  <a:rPr lang="en-US" dirty="0" smtClean="0"/>
                  <a:t> </a:t>
                </a:r>
                <a:r>
                  <a:rPr lang="en-US" dirty="0"/>
                  <a:t>simply uniformly distributes the error for a single pooling unit among the units which feed into it in the previous layer. In max pooling the unit which was chosen as the max receives all the error since very small changes in input would perturb the result only through that unit</a:t>
                </a:r>
                <a:r>
                  <a:rPr lang="en-US" dirty="0" smtClean="0"/>
                  <a:t>.</a:t>
                </a:r>
              </a:p>
              <a:p>
                <a:r>
                  <a:rPr lang="en-US" dirty="0" smtClean="0"/>
                  <a:t>In </a:t>
                </a:r>
                <a:r>
                  <a:rPr lang="en-US" dirty="0" err="1" smtClean="0"/>
                  <a:t>Lp</a:t>
                </a:r>
                <a:r>
                  <a:rPr lang="en-US" dirty="0" smtClean="0"/>
                  <a:t> pooling, the error is propagated proportional to ‘p’.</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7334" y="3011198"/>
                <a:ext cx="8596668" cy="3333331"/>
              </a:xfrm>
              <a:blipFill rotWithShape="0">
                <a:blip r:embed="rId2"/>
                <a:stretch>
                  <a:fillRect l="-142" t="-731" r="-284"/>
                </a:stretch>
              </a:blipFill>
            </p:spPr>
            <p:txBody>
              <a:bodyPr/>
              <a:lstStyle/>
              <a:p>
                <a:r>
                  <a:rPr lang="en-US">
                    <a:noFill/>
                  </a:rPr>
                  <a:t> </a:t>
                </a:r>
              </a:p>
            </p:txBody>
          </p:sp>
        </mc:Fallback>
      </mc:AlternateContent>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0291" t="37467" r="11806" b="32237"/>
          <a:stretch/>
        </p:blipFill>
        <p:spPr>
          <a:xfrm>
            <a:off x="2982351" y="1930400"/>
            <a:ext cx="5568454" cy="742462"/>
          </a:xfrm>
          <a:prstGeom prst="rect">
            <a:avLst/>
          </a:prstGeom>
        </p:spPr>
      </p:pic>
    </p:spTree>
    <p:extLst>
      <p:ext uri="{BB962C8B-B14F-4D97-AF65-F5344CB8AC3E}">
        <p14:creationId xmlns:p14="http://schemas.microsoft.com/office/powerpoint/2010/main" val="20716725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48992"/>
            <a:ext cx="8596668" cy="665408"/>
          </a:xfrm>
        </p:spPr>
        <p:txBody>
          <a:bodyPr/>
          <a:lstStyle/>
          <a:p>
            <a:pPr algn="ctr"/>
            <a:r>
              <a:rPr lang="en-US" dirty="0" smtClean="0"/>
              <a:t>Implementing in Torch7</a:t>
            </a:r>
            <a:endParaRPr lang="en-US" dirty="0"/>
          </a:p>
        </p:txBody>
      </p:sp>
      <p:sp>
        <p:nvSpPr>
          <p:cNvPr id="3" name="Content Placeholder 2"/>
          <p:cNvSpPr>
            <a:spLocks noGrp="1"/>
          </p:cNvSpPr>
          <p:nvPr>
            <p:ph idx="1"/>
          </p:nvPr>
        </p:nvSpPr>
        <p:spPr>
          <a:xfrm>
            <a:off x="677334" y="1027247"/>
            <a:ext cx="8596668" cy="5631130"/>
          </a:xfrm>
        </p:spPr>
        <p:txBody>
          <a:bodyPr>
            <a:normAutofit lnSpcReduction="10000"/>
          </a:bodyPr>
          <a:lstStyle/>
          <a:p>
            <a:r>
              <a:rPr lang="en-US" dirty="0" smtClean="0"/>
              <a:t>Network parameter optimization method </a:t>
            </a:r>
            <a:r>
              <a:rPr lang="en-US" dirty="0" smtClean="0">
                <a:solidFill>
                  <a:srgbClr val="0070C0"/>
                </a:solidFill>
                <a:sym typeface="Wingdings" panose="05000000000000000000" pitchFamily="2" charset="2"/>
              </a:rPr>
              <a:t> Backpropagation to compute derivatives in each iteration, and stochastic gradient descent to update parameters.</a:t>
            </a:r>
          </a:p>
          <a:p>
            <a:r>
              <a:rPr lang="en-US" dirty="0"/>
              <a:t>The standard gradient descent algorithm updates the parameters θ of the objective J(θ) </a:t>
            </a:r>
            <a:r>
              <a:rPr lang="en-US" dirty="0" smtClean="0"/>
              <a:t>as, θ=θ</a:t>
            </a:r>
            <a:r>
              <a:rPr lang="en-US" dirty="0"/>
              <a:t>−α∇</a:t>
            </a:r>
            <a:r>
              <a:rPr lang="en-US" dirty="0" err="1"/>
              <a:t>θE</a:t>
            </a:r>
            <a:r>
              <a:rPr lang="en-US"/>
              <a:t>[J(θ</a:t>
            </a:r>
            <a:r>
              <a:rPr lang="en-US" smtClean="0"/>
              <a:t>)]; where </a:t>
            </a:r>
            <a:r>
              <a:rPr lang="en-US" dirty="0"/>
              <a:t>the expectation in the above equation is approximated by evaluating the cost and gradient over the full training set. </a:t>
            </a:r>
            <a:endParaRPr lang="en-US" dirty="0" smtClean="0"/>
          </a:p>
          <a:p>
            <a:r>
              <a:rPr lang="en-US" dirty="0" smtClean="0"/>
              <a:t>Stochastic </a:t>
            </a:r>
            <a:r>
              <a:rPr lang="en-US" dirty="0"/>
              <a:t>Gradient Descent (SGD) simply does away with the expectation in the update and computes the gradient of the parameters using only a single or a few training examples. The new update is given </a:t>
            </a:r>
            <a:r>
              <a:rPr lang="en-US" dirty="0" smtClean="0"/>
              <a:t>by,</a:t>
            </a:r>
          </a:p>
          <a:p>
            <a:pPr marL="0" indent="0">
              <a:buNone/>
            </a:pPr>
            <a:r>
              <a:rPr lang="en-US" dirty="0"/>
              <a:t> </a:t>
            </a:r>
            <a:r>
              <a:rPr lang="en-US" dirty="0" smtClean="0"/>
              <a:t>                                                </a:t>
            </a:r>
            <a:r>
              <a:rPr lang="en-US" dirty="0" smtClean="0">
                <a:solidFill>
                  <a:srgbClr val="0070C0"/>
                </a:solidFill>
              </a:rPr>
              <a:t>θ=θ</a:t>
            </a:r>
            <a:r>
              <a:rPr lang="en-US" dirty="0">
                <a:solidFill>
                  <a:srgbClr val="0070C0"/>
                </a:solidFill>
              </a:rPr>
              <a:t>−α∇θJ(</a:t>
            </a:r>
            <a:r>
              <a:rPr lang="en-US" dirty="0" err="1">
                <a:solidFill>
                  <a:srgbClr val="0070C0"/>
                </a:solidFill>
              </a:rPr>
              <a:t>θ;x</a:t>
            </a:r>
            <a:r>
              <a:rPr lang="en-US" dirty="0">
                <a:solidFill>
                  <a:srgbClr val="0070C0"/>
                </a:solidFill>
              </a:rPr>
              <a:t>(</a:t>
            </a:r>
            <a:r>
              <a:rPr lang="en-US" dirty="0" err="1">
                <a:solidFill>
                  <a:srgbClr val="0070C0"/>
                </a:solidFill>
              </a:rPr>
              <a:t>i</a:t>
            </a:r>
            <a:r>
              <a:rPr lang="en-US" dirty="0">
                <a:solidFill>
                  <a:srgbClr val="0070C0"/>
                </a:solidFill>
              </a:rPr>
              <a:t>),y(</a:t>
            </a:r>
            <a:r>
              <a:rPr lang="en-US" dirty="0" err="1">
                <a:solidFill>
                  <a:srgbClr val="0070C0"/>
                </a:solidFill>
              </a:rPr>
              <a:t>i</a:t>
            </a:r>
            <a:r>
              <a:rPr lang="en-US" dirty="0">
                <a:solidFill>
                  <a:srgbClr val="0070C0"/>
                </a:solidFill>
              </a:rPr>
              <a:t>))</a:t>
            </a:r>
          </a:p>
          <a:p>
            <a:pPr marL="0" indent="0">
              <a:buNone/>
            </a:pPr>
            <a:r>
              <a:rPr lang="en-US" dirty="0" smtClean="0"/>
              <a:t>     with </a:t>
            </a:r>
            <a:r>
              <a:rPr lang="en-US" dirty="0"/>
              <a:t>a pair (x(</a:t>
            </a:r>
            <a:r>
              <a:rPr lang="en-US" dirty="0" err="1"/>
              <a:t>i</a:t>
            </a:r>
            <a:r>
              <a:rPr lang="en-US" dirty="0"/>
              <a:t>),y(</a:t>
            </a:r>
            <a:r>
              <a:rPr lang="en-US" dirty="0" err="1"/>
              <a:t>i</a:t>
            </a:r>
            <a:r>
              <a:rPr lang="en-US" dirty="0"/>
              <a:t>)) from the training set.</a:t>
            </a:r>
            <a:endParaRPr lang="en-US" dirty="0" smtClean="0"/>
          </a:p>
          <a:p>
            <a:r>
              <a:rPr lang="en-US" dirty="0" smtClean="0"/>
              <a:t>‘</a:t>
            </a:r>
            <a:r>
              <a:rPr lang="en-US" dirty="0" err="1" smtClean="0"/>
              <a:t>optim</a:t>
            </a:r>
            <a:r>
              <a:rPr lang="en-US" dirty="0" smtClean="0"/>
              <a:t>’ - This </a:t>
            </a:r>
            <a:r>
              <a:rPr lang="en-US" dirty="0"/>
              <a:t>package contains several optimization routines for Torch. Each optimization algorithm is based on the same interface:</a:t>
            </a:r>
          </a:p>
          <a:p>
            <a:pPr marL="0" indent="0">
              <a:buNone/>
            </a:pPr>
            <a:r>
              <a:rPr lang="en-US" dirty="0"/>
              <a:t> </a:t>
            </a:r>
            <a:r>
              <a:rPr lang="en-US" dirty="0" smtClean="0"/>
              <a:t>                             x</a:t>
            </a:r>
            <a:r>
              <a:rPr lang="en-US" dirty="0"/>
              <a:t>*, {f}, ... = </a:t>
            </a:r>
            <a:r>
              <a:rPr lang="en-US" dirty="0" err="1"/>
              <a:t>optim.method</a:t>
            </a:r>
            <a:r>
              <a:rPr lang="en-US" dirty="0"/>
              <a:t>(</a:t>
            </a:r>
            <a:r>
              <a:rPr lang="en-US" dirty="0" err="1"/>
              <a:t>func</a:t>
            </a:r>
            <a:r>
              <a:rPr lang="en-US" dirty="0"/>
              <a:t>, x, state</a:t>
            </a:r>
            <a:r>
              <a:rPr lang="en-US" dirty="0" smtClean="0"/>
              <a:t>)</a:t>
            </a:r>
          </a:p>
          <a:p>
            <a:pPr marL="0" indent="0">
              <a:buNone/>
            </a:pPr>
            <a:r>
              <a:rPr lang="en-US" dirty="0" smtClean="0"/>
              <a:t>Where </a:t>
            </a:r>
            <a:r>
              <a:rPr lang="en-US" dirty="0" err="1" smtClean="0"/>
              <a:t>fucn</a:t>
            </a:r>
            <a:r>
              <a:rPr lang="en-US" dirty="0" smtClean="0"/>
              <a:t> = user defined closure function; x = parameter vector; state = {learning rate, momentum, </a:t>
            </a:r>
            <a:r>
              <a:rPr lang="en-US" dirty="0" err="1" smtClean="0"/>
              <a:t>etc</a:t>
            </a:r>
            <a:r>
              <a:rPr lang="en-US" dirty="0" smtClean="0"/>
              <a:t>}; x* = updated parameter vector; f = table of all ‘f’ values.</a:t>
            </a:r>
          </a:p>
        </p:txBody>
      </p:sp>
    </p:spTree>
    <p:extLst>
      <p:ext uri="{BB962C8B-B14F-4D97-AF65-F5344CB8AC3E}">
        <p14:creationId xmlns:p14="http://schemas.microsoft.com/office/powerpoint/2010/main" val="10476178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9144"/>
            <a:ext cx="8596668" cy="742682"/>
          </a:xfrm>
        </p:spPr>
        <p:txBody>
          <a:bodyPr/>
          <a:lstStyle/>
          <a:p>
            <a:pPr algn="ctr"/>
            <a:r>
              <a:rPr lang="en-US" dirty="0" smtClean="0"/>
              <a:t>Experiments</a:t>
            </a:r>
            <a:endParaRPr lang="en-US" dirty="0"/>
          </a:p>
        </p:txBody>
      </p:sp>
      <p:sp>
        <p:nvSpPr>
          <p:cNvPr id="3" name="Content Placeholder 2"/>
          <p:cNvSpPr>
            <a:spLocks noGrp="1"/>
          </p:cNvSpPr>
          <p:nvPr>
            <p:ph idx="1"/>
          </p:nvPr>
        </p:nvSpPr>
        <p:spPr>
          <a:xfrm>
            <a:off x="677334" y="1465129"/>
            <a:ext cx="8596668" cy="3880773"/>
          </a:xfrm>
        </p:spPr>
        <p:txBody>
          <a:bodyPr/>
          <a:lstStyle/>
          <a:p>
            <a:r>
              <a:rPr lang="en-US" dirty="0" smtClean="0"/>
              <a:t>We implemented the CNN previously described </a:t>
            </a:r>
            <a:r>
              <a:rPr lang="en-US" dirty="0" smtClean="0">
                <a:sym typeface="Wingdings" panose="05000000000000000000" pitchFamily="2" charset="2"/>
              </a:rPr>
              <a:t> first made by Yann Le </a:t>
            </a:r>
            <a:r>
              <a:rPr lang="en-US" dirty="0" err="1" smtClean="0">
                <a:sym typeface="Wingdings" panose="05000000000000000000" pitchFamily="2" charset="2"/>
              </a:rPr>
              <a:t>cunn</a:t>
            </a:r>
            <a:r>
              <a:rPr lang="en-US" dirty="0" smtClean="0">
                <a:sym typeface="Wingdings" panose="05000000000000000000" pitchFamily="2" charset="2"/>
              </a:rPr>
              <a:t> in C++ platform, in Torch7.</a:t>
            </a:r>
          </a:p>
          <a:p>
            <a:r>
              <a:rPr lang="en-US" dirty="0" smtClean="0">
                <a:sym typeface="Wingdings" panose="05000000000000000000" pitchFamily="2" charset="2"/>
              </a:rPr>
              <a:t>Experimented with various values of ‘p’ in </a:t>
            </a:r>
            <a:r>
              <a:rPr lang="en-US" dirty="0" err="1" smtClean="0">
                <a:sym typeface="Wingdings" panose="05000000000000000000" pitchFamily="2" charset="2"/>
              </a:rPr>
              <a:t>Lp</a:t>
            </a:r>
            <a:r>
              <a:rPr lang="en-US" dirty="0" smtClean="0">
                <a:sym typeface="Wingdings" panose="05000000000000000000" pitchFamily="2" charset="2"/>
              </a:rPr>
              <a:t>-pooling  2, 4, 6, 8, 10, 12.</a:t>
            </a:r>
          </a:p>
          <a:p>
            <a:r>
              <a:rPr lang="en-US" dirty="0" smtClean="0">
                <a:sym typeface="Wingdings" panose="05000000000000000000" pitchFamily="2" charset="2"/>
              </a:rPr>
              <a:t>To define hyper-parameters such as regularization constant and learning rate decay, we referred to the paper by Yann </a:t>
            </a:r>
            <a:r>
              <a:rPr lang="en-US" dirty="0" err="1" smtClean="0">
                <a:sym typeface="Wingdings" panose="05000000000000000000" pitchFamily="2" charset="2"/>
              </a:rPr>
              <a:t>Lecunn</a:t>
            </a:r>
            <a:r>
              <a:rPr lang="en-US" dirty="0" smtClean="0">
                <a:sym typeface="Wingdings" panose="05000000000000000000" pitchFamily="2" charset="2"/>
              </a:rPr>
              <a:t> on Convolutional Neural Networks, trained on this data</a:t>
            </a:r>
            <a:r>
              <a:rPr lang="en-US" dirty="0">
                <a:sym typeface="Wingdings" panose="05000000000000000000" pitchFamily="2" charset="2"/>
              </a:rPr>
              <a:t>. [http://</a:t>
            </a:r>
            <a:r>
              <a:rPr lang="en-US" dirty="0" smtClean="0">
                <a:sym typeface="Wingdings" panose="05000000000000000000" pitchFamily="2" charset="2"/>
              </a:rPr>
              <a:t>arxiv.org/pdf/1204.3968v1.pdf] </a:t>
            </a:r>
          </a:p>
          <a:p>
            <a:r>
              <a:rPr lang="en-US" dirty="0" smtClean="0"/>
              <a:t>All </a:t>
            </a:r>
            <a:r>
              <a:rPr lang="en-US" dirty="0"/>
              <a:t>experiments were done on the Torch7 platform, on Ubuntu 14.04 operating system using a standard Dell (Intel Pentium i3 processor) laptop</a:t>
            </a:r>
            <a:r>
              <a:rPr lang="en-US" dirty="0" smtClean="0"/>
              <a:t>. </a:t>
            </a:r>
          </a:p>
          <a:p>
            <a:r>
              <a:rPr lang="en-US" dirty="0" smtClean="0"/>
              <a:t>Using more powerful hardware would have enabled us to train more, hence we can expect even better results..</a:t>
            </a:r>
            <a:endParaRPr lang="en-US" dirty="0" smtClean="0">
              <a:sym typeface="Wingdings" panose="05000000000000000000" pitchFamily="2" charset="2"/>
            </a:endParaRPr>
          </a:p>
          <a:p>
            <a:endParaRPr lang="en-US" dirty="0"/>
          </a:p>
        </p:txBody>
      </p:sp>
    </p:spTree>
    <p:extLst>
      <p:ext uri="{BB962C8B-B14F-4D97-AF65-F5344CB8AC3E}">
        <p14:creationId xmlns:p14="http://schemas.microsoft.com/office/powerpoint/2010/main" val="169131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Aim </a:t>
            </a:r>
            <a:r>
              <a:rPr lang="en-US" dirty="0"/>
              <a:t>O</a:t>
            </a:r>
            <a:r>
              <a:rPr lang="en-US" dirty="0" smtClean="0"/>
              <a:t>f The Project </a:t>
            </a:r>
            <a:endParaRPr lang="en-US" dirty="0"/>
          </a:p>
        </p:txBody>
      </p:sp>
      <p:sp>
        <p:nvSpPr>
          <p:cNvPr id="3" name="Content Placeholder 2"/>
          <p:cNvSpPr>
            <a:spLocks noGrp="1"/>
          </p:cNvSpPr>
          <p:nvPr>
            <p:ph idx="1"/>
          </p:nvPr>
        </p:nvSpPr>
        <p:spPr/>
        <p:txBody>
          <a:bodyPr/>
          <a:lstStyle/>
          <a:p>
            <a:r>
              <a:rPr lang="en-US" dirty="0" smtClean="0"/>
              <a:t>Continuing from last semester, we researched applications of ‘Deep Learning Neural Networks’.</a:t>
            </a:r>
          </a:p>
          <a:p>
            <a:r>
              <a:rPr lang="en-US" dirty="0" smtClean="0"/>
              <a:t>We chose two applications</a:t>
            </a:r>
          </a:p>
          <a:p>
            <a:pPr lvl="1"/>
            <a:r>
              <a:rPr lang="en-US" dirty="0"/>
              <a:t>Classification – Kaggle Forest Cover Type Prediction Challenge</a:t>
            </a:r>
          </a:p>
          <a:p>
            <a:pPr lvl="1"/>
            <a:r>
              <a:rPr lang="en-US" dirty="0"/>
              <a:t>Vision – SVHN Dataset</a:t>
            </a:r>
          </a:p>
          <a:p>
            <a:r>
              <a:rPr lang="en-US" dirty="0" smtClean="0"/>
              <a:t>Platform for implementation – Torch7</a:t>
            </a:r>
          </a:p>
          <a:p>
            <a:r>
              <a:rPr lang="en-US" dirty="0" smtClean="0"/>
              <a:t>In this project, we implement Feed Forward neural networks for the Classification Problem and more recently developed ‘Convolutional Neural Networks’ for Vision, and compare their ‘learning capacities’.</a:t>
            </a:r>
          </a:p>
          <a:p>
            <a:r>
              <a:rPr lang="en-US" dirty="0" smtClean="0"/>
              <a:t>We demonstrate the scalability and performance of the Convolutional Neural Networks as compared with fully connected feed forward neural networks.  </a:t>
            </a:r>
          </a:p>
          <a:p>
            <a:pPr marL="457200" lvl="1" indent="0">
              <a:buNone/>
            </a:pPr>
            <a:endParaRPr lang="en-US" dirty="0" smtClean="0"/>
          </a:p>
          <a:p>
            <a:pPr lvl="1">
              <a:buFont typeface="Wingdings" panose="05000000000000000000" pitchFamily="2" charset="2"/>
              <a:buChar char="Ø"/>
            </a:pPr>
            <a:endParaRPr lang="en-US" dirty="0" smtClean="0"/>
          </a:p>
        </p:txBody>
      </p:sp>
    </p:spTree>
    <p:extLst>
      <p:ext uri="{BB962C8B-B14F-4D97-AF65-F5344CB8AC3E}">
        <p14:creationId xmlns:p14="http://schemas.microsoft.com/office/powerpoint/2010/main" val="11853115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8287"/>
          </a:xfrm>
        </p:spPr>
        <p:txBody>
          <a:bodyPr/>
          <a:lstStyle/>
          <a:p>
            <a:pPr algn="ctr"/>
            <a:r>
              <a:rPr lang="en-US" dirty="0" smtClean="0"/>
              <a:t>Results</a:t>
            </a:r>
            <a:endParaRPr lang="en-US" dirty="0"/>
          </a:p>
        </p:txBody>
      </p:sp>
      <p:sp>
        <p:nvSpPr>
          <p:cNvPr id="3" name="Content Placeholder 2"/>
          <p:cNvSpPr>
            <a:spLocks noGrp="1"/>
          </p:cNvSpPr>
          <p:nvPr>
            <p:ph idx="1"/>
          </p:nvPr>
        </p:nvSpPr>
        <p:spPr>
          <a:xfrm>
            <a:off x="677333" y="1529524"/>
            <a:ext cx="11171229" cy="3880773"/>
          </a:xfrm>
        </p:spPr>
        <p:txBody>
          <a:bodyPr/>
          <a:lstStyle/>
          <a:p>
            <a:r>
              <a:rPr lang="en-US" dirty="0" smtClean="0"/>
              <a:t>We achieved the following results after 4 training epochs (L12-pooling used in this case).</a:t>
            </a:r>
          </a:p>
          <a:p>
            <a:endParaRPr lang="en-US" dirty="0"/>
          </a:p>
          <a:p>
            <a:pPr marL="0" indent="0">
              <a:buNone/>
            </a:pP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516" t="9941" r="7792" b="10658"/>
          <a:stretch/>
        </p:blipFill>
        <p:spPr>
          <a:xfrm>
            <a:off x="6199031" y="2239032"/>
            <a:ext cx="5992969" cy="3554569"/>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7857" t="10600" r="7139" b="11317"/>
          <a:stretch/>
        </p:blipFill>
        <p:spPr>
          <a:xfrm>
            <a:off x="1" y="2239032"/>
            <a:ext cx="6104586" cy="3503053"/>
          </a:xfrm>
          <a:prstGeom prst="rect">
            <a:avLst/>
          </a:prstGeom>
        </p:spPr>
      </p:pic>
      <p:sp>
        <p:nvSpPr>
          <p:cNvPr id="6" name="TextBox 5"/>
          <p:cNvSpPr txBox="1"/>
          <p:nvPr/>
        </p:nvSpPr>
        <p:spPr>
          <a:xfrm>
            <a:off x="677333" y="6091707"/>
            <a:ext cx="4757552" cy="369332"/>
          </a:xfrm>
          <a:prstGeom prst="rect">
            <a:avLst/>
          </a:prstGeom>
          <a:noFill/>
        </p:spPr>
        <p:txBody>
          <a:bodyPr wrap="square" rtlCol="0">
            <a:spAutoFit/>
          </a:bodyPr>
          <a:lstStyle/>
          <a:p>
            <a:r>
              <a:rPr lang="en-US" dirty="0" smtClean="0"/>
              <a:t>Training accuracy</a:t>
            </a:r>
            <a:endParaRPr lang="en-US" dirty="0"/>
          </a:p>
        </p:txBody>
      </p:sp>
      <p:sp>
        <p:nvSpPr>
          <p:cNvPr id="7" name="TextBox 6"/>
          <p:cNvSpPr txBox="1"/>
          <p:nvPr/>
        </p:nvSpPr>
        <p:spPr>
          <a:xfrm>
            <a:off x="7173532" y="6091707"/>
            <a:ext cx="4121240" cy="369332"/>
          </a:xfrm>
          <a:prstGeom prst="rect">
            <a:avLst/>
          </a:prstGeom>
          <a:noFill/>
        </p:spPr>
        <p:txBody>
          <a:bodyPr wrap="square" rtlCol="0">
            <a:spAutoFit/>
          </a:bodyPr>
          <a:lstStyle/>
          <a:p>
            <a:r>
              <a:rPr lang="en-US" dirty="0" smtClean="0"/>
              <a:t>Testing accuracy</a:t>
            </a:r>
            <a:endParaRPr lang="en-US" dirty="0"/>
          </a:p>
        </p:txBody>
      </p:sp>
    </p:spTree>
    <p:extLst>
      <p:ext uri="{BB962C8B-B14F-4D97-AF65-F5344CB8AC3E}">
        <p14:creationId xmlns:p14="http://schemas.microsoft.com/office/powerpoint/2010/main" val="29864242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Results</a:t>
            </a:r>
            <a:endParaRPr lang="en-US" dirty="0"/>
          </a:p>
        </p:txBody>
      </p:sp>
      <p:pic>
        <p:nvPicPr>
          <p:cNvPr id="4" name="Content Placeholder 3" descr="D:\8th Semester\Major-Project\SVHN\plot.jpg"/>
          <p:cNvPicPr>
            <a:picLocks noGrp="1"/>
          </p:cNvPicPr>
          <p:nvPr>
            <p:ph idx="1"/>
          </p:nvPr>
        </p:nvPicPr>
        <p:blipFill rotWithShape="1">
          <a:blip r:embed="rId2">
            <a:extLst>
              <a:ext uri="{28A0092B-C50C-407E-A947-70E740481C1C}">
                <a14:useLocalDpi xmlns:a14="http://schemas.microsoft.com/office/drawing/2010/main" val="0"/>
              </a:ext>
            </a:extLst>
          </a:blip>
          <a:srcRect l="2346" r="5904" b="5797"/>
          <a:stretch/>
        </p:blipFill>
        <p:spPr bwMode="auto">
          <a:xfrm>
            <a:off x="528034" y="1522712"/>
            <a:ext cx="4893972" cy="3714754"/>
          </a:xfrm>
          <a:prstGeom prst="rect">
            <a:avLst/>
          </a:prstGeom>
          <a:noFill/>
          <a:ln>
            <a:noFill/>
          </a:ln>
          <a:extLst>
            <a:ext uri="{53640926-AAD7-44D8-BBD7-CCE9431645EC}">
              <a14:shadowObscured xmlns:a14="http://schemas.microsoft.com/office/drawing/2010/main"/>
            </a:ext>
          </a:extLst>
        </p:spPr>
      </p:pic>
      <p:sp>
        <p:nvSpPr>
          <p:cNvPr id="5" name="TextBox 4"/>
          <p:cNvSpPr txBox="1"/>
          <p:nvPr/>
        </p:nvSpPr>
        <p:spPr>
          <a:xfrm>
            <a:off x="1043189" y="5602310"/>
            <a:ext cx="4250028" cy="369332"/>
          </a:xfrm>
          <a:prstGeom prst="rect">
            <a:avLst/>
          </a:prstGeom>
          <a:noFill/>
        </p:spPr>
        <p:txBody>
          <a:bodyPr wrap="square" rtlCol="0">
            <a:spAutoFit/>
          </a:bodyPr>
          <a:lstStyle/>
          <a:p>
            <a:r>
              <a:rPr lang="en-US" dirty="0" smtClean="0"/>
              <a:t>Training accuracy vs ‘p’ of </a:t>
            </a:r>
            <a:r>
              <a:rPr lang="en-US" dirty="0" err="1" smtClean="0"/>
              <a:t>Lp</a:t>
            </a:r>
            <a:r>
              <a:rPr lang="en-US" dirty="0" smtClean="0"/>
              <a:t>-pooling</a:t>
            </a:r>
            <a:endParaRPr lang="en-US" dirty="0"/>
          </a:p>
        </p:txBody>
      </p:sp>
      <p:sp>
        <p:nvSpPr>
          <p:cNvPr id="6" name="TextBox 5"/>
          <p:cNvSpPr txBox="1"/>
          <p:nvPr/>
        </p:nvSpPr>
        <p:spPr>
          <a:xfrm>
            <a:off x="5975797" y="1803042"/>
            <a:ext cx="3580327" cy="4524315"/>
          </a:xfrm>
          <a:prstGeom prst="rect">
            <a:avLst/>
          </a:prstGeom>
          <a:noFill/>
        </p:spPr>
        <p:txBody>
          <a:bodyPr wrap="square" rtlCol="0">
            <a:spAutoFit/>
          </a:bodyPr>
          <a:lstStyle/>
          <a:p>
            <a:pPr marL="285750" indent="-285750">
              <a:buFont typeface="Wingdings" panose="05000000000000000000" pitchFamily="2" charset="2"/>
              <a:buChar char="à"/>
            </a:pPr>
            <a:r>
              <a:rPr lang="en-US" dirty="0" smtClean="0">
                <a:sym typeface="Wingdings" panose="05000000000000000000" pitchFamily="2" charset="2"/>
              </a:rPr>
              <a:t>There is no single optimum value for ‘p’ as we know from </a:t>
            </a:r>
            <a:r>
              <a:rPr lang="en-US" dirty="0" err="1" smtClean="0">
                <a:sym typeface="Wingdings" panose="05000000000000000000" pitchFamily="2" charset="2"/>
              </a:rPr>
              <a:t>LeCun</a:t>
            </a:r>
            <a:r>
              <a:rPr lang="en-US" dirty="0" smtClean="0">
                <a:sym typeface="Wingdings" panose="05000000000000000000" pitchFamily="2" charset="2"/>
              </a:rPr>
              <a:t> et al. </a:t>
            </a:r>
          </a:p>
          <a:p>
            <a:pPr marL="285750" indent="-285750">
              <a:buFont typeface="Wingdings" panose="05000000000000000000" pitchFamily="2" charset="2"/>
              <a:buChar char="à"/>
            </a:pPr>
            <a:r>
              <a:rPr lang="en-US" dirty="0" smtClean="0">
                <a:sym typeface="Wingdings" panose="05000000000000000000" pitchFamily="2" charset="2"/>
              </a:rPr>
              <a:t>The value is dependent on the input space.</a:t>
            </a:r>
          </a:p>
          <a:p>
            <a:pPr marL="285750" indent="-285750">
              <a:buFont typeface="Wingdings" panose="05000000000000000000" pitchFamily="2" charset="2"/>
              <a:buChar char="à"/>
            </a:pPr>
            <a:r>
              <a:rPr lang="en-US" dirty="0" smtClean="0">
                <a:sym typeface="Wingdings" panose="05000000000000000000" pitchFamily="2" charset="2"/>
              </a:rPr>
              <a:t>For the SVHN space, this value seems to converge towards 12.</a:t>
            </a:r>
          </a:p>
          <a:p>
            <a:pPr marL="285750" indent="-285750">
              <a:buFont typeface="Wingdings" panose="05000000000000000000" pitchFamily="2" charset="2"/>
              <a:buChar char="à"/>
            </a:pPr>
            <a:r>
              <a:rPr lang="en-US" dirty="0" smtClean="0">
                <a:sym typeface="Wingdings" panose="05000000000000000000" pitchFamily="2" charset="2"/>
              </a:rPr>
              <a:t>A more accurate picture can come about by training for an even larger number of epochs.</a:t>
            </a:r>
          </a:p>
          <a:p>
            <a:pPr marL="285750" indent="-285750">
              <a:buFont typeface="Wingdings" panose="05000000000000000000" pitchFamily="2" charset="2"/>
              <a:buChar char="à"/>
            </a:pPr>
            <a:r>
              <a:rPr lang="en-US" dirty="0" smtClean="0">
                <a:sym typeface="Wingdings" panose="05000000000000000000" pitchFamily="2" charset="2"/>
              </a:rPr>
              <a:t>In the research work we cite, the number of training epochs were around 1000, compared with our 5 to 6. </a:t>
            </a:r>
            <a:endParaRPr lang="en-US" dirty="0"/>
          </a:p>
        </p:txBody>
      </p:sp>
    </p:spTree>
    <p:extLst>
      <p:ext uri="{BB962C8B-B14F-4D97-AF65-F5344CB8AC3E}">
        <p14:creationId xmlns:p14="http://schemas.microsoft.com/office/powerpoint/2010/main" val="21282313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Results</a:t>
            </a:r>
          </a:p>
        </p:txBody>
      </p:sp>
      <p:sp>
        <p:nvSpPr>
          <p:cNvPr id="7" name="TextBox 6"/>
          <p:cNvSpPr txBox="1"/>
          <p:nvPr/>
        </p:nvSpPr>
        <p:spPr>
          <a:xfrm>
            <a:off x="6516710" y="1930400"/>
            <a:ext cx="2987898" cy="2031325"/>
          </a:xfrm>
          <a:prstGeom prst="rect">
            <a:avLst/>
          </a:prstGeom>
          <a:noFill/>
        </p:spPr>
        <p:txBody>
          <a:bodyPr wrap="square" rtlCol="0">
            <a:spAutoFit/>
          </a:bodyPr>
          <a:lstStyle/>
          <a:p>
            <a:r>
              <a:rPr lang="en-US" dirty="0" smtClean="0">
                <a:sym typeface="Wingdings" panose="05000000000000000000" pitchFamily="2" charset="2"/>
              </a:rPr>
              <a:t> </a:t>
            </a:r>
            <a:r>
              <a:rPr lang="en-US" dirty="0" smtClean="0"/>
              <a:t>Improvement </a:t>
            </a:r>
            <a:r>
              <a:rPr lang="en-US" dirty="0"/>
              <a:t>of Multi-Stage features (MS) over Single-Stage features (SS) in </a:t>
            </a:r>
            <a:r>
              <a:rPr lang="en-US" dirty="0" smtClean="0"/>
              <a:t>accuracy on testing set.</a:t>
            </a:r>
          </a:p>
          <a:p>
            <a:endParaRPr lang="en-US" dirty="0"/>
          </a:p>
          <a:p>
            <a:r>
              <a:rPr lang="en-US" dirty="0" smtClean="0">
                <a:sym typeface="Wingdings" panose="05000000000000000000" pitchFamily="2" charset="2"/>
              </a:rPr>
              <a:t> </a:t>
            </a:r>
            <a:r>
              <a:rPr lang="en-US" dirty="0" smtClean="0"/>
              <a:t>Time taken to train over 12 epochs </a:t>
            </a:r>
            <a:r>
              <a:rPr lang="en-US" dirty="0" smtClean="0">
                <a:sym typeface="Wingdings" panose="05000000000000000000" pitchFamily="2" charset="2"/>
              </a:rPr>
              <a:t> 8 hours</a:t>
            </a:r>
            <a:endParaRPr lang="en-US" dirty="0" smtClean="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728" y="1555281"/>
            <a:ext cx="5979830" cy="4484873"/>
          </a:xfrm>
        </p:spPr>
      </p:pic>
    </p:spTree>
    <p:extLst>
      <p:ext uri="{BB962C8B-B14F-4D97-AF65-F5344CB8AC3E}">
        <p14:creationId xmlns:p14="http://schemas.microsoft.com/office/powerpoint/2010/main" val="33451995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26265"/>
            <a:ext cx="8596668" cy="613893"/>
          </a:xfrm>
        </p:spPr>
        <p:txBody>
          <a:bodyPr>
            <a:normAutofit fontScale="90000"/>
          </a:bodyPr>
          <a:lstStyle/>
          <a:p>
            <a:pPr algn="ctr"/>
            <a:r>
              <a:rPr lang="en-US" dirty="0" smtClean="0"/>
              <a:t>Some Observations and Conclusion</a:t>
            </a:r>
            <a:endParaRPr lang="en-US" dirty="0"/>
          </a:p>
        </p:txBody>
      </p:sp>
      <p:sp>
        <p:nvSpPr>
          <p:cNvPr id="3" name="Content Placeholder 2"/>
          <p:cNvSpPr>
            <a:spLocks noGrp="1"/>
          </p:cNvSpPr>
          <p:nvPr>
            <p:ph idx="1"/>
          </p:nvPr>
        </p:nvSpPr>
        <p:spPr>
          <a:xfrm>
            <a:off x="677334" y="1349220"/>
            <a:ext cx="8596668" cy="5322036"/>
          </a:xfrm>
        </p:spPr>
        <p:txBody>
          <a:bodyPr>
            <a:normAutofit/>
          </a:bodyPr>
          <a:lstStyle/>
          <a:p>
            <a:r>
              <a:rPr lang="en-US" dirty="0" smtClean="0"/>
              <a:t>Through this project and the results obtained, it is clear that CNNs have a vastly greater learning potential than multi layer perceptrons.</a:t>
            </a:r>
          </a:p>
          <a:p>
            <a:r>
              <a:rPr lang="en-US" dirty="0" smtClean="0"/>
              <a:t>The learning capacity of the CNNs can be adjusted by controlling their height and width.</a:t>
            </a:r>
          </a:p>
          <a:p>
            <a:r>
              <a:rPr lang="en-US" dirty="0" err="1" smtClean="0"/>
              <a:t>Lp</a:t>
            </a:r>
            <a:r>
              <a:rPr lang="en-US" dirty="0" smtClean="0"/>
              <a:t>-pooling is an effective way of pooling the features </a:t>
            </a:r>
            <a:r>
              <a:rPr lang="en-US" dirty="0" smtClean="0">
                <a:sym typeface="Wingdings" panose="05000000000000000000" pitchFamily="2" charset="2"/>
              </a:rPr>
              <a:t> it enhances stronger features in the image patch being learnt and diminishes the weaker features, thus enabling better learning. </a:t>
            </a:r>
            <a:endParaRPr lang="en-US" dirty="0" smtClean="0"/>
          </a:p>
          <a:p>
            <a:r>
              <a:rPr lang="en-US" dirty="0" smtClean="0"/>
              <a:t>Learning in CNNs is much faster than MLPs, since only its last two layers are fully connected.</a:t>
            </a:r>
          </a:p>
          <a:p>
            <a:pPr lvl="1"/>
            <a:r>
              <a:rPr lang="en-US" dirty="0"/>
              <a:t>This makes training faster and easier.</a:t>
            </a:r>
          </a:p>
          <a:p>
            <a:pPr lvl="1"/>
            <a:r>
              <a:rPr lang="en-US" dirty="0"/>
              <a:t>It reduces over-fitting.</a:t>
            </a:r>
          </a:p>
          <a:p>
            <a:pPr lvl="1"/>
            <a:r>
              <a:rPr lang="en-US" dirty="0"/>
              <a:t>Each layer of the CNN is learning a different feature </a:t>
            </a:r>
            <a:r>
              <a:rPr lang="en-US" dirty="0">
                <a:sym typeface="Wingdings" panose="05000000000000000000" pitchFamily="2" charset="2"/>
              </a:rPr>
              <a:t> from simple abstract features to more complicated ones as we propagate through the network.</a:t>
            </a:r>
          </a:p>
          <a:p>
            <a:r>
              <a:rPr lang="en-US" dirty="0" smtClean="0"/>
              <a:t>Using Multi-Stage features is an effective way to increase performance and also to capture geo-spatial information in an image, which may be lost due to pooling.</a:t>
            </a:r>
          </a:p>
          <a:p>
            <a:pPr lvl="1"/>
            <a:endParaRPr lang="en-US" dirty="0" smtClean="0">
              <a:sym typeface="Wingdings" panose="05000000000000000000" pitchFamily="2" charset="2"/>
            </a:endParaRPr>
          </a:p>
        </p:txBody>
      </p:sp>
    </p:spTree>
    <p:extLst>
      <p:ext uri="{BB962C8B-B14F-4D97-AF65-F5344CB8AC3E}">
        <p14:creationId xmlns:p14="http://schemas.microsoft.com/office/powerpoint/2010/main" val="41791271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7476"/>
            <a:ext cx="8596668" cy="613893"/>
          </a:xfrm>
        </p:spPr>
        <p:txBody>
          <a:bodyPr>
            <a:normAutofit fontScale="90000"/>
          </a:bodyPr>
          <a:lstStyle/>
          <a:p>
            <a:pPr algn="ctr"/>
            <a:r>
              <a:rPr lang="en-US" dirty="0" smtClean="0"/>
              <a:t>Research Work Publication</a:t>
            </a:r>
            <a:endParaRPr lang="en-US" dirty="0"/>
          </a:p>
        </p:txBody>
      </p:sp>
      <p:sp>
        <p:nvSpPr>
          <p:cNvPr id="3" name="Content Placeholder 2"/>
          <p:cNvSpPr>
            <a:spLocks noGrp="1"/>
          </p:cNvSpPr>
          <p:nvPr>
            <p:ph idx="1"/>
          </p:nvPr>
        </p:nvSpPr>
        <p:spPr>
          <a:xfrm>
            <a:off x="677334" y="924216"/>
            <a:ext cx="9303793" cy="5644009"/>
          </a:xfrm>
        </p:spPr>
        <p:txBody>
          <a:bodyPr>
            <a:normAutofit/>
          </a:bodyPr>
          <a:lstStyle/>
          <a:p>
            <a:endParaRPr lang="en-US" dirty="0" smtClean="0"/>
          </a:p>
          <a:p>
            <a:r>
              <a:rPr lang="en-US" dirty="0" smtClean="0"/>
              <a:t>The research paper on this work has been accepted for publication in the following journals.</a:t>
            </a:r>
          </a:p>
          <a:p>
            <a:endParaRPr lang="en-US" b="1" dirty="0" smtClean="0"/>
          </a:p>
          <a:p>
            <a:r>
              <a:rPr lang="en-US" b="1" dirty="0" smtClean="0"/>
              <a:t>International Journal of Innovative Science, Engineering and Technology – ISSN 2348 – 7968</a:t>
            </a:r>
          </a:p>
          <a:p>
            <a:pPr lvl="1"/>
            <a:r>
              <a:rPr lang="en-US" b="1" dirty="0">
                <a:hlinkClick r:id="rId2"/>
              </a:rPr>
              <a:t>http://</a:t>
            </a:r>
            <a:r>
              <a:rPr lang="en-US" b="1" dirty="0" smtClean="0">
                <a:hlinkClick r:id="rId2"/>
              </a:rPr>
              <a:t>ijiset.com/articlesv2/articlesv2s4.html</a:t>
            </a:r>
            <a:endParaRPr lang="en-US" b="1" dirty="0" smtClean="0"/>
          </a:p>
          <a:p>
            <a:pPr lvl="1"/>
            <a:r>
              <a:rPr lang="en-US" b="1" dirty="0" smtClean="0">
                <a:solidFill>
                  <a:srgbClr val="00B0F0"/>
                </a:solidFill>
              </a:rPr>
              <a:t>Indexed in Institute for Science Information, ISSN, Google Scholar, Bing, International Scientific Indexing, NISCAIR, DRJI, Scientific Indexing Services</a:t>
            </a:r>
          </a:p>
          <a:p>
            <a:endParaRPr lang="en-US" b="1" dirty="0" smtClean="0"/>
          </a:p>
          <a:p>
            <a:r>
              <a:rPr lang="en-US" b="1" dirty="0" smtClean="0"/>
              <a:t>Journal of Control, Robotics and Mechatronics – United Scholars Publication, California, USA</a:t>
            </a:r>
          </a:p>
          <a:p>
            <a:pPr lvl="1"/>
            <a:r>
              <a:rPr lang="en-US" b="1" dirty="0">
                <a:solidFill>
                  <a:srgbClr val="00B0F0"/>
                </a:solidFill>
                <a:hlinkClick r:id="rId3"/>
              </a:rPr>
              <a:t>http://www.unitedscholars.net/journal-of-control--robotics--</a:t>
            </a:r>
            <a:r>
              <a:rPr lang="en-US" b="1" dirty="0" smtClean="0">
                <a:solidFill>
                  <a:srgbClr val="00B0F0"/>
                </a:solidFill>
                <a:hlinkClick r:id="rId3"/>
              </a:rPr>
              <a:t>and-mechatronic-systems.html</a:t>
            </a:r>
            <a:endParaRPr lang="en-US" b="1" dirty="0" smtClean="0">
              <a:solidFill>
                <a:srgbClr val="00B0F0"/>
              </a:solidFill>
            </a:endParaRPr>
          </a:p>
          <a:p>
            <a:pPr lvl="1"/>
            <a:r>
              <a:rPr lang="en-US" b="1" dirty="0" smtClean="0">
                <a:solidFill>
                  <a:srgbClr val="00B0F0"/>
                </a:solidFill>
              </a:rPr>
              <a:t>Indexed in Google Scholar, Bing</a:t>
            </a:r>
          </a:p>
          <a:p>
            <a:pPr marL="457200" lvl="1" indent="0">
              <a:buNone/>
            </a:pPr>
            <a:endParaRPr lang="en-US" sz="1200" b="1" dirty="0">
              <a:solidFill>
                <a:srgbClr val="0070C0"/>
              </a:solidFill>
            </a:endParaRPr>
          </a:p>
        </p:txBody>
      </p:sp>
    </p:spTree>
    <p:extLst>
      <p:ext uri="{BB962C8B-B14F-4D97-AF65-F5344CB8AC3E}">
        <p14:creationId xmlns:p14="http://schemas.microsoft.com/office/powerpoint/2010/main" val="26932377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Acknowledgement</a:t>
            </a:r>
            <a:endParaRPr lang="en-US" dirty="0"/>
          </a:p>
        </p:txBody>
      </p:sp>
      <p:sp>
        <p:nvSpPr>
          <p:cNvPr id="3" name="Content Placeholder 2"/>
          <p:cNvSpPr>
            <a:spLocks noGrp="1"/>
          </p:cNvSpPr>
          <p:nvPr>
            <p:ph idx="1"/>
          </p:nvPr>
        </p:nvSpPr>
        <p:spPr/>
        <p:txBody>
          <a:bodyPr/>
          <a:lstStyle/>
          <a:p>
            <a:pPr marL="0" indent="0">
              <a:buNone/>
            </a:pPr>
            <a:r>
              <a:rPr lang="en-US" dirty="0" smtClean="0"/>
              <a:t>We </a:t>
            </a:r>
            <a:r>
              <a:rPr lang="en-US" dirty="0"/>
              <a:t>would like to express </a:t>
            </a:r>
            <a:r>
              <a:rPr lang="en-US" dirty="0" smtClean="0"/>
              <a:t>our </a:t>
            </a:r>
            <a:r>
              <a:rPr lang="en-US" dirty="0"/>
              <a:t>deep gratitude to Professor </a:t>
            </a:r>
            <a:r>
              <a:rPr lang="en-US" dirty="0">
                <a:solidFill>
                  <a:srgbClr val="0070C0"/>
                </a:solidFill>
              </a:rPr>
              <a:t>Rajesh K Yadav</a:t>
            </a:r>
            <a:r>
              <a:rPr lang="en-US" dirty="0"/>
              <a:t>, Delhi Technological University, for </a:t>
            </a:r>
            <a:r>
              <a:rPr lang="en-US" dirty="0" smtClean="0"/>
              <a:t>his patient </a:t>
            </a:r>
            <a:r>
              <a:rPr lang="en-US" dirty="0"/>
              <a:t>guidance, </a:t>
            </a:r>
            <a:r>
              <a:rPr lang="en-US" dirty="0" smtClean="0"/>
              <a:t>enthusiastic encouragement </a:t>
            </a:r>
            <a:r>
              <a:rPr lang="en-US" dirty="0"/>
              <a:t>and useful critiques of this research work. His willingness to </a:t>
            </a:r>
            <a:r>
              <a:rPr lang="en-US" dirty="0" smtClean="0"/>
              <a:t>give his </a:t>
            </a:r>
            <a:r>
              <a:rPr lang="en-US" dirty="0"/>
              <a:t>time so generously has been appreciated</a:t>
            </a:r>
            <a:r>
              <a:rPr lang="en-US" dirty="0" smtClean="0"/>
              <a:t>.</a:t>
            </a:r>
          </a:p>
          <a:p>
            <a:pPr marL="0" indent="0">
              <a:buNone/>
            </a:pPr>
            <a:endParaRPr lang="en-US" dirty="0"/>
          </a:p>
          <a:p>
            <a:pPr marL="0" indent="0">
              <a:buNone/>
            </a:pPr>
            <a:r>
              <a:rPr lang="en-US" dirty="0" smtClean="0"/>
              <a:t>Thank you!</a:t>
            </a:r>
            <a:endParaRPr lang="en-US" dirty="0"/>
          </a:p>
        </p:txBody>
      </p:sp>
    </p:spTree>
    <p:extLst>
      <p:ext uri="{BB962C8B-B14F-4D97-AF65-F5344CB8AC3E}">
        <p14:creationId xmlns:p14="http://schemas.microsoft.com/office/powerpoint/2010/main" val="14026037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References And Bibliography</a:t>
            </a:r>
            <a:endParaRPr lang="en-US" dirty="0"/>
          </a:p>
        </p:txBody>
      </p:sp>
      <p:sp>
        <p:nvSpPr>
          <p:cNvPr id="3" name="Content Placeholder 2"/>
          <p:cNvSpPr>
            <a:spLocks noGrp="1"/>
          </p:cNvSpPr>
          <p:nvPr>
            <p:ph idx="1"/>
          </p:nvPr>
        </p:nvSpPr>
        <p:spPr>
          <a:xfrm>
            <a:off x="677334" y="1493949"/>
            <a:ext cx="8596668" cy="4547413"/>
          </a:xfrm>
        </p:spPr>
        <p:txBody>
          <a:bodyPr>
            <a:normAutofit fontScale="92500" lnSpcReduction="20000"/>
          </a:bodyPr>
          <a:lstStyle/>
          <a:p>
            <a:r>
              <a:rPr lang="en-US" dirty="0"/>
              <a:t>[1] Bache, K. &amp; </a:t>
            </a:r>
            <a:r>
              <a:rPr lang="en-US" dirty="0" err="1"/>
              <a:t>Lichman</a:t>
            </a:r>
            <a:r>
              <a:rPr lang="en-US" dirty="0"/>
              <a:t>, M. (2013). </a:t>
            </a:r>
            <a:r>
              <a:rPr lang="en-US" u="sng" dirty="0">
                <a:hlinkClick r:id="rId2"/>
              </a:rPr>
              <a:t>UCI Machine Learning Repository</a:t>
            </a:r>
            <a:r>
              <a:rPr lang="en-US" dirty="0"/>
              <a:t>. Irvine, CA: University of California, School of Information and Computer Science; </a:t>
            </a:r>
            <a:r>
              <a:rPr lang="en-US" u="sng" dirty="0">
                <a:hlinkClick r:id="rId3"/>
              </a:rPr>
              <a:t>http://www.kaggle.com/c/forest-cover-type-prediction</a:t>
            </a:r>
            <a:endParaRPr lang="en-US" dirty="0"/>
          </a:p>
          <a:p>
            <a:r>
              <a:rPr lang="en-US" dirty="0"/>
              <a:t> </a:t>
            </a:r>
            <a:r>
              <a:rPr lang="en-US" dirty="0" smtClean="0"/>
              <a:t>[</a:t>
            </a:r>
            <a:r>
              <a:rPr lang="en-US" dirty="0"/>
              <a:t>2] Convolutional Neural Networks Applied to House Numbers Digit Classification. Pierre </a:t>
            </a:r>
            <a:r>
              <a:rPr lang="en-US" dirty="0" err="1"/>
              <a:t>Sermanet</a:t>
            </a:r>
            <a:r>
              <a:rPr lang="en-US" dirty="0"/>
              <a:t>, </a:t>
            </a:r>
            <a:r>
              <a:rPr lang="en-US" dirty="0" err="1"/>
              <a:t>Soumith</a:t>
            </a:r>
            <a:r>
              <a:rPr lang="en-US" dirty="0"/>
              <a:t> </a:t>
            </a:r>
            <a:r>
              <a:rPr lang="en-US" dirty="0" err="1"/>
              <a:t>Chintala</a:t>
            </a:r>
            <a:r>
              <a:rPr lang="en-US" dirty="0"/>
              <a:t> and Yann </a:t>
            </a:r>
            <a:r>
              <a:rPr lang="en-US" dirty="0" err="1"/>
              <a:t>LeCun</a:t>
            </a:r>
            <a:r>
              <a:rPr lang="en-US" dirty="0"/>
              <a:t>, The Courant Institute of Mathematical </a:t>
            </a:r>
            <a:r>
              <a:rPr lang="en-US" dirty="0" err="1" smtClean="0"/>
              <a:t>sciences.New</a:t>
            </a:r>
            <a:r>
              <a:rPr lang="en-US" dirty="0" smtClean="0"/>
              <a:t> </a:t>
            </a:r>
            <a:r>
              <a:rPr lang="en-US" dirty="0"/>
              <a:t>York University. {</a:t>
            </a:r>
            <a:r>
              <a:rPr lang="en-US" dirty="0" err="1"/>
              <a:t>sermanet,soumith,yann</a:t>
            </a:r>
            <a:r>
              <a:rPr lang="en-US" dirty="0"/>
              <a:t>}@cs.nyu.edu </a:t>
            </a:r>
            <a:r>
              <a:rPr lang="en-US" u="sng" dirty="0" smtClean="0">
                <a:hlinkClick r:id="rId4"/>
              </a:rPr>
              <a:t>http</a:t>
            </a:r>
            <a:r>
              <a:rPr lang="en-US" u="sng" dirty="0">
                <a:hlinkClick r:id="rId4"/>
              </a:rPr>
              <a:t>://arxiv.org/abs/1204.3968v1</a:t>
            </a:r>
            <a:r>
              <a:rPr lang="en-US" dirty="0"/>
              <a:t>;</a:t>
            </a:r>
          </a:p>
          <a:p>
            <a:r>
              <a:rPr lang="en-US" dirty="0"/>
              <a:t> </a:t>
            </a:r>
            <a:r>
              <a:rPr lang="en-US" dirty="0" smtClean="0"/>
              <a:t>[</a:t>
            </a:r>
            <a:r>
              <a:rPr lang="en-US" dirty="0"/>
              <a:t>3] Yuval </a:t>
            </a:r>
            <a:r>
              <a:rPr lang="en-US" dirty="0" err="1"/>
              <a:t>Netzer</a:t>
            </a:r>
            <a:r>
              <a:rPr lang="en-US" dirty="0"/>
              <a:t>, Tao Wang, Adam Coates, Alessandro </a:t>
            </a:r>
            <a:r>
              <a:rPr lang="en-US" dirty="0" err="1"/>
              <a:t>Bissacco</a:t>
            </a:r>
            <a:r>
              <a:rPr lang="en-US" dirty="0"/>
              <a:t>, Bo Wu, Andrew Y. Ng </a:t>
            </a:r>
            <a:r>
              <a:rPr lang="en-US" u="sng" dirty="0"/>
              <a:t>Reading Digits in Natural Images with Unsupervised Feature Learning</a:t>
            </a:r>
            <a:r>
              <a:rPr lang="en-US" dirty="0"/>
              <a:t> </a:t>
            </a:r>
            <a:r>
              <a:rPr lang="en-US" i="1" dirty="0"/>
              <a:t>NIPS Workshop on Deep Learning and Unsupervised Feature Learning 2011</a:t>
            </a:r>
            <a:r>
              <a:rPr lang="en-US" dirty="0"/>
              <a:t>. (</a:t>
            </a:r>
            <a:r>
              <a:rPr lang="en-US" u="sng" dirty="0">
                <a:hlinkClick r:id="rId5"/>
              </a:rPr>
              <a:t>PDF</a:t>
            </a:r>
            <a:r>
              <a:rPr lang="en-US" dirty="0"/>
              <a:t>); http://ufldl.stanford.edu/housenumbers/</a:t>
            </a:r>
            <a:r>
              <a:rPr lang="en-US" u="sng" dirty="0"/>
              <a:t>;</a:t>
            </a:r>
            <a:endParaRPr lang="en-US" dirty="0"/>
          </a:p>
          <a:p>
            <a:r>
              <a:rPr lang="en-US" u="sng" dirty="0" smtClean="0"/>
              <a:t>[</a:t>
            </a:r>
            <a:r>
              <a:rPr lang="en-US" u="sng" dirty="0"/>
              <a:t>4] http://torch.ch/</a:t>
            </a:r>
            <a:endParaRPr lang="en-US" dirty="0"/>
          </a:p>
          <a:p>
            <a:r>
              <a:rPr lang="en-US" dirty="0" smtClean="0"/>
              <a:t>[</a:t>
            </a:r>
            <a:r>
              <a:rPr lang="en-US" dirty="0"/>
              <a:t>5] http://ufldl.stanford.edu/wiki/index.php?title=SoftmaxRegression&amp;oldid=2288</a:t>
            </a:r>
          </a:p>
          <a:p>
            <a:r>
              <a:rPr lang="en-US" dirty="0" smtClean="0"/>
              <a:t>[</a:t>
            </a:r>
            <a:r>
              <a:rPr lang="en-US" dirty="0"/>
              <a:t>6] http://ufldl.stanford.edu/tutorial/supervised/ConvolutionalNeuralNetwork/</a:t>
            </a:r>
          </a:p>
          <a:p>
            <a:r>
              <a:rPr lang="en-US" u="sng" dirty="0" smtClean="0"/>
              <a:t>[</a:t>
            </a:r>
            <a:r>
              <a:rPr lang="en-US" u="sng" dirty="0"/>
              <a:t>7] </a:t>
            </a:r>
            <a:r>
              <a:rPr lang="en-US" dirty="0"/>
              <a:t>https://github.com/torch/nn</a:t>
            </a:r>
          </a:p>
          <a:p>
            <a:r>
              <a:rPr lang="en-US" u="sng" dirty="0" smtClean="0"/>
              <a:t>[</a:t>
            </a:r>
            <a:r>
              <a:rPr lang="en-US" u="sng" dirty="0"/>
              <a:t>8] </a:t>
            </a:r>
            <a:r>
              <a:rPr lang="en-US" u="sng" dirty="0">
                <a:hlinkClick r:id="rId6"/>
              </a:rPr>
              <a:t>https://github.com/torch/optim</a:t>
            </a:r>
            <a:endParaRPr lang="en-US" dirty="0"/>
          </a:p>
          <a:p>
            <a:endParaRPr lang="en-US" dirty="0"/>
          </a:p>
        </p:txBody>
      </p:sp>
    </p:spTree>
    <p:extLst>
      <p:ext uri="{BB962C8B-B14F-4D97-AF65-F5344CB8AC3E}">
        <p14:creationId xmlns:p14="http://schemas.microsoft.com/office/powerpoint/2010/main" val="4227722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dirty="0"/>
              <a:t>All models are wrong, but some are useful. </a:t>
            </a:r>
          </a:p>
        </p:txBody>
      </p:sp>
      <p:sp>
        <p:nvSpPr>
          <p:cNvPr id="3" name="Text Placeholder 2"/>
          <p:cNvSpPr>
            <a:spLocks noGrp="1"/>
          </p:cNvSpPr>
          <p:nvPr>
            <p:ph type="body" sz="quarter" idx="13"/>
          </p:nvPr>
        </p:nvSpPr>
        <p:spPr/>
        <p:txBody>
          <a:bodyPr/>
          <a:lstStyle/>
          <a:p>
            <a:pPr algn="ctr"/>
            <a:r>
              <a:rPr lang="en-US" sz="2000" dirty="0"/>
              <a:t>George E. P. Box</a:t>
            </a:r>
          </a:p>
        </p:txBody>
      </p:sp>
      <p:sp>
        <p:nvSpPr>
          <p:cNvPr id="4" name="Text Placeholder 3"/>
          <p:cNvSpPr>
            <a:spLocks noGrp="1"/>
          </p:cNvSpPr>
          <p:nvPr>
            <p:ph type="body" idx="1"/>
          </p:nvPr>
        </p:nvSpPr>
        <p:spPr/>
        <p:style>
          <a:lnRef idx="0">
            <a:schemeClr val="accent3"/>
          </a:lnRef>
          <a:fillRef idx="3">
            <a:schemeClr val="accent3"/>
          </a:fillRef>
          <a:effectRef idx="3">
            <a:schemeClr val="accent3"/>
          </a:effectRef>
          <a:fontRef idx="minor">
            <a:schemeClr val="lt1"/>
          </a:fontRef>
        </p:style>
        <p:txBody>
          <a:bodyPr>
            <a:normAutofit/>
          </a:bodyPr>
          <a:lstStyle/>
          <a:p>
            <a:pPr algn="ctr"/>
            <a:r>
              <a:rPr lang="en-US" sz="6600" dirty="0" smtClean="0"/>
              <a:t>Thank You!</a:t>
            </a:r>
            <a:endParaRPr lang="en-US" sz="6600" dirty="0"/>
          </a:p>
        </p:txBody>
      </p:sp>
    </p:spTree>
    <p:extLst>
      <p:ext uri="{BB962C8B-B14F-4D97-AF65-F5344CB8AC3E}">
        <p14:creationId xmlns:p14="http://schemas.microsoft.com/office/powerpoint/2010/main" val="1281898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1718"/>
            <a:ext cx="8596668" cy="639651"/>
          </a:xfrm>
        </p:spPr>
        <p:txBody>
          <a:bodyPr>
            <a:normAutofit fontScale="90000"/>
          </a:bodyPr>
          <a:lstStyle/>
          <a:p>
            <a:pPr algn="ctr"/>
            <a:r>
              <a:rPr lang="en-US" dirty="0" smtClean="0"/>
              <a:t>Overview – Part I</a:t>
            </a:r>
            <a:br>
              <a:rPr lang="en-US" dirty="0" smtClean="0"/>
            </a:br>
            <a:r>
              <a:rPr lang="en-US" dirty="0" smtClean="0"/>
              <a:t>Forest Cover Type Prediction</a:t>
            </a:r>
            <a:br>
              <a:rPr lang="en-US" dirty="0" smtClean="0"/>
            </a:br>
            <a:endParaRPr lang="en-US" dirty="0"/>
          </a:p>
        </p:txBody>
      </p:sp>
      <p:pic>
        <p:nvPicPr>
          <p:cNvPr id="13" name="Content Placeholder 12"/>
          <p:cNvPicPr>
            <a:picLocks noGrp="1" noChangeAspect="1"/>
          </p:cNvPicPr>
          <p:nvPr>
            <p:ph idx="1"/>
          </p:nvPr>
        </p:nvPicPr>
        <p:blipFill>
          <a:blip r:embed="rId2"/>
          <a:stretch>
            <a:fillRect/>
          </a:stretch>
        </p:blipFill>
        <p:spPr>
          <a:xfrm>
            <a:off x="5910332" y="1858852"/>
            <a:ext cx="384081" cy="158510"/>
          </a:xfrm>
          <a:prstGeom prst="rect">
            <a:avLst/>
          </a:prstGeom>
        </p:spPr>
      </p:pic>
      <p:sp>
        <p:nvSpPr>
          <p:cNvPr id="4" name="Oval 2"/>
          <p:cNvSpPr>
            <a:spLocks noChangeArrowheads="1"/>
          </p:cNvSpPr>
          <p:nvPr/>
        </p:nvSpPr>
        <p:spPr bwMode="auto">
          <a:xfrm>
            <a:off x="2754335" y="1595207"/>
            <a:ext cx="1066800" cy="685800"/>
          </a:xfrm>
          <a:prstGeom prst="ellipse">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54 Input Units</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1316060" y="1565044"/>
            <a:ext cx="1143000" cy="762000"/>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Feature Scaled Cartographic Data Store</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
        <p:nvSpPr>
          <p:cNvPr id="6" name="Rounded Rectangle 6"/>
          <p:cNvSpPr>
            <a:spLocks noChangeArrowheads="1"/>
          </p:cNvSpPr>
          <p:nvPr/>
        </p:nvSpPr>
        <p:spPr bwMode="auto">
          <a:xfrm>
            <a:off x="4078310" y="1499957"/>
            <a:ext cx="1895475" cy="895350"/>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Multi Layered Hidden Units. (108 </a:t>
            </a:r>
            <a:r>
              <a:rPr kumimoji="0" lang="en-US" altLang="en-US" sz="16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kumimoji="0" lang="en-US" altLang="en-US" sz="16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10)</a:t>
            </a:r>
            <a:endParaRPr kumimoji="0" lang="en-US" altLang="en-US" sz="16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endParaRPr>
          </a:p>
        </p:txBody>
      </p:sp>
      <p:sp>
        <p:nvSpPr>
          <p:cNvPr id="7" name="Oval 9"/>
          <p:cNvSpPr>
            <a:spLocks noChangeArrowheads="1"/>
          </p:cNvSpPr>
          <p:nvPr/>
        </p:nvSpPr>
        <p:spPr bwMode="auto">
          <a:xfrm>
            <a:off x="6228544" y="1584094"/>
            <a:ext cx="1048019" cy="657225"/>
          </a:xfrm>
          <a:prstGeom prst="ellipse">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 </a:t>
            </a:r>
            <a:r>
              <a:rPr lang="en-US" altLang="en-US" sz="1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O</a:t>
            </a:r>
            <a:r>
              <a:rPr kumimoji="0" lang="en-US" altLang="en-US" sz="14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utput Units</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0"/>
          <p:cNvSpPr>
            <a:spLocks noChangeArrowheads="1"/>
          </p:cNvSpPr>
          <p:nvPr/>
        </p:nvSpPr>
        <p:spPr bwMode="auto">
          <a:xfrm>
            <a:off x="7440635" y="1555519"/>
            <a:ext cx="1209675" cy="809625"/>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Predicted results store</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cxnSp>
        <p:nvCxnSpPr>
          <p:cNvPr id="9" name="Straight Arrow Connector 8"/>
          <p:cNvCxnSpPr/>
          <p:nvPr/>
        </p:nvCxnSpPr>
        <p:spPr>
          <a:xfrm flipV="1">
            <a:off x="2430485" y="1960502"/>
            <a:ext cx="323850"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792560" y="1970027"/>
            <a:ext cx="295275"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8"/>
          <p:cNvSpPr>
            <a:spLocks noChangeArrowheads="1"/>
          </p:cNvSpPr>
          <p:nvPr/>
        </p:nvSpPr>
        <p:spPr bwMode="auto">
          <a:xfrm>
            <a:off x="1944710" y="7522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14"/>
          <p:cNvSpPr>
            <a:spLocks noChangeArrowheads="1"/>
          </p:cNvSpPr>
          <p:nvPr/>
        </p:nvSpPr>
        <p:spPr bwMode="auto">
          <a:xfrm>
            <a:off x="1944710" y="12094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14" name="Straight Arrow Connector 13"/>
          <p:cNvCxnSpPr/>
          <p:nvPr/>
        </p:nvCxnSpPr>
        <p:spPr>
          <a:xfrm flipV="1">
            <a:off x="7185875" y="1913209"/>
            <a:ext cx="295275"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185519" y="2835214"/>
            <a:ext cx="7681055" cy="13522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smtClean="0">
                <a:solidFill>
                  <a:schemeClr val="tx1"/>
                </a:solidFill>
              </a:rPr>
              <a:t>Feed Forward Neural Network Model</a:t>
            </a:r>
          </a:p>
          <a:p>
            <a:r>
              <a:rPr lang="en-US" dirty="0" smtClean="0">
                <a:solidFill>
                  <a:schemeClr val="tx1"/>
                </a:solidFill>
              </a:rPr>
              <a:t>1. Total </a:t>
            </a:r>
            <a:r>
              <a:rPr lang="en-US" dirty="0">
                <a:solidFill>
                  <a:schemeClr val="tx1"/>
                </a:solidFill>
              </a:rPr>
              <a:t>number of input parameters/training example = 54</a:t>
            </a:r>
          </a:p>
          <a:p>
            <a:r>
              <a:rPr lang="en-US" dirty="0" smtClean="0">
                <a:solidFill>
                  <a:schemeClr val="tx1"/>
                </a:solidFill>
              </a:rPr>
              <a:t>2. Total </a:t>
            </a:r>
            <a:r>
              <a:rPr lang="en-US" dirty="0">
                <a:solidFill>
                  <a:schemeClr val="tx1"/>
                </a:solidFill>
              </a:rPr>
              <a:t>number of parameters to learn = 54*108 + 108*10 + 10*7 = </a:t>
            </a:r>
            <a:r>
              <a:rPr lang="en-US" dirty="0" smtClean="0">
                <a:solidFill>
                  <a:schemeClr val="tx1"/>
                </a:solidFill>
              </a:rPr>
              <a:t>6,982</a:t>
            </a:r>
            <a:endParaRPr lang="en-US" dirty="0">
              <a:solidFill>
                <a:schemeClr val="tx1"/>
              </a:solidFill>
            </a:endParaRPr>
          </a:p>
          <a:p>
            <a:r>
              <a:rPr lang="en-US" dirty="0" smtClean="0">
                <a:solidFill>
                  <a:schemeClr val="tx1"/>
                </a:solidFill>
              </a:rPr>
              <a:t>3. Total </a:t>
            </a:r>
            <a:r>
              <a:rPr lang="en-US" dirty="0">
                <a:solidFill>
                  <a:schemeClr val="tx1"/>
                </a:solidFill>
              </a:rPr>
              <a:t>number of training examples = </a:t>
            </a:r>
            <a:r>
              <a:rPr lang="en-US" dirty="0" smtClean="0">
                <a:solidFill>
                  <a:schemeClr val="tx1"/>
                </a:solidFill>
              </a:rPr>
              <a:t>15,120 </a:t>
            </a:r>
            <a:endParaRPr lang="en-US" dirty="0">
              <a:solidFill>
                <a:schemeClr val="tx1"/>
              </a:solidFill>
            </a:endParaRPr>
          </a:p>
          <a:p>
            <a:endParaRPr lang="en-US" dirty="0" smtClean="0">
              <a:solidFill>
                <a:schemeClr val="tx1"/>
              </a:solidFill>
            </a:endParaRPr>
          </a:p>
        </p:txBody>
      </p:sp>
      <p:sp>
        <p:nvSpPr>
          <p:cNvPr id="16" name="TextBox 15"/>
          <p:cNvSpPr txBox="1"/>
          <p:nvPr/>
        </p:nvSpPr>
        <p:spPr>
          <a:xfrm>
            <a:off x="1477916" y="4522183"/>
            <a:ext cx="6890197" cy="2031325"/>
          </a:xfrm>
          <a:prstGeom prst="rect">
            <a:avLst/>
          </a:prstGeom>
          <a:noFill/>
        </p:spPr>
        <p:txBody>
          <a:bodyPr wrap="square" rtlCol="0">
            <a:spAutoFit/>
          </a:bodyPr>
          <a:lstStyle/>
          <a:p>
            <a:pPr algn="ctr"/>
            <a:r>
              <a:rPr lang="en-US" b="1" dirty="0" smtClean="0">
                <a:solidFill>
                  <a:srgbClr val="FF0000"/>
                </a:solidFill>
              </a:rPr>
              <a:t>Total Training Time:</a:t>
            </a:r>
            <a:r>
              <a:rPr lang="en-US" dirty="0" smtClean="0">
                <a:solidFill>
                  <a:srgbClr val="FF0000"/>
                </a:solidFill>
              </a:rPr>
              <a:t> Approximately 10 minutes for 14000 training examples, 5 epochs, with around 6900 parameter modifications at each step.</a:t>
            </a:r>
          </a:p>
          <a:p>
            <a:pPr algn="ctr"/>
            <a:r>
              <a:rPr lang="en-US" b="1" dirty="0" smtClean="0">
                <a:solidFill>
                  <a:srgbClr val="FF0000"/>
                </a:solidFill>
              </a:rPr>
              <a:t>Training accuracy around 75%</a:t>
            </a:r>
            <a:endParaRPr lang="en-US" b="1" dirty="0">
              <a:solidFill>
                <a:srgbClr val="FF0000"/>
              </a:solidFill>
            </a:endParaRPr>
          </a:p>
          <a:p>
            <a:pPr algn="ctr"/>
            <a:r>
              <a:rPr lang="en-US" b="1" dirty="0" smtClean="0">
                <a:solidFill>
                  <a:srgbClr val="FF0000"/>
                </a:solidFill>
              </a:rPr>
              <a:t>Poor testing accuracy of around 35%</a:t>
            </a:r>
          </a:p>
          <a:p>
            <a:pPr algn="ctr"/>
            <a:endParaRPr lang="en-US" dirty="0">
              <a:solidFill>
                <a:srgbClr val="FF0000"/>
              </a:solidFill>
            </a:endParaRPr>
          </a:p>
          <a:p>
            <a:pPr algn="ctr"/>
            <a:r>
              <a:rPr lang="en-US" b="1" dirty="0" smtClean="0">
                <a:solidFill>
                  <a:srgbClr val="FF0000"/>
                </a:solidFill>
              </a:rPr>
              <a:t>Conclusion </a:t>
            </a:r>
            <a:r>
              <a:rPr lang="en-US" b="1" dirty="0" smtClean="0">
                <a:solidFill>
                  <a:srgbClr val="FF0000"/>
                </a:solidFill>
                <a:sym typeface="Wingdings" panose="05000000000000000000" pitchFamily="2" charset="2"/>
              </a:rPr>
              <a:t> Poor learning capacity of model.</a:t>
            </a:r>
            <a:endParaRPr lang="en-US" b="1" dirty="0">
              <a:solidFill>
                <a:srgbClr val="FF0000"/>
              </a:solidFill>
            </a:endParaRPr>
          </a:p>
        </p:txBody>
      </p:sp>
    </p:spTree>
    <p:extLst>
      <p:ext uri="{BB962C8B-B14F-4D97-AF65-F5344CB8AC3E}">
        <p14:creationId xmlns:p14="http://schemas.microsoft.com/office/powerpoint/2010/main" val="18794698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8547" r="5586"/>
          <a:stretch/>
        </p:blipFill>
        <p:spPr>
          <a:xfrm>
            <a:off x="84407" y="880428"/>
            <a:ext cx="6006904" cy="3986994"/>
          </a:xfr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7880" r="5450" b="3042"/>
          <a:stretch/>
        </p:blipFill>
        <p:spPr>
          <a:xfrm>
            <a:off x="5922499" y="880428"/>
            <a:ext cx="6189786" cy="3869778"/>
          </a:xfrm>
          <a:prstGeom prst="rect">
            <a:avLst/>
          </a:prstGeom>
        </p:spPr>
      </p:pic>
      <p:sp>
        <p:nvSpPr>
          <p:cNvPr id="6" name="TextBox 5"/>
          <p:cNvSpPr txBox="1"/>
          <p:nvPr/>
        </p:nvSpPr>
        <p:spPr>
          <a:xfrm>
            <a:off x="1842868" y="5092504"/>
            <a:ext cx="6893169" cy="1569660"/>
          </a:xfrm>
          <a:prstGeom prst="rect">
            <a:avLst/>
          </a:prstGeom>
          <a:noFill/>
        </p:spPr>
        <p:txBody>
          <a:bodyPr wrap="square" rtlCol="0">
            <a:spAutoFit/>
          </a:bodyPr>
          <a:lstStyle/>
          <a:p>
            <a:pPr algn="ctr"/>
            <a:r>
              <a:rPr lang="en-US" sz="3200" dirty="0" smtClean="0"/>
              <a:t>Accuracy plots of the two best forest cover type classification models</a:t>
            </a:r>
            <a:endParaRPr lang="en-US" sz="3200" dirty="0"/>
          </a:p>
        </p:txBody>
      </p:sp>
    </p:spTree>
    <p:extLst>
      <p:ext uri="{BB962C8B-B14F-4D97-AF65-F5344CB8AC3E}">
        <p14:creationId xmlns:p14="http://schemas.microsoft.com/office/powerpoint/2010/main" val="235522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29048"/>
          </a:xfrm>
        </p:spPr>
        <p:txBody>
          <a:bodyPr>
            <a:normAutofit fontScale="90000"/>
          </a:bodyPr>
          <a:lstStyle/>
          <a:p>
            <a:pPr algn="ctr"/>
            <a:r>
              <a:rPr lang="en-US" dirty="0" smtClean="0"/>
              <a:t>Overview – Part II</a:t>
            </a:r>
            <a:br>
              <a:rPr lang="en-US" dirty="0" smtClean="0"/>
            </a:br>
            <a:r>
              <a:rPr lang="en-US" dirty="0" smtClean="0"/>
              <a:t>The need for Convolutional Neural Nets</a:t>
            </a:r>
            <a:endParaRPr lang="en-US" dirty="0"/>
          </a:p>
        </p:txBody>
      </p:sp>
      <p:sp>
        <p:nvSpPr>
          <p:cNvPr id="3" name="Content Placeholder 2"/>
          <p:cNvSpPr>
            <a:spLocks noGrp="1"/>
          </p:cNvSpPr>
          <p:nvPr>
            <p:ph idx="1"/>
          </p:nvPr>
        </p:nvSpPr>
        <p:spPr/>
        <p:txBody>
          <a:bodyPr>
            <a:normAutofit lnSpcReduction="10000"/>
          </a:bodyPr>
          <a:lstStyle/>
          <a:p>
            <a:r>
              <a:rPr lang="en-US" dirty="0" smtClean="0"/>
              <a:t>Problem with the FNN model </a:t>
            </a:r>
            <a:r>
              <a:rPr lang="en-US" dirty="0" smtClean="0">
                <a:sym typeface="Wingdings" panose="05000000000000000000" pitchFamily="2" charset="2"/>
              </a:rPr>
              <a:t> Fully connected model has too many parameters to fine tune with less amount of training. Overfitting evident despite regularization and feature scaling.</a:t>
            </a:r>
          </a:p>
          <a:p>
            <a:r>
              <a:rPr lang="en-US" dirty="0" smtClean="0">
                <a:sym typeface="Wingdings" panose="05000000000000000000" pitchFamily="2" charset="2"/>
              </a:rPr>
              <a:t>Possible solutions </a:t>
            </a:r>
          </a:p>
          <a:p>
            <a:pPr lvl="1"/>
            <a:r>
              <a:rPr lang="en-US" dirty="0">
                <a:sym typeface="Wingdings" panose="05000000000000000000" pitchFamily="2" charset="2"/>
              </a:rPr>
              <a:t>Get more training data </a:t>
            </a:r>
          </a:p>
          <a:p>
            <a:pPr lvl="1"/>
            <a:r>
              <a:rPr lang="en-US" dirty="0">
                <a:sym typeface="Wingdings" panose="05000000000000000000" pitchFamily="2" charset="2"/>
              </a:rPr>
              <a:t>change the model; use methods such as random forests, decision trees etc.</a:t>
            </a:r>
          </a:p>
          <a:p>
            <a:pPr lvl="1"/>
            <a:r>
              <a:rPr lang="en-US" dirty="0">
                <a:sym typeface="Wingdings" panose="05000000000000000000" pitchFamily="2" charset="2"/>
              </a:rPr>
              <a:t>Reduce the number of parameters to </a:t>
            </a:r>
            <a:r>
              <a:rPr lang="en-US" dirty="0" smtClean="0">
                <a:sym typeface="Wingdings" panose="05000000000000000000" pitchFamily="2" charset="2"/>
              </a:rPr>
              <a:t>learn, </a:t>
            </a:r>
            <a:r>
              <a:rPr lang="en-US" i="1" dirty="0" smtClean="0">
                <a:sym typeface="Wingdings" panose="05000000000000000000" pitchFamily="2" charset="2"/>
              </a:rPr>
              <a:t>without losing information in the network</a:t>
            </a:r>
            <a:r>
              <a:rPr lang="en-US" dirty="0" smtClean="0">
                <a:sym typeface="Wingdings" panose="05000000000000000000" pitchFamily="2" charset="2"/>
              </a:rPr>
              <a:t>.</a:t>
            </a:r>
            <a:endParaRPr lang="en-US" dirty="0">
              <a:sym typeface="Wingdings" panose="05000000000000000000" pitchFamily="2" charset="2"/>
            </a:endParaRPr>
          </a:p>
          <a:p>
            <a:r>
              <a:rPr lang="en-US" dirty="0" smtClean="0">
                <a:sym typeface="Wingdings" panose="05000000000000000000" pitchFamily="2" charset="2"/>
              </a:rPr>
              <a:t>We reduce the number of parameters, without losing significant amounts of information, to learn by using </a:t>
            </a:r>
            <a:r>
              <a:rPr lang="en-US" i="1" dirty="0" smtClean="0">
                <a:sym typeface="Wingdings" panose="05000000000000000000" pitchFamily="2" charset="2"/>
              </a:rPr>
              <a:t>Convolutional Neural Networks.</a:t>
            </a:r>
          </a:p>
          <a:p>
            <a:r>
              <a:rPr lang="en-US" i="1" dirty="0" smtClean="0">
                <a:sym typeface="Wingdings" panose="05000000000000000000" pitchFamily="2" charset="2"/>
              </a:rPr>
              <a:t>Use nature of the input to reduce number of parameters and increase the learning capacity of the model.</a:t>
            </a:r>
            <a:endParaRPr lang="en-US" dirty="0" smtClean="0">
              <a:sym typeface="Wingdings" panose="05000000000000000000" pitchFamily="2" charset="2"/>
            </a:endParaRPr>
          </a:p>
          <a:p>
            <a:endParaRPr lang="en-US" dirty="0" smtClean="0">
              <a:sym typeface="Wingdings" panose="05000000000000000000" pitchFamily="2" charset="2"/>
            </a:endParaRPr>
          </a:p>
        </p:txBody>
      </p:sp>
    </p:spTree>
    <p:extLst>
      <p:ext uri="{BB962C8B-B14F-4D97-AF65-F5344CB8AC3E}">
        <p14:creationId xmlns:p14="http://schemas.microsoft.com/office/powerpoint/2010/main" val="21922429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167685"/>
          </a:xfrm>
        </p:spPr>
        <p:txBody>
          <a:bodyPr>
            <a:normAutofit fontScale="90000"/>
          </a:bodyPr>
          <a:lstStyle/>
          <a:p>
            <a:pPr algn="ctr"/>
            <a:r>
              <a:rPr lang="en-US" dirty="0" smtClean="0"/>
              <a:t>Overview Part II</a:t>
            </a:r>
            <a:br>
              <a:rPr lang="en-US" dirty="0" smtClean="0"/>
            </a:br>
            <a:r>
              <a:rPr lang="en-US" dirty="0" smtClean="0"/>
              <a:t>Learning Capacity of Convolutional Neural Nets</a:t>
            </a:r>
            <a:endParaRPr lang="en-US" dirty="0"/>
          </a:p>
        </p:txBody>
      </p:sp>
      <p:sp>
        <p:nvSpPr>
          <p:cNvPr id="4" name="Rectangle 18"/>
          <p:cNvSpPr>
            <a:spLocks noChangeArrowheads="1"/>
          </p:cNvSpPr>
          <p:nvPr/>
        </p:nvSpPr>
        <p:spPr bwMode="auto">
          <a:xfrm>
            <a:off x="1178028" y="2545305"/>
            <a:ext cx="1143000" cy="762000"/>
          </a:xfrm>
          <a:prstGeom prst="rect">
            <a:avLst/>
          </a:prstGeom>
          <a:solidFill>
            <a:srgbClr val="5B9BD5"/>
          </a:solidFill>
          <a:ln w="12700">
            <a:solidFill>
              <a:srgbClr val="41719C"/>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SVHN Image Store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Oval 19"/>
          <p:cNvSpPr>
            <a:spLocks noChangeArrowheads="1"/>
          </p:cNvSpPr>
          <p:nvPr/>
        </p:nvSpPr>
        <p:spPr bwMode="auto">
          <a:xfrm>
            <a:off x="2997303" y="2457695"/>
            <a:ext cx="1276350" cy="866775"/>
          </a:xfrm>
          <a:prstGeom prst="ellipse">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3*32*32 = 3072 input units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ounded Rectangle 20"/>
          <p:cNvSpPr>
            <a:spLocks noChangeArrowheads="1"/>
          </p:cNvSpPr>
          <p:nvPr/>
        </p:nvSpPr>
        <p:spPr bwMode="auto">
          <a:xfrm>
            <a:off x="4778122" y="2457695"/>
            <a:ext cx="1190625" cy="911224"/>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16 kernels (5*5 convolutions) </a:t>
            </a:r>
            <a:r>
              <a:rPr kumimoji="0" lang="en-US" altLang="en-US" sz="11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kumimoji="0" lang="en-US" altLang="en-US" sz="11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28*28 dimension</a:t>
            </a:r>
            <a:endParaRPr kumimoji="0" lang="en-US" altLang="en-US" sz="11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endParaRPr>
          </a:p>
        </p:txBody>
      </p:sp>
      <p:sp>
        <p:nvSpPr>
          <p:cNvPr id="7" name="Rounded Rectangle 21"/>
          <p:cNvSpPr>
            <a:spLocks noChangeArrowheads="1"/>
          </p:cNvSpPr>
          <p:nvPr/>
        </p:nvSpPr>
        <p:spPr bwMode="auto">
          <a:xfrm>
            <a:off x="6301223" y="2457966"/>
            <a:ext cx="828675" cy="895350"/>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Lp Pooling layer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 name="Rounded Rectangle 22"/>
          <p:cNvSpPr>
            <a:spLocks noChangeArrowheads="1"/>
          </p:cNvSpPr>
          <p:nvPr/>
        </p:nvSpPr>
        <p:spPr bwMode="auto">
          <a:xfrm>
            <a:off x="7608213" y="2446137"/>
            <a:ext cx="1190625" cy="895350"/>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100" dirty="0" smtClean="0">
                <a:solidFill>
                  <a:srgbClr val="000000"/>
                </a:solidFill>
                <a:latin typeface="Calibri" panose="020F0502020204030204" pitchFamily="34" charset="0"/>
                <a:ea typeface="Calibri" panose="020F0502020204030204" pitchFamily="34" charset="0"/>
                <a:cs typeface="Times New Roman" panose="02020603050405020304" pitchFamily="18" charset="0"/>
              </a:rPr>
              <a:t>256</a:t>
            </a:r>
            <a:r>
              <a:rPr kumimoji="0" lang="en-US" altLang="en-US" sz="11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1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kernels </a:t>
            </a:r>
            <a:r>
              <a:rPr kumimoji="0" lang="en-US" altLang="en-US" sz="11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US" altLang="en-US" sz="1100" dirty="0">
                <a:solidFill>
                  <a:srgbClr val="000000"/>
                </a:solidFill>
                <a:latin typeface="Calibri" panose="020F0502020204030204" pitchFamily="34" charset="0"/>
                <a:ea typeface="Calibri" panose="020F0502020204030204" pitchFamily="34" charset="0"/>
                <a:cs typeface="Times New Roman" panose="02020603050405020304" pitchFamily="18" charset="0"/>
              </a:rPr>
              <a:t>5</a:t>
            </a:r>
            <a:r>
              <a:rPr kumimoji="0" lang="en-US" altLang="en-US" sz="11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 </a:t>
            </a:r>
            <a:r>
              <a:rPr kumimoji="0" lang="en-US" altLang="en-US" sz="11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convolutions)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ounded Rectangle 23"/>
          <p:cNvSpPr>
            <a:spLocks noChangeArrowheads="1"/>
          </p:cNvSpPr>
          <p:nvPr/>
        </p:nvSpPr>
        <p:spPr bwMode="auto">
          <a:xfrm>
            <a:off x="7709480" y="3752223"/>
            <a:ext cx="828675" cy="895350"/>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Lp Pooling layer</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0" name="Rounded Rectangle 24"/>
          <p:cNvSpPr>
            <a:spLocks noChangeArrowheads="1"/>
          </p:cNvSpPr>
          <p:nvPr/>
        </p:nvSpPr>
        <p:spPr bwMode="auto">
          <a:xfrm>
            <a:off x="4775781" y="3752223"/>
            <a:ext cx="1895475" cy="895350"/>
          </a:xfrm>
          <a:prstGeom prst="roundRect">
            <a:avLst>
              <a:gd name="adj" fmla="val 16667"/>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Multi Layered Hidden Units. </a:t>
            </a:r>
            <a:r>
              <a:rPr kumimoji="0" lang="en-US" altLang="en-US" sz="11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(128)</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Oval 25"/>
          <p:cNvSpPr>
            <a:spLocks noChangeArrowheads="1"/>
          </p:cNvSpPr>
          <p:nvPr/>
        </p:nvSpPr>
        <p:spPr bwMode="auto">
          <a:xfrm>
            <a:off x="3040165" y="3761943"/>
            <a:ext cx="1190625" cy="733425"/>
          </a:xfrm>
          <a:prstGeom prst="ellipse">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10 output units</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13" name="Straight Arrow Connector 12"/>
          <p:cNvCxnSpPr/>
          <p:nvPr/>
        </p:nvCxnSpPr>
        <p:spPr>
          <a:xfrm flipV="1">
            <a:off x="4377040" y="2803506"/>
            <a:ext cx="323850"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6008718" y="2879884"/>
            <a:ext cx="323850"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7202469" y="2875121"/>
            <a:ext cx="323850"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158597" y="3318255"/>
            <a:ext cx="9525"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6854806" y="4166840"/>
            <a:ext cx="6953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4213806" y="4083179"/>
            <a:ext cx="561975"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33"/>
          <p:cNvSpPr>
            <a:spLocks noChangeArrowheads="1"/>
          </p:cNvSpPr>
          <p:nvPr/>
        </p:nvSpPr>
        <p:spPr bwMode="auto">
          <a:xfrm>
            <a:off x="1178028" y="3761943"/>
            <a:ext cx="1209675" cy="800100"/>
          </a:xfrm>
          <a:prstGeom prst="rect">
            <a:avLst/>
          </a:pr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Predicted results store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20" name="Straight Arrow Connector 19"/>
          <p:cNvCxnSpPr/>
          <p:nvPr/>
        </p:nvCxnSpPr>
        <p:spPr>
          <a:xfrm flipH="1" flipV="1">
            <a:off x="2398515" y="4109813"/>
            <a:ext cx="561975"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19"/>
          <p:cNvSpPr>
            <a:spLocks noChangeArrowheads="1"/>
          </p:cNvSpPr>
          <p:nvPr/>
        </p:nvSpPr>
        <p:spPr bwMode="auto">
          <a:xfrm>
            <a:off x="2251656" y="2529704"/>
            <a:ext cx="184731"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28"/>
          <p:cNvSpPr>
            <a:spLocks noChangeArrowheads="1"/>
          </p:cNvSpPr>
          <p:nvPr/>
        </p:nvSpPr>
        <p:spPr bwMode="auto">
          <a:xfrm>
            <a:off x="2251656" y="279900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cxnSp>
        <p:nvCxnSpPr>
          <p:cNvPr id="24" name="Straight Arrow Connector 23"/>
          <p:cNvCxnSpPr/>
          <p:nvPr/>
        </p:nvCxnSpPr>
        <p:spPr>
          <a:xfrm flipV="1">
            <a:off x="2502902" y="2903782"/>
            <a:ext cx="323850"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52252" y="4728669"/>
            <a:ext cx="10295466" cy="2308324"/>
          </a:xfrm>
          <a:prstGeom prst="rect">
            <a:avLst/>
          </a:prstGeom>
          <a:noFill/>
        </p:spPr>
        <p:txBody>
          <a:bodyPr wrap="square" rtlCol="0">
            <a:spAutoFit/>
          </a:bodyPr>
          <a:lstStyle/>
          <a:p>
            <a:pPr algn="ctr"/>
            <a:endParaRPr lang="en-US" b="1" u="sng" dirty="0" smtClean="0">
              <a:solidFill>
                <a:srgbClr val="FF0000"/>
              </a:solidFill>
            </a:endParaRPr>
          </a:p>
          <a:p>
            <a:pPr algn="ctr"/>
            <a:r>
              <a:rPr lang="en-US" b="1" dirty="0" smtClean="0">
                <a:solidFill>
                  <a:srgbClr val="FF0000"/>
                </a:solidFill>
              </a:rPr>
              <a:t>Total </a:t>
            </a:r>
            <a:r>
              <a:rPr lang="en-US" b="1" dirty="0">
                <a:solidFill>
                  <a:srgbClr val="FF0000"/>
                </a:solidFill>
              </a:rPr>
              <a:t>Training Time</a:t>
            </a:r>
            <a:r>
              <a:rPr lang="en-US" dirty="0">
                <a:solidFill>
                  <a:srgbClr val="FF0000"/>
                </a:solidFill>
              </a:rPr>
              <a:t>: Approximately </a:t>
            </a:r>
            <a:r>
              <a:rPr lang="en-US" dirty="0" smtClean="0">
                <a:solidFill>
                  <a:srgbClr val="FF0000"/>
                </a:solidFill>
              </a:rPr>
              <a:t>2 hours </a:t>
            </a:r>
            <a:r>
              <a:rPr lang="en-US" dirty="0">
                <a:solidFill>
                  <a:srgbClr val="FF0000"/>
                </a:solidFill>
              </a:rPr>
              <a:t>for </a:t>
            </a:r>
            <a:r>
              <a:rPr lang="en-US" dirty="0" smtClean="0">
                <a:solidFill>
                  <a:srgbClr val="FF0000"/>
                </a:solidFill>
              </a:rPr>
              <a:t>around 79,000 </a:t>
            </a:r>
            <a:r>
              <a:rPr lang="en-US" dirty="0">
                <a:solidFill>
                  <a:srgbClr val="FF0000"/>
                </a:solidFill>
              </a:rPr>
              <a:t>training </a:t>
            </a:r>
            <a:r>
              <a:rPr lang="en-US" dirty="0" smtClean="0">
                <a:solidFill>
                  <a:srgbClr val="FF0000"/>
                </a:solidFill>
              </a:rPr>
              <a:t>examples, 5 epochs, </a:t>
            </a:r>
            <a:r>
              <a:rPr lang="en-US" dirty="0">
                <a:solidFill>
                  <a:srgbClr val="FF0000"/>
                </a:solidFill>
              </a:rPr>
              <a:t>with around </a:t>
            </a:r>
            <a:r>
              <a:rPr lang="en-US" dirty="0" smtClean="0">
                <a:solidFill>
                  <a:srgbClr val="FF0000"/>
                </a:solidFill>
              </a:rPr>
              <a:t>35,728 </a:t>
            </a:r>
            <a:r>
              <a:rPr lang="en-US" dirty="0">
                <a:solidFill>
                  <a:srgbClr val="FF0000"/>
                </a:solidFill>
              </a:rPr>
              <a:t>parameter modifications at each step.</a:t>
            </a:r>
          </a:p>
          <a:p>
            <a:pPr algn="ctr"/>
            <a:r>
              <a:rPr lang="en-US" b="1" dirty="0">
                <a:solidFill>
                  <a:srgbClr val="FF0000"/>
                </a:solidFill>
              </a:rPr>
              <a:t>Training accuracy around </a:t>
            </a:r>
            <a:r>
              <a:rPr lang="en-US" b="1" dirty="0" smtClean="0">
                <a:solidFill>
                  <a:srgbClr val="FF0000"/>
                </a:solidFill>
              </a:rPr>
              <a:t>90%</a:t>
            </a:r>
            <a:endParaRPr lang="en-US" b="1" dirty="0">
              <a:solidFill>
                <a:srgbClr val="FF0000"/>
              </a:solidFill>
            </a:endParaRPr>
          </a:p>
          <a:p>
            <a:pPr algn="ctr"/>
            <a:r>
              <a:rPr lang="en-US" b="1" dirty="0">
                <a:solidFill>
                  <a:srgbClr val="FF0000"/>
                </a:solidFill>
              </a:rPr>
              <a:t>T</a:t>
            </a:r>
            <a:r>
              <a:rPr lang="en-US" b="1" dirty="0" smtClean="0">
                <a:solidFill>
                  <a:srgbClr val="FF0000"/>
                </a:solidFill>
              </a:rPr>
              <a:t>esting </a:t>
            </a:r>
            <a:r>
              <a:rPr lang="en-US" b="1" dirty="0">
                <a:solidFill>
                  <a:srgbClr val="FF0000"/>
                </a:solidFill>
              </a:rPr>
              <a:t>accuracy of around </a:t>
            </a:r>
            <a:r>
              <a:rPr lang="en-US" b="1" dirty="0" smtClean="0">
                <a:solidFill>
                  <a:srgbClr val="FF0000"/>
                </a:solidFill>
              </a:rPr>
              <a:t>89%</a:t>
            </a:r>
            <a:endParaRPr lang="en-US" b="1" dirty="0">
              <a:solidFill>
                <a:srgbClr val="FF0000"/>
              </a:solidFill>
            </a:endParaRPr>
          </a:p>
          <a:p>
            <a:pPr algn="ctr"/>
            <a:endParaRPr lang="en-US" u="sng" dirty="0">
              <a:solidFill>
                <a:srgbClr val="FF0000"/>
              </a:solidFill>
            </a:endParaRPr>
          </a:p>
          <a:p>
            <a:pPr algn="ctr"/>
            <a:r>
              <a:rPr lang="en-US" b="1" dirty="0">
                <a:solidFill>
                  <a:srgbClr val="FF0000"/>
                </a:solidFill>
              </a:rPr>
              <a:t>Conclusion </a:t>
            </a:r>
            <a:r>
              <a:rPr lang="en-US" b="1" dirty="0">
                <a:solidFill>
                  <a:srgbClr val="FF0000"/>
                </a:solidFill>
                <a:sym typeface="Wingdings" panose="05000000000000000000" pitchFamily="2" charset="2"/>
              </a:rPr>
              <a:t> </a:t>
            </a:r>
            <a:r>
              <a:rPr lang="en-US" b="1" dirty="0" smtClean="0">
                <a:solidFill>
                  <a:srgbClr val="FF0000"/>
                </a:solidFill>
                <a:sym typeface="Wingdings" panose="05000000000000000000" pitchFamily="2" charset="2"/>
              </a:rPr>
              <a:t>Information preserved despite parameter reduction; no overfitting observed.</a:t>
            </a:r>
            <a:endParaRPr lang="en-US" b="1" dirty="0">
              <a:solidFill>
                <a:srgbClr val="FF0000"/>
              </a:solidFill>
            </a:endParaRPr>
          </a:p>
          <a:p>
            <a:endParaRPr lang="en-US" dirty="0"/>
          </a:p>
        </p:txBody>
      </p:sp>
    </p:spTree>
    <p:extLst>
      <p:ext uri="{BB962C8B-B14F-4D97-AF65-F5344CB8AC3E}">
        <p14:creationId xmlns:p14="http://schemas.microsoft.com/office/powerpoint/2010/main" val="32241468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5468"/>
            <a:ext cx="8596668" cy="1320800"/>
          </a:xfrm>
        </p:spPr>
        <p:txBody>
          <a:bodyPr/>
          <a:lstStyle/>
          <a:p>
            <a:pPr algn="ctr"/>
            <a:r>
              <a:rPr lang="en-US" dirty="0" smtClean="0"/>
              <a:t>Overview – Part III</a:t>
            </a:r>
            <a:br>
              <a:rPr lang="en-US" dirty="0" smtClean="0"/>
            </a:br>
            <a:r>
              <a:rPr lang="en-US" dirty="0" smtClean="0"/>
              <a:t>FNN vs CNN for Image Recognition</a:t>
            </a:r>
            <a:endParaRPr lang="en-US" dirty="0"/>
          </a:p>
        </p:txBody>
      </p:sp>
      <p:sp>
        <p:nvSpPr>
          <p:cNvPr id="4" name="Content Placeholder 3"/>
          <p:cNvSpPr>
            <a:spLocks noGrp="1"/>
          </p:cNvSpPr>
          <p:nvPr>
            <p:ph idx="1"/>
          </p:nvPr>
        </p:nvSpPr>
        <p:spPr>
          <a:xfrm>
            <a:off x="677333" y="3559126"/>
            <a:ext cx="9170051" cy="17227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2500" lnSpcReduction="20000"/>
          </a:bodyPr>
          <a:lstStyle/>
          <a:p>
            <a:pPr marL="0" indent="0" algn="ctr">
              <a:buNone/>
            </a:pPr>
            <a:endParaRPr lang="en-US" i="1" u="sng" dirty="0" smtClean="0">
              <a:solidFill>
                <a:schemeClr val="tx1"/>
              </a:solidFill>
            </a:endParaRPr>
          </a:p>
          <a:p>
            <a:pPr marL="0" indent="0" algn="ctr">
              <a:buNone/>
            </a:pPr>
            <a:r>
              <a:rPr lang="en-US" i="1" u="sng" dirty="0" smtClean="0">
                <a:solidFill>
                  <a:schemeClr val="tx1"/>
                </a:solidFill>
              </a:rPr>
              <a:t>Convolutional Neural Network Model</a:t>
            </a:r>
          </a:p>
          <a:p>
            <a:r>
              <a:rPr lang="en-US" dirty="0" smtClean="0">
                <a:solidFill>
                  <a:schemeClr val="tx1"/>
                </a:solidFill>
              </a:rPr>
              <a:t>1. Total </a:t>
            </a:r>
            <a:r>
              <a:rPr lang="en-US" dirty="0">
                <a:solidFill>
                  <a:schemeClr val="tx1"/>
                </a:solidFill>
              </a:rPr>
              <a:t>number of input parameters/training example = </a:t>
            </a:r>
            <a:r>
              <a:rPr lang="en-US" dirty="0" smtClean="0">
                <a:solidFill>
                  <a:schemeClr val="tx1"/>
                </a:solidFill>
              </a:rPr>
              <a:t>32*32*3 = 3,072</a:t>
            </a:r>
            <a:endParaRPr lang="en-US" dirty="0">
              <a:solidFill>
                <a:schemeClr val="tx1"/>
              </a:solidFill>
            </a:endParaRPr>
          </a:p>
          <a:p>
            <a:r>
              <a:rPr lang="en-US" dirty="0">
                <a:solidFill>
                  <a:schemeClr val="tx1"/>
                </a:solidFill>
              </a:rPr>
              <a:t>2. Total number of parameters to learn (16*5*5) + </a:t>
            </a:r>
            <a:r>
              <a:rPr lang="en-US" dirty="0" smtClean="0">
                <a:solidFill>
                  <a:schemeClr val="tx1"/>
                </a:solidFill>
              </a:rPr>
              <a:t>(</a:t>
            </a:r>
            <a:r>
              <a:rPr lang="en-US" dirty="0" smtClean="0">
                <a:solidFill>
                  <a:schemeClr val="tx1"/>
                </a:solidFill>
              </a:rPr>
              <a:t>16*256</a:t>
            </a:r>
            <a:r>
              <a:rPr lang="en-US" dirty="0" smtClean="0">
                <a:solidFill>
                  <a:schemeClr val="tx1"/>
                </a:solidFill>
              </a:rPr>
              <a:t>) </a:t>
            </a:r>
            <a:r>
              <a:rPr lang="en-US" dirty="0">
                <a:solidFill>
                  <a:schemeClr val="tx1"/>
                </a:solidFill>
              </a:rPr>
              <a:t>+ </a:t>
            </a:r>
            <a:r>
              <a:rPr lang="en-US" dirty="0" smtClean="0">
                <a:solidFill>
                  <a:schemeClr val="tx1"/>
                </a:solidFill>
              </a:rPr>
              <a:t>(265*5*5*128) </a:t>
            </a:r>
            <a:r>
              <a:rPr lang="en-US" dirty="0">
                <a:solidFill>
                  <a:schemeClr val="tx1"/>
                </a:solidFill>
              </a:rPr>
              <a:t>= </a:t>
            </a:r>
            <a:r>
              <a:rPr lang="en-US" dirty="0" smtClean="0">
                <a:solidFill>
                  <a:schemeClr val="tx1"/>
                </a:solidFill>
              </a:rPr>
              <a:t>8,52,496</a:t>
            </a:r>
            <a:endParaRPr lang="en-US" dirty="0">
              <a:solidFill>
                <a:schemeClr val="tx1"/>
              </a:solidFill>
            </a:endParaRPr>
          </a:p>
          <a:p>
            <a:r>
              <a:rPr lang="en-US" dirty="0" smtClean="0">
                <a:solidFill>
                  <a:schemeClr val="tx1"/>
                </a:solidFill>
              </a:rPr>
              <a:t>3. Total </a:t>
            </a:r>
            <a:r>
              <a:rPr lang="en-US" dirty="0">
                <a:solidFill>
                  <a:schemeClr val="tx1"/>
                </a:solidFill>
              </a:rPr>
              <a:t>number of training examples = </a:t>
            </a:r>
            <a:r>
              <a:rPr lang="en-US" dirty="0" smtClean="0">
                <a:solidFill>
                  <a:schemeClr val="tx1"/>
                </a:solidFill>
              </a:rPr>
              <a:t>73,257</a:t>
            </a:r>
            <a:endParaRPr lang="en-US" dirty="0">
              <a:solidFill>
                <a:schemeClr val="tx1"/>
              </a:solidFill>
            </a:endParaRPr>
          </a:p>
          <a:p>
            <a:endParaRPr lang="en-US" dirty="0" smtClean="0">
              <a:solidFill>
                <a:schemeClr val="tx1"/>
              </a:solidFill>
            </a:endParaRPr>
          </a:p>
        </p:txBody>
      </p:sp>
      <p:sp>
        <p:nvSpPr>
          <p:cNvPr id="5" name="Content Placeholder 3"/>
          <p:cNvSpPr txBox="1">
            <a:spLocks/>
          </p:cNvSpPr>
          <p:nvPr/>
        </p:nvSpPr>
        <p:spPr>
          <a:xfrm>
            <a:off x="677333" y="1645931"/>
            <a:ext cx="9170051" cy="191319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lt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lt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lt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lt1"/>
                </a:solidFill>
                <a:latin typeface="+mn-lt"/>
                <a:ea typeface="+mn-ea"/>
                <a:cs typeface="+mn-cs"/>
              </a:defRPr>
            </a:lvl9pPr>
          </a:lstStyle>
          <a:p>
            <a:pPr marL="0" indent="0" algn="ctr">
              <a:buFont typeface="Wingdings 3" charset="2"/>
              <a:buNone/>
            </a:pPr>
            <a:endParaRPr lang="en-US" i="1" u="sng" dirty="0" smtClean="0">
              <a:solidFill>
                <a:schemeClr val="tx1"/>
              </a:solidFill>
            </a:endParaRPr>
          </a:p>
          <a:p>
            <a:pPr marL="0" indent="0" algn="ctr">
              <a:buFont typeface="Wingdings 3" charset="2"/>
              <a:buNone/>
            </a:pPr>
            <a:r>
              <a:rPr lang="en-US" i="1" u="sng" dirty="0" smtClean="0">
                <a:solidFill>
                  <a:schemeClr val="tx1"/>
                </a:solidFill>
              </a:rPr>
              <a:t>Feed Forward Neural Network Model</a:t>
            </a:r>
          </a:p>
          <a:p>
            <a:pPr marL="0" indent="0">
              <a:buNone/>
            </a:pPr>
            <a:r>
              <a:rPr lang="en-US" dirty="0" smtClean="0">
                <a:solidFill>
                  <a:schemeClr val="tx1"/>
                </a:solidFill>
              </a:rPr>
              <a:t>1. Total number of input parameters/training example = 32*32*3 = 3,072</a:t>
            </a:r>
          </a:p>
          <a:p>
            <a:pPr marL="0" indent="0">
              <a:buNone/>
            </a:pPr>
            <a:r>
              <a:rPr lang="en-US" dirty="0" smtClean="0">
                <a:solidFill>
                  <a:schemeClr val="tx1"/>
                </a:solidFill>
              </a:rPr>
              <a:t>2. Total number of parameters to learn assuming 2 hidden layers = 2 * (3,072 * 2 * 3072) + (3072*10) = 3,77,79,456 ~~ 37 million</a:t>
            </a:r>
          </a:p>
          <a:p>
            <a:pPr marL="0" indent="0">
              <a:buNone/>
            </a:pPr>
            <a:r>
              <a:rPr lang="en-US" dirty="0" smtClean="0">
                <a:solidFill>
                  <a:schemeClr val="tx1"/>
                </a:solidFill>
              </a:rPr>
              <a:t>3. Total number of training examples = 73,257</a:t>
            </a:r>
          </a:p>
          <a:p>
            <a:endParaRPr lang="en-US" dirty="0" smtClean="0">
              <a:solidFill>
                <a:schemeClr val="tx1"/>
              </a:solidFill>
            </a:endParaRPr>
          </a:p>
        </p:txBody>
      </p:sp>
      <p:sp>
        <p:nvSpPr>
          <p:cNvPr id="7" name="TextBox 6"/>
          <p:cNvSpPr txBox="1"/>
          <p:nvPr/>
        </p:nvSpPr>
        <p:spPr>
          <a:xfrm>
            <a:off x="1111347" y="5528603"/>
            <a:ext cx="8553157" cy="1477328"/>
          </a:xfrm>
          <a:prstGeom prst="rect">
            <a:avLst/>
          </a:prstGeom>
          <a:noFill/>
        </p:spPr>
        <p:txBody>
          <a:bodyPr wrap="square" rtlCol="0">
            <a:spAutoFit/>
          </a:bodyPr>
          <a:lstStyle/>
          <a:p>
            <a:r>
              <a:rPr lang="en-US" dirty="0" smtClean="0">
                <a:solidFill>
                  <a:srgbClr val="7030A0"/>
                </a:solidFill>
              </a:rPr>
              <a:t>Total gain </a:t>
            </a:r>
            <a:r>
              <a:rPr lang="en-US" dirty="0" smtClean="0">
                <a:solidFill>
                  <a:srgbClr val="7030A0"/>
                </a:solidFill>
                <a:sym typeface="Wingdings" panose="05000000000000000000" pitchFamily="2" charset="2"/>
              </a:rPr>
              <a:t> </a:t>
            </a:r>
            <a:r>
              <a:rPr lang="en-US" dirty="0">
                <a:solidFill>
                  <a:srgbClr val="7030A0"/>
                </a:solidFill>
              </a:rPr>
              <a:t>#parameters/input sample in </a:t>
            </a:r>
            <a:r>
              <a:rPr lang="en-US" dirty="0" smtClean="0">
                <a:solidFill>
                  <a:srgbClr val="7030A0"/>
                </a:solidFill>
              </a:rPr>
              <a:t>FNN </a:t>
            </a:r>
            <a:r>
              <a:rPr lang="en-US" dirty="0">
                <a:solidFill>
                  <a:srgbClr val="7030A0"/>
                </a:solidFill>
              </a:rPr>
              <a:t>by #parameters/input sample in CNN is </a:t>
            </a:r>
            <a:r>
              <a:rPr lang="en-US" dirty="0" smtClean="0">
                <a:solidFill>
                  <a:srgbClr val="7030A0"/>
                </a:solidFill>
              </a:rPr>
              <a:t>~ </a:t>
            </a:r>
            <a:r>
              <a:rPr lang="en-US" dirty="0" smtClean="0">
                <a:solidFill>
                  <a:srgbClr val="7030A0"/>
                </a:solidFill>
              </a:rPr>
              <a:t>44</a:t>
            </a:r>
            <a:r>
              <a:rPr lang="en-US" dirty="0" smtClean="0">
                <a:solidFill>
                  <a:srgbClr val="7030A0"/>
                </a:solidFill>
              </a:rPr>
              <a:t>.</a:t>
            </a:r>
            <a:endParaRPr lang="en-US" dirty="0" smtClean="0">
              <a:solidFill>
                <a:srgbClr val="7030A0"/>
              </a:solidFill>
            </a:endParaRPr>
          </a:p>
          <a:p>
            <a:r>
              <a:rPr lang="en-US" b="1" dirty="0" smtClean="0">
                <a:solidFill>
                  <a:srgbClr val="7030A0"/>
                </a:solidFill>
              </a:rPr>
              <a:t>Thus, we have reduced the number of parameters to be learnt </a:t>
            </a:r>
            <a:r>
              <a:rPr lang="en-US" b="1" smtClean="0">
                <a:solidFill>
                  <a:srgbClr val="7030A0"/>
                </a:solidFill>
              </a:rPr>
              <a:t>by </a:t>
            </a:r>
            <a:r>
              <a:rPr lang="en-US" b="1" smtClean="0">
                <a:solidFill>
                  <a:srgbClr val="7030A0"/>
                </a:solidFill>
              </a:rPr>
              <a:t>44 </a:t>
            </a:r>
            <a:r>
              <a:rPr lang="en-US" b="1" dirty="0" smtClean="0">
                <a:solidFill>
                  <a:srgbClr val="7030A0"/>
                </a:solidFill>
              </a:rPr>
              <a:t>times, and lost none of the information in the input due to convolutions</a:t>
            </a:r>
            <a:r>
              <a:rPr lang="en-US" dirty="0" smtClean="0"/>
              <a:t> </a:t>
            </a:r>
            <a:endParaRPr lang="en-US" dirty="0"/>
          </a:p>
          <a:p>
            <a:endParaRPr lang="en-US" dirty="0"/>
          </a:p>
        </p:txBody>
      </p:sp>
    </p:spTree>
    <p:extLst>
      <p:ext uri="{BB962C8B-B14F-4D97-AF65-F5344CB8AC3E}">
        <p14:creationId xmlns:p14="http://schemas.microsoft.com/office/powerpoint/2010/main" val="40711901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8987" r="7373" b="3787"/>
          <a:stretch/>
        </p:blipFill>
        <p:spPr>
          <a:xfrm>
            <a:off x="76142" y="1175920"/>
            <a:ext cx="6083592" cy="3335082"/>
          </a:xfrm>
          <a:prstGeom prst="rect">
            <a:avLst/>
          </a:prstGeom>
        </p:spPr>
      </p:pic>
      <p:sp>
        <p:nvSpPr>
          <p:cNvPr id="3" name="TextBox 2"/>
          <p:cNvSpPr txBox="1"/>
          <p:nvPr/>
        </p:nvSpPr>
        <p:spPr>
          <a:xfrm>
            <a:off x="2208628" y="5780782"/>
            <a:ext cx="6822831" cy="1077218"/>
          </a:xfrm>
          <a:prstGeom prst="rect">
            <a:avLst/>
          </a:prstGeom>
          <a:noFill/>
        </p:spPr>
        <p:txBody>
          <a:bodyPr wrap="square" rtlCol="0">
            <a:spAutoFit/>
          </a:bodyPr>
          <a:lstStyle/>
          <a:p>
            <a:pPr algn="ctr"/>
            <a:r>
              <a:rPr lang="en-US" sz="3200" dirty="0" smtClean="0"/>
              <a:t>Accuracy plot showing highly improved results</a:t>
            </a:r>
            <a:endParaRPr lang="en-US" sz="3200" dirty="0"/>
          </a:p>
        </p:txBody>
      </p:sp>
      <p:sp>
        <p:nvSpPr>
          <p:cNvPr id="4" name="TextBox 3"/>
          <p:cNvSpPr txBox="1"/>
          <p:nvPr/>
        </p:nvSpPr>
        <p:spPr>
          <a:xfrm>
            <a:off x="801858" y="4811151"/>
            <a:ext cx="4375053" cy="369332"/>
          </a:xfrm>
          <a:prstGeom prst="rect">
            <a:avLst/>
          </a:prstGeom>
          <a:noFill/>
        </p:spPr>
        <p:txBody>
          <a:bodyPr wrap="square" rtlCol="0">
            <a:spAutoFit/>
          </a:bodyPr>
          <a:lstStyle/>
          <a:p>
            <a:pPr algn="ctr"/>
            <a:r>
              <a:rPr lang="en-US" dirty="0" err="1" smtClean="0"/>
              <a:t>Lp</a:t>
            </a:r>
            <a:r>
              <a:rPr lang="en-US" dirty="0" smtClean="0"/>
              <a:t>-pooling ‘p’ value 12</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8950" r="7413"/>
          <a:stretch/>
        </p:blipFill>
        <p:spPr>
          <a:xfrm>
            <a:off x="6159734" y="1256044"/>
            <a:ext cx="6032266" cy="3442565"/>
          </a:xfrm>
          <a:prstGeom prst="rect">
            <a:avLst/>
          </a:prstGeom>
        </p:spPr>
      </p:pic>
      <p:sp>
        <p:nvSpPr>
          <p:cNvPr id="6" name="Rectangle 5"/>
          <p:cNvSpPr/>
          <p:nvPr/>
        </p:nvSpPr>
        <p:spPr>
          <a:xfrm>
            <a:off x="8247848" y="4778733"/>
            <a:ext cx="2561342" cy="369332"/>
          </a:xfrm>
          <a:prstGeom prst="rect">
            <a:avLst/>
          </a:prstGeom>
        </p:spPr>
        <p:txBody>
          <a:bodyPr wrap="none">
            <a:spAutoFit/>
          </a:bodyPr>
          <a:lstStyle/>
          <a:p>
            <a:pPr algn="ctr"/>
            <a:r>
              <a:rPr lang="en-US" dirty="0" err="1"/>
              <a:t>Lp</a:t>
            </a:r>
            <a:r>
              <a:rPr lang="en-US" dirty="0"/>
              <a:t>-pooling ‘p’ value </a:t>
            </a:r>
            <a:r>
              <a:rPr lang="en-US" dirty="0" smtClean="0"/>
              <a:t>24</a:t>
            </a:r>
            <a:endParaRPr lang="en-US" dirty="0"/>
          </a:p>
        </p:txBody>
      </p:sp>
    </p:spTree>
    <p:extLst>
      <p:ext uri="{BB962C8B-B14F-4D97-AF65-F5344CB8AC3E}">
        <p14:creationId xmlns:p14="http://schemas.microsoft.com/office/powerpoint/2010/main" val="60410833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5951</TotalTime>
  <Words>2928</Words>
  <Application>Microsoft Office PowerPoint</Application>
  <PresentationFormat>Widescreen</PresentationFormat>
  <Paragraphs>282</Paragraphs>
  <Slides>37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Cambria Math</vt:lpstr>
      <vt:lpstr>Times New Roman</vt:lpstr>
      <vt:lpstr>Trebuchet MS</vt:lpstr>
      <vt:lpstr>Wingdings</vt:lpstr>
      <vt:lpstr>Wingdings 3</vt:lpstr>
      <vt:lpstr>Facet</vt:lpstr>
      <vt:lpstr>Deep Learning Neural Networks For Vision and Classification In Torch7</vt:lpstr>
      <vt:lpstr>Outline Of This Presentation </vt:lpstr>
      <vt:lpstr>Aim Of The Project </vt:lpstr>
      <vt:lpstr>Overview – Part I Forest Cover Type Prediction </vt:lpstr>
      <vt:lpstr>PowerPoint Presentation</vt:lpstr>
      <vt:lpstr>Overview – Part II The need for Convolutional Neural Nets</vt:lpstr>
      <vt:lpstr>Overview Part II Learning Capacity of Convolutional Neural Nets</vt:lpstr>
      <vt:lpstr>Overview – Part III FNN vs CNN for Image Recognition</vt:lpstr>
      <vt:lpstr>PowerPoint Presentation</vt:lpstr>
      <vt:lpstr>Motivation</vt:lpstr>
      <vt:lpstr>Torch7</vt:lpstr>
      <vt:lpstr>Torch7</vt:lpstr>
      <vt:lpstr>Kaggle Challenge – Forest Cover Type Prediction</vt:lpstr>
      <vt:lpstr>PowerPoint Presentation</vt:lpstr>
      <vt:lpstr>Kaggle Challenge – Forest Cover Type Prediction</vt:lpstr>
      <vt:lpstr>Kaggle Challenge – Forest Cover Type Prediction</vt:lpstr>
      <vt:lpstr>Kaggle Challenge – Forest Cover Type Prediction</vt:lpstr>
      <vt:lpstr>Second Application – Using SVHN Dataset To Train A Network For Vision</vt:lpstr>
      <vt:lpstr>Convolution Neural Networks</vt:lpstr>
      <vt:lpstr>Convolutions</vt:lpstr>
      <vt:lpstr>Pooling</vt:lpstr>
      <vt:lpstr>Putting them together  CNN</vt:lpstr>
      <vt:lpstr>SVHN Dataset</vt:lpstr>
      <vt:lpstr>Preprocessed SVHN Samples</vt:lpstr>
      <vt:lpstr>Architecture Of The CNN Used</vt:lpstr>
      <vt:lpstr>Architecture Of The CNN Used</vt:lpstr>
      <vt:lpstr>Backpropagation in the Convolution Layers</vt:lpstr>
      <vt:lpstr>Implementing in Torch7</vt:lpstr>
      <vt:lpstr>Experiments</vt:lpstr>
      <vt:lpstr>Results</vt:lpstr>
      <vt:lpstr>Results</vt:lpstr>
      <vt:lpstr>Results</vt:lpstr>
      <vt:lpstr>Some Observations and Conclusion</vt:lpstr>
      <vt:lpstr>Research Work Publication</vt:lpstr>
      <vt:lpstr>Acknowledgement</vt:lpstr>
      <vt:lpstr>References And Bibliography</vt:lpstr>
      <vt:lpstr>All models are wrong, but some are useful.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Neural Networks For Vision and Classification In Torch7</dc:title>
  <dc:creator>Aviral Takkar</dc:creator>
  <cp:lastModifiedBy>Aviral Takkar</cp:lastModifiedBy>
  <cp:revision>162</cp:revision>
  <dcterms:created xsi:type="dcterms:W3CDTF">2015-04-10T07:34:03Z</dcterms:created>
  <dcterms:modified xsi:type="dcterms:W3CDTF">2015-06-01T09:47:52Z</dcterms:modified>
</cp:coreProperties>
</file>