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2147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355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0F441-CFB7-4429-B9A2-B910A3EDBE1F}" type="datetimeFigureOut">
              <a:rPr lang="en-IN" smtClean="0"/>
              <a:t>29-03-2014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EA3E1-B884-45D8-A2AD-A813DF2AC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24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searchsoa.techtarget.com/definition/XML" TargetMode="External"/><Relationship Id="rId3" Type="http://schemas.openxmlformats.org/officeDocument/2006/relationships/hyperlink" Target="http://en.wikipedia.org/wiki/Atomicity_(database_systems)" TargetMode="External"/><Relationship Id="rId7" Type="http://schemas.openxmlformats.org/officeDocument/2006/relationships/hyperlink" Target="http://en.wikipedia.org/wiki/Database_transaction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Durability_(database_systems)" TargetMode="External"/><Relationship Id="rId5" Type="http://schemas.openxmlformats.org/officeDocument/2006/relationships/hyperlink" Target="http://en.wikipedia.org/wiki/Isolation_(database_systems)" TargetMode="External"/><Relationship Id="rId4" Type="http://schemas.openxmlformats.org/officeDocument/2006/relationships/hyperlink" Target="http://en.wikipedia.org/wiki/Consistency_(database_systems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Online transaction processing, or OLTP, is a class of information systems that facilitate and manage transaction-oriented applications, typically for data entry and retrieval transaction processing.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EA3E1-B884-45D8-A2AD-A813DF2AC6A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350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ACID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I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Atomicity</a:t>
            </a:r>
            <a:r>
              <a:rPr lang="en-I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I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Consistency</a:t>
            </a:r>
            <a:r>
              <a:rPr lang="en-I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I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Isolation</a:t>
            </a:r>
            <a:r>
              <a:rPr lang="en-I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I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Durability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 set of properties that guarantee that 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database transactions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processed reliably.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(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REpresentational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 Transfer) is a simple stateless architecture that generally runs over HTTP.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involves reading a designated Web page that contains an 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XML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file. The XML file describes and includes the desired content. 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is often used in mobile applications, social networking Web sites,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mashup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tools and automated business processes. The REST style emphasizes that interactions between clients and services is enhanced by having a limited number of operations (verbs). Flexibility is provided by assigning resources (nouns) their own unique universal resource indicators (URIs). Because each verb has a specific meaning (GET, POST, PUT and DELETE), REST avoids ambiguity.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EA3E1-B884-45D8-A2AD-A813DF2AC6A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747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u="sng" dirty="0" smtClean="0"/>
              <a:t>Graph Database and its Applications</a:t>
            </a:r>
            <a:endParaRPr lang="en-IN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sz="2400" dirty="0" err="1" smtClean="0"/>
              <a:t>Amanjeet</a:t>
            </a:r>
            <a:r>
              <a:rPr lang="en-IN" sz="2400" dirty="0" smtClean="0"/>
              <a:t> Singh Bhatia (2K11/CO/020)</a:t>
            </a:r>
          </a:p>
          <a:p>
            <a:r>
              <a:rPr lang="en-IN" sz="2400" dirty="0" smtClean="0"/>
              <a:t>Aviral </a:t>
            </a:r>
            <a:r>
              <a:rPr lang="en-IN" sz="2400" dirty="0" err="1" smtClean="0"/>
              <a:t>Takkar</a:t>
            </a:r>
            <a:r>
              <a:rPr lang="en-IN" sz="2400" dirty="0" smtClean="0"/>
              <a:t> (2K11/CO/031)</a:t>
            </a:r>
          </a:p>
          <a:p>
            <a:r>
              <a:rPr lang="en-IN" sz="2400" dirty="0" err="1" smtClean="0"/>
              <a:t>Ayush</a:t>
            </a:r>
            <a:r>
              <a:rPr lang="en-IN" sz="2400" dirty="0" smtClean="0"/>
              <a:t> </a:t>
            </a:r>
            <a:r>
              <a:rPr lang="en-IN" sz="2400" dirty="0" err="1" smtClean="0"/>
              <a:t>Chaudhary</a:t>
            </a:r>
            <a:r>
              <a:rPr lang="en-IN" sz="2400" dirty="0" smtClean="0"/>
              <a:t> (2K11/CO/032)</a:t>
            </a:r>
          </a:p>
          <a:p>
            <a:r>
              <a:rPr lang="en-IN" sz="2400" dirty="0" err="1" smtClean="0"/>
              <a:t>Ayush</a:t>
            </a:r>
            <a:r>
              <a:rPr lang="en-IN" sz="2400" dirty="0" smtClean="0"/>
              <a:t> Ravi </a:t>
            </a:r>
            <a:r>
              <a:rPr lang="en-IN" sz="2400" dirty="0" err="1" smtClean="0"/>
              <a:t>Rai</a:t>
            </a:r>
            <a:r>
              <a:rPr lang="en-IN" sz="2400" dirty="0" smtClean="0"/>
              <a:t> (2K11/CO/033)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5281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As another example, we </a:t>
            </a:r>
            <a:r>
              <a:rPr lang="en-IN" dirty="0"/>
              <a:t>take a list of user names and find all nodes with names from this list, match </a:t>
            </a:r>
            <a:r>
              <a:rPr lang="en-IN" dirty="0" smtClean="0"/>
              <a:t>their  </a:t>
            </a:r>
            <a:r>
              <a:rPr lang="en-IN" dirty="0"/>
              <a:t>friends and return only those followed users who have a name property starting with S.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600" y="1600200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i="1" dirty="0"/>
              <a:t>MATCH (user)-[:friend]-&gt;(follower)</a:t>
            </a:r>
          </a:p>
          <a:p>
            <a:pPr fontAlgn="base"/>
            <a:r>
              <a:rPr lang="en-IN" i="1" dirty="0"/>
              <a:t>WHERE user.name IN ['Joe', 'John', 'Sara', 'Maria', 'Steve'] AND follower.name =~ 'S.*'</a:t>
            </a:r>
          </a:p>
          <a:p>
            <a:pPr fontAlgn="base"/>
            <a:r>
              <a:rPr lang="en-IN" i="1" dirty="0"/>
              <a:t>RETURN user, follower.name</a:t>
            </a:r>
          </a:p>
          <a:p>
            <a:endParaRPr lang="en-IN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3505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Resulting in: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973613"/>
            <a:ext cx="4038600" cy="18018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5057655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Some update clauses are:</a:t>
            </a:r>
            <a:endParaRPr lang="en-IN" dirty="0"/>
          </a:p>
          <a:p>
            <a:r>
              <a:rPr lang="en-IN" dirty="0"/>
              <a:t>CREATE (and DELETE): Create (and delete) nodes and relationships.</a:t>
            </a:r>
          </a:p>
          <a:p>
            <a:r>
              <a:rPr lang="en-IN" dirty="0"/>
              <a:t>SET (and REMOVE): Set values to properties and add labels on nodes using SET and use REMOVE to remove them.</a:t>
            </a:r>
          </a:p>
          <a:p>
            <a:r>
              <a:rPr lang="en-IN" dirty="0"/>
              <a:t>MERGE: Match existing or create new nodes and patterns. This is especially useful together with uniqueness constraints.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4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we propose to do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Implementing a graph search for Twitter using Neo4j.</a:t>
            </a:r>
          </a:p>
          <a:p>
            <a:r>
              <a:rPr lang="en-IN" dirty="0" smtClean="0"/>
              <a:t>The objective is to design a user friendly web interface, where in the user may enter queries of the following nature: </a:t>
            </a:r>
          </a:p>
          <a:p>
            <a:endParaRPr lang="en-IN" dirty="0"/>
          </a:p>
          <a:p>
            <a:pPr marL="114300" indent="0" algn="ctr">
              <a:buNone/>
            </a:pPr>
            <a:r>
              <a:rPr lang="en-IN" i="1" dirty="0" smtClean="0"/>
              <a:t>	My friends living in India and US</a:t>
            </a:r>
          </a:p>
          <a:p>
            <a:pPr marL="114300" indent="0" algn="ctr">
              <a:buNone/>
            </a:pPr>
            <a:r>
              <a:rPr lang="en-IN" i="1" dirty="0"/>
              <a:t>Followers living in </a:t>
            </a:r>
            <a:r>
              <a:rPr lang="en-IN" i="1" dirty="0" smtClean="0"/>
              <a:t>Delhi </a:t>
            </a:r>
            <a:r>
              <a:rPr lang="en-IN" i="1" dirty="0"/>
              <a:t>and where follower count in </a:t>
            </a:r>
            <a:r>
              <a:rPr lang="en-IN" i="1" dirty="0" smtClean="0"/>
              <a:t>200</a:t>
            </a:r>
          </a:p>
          <a:p>
            <a:endParaRPr lang="en-IN" dirty="0" smtClean="0"/>
          </a:p>
          <a:p>
            <a:r>
              <a:rPr lang="en-IN" dirty="0" smtClean="0"/>
              <a:t>We plan to obtain the following information about the signed in user from the Twitter API: </a:t>
            </a:r>
          </a:p>
          <a:p>
            <a:pPr lvl="2"/>
            <a:r>
              <a:rPr lang="en-IN" dirty="0" smtClean="0"/>
              <a:t>Friends</a:t>
            </a:r>
          </a:p>
          <a:p>
            <a:pPr lvl="2"/>
            <a:r>
              <a:rPr lang="en-IN" dirty="0" smtClean="0"/>
              <a:t>Followers</a:t>
            </a:r>
          </a:p>
          <a:p>
            <a:pPr lvl="2"/>
            <a:r>
              <a:rPr lang="en-IN" dirty="0" smtClean="0"/>
              <a:t>Location</a:t>
            </a:r>
          </a:p>
          <a:p>
            <a:pPr lvl="2"/>
            <a:r>
              <a:rPr lang="en-IN" dirty="0" smtClean="0"/>
              <a:t>Follow count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50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we propose to do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This information about the user would then be stored as a graph implemented in the Neo4j database. </a:t>
            </a:r>
          </a:p>
          <a:p>
            <a:r>
              <a:rPr lang="en-IN" dirty="0" smtClean="0"/>
              <a:t>The query given by the user will first have to be parsed and transformed to an equivalent </a:t>
            </a:r>
            <a:r>
              <a:rPr lang="en-IN" i="1" dirty="0" smtClean="0"/>
              <a:t>Cypher </a:t>
            </a:r>
            <a:r>
              <a:rPr lang="en-IN" dirty="0" smtClean="0"/>
              <a:t>query. </a:t>
            </a:r>
          </a:p>
          <a:p>
            <a:r>
              <a:rPr lang="en-IN" dirty="0" smtClean="0"/>
              <a:t>The grammar we would be employing for this purpose is as follows: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886200"/>
            <a:ext cx="6629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start </a:t>
            </a:r>
            <a:r>
              <a:rPr lang="en-IN" i="1" dirty="0" smtClean="0"/>
              <a:t>-&gt;friend  | </a:t>
            </a:r>
            <a:r>
              <a:rPr lang="en-IN" i="1" dirty="0"/>
              <a:t>follower</a:t>
            </a:r>
            <a:endParaRPr lang="en-IN" i="1" dirty="0" smtClean="0"/>
          </a:p>
          <a:p>
            <a:r>
              <a:rPr lang="en-IN" i="1" dirty="0"/>
              <a:t>follower </a:t>
            </a:r>
            <a:r>
              <a:rPr lang="en-IN" i="1" dirty="0" smtClean="0"/>
              <a:t>-&gt; </a:t>
            </a:r>
            <a:r>
              <a:rPr lang="en-IN" i="1" dirty="0"/>
              <a:t>"Followers" </a:t>
            </a:r>
            <a:r>
              <a:rPr lang="en-IN" i="1" dirty="0" smtClean="0"/>
              <a:t> </a:t>
            </a:r>
            <a:r>
              <a:rPr lang="en-IN" i="1" dirty="0"/>
              <a:t>cond </a:t>
            </a:r>
            <a:r>
              <a:rPr lang="en-IN" i="1" dirty="0" smtClean="0"/>
              <a:t> |  </a:t>
            </a:r>
            <a:r>
              <a:rPr lang="en-IN" i="1" dirty="0"/>
              <a:t>"My Followers" </a:t>
            </a:r>
            <a:r>
              <a:rPr lang="en-IN" i="1" dirty="0" smtClean="0"/>
              <a:t> </a:t>
            </a:r>
            <a:r>
              <a:rPr lang="en-IN" i="1" dirty="0"/>
              <a:t>cond</a:t>
            </a:r>
          </a:p>
          <a:p>
            <a:r>
              <a:rPr lang="en-IN" i="1" dirty="0"/>
              <a:t>friend </a:t>
            </a:r>
            <a:r>
              <a:rPr lang="en-IN" i="1" dirty="0" smtClean="0"/>
              <a:t>-&gt; </a:t>
            </a:r>
            <a:r>
              <a:rPr lang="en-IN" i="1" dirty="0"/>
              <a:t>"Friends" </a:t>
            </a:r>
            <a:r>
              <a:rPr lang="en-IN" i="1" dirty="0" smtClean="0"/>
              <a:t> </a:t>
            </a:r>
            <a:r>
              <a:rPr lang="en-IN" i="1" dirty="0"/>
              <a:t>cond </a:t>
            </a:r>
            <a:r>
              <a:rPr lang="en-IN" i="1" dirty="0" smtClean="0"/>
              <a:t>| "</a:t>
            </a:r>
            <a:r>
              <a:rPr lang="en-IN" i="1" dirty="0"/>
              <a:t>My Friends" </a:t>
            </a:r>
            <a:r>
              <a:rPr lang="en-IN" i="1" dirty="0" smtClean="0"/>
              <a:t> </a:t>
            </a:r>
            <a:r>
              <a:rPr lang="en-IN" i="1" dirty="0"/>
              <a:t>cond</a:t>
            </a:r>
          </a:p>
          <a:p>
            <a:r>
              <a:rPr lang="en-IN" i="1" dirty="0"/>
              <a:t>cond </a:t>
            </a:r>
            <a:r>
              <a:rPr lang="en-IN" i="1" dirty="0" smtClean="0"/>
              <a:t>-&gt; </a:t>
            </a:r>
            <a:r>
              <a:rPr lang="en-IN" i="1" dirty="0"/>
              <a:t>(specificCond </a:t>
            </a:r>
            <a:r>
              <a:rPr lang="en-IN" i="1" dirty="0" smtClean="0"/>
              <a:t> </a:t>
            </a:r>
            <a:r>
              <a:rPr lang="en-IN" i="1" dirty="0"/>
              <a:t>"and" </a:t>
            </a:r>
            <a:r>
              <a:rPr lang="en-IN" i="1" dirty="0" smtClean="0"/>
              <a:t> </a:t>
            </a:r>
            <a:r>
              <a:rPr lang="en-IN" i="1" dirty="0"/>
              <a:t>cond </a:t>
            </a:r>
            <a:r>
              <a:rPr lang="en-IN" i="1" dirty="0" smtClean="0"/>
              <a:t>| </a:t>
            </a:r>
            <a:r>
              <a:rPr lang="en-IN" i="1" dirty="0"/>
              <a:t>specificCond </a:t>
            </a:r>
            <a:r>
              <a:rPr lang="en-IN" i="1" dirty="0" smtClean="0"/>
              <a:t> </a:t>
            </a:r>
            <a:r>
              <a:rPr lang="en-IN" i="1" dirty="0"/>
              <a:t>"or" </a:t>
            </a:r>
            <a:r>
              <a:rPr lang="en-IN" i="1" dirty="0" smtClean="0"/>
              <a:t> </a:t>
            </a:r>
            <a:r>
              <a:rPr lang="en-IN" i="1" dirty="0"/>
              <a:t>cond </a:t>
            </a:r>
            <a:r>
              <a:rPr lang="en-IN" i="1" dirty="0" smtClean="0"/>
              <a:t> | </a:t>
            </a:r>
            <a:r>
              <a:rPr lang="en-IN" i="1" dirty="0"/>
              <a:t>specificCond </a:t>
            </a:r>
            <a:r>
              <a:rPr lang="en-IN" i="1" dirty="0" smtClean="0"/>
              <a:t>| empty</a:t>
            </a:r>
            <a:r>
              <a:rPr lang="en-IN" i="1" dirty="0"/>
              <a:t>)</a:t>
            </a:r>
          </a:p>
          <a:p>
            <a:r>
              <a:rPr lang="en-IN" i="1" dirty="0"/>
              <a:t>specificCond </a:t>
            </a:r>
            <a:r>
              <a:rPr lang="en-IN" i="1" dirty="0" smtClean="0"/>
              <a:t>-&gt; </a:t>
            </a:r>
            <a:r>
              <a:rPr lang="en-IN" i="1" dirty="0"/>
              <a:t>placeCond </a:t>
            </a:r>
            <a:r>
              <a:rPr lang="en-IN" i="1" dirty="0" smtClean="0"/>
              <a:t>| </a:t>
            </a:r>
            <a:r>
              <a:rPr lang="en-IN" i="1" dirty="0"/>
              <a:t>followCond</a:t>
            </a:r>
          </a:p>
          <a:p>
            <a:r>
              <a:rPr lang="en-IN" i="1" dirty="0"/>
              <a:t>placeCond </a:t>
            </a:r>
            <a:r>
              <a:rPr lang="en-IN" i="1" dirty="0" smtClean="0"/>
              <a:t>-&gt; "</a:t>
            </a:r>
            <a:r>
              <a:rPr lang="en-IN" i="1" dirty="0"/>
              <a:t>living in" </a:t>
            </a:r>
            <a:r>
              <a:rPr lang="en-IN" i="1" dirty="0" smtClean="0"/>
              <a:t> place</a:t>
            </a:r>
            <a:endParaRPr lang="en-IN" i="1" dirty="0"/>
          </a:p>
          <a:p>
            <a:r>
              <a:rPr lang="en-IN" i="1" dirty="0"/>
              <a:t>place </a:t>
            </a:r>
            <a:r>
              <a:rPr lang="en-IN" i="1" dirty="0" smtClean="0"/>
              <a:t>-&gt; Word</a:t>
            </a:r>
            <a:endParaRPr lang="en-IN" i="1" dirty="0"/>
          </a:p>
          <a:p>
            <a:r>
              <a:rPr lang="en-IN" i="1" dirty="0"/>
              <a:t>followCond </a:t>
            </a:r>
            <a:r>
              <a:rPr lang="en-IN" i="1" dirty="0" smtClean="0"/>
              <a:t>-&gt; </a:t>
            </a:r>
            <a:r>
              <a:rPr lang="en-IN" i="1" dirty="0"/>
              <a:t>"where follower count is"  followCount</a:t>
            </a:r>
          </a:p>
          <a:p>
            <a:r>
              <a:rPr lang="en-IN" i="1" dirty="0" smtClean="0"/>
              <a:t>followCount -&gt; </a:t>
            </a:r>
            <a:r>
              <a:rPr lang="en-IN" i="1" dirty="0"/>
              <a:t>Word(digits)</a:t>
            </a:r>
          </a:p>
          <a:p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2650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we propose to do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parsing of the query would be done using an open source parsing library in Python, called PyParsing. </a:t>
            </a:r>
            <a:endParaRPr lang="en-IN" dirty="0"/>
          </a:p>
          <a:p>
            <a:r>
              <a:rPr lang="en-IN" dirty="0" smtClean="0"/>
              <a:t>Using functions from this library, the user entered query will be parsed and converted into its equivalent </a:t>
            </a:r>
            <a:r>
              <a:rPr lang="en-IN" i="1" dirty="0" smtClean="0"/>
              <a:t>Cypher </a:t>
            </a:r>
            <a:r>
              <a:rPr lang="en-IN" dirty="0" smtClean="0"/>
              <a:t>query, which will take the following general form: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3962400"/>
            <a:ext cx="533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/>
              <a:t>MATCH var ({name: &lt;username&gt;})-[&lt;friend&gt; or &lt;follower&gt;]-&gt;()  &lt;etcetera&gt;result</a:t>
            </a:r>
          </a:p>
          <a:p>
            <a:r>
              <a:rPr lang="en-IN" i="1" dirty="0" smtClean="0"/>
              <a:t>WHERE &lt;user entered condition&gt;</a:t>
            </a:r>
          </a:p>
          <a:p>
            <a:r>
              <a:rPr lang="en-IN" i="1" dirty="0" smtClean="0"/>
              <a:t>RETURN var,result</a:t>
            </a:r>
            <a:endParaRPr lang="en-IN" i="1" dirty="0"/>
          </a:p>
          <a:p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27309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we propose to do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 example of this parsing can be seen here. 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 smtClean="0"/>
              <a:t>query would then be passed on to the </a:t>
            </a:r>
            <a:r>
              <a:rPr lang="en-IN" i="1" dirty="0" smtClean="0"/>
              <a:t>Neo4j </a:t>
            </a:r>
            <a:r>
              <a:rPr lang="en-IN" dirty="0" smtClean="0"/>
              <a:t>database server using its wrappers available in Python.</a:t>
            </a:r>
          </a:p>
          <a:p>
            <a:r>
              <a:rPr lang="en-IN" dirty="0" smtClean="0"/>
              <a:t>The server would run the query on the database and return the results which would then be displayed to the user.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20574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5" y="2043546"/>
            <a:ext cx="8395855" cy="186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8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838200"/>
            <a:ext cx="7543800" cy="2593975"/>
          </a:xfrm>
        </p:spPr>
        <p:txBody>
          <a:bodyPr/>
          <a:lstStyle/>
          <a:p>
            <a:pPr algn="ctr"/>
            <a:r>
              <a:rPr lang="en-IN" dirty="0" smtClean="0"/>
              <a:t>Thank you!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60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Graphs Are Everywhere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graph is a collection of vertices and edges—or, a set of nodes and the relationships that connect them.</a:t>
            </a:r>
          </a:p>
          <a:p>
            <a:r>
              <a:rPr lang="en-IN" dirty="0"/>
              <a:t> Graphs represent entities as nodes and the ways in which those entities relate to the world as relationships.</a:t>
            </a:r>
          </a:p>
          <a:p>
            <a:r>
              <a:rPr lang="en-IN" dirty="0" smtClean="0"/>
              <a:t>For </a:t>
            </a:r>
            <a:r>
              <a:rPr lang="en-IN" dirty="0"/>
              <a:t>data of any significant size or value, graph databases are the best way to </a:t>
            </a:r>
            <a:r>
              <a:rPr lang="en-IN" dirty="0" smtClean="0"/>
              <a:t>represent and </a:t>
            </a:r>
            <a:r>
              <a:rPr lang="en-IN" dirty="0"/>
              <a:t>query connected data. </a:t>
            </a:r>
            <a:endParaRPr lang="en-IN" dirty="0" smtClean="0"/>
          </a:p>
          <a:p>
            <a:r>
              <a:rPr lang="en-IN" dirty="0" smtClean="0"/>
              <a:t>Connected </a:t>
            </a:r>
            <a:r>
              <a:rPr lang="en-IN" dirty="0"/>
              <a:t>data is data whose interpretation and value </a:t>
            </a:r>
            <a:r>
              <a:rPr lang="en-IN" dirty="0" smtClean="0"/>
              <a:t>requires </a:t>
            </a:r>
            <a:r>
              <a:rPr lang="en-IN" dirty="0"/>
              <a:t>us first to understand the ways in which its constituent elements are related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838700"/>
            <a:ext cx="3267075" cy="2019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2600" y="52578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Figure </a:t>
            </a:r>
            <a:r>
              <a:rPr lang="en-IN" dirty="0" smtClean="0"/>
              <a:t>1. </a:t>
            </a:r>
            <a:r>
              <a:rPr lang="en-IN" dirty="0"/>
              <a:t>A small social graph</a:t>
            </a:r>
          </a:p>
        </p:txBody>
      </p:sp>
    </p:spTree>
    <p:extLst>
      <p:ext uri="{BB962C8B-B14F-4D97-AF65-F5344CB8AC3E}">
        <p14:creationId xmlns:p14="http://schemas.microsoft.com/office/powerpoint/2010/main" val="109280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Property Graph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95400"/>
            <a:ext cx="2762250" cy="4772025"/>
          </a:xfrm>
        </p:spPr>
      </p:pic>
      <p:sp>
        <p:nvSpPr>
          <p:cNvPr id="5" name="TextBox 4"/>
          <p:cNvSpPr txBox="1"/>
          <p:nvPr/>
        </p:nvSpPr>
        <p:spPr>
          <a:xfrm>
            <a:off x="3200400" y="1295400"/>
            <a:ext cx="495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A</a:t>
            </a:r>
            <a:r>
              <a:rPr lang="en-IN" b="1" dirty="0"/>
              <a:t> property graph </a:t>
            </a:r>
            <a:r>
              <a:rPr lang="en-IN" dirty="0"/>
              <a:t>has the following characteristics:</a:t>
            </a:r>
          </a:p>
          <a:p>
            <a:r>
              <a:rPr lang="en-IN" dirty="0"/>
              <a:t>• It contains nodes and relationships</a:t>
            </a:r>
          </a:p>
          <a:p>
            <a:r>
              <a:rPr lang="en-IN" dirty="0"/>
              <a:t>• Nodes contain properties (key-value pairs)</a:t>
            </a:r>
          </a:p>
          <a:p>
            <a:r>
              <a:rPr lang="en-IN" dirty="0"/>
              <a:t>• Relationships are named and directed, and always have a start and end node</a:t>
            </a:r>
          </a:p>
          <a:p>
            <a:r>
              <a:rPr lang="en-IN" dirty="0"/>
              <a:t>• Relationships can also contain properties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352800"/>
            <a:ext cx="449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Figure </a:t>
            </a:r>
            <a:r>
              <a:rPr lang="en-IN" dirty="0" smtClean="0"/>
              <a:t>2. </a:t>
            </a:r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expressive power of the graph </a:t>
            </a:r>
            <a:r>
              <a:rPr lang="en-IN" dirty="0" smtClean="0"/>
              <a:t>model:  </a:t>
            </a:r>
            <a:r>
              <a:rPr lang="en-IN" dirty="0"/>
              <a:t>It’s easy </a:t>
            </a:r>
            <a:r>
              <a:rPr lang="en-IN" dirty="0" smtClean="0"/>
              <a:t>to see </a:t>
            </a:r>
            <a:r>
              <a:rPr lang="en-IN" dirty="0"/>
              <a:t>that Ruth </a:t>
            </a:r>
            <a:r>
              <a:rPr lang="en-IN" dirty="0" smtClean="0"/>
              <a:t>has published </a:t>
            </a:r>
            <a:r>
              <a:rPr lang="en-IN" dirty="0"/>
              <a:t>a string of messages. The most recent message can be </a:t>
            </a:r>
            <a:r>
              <a:rPr lang="en-IN" dirty="0" smtClean="0"/>
              <a:t>found by </a:t>
            </a:r>
            <a:r>
              <a:rPr lang="en-IN" dirty="0"/>
              <a:t>following a relationship marked CURRENT; PREVIOUS relationships then create a time</a:t>
            </a:r>
          </a:p>
          <a:p>
            <a:r>
              <a:rPr lang="en-IN" dirty="0"/>
              <a:t>line of </a:t>
            </a:r>
            <a:r>
              <a:rPr lang="en-IN" dirty="0" smtClean="0"/>
              <a:t>posts.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776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A graph database management system is an online database management system with Create, Read, Update, and Delete (CRUD) methods that expose a graph data model.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048000"/>
            <a:ext cx="4325348" cy="2895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61531" y="4032705"/>
            <a:ext cx="289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Figure 3. (Graph Database Space)</a:t>
            </a:r>
          </a:p>
          <a:p>
            <a:r>
              <a:rPr lang="en-IN" dirty="0" smtClean="0"/>
              <a:t>Important Properties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 underlying </a:t>
            </a:r>
            <a:r>
              <a:rPr lang="en-IN" dirty="0" smtClean="0"/>
              <a:t>storage: maybe be “native graph storage” or other general purpose data store.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 processing </a:t>
            </a:r>
            <a:r>
              <a:rPr lang="en-IN" dirty="0" smtClean="0"/>
              <a:t>engine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4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Graph Compute Engines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A graph compute </a:t>
            </a:r>
            <a:r>
              <a:rPr lang="en-IN" dirty="0" smtClean="0"/>
              <a:t>engine is </a:t>
            </a:r>
            <a:r>
              <a:rPr lang="en-IN" dirty="0"/>
              <a:t>a technology that enables global graph computational </a:t>
            </a:r>
            <a:r>
              <a:rPr lang="en-IN" dirty="0" smtClean="0"/>
              <a:t>algorithms </a:t>
            </a:r>
            <a:r>
              <a:rPr lang="en-IN" dirty="0"/>
              <a:t>to be run against large datasets.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47" y="2709862"/>
            <a:ext cx="6351316" cy="17859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8953" y="462617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Figure 4. Common </a:t>
            </a:r>
            <a:r>
              <a:rPr lang="en-IN" dirty="0"/>
              <a:t>architecture for deploying a graph compute engine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7344" y="4995502"/>
            <a:ext cx="723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architecture </a:t>
            </a:r>
            <a:r>
              <a:rPr lang="en-IN" dirty="0"/>
              <a:t>includes a system of record (SOR) database with OLTP properties (such </a:t>
            </a:r>
            <a:r>
              <a:rPr lang="en-IN" dirty="0" smtClean="0"/>
              <a:t>as MySQL</a:t>
            </a:r>
            <a:r>
              <a:rPr lang="en-IN" dirty="0"/>
              <a:t>, Oracle, or Neo4j), which serves, requests, and responds to queries from </a:t>
            </a:r>
            <a:r>
              <a:rPr lang="en-IN" dirty="0" smtClean="0"/>
              <a:t>the application at </a:t>
            </a:r>
            <a:r>
              <a:rPr lang="en-IN" dirty="0"/>
              <a:t>runtime. Periodically, an Extract, </a:t>
            </a:r>
            <a:r>
              <a:rPr lang="en-IN" dirty="0" smtClean="0"/>
              <a:t>Transform, and </a:t>
            </a:r>
            <a:r>
              <a:rPr lang="en-IN" dirty="0"/>
              <a:t>Load (ETL) job moves data from the system of record database into the </a:t>
            </a:r>
            <a:r>
              <a:rPr lang="en-IN" dirty="0" smtClean="0"/>
              <a:t>graph compute </a:t>
            </a:r>
            <a:r>
              <a:rPr lang="en-IN" dirty="0"/>
              <a:t>engine for offline querying and analysis.</a:t>
            </a:r>
          </a:p>
        </p:txBody>
      </p:sp>
    </p:spTree>
    <p:extLst>
      <p:ext uri="{BB962C8B-B14F-4D97-AF65-F5344CB8AC3E}">
        <p14:creationId xmlns:p14="http://schemas.microsoft.com/office/powerpoint/2010/main" val="270749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Characteristics and 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000" b="1" dirty="0" smtClean="0"/>
              <a:t>The </a:t>
            </a:r>
            <a:r>
              <a:rPr lang="en-IN" sz="2000" b="1" dirty="0"/>
              <a:t>sheer </a:t>
            </a:r>
            <a:r>
              <a:rPr lang="en-IN" sz="2000" b="1" dirty="0" smtClean="0"/>
              <a:t>performance increase </a:t>
            </a:r>
            <a:r>
              <a:rPr lang="en-IN" sz="2000" b="1" dirty="0"/>
              <a:t>when dealing with connected data versus relational databases and </a:t>
            </a:r>
            <a:r>
              <a:rPr lang="en-IN" sz="2000" b="1" dirty="0" smtClean="0"/>
              <a:t>NOSQL stores</a:t>
            </a:r>
            <a:r>
              <a:rPr lang="en-IN" sz="2000" dirty="0"/>
              <a:t>. In contrast to relational databases, where join-intensive query performance </a:t>
            </a:r>
            <a:r>
              <a:rPr lang="en-IN" sz="2000" dirty="0" smtClean="0"/>
              <a:t>deteriorates </a:t>
            </a:r>
            <a:r>
              <a:rPr lang="en-IN" sz="2000" dirty="0"/>
              <a:t>as the dataset gets bigger, with a graph database performance tends to </a:t>
            </a:r>
            <a:r>
              <a:rPr lang="en-IN" sz="2000" dirty="0" smtClean="0"/>
              <a:t>remain relatively </a:t>
            </a:r>
            <a:r>
              <a:rPr lang="en-IN" sz="2000" dirty="0"/>
              <a:t>constant, even as the dataset grows. This is because queries are localized to </a:t>
            </a:r>
            <a:r>
              <a:rPr lang="en-IN" sz="2000" dirty="0" smtClean="0"/>
              <a:t>a portion </a:t>
            </a:r>
            <a:r>
              <a:rPr lang="en-IN" sz="2000" dirty="0"/>
              <a:t>of the </a:t>
            </a:r>
            <a:r>
              <a:rPr lang="en-IN" sz="2000" dirty="0" smtClean="0"/>
              <a:t>graph, hence, </a:t>
            </a:r>
            <a:r>
              <a:rPr lang="en-IN" sz="2000" dirty="0"/>
              <a:t>the execution time for each query is proportional </a:t>
            </a:r>
            <a:r>
              <a:rPr lang="en-IN" sz="2000" dirty="0" smtClean="0"/>
              <a:t>only to </a:t>
            </a:r>
            <a:r>
              <a:rPr lang="en-IN" sz="2000" dirty="0"/>
              <a:t>the size of the part of the graph traversed to satisfy that query, rather than the size </a:t>
            </a:r>
            <a:r>
              <a:rPr lang="en-IN" sz="2000" dirty="0" smtClean="0"/>
              <a:t>of the </a:t>
            </a:r>
            <a:r>
              <a:rPr lang="en-IN" sz="2000" dirty="0"/>
              <a:t>overall graph</a:t>
            </a:r>
            <a:r>
              <a:rPr lang="en-IN" sz="2000" dirty="0" smtClean="0"/>
              <a:t>.</a:t>
            </a:r>
          </a:p>
          <a:p>
            <a:r>
              <a:rPr lang="en-IN" sz="2000" b="1" dirty="0"/>
              <a:t>Flexibility. </a:t>
            </a:r>
            <a:r>
              <a:rPr lang="en-IN" sz="2000" dirty="0" smtClean="0"/>
              <a:t>We </a:t>
            </a:r>
            <a:r>
              <a:rPr lang="en-IN" sz="2000" dirty="0"/>
              <a:t>can add new kinds of relationships, </a:t>
            </a:r>
            <a:r>
              <a:rPr lang="en-IN" sz="2000" dirty="0" smtClean="0"/>
              <a:t>new nodes</a:t>
            </a:r>
            <a:r>
              <a:rPr lang="en-IN" sz="2000" dirty="0"/>
              <a:t>, and new </a:t>
            </a:r>
            <a:r>
              <a:rPr lang="en-IN" sz="2000" dirty="0" smtClean="0"/>
              <a:t>sub-graphs </a:t>
            </a:r>
            <a:r>
              <a:rPr lang="en-IN" sz="2000" dirty="0"/>
              <a:t>to an existing structure without disturbing existing </a:t>
            </a:r>
            <a:r>
              <a:rPr lang="en-IN" sz="2000" dirty="0" smtClean="0"/>
              <a:t>queries and </a:t>
            </a:r>
            <a:r>
              <a:rPr lang="en-IN" sz="2000" dirty="0"/>
              <a:t>application functionality</a:t>
            </a:r>
            <a:r>
              <a:rPr lang="en-IN" sz="2000" dirty="0" smtClean="0"/>
              <a:t>.</a:t>
            </a:r>
          </a:p>
          <a:p>
            <a:r>
              <a:rPr lang="en-IN" sz="2000" b="1" dirty="0" smtClean="0"/>
              <a:t>Agility</a:t>
            </a:r>
            <a:r>
              <a:rPr lang="en-IN" sz="2000" b="1" dirty="0"/>
              <a:t>. </a:t>
            </a:r>
            <a:r>
              <a:rPr lang="en-IN" sz="2000" dirty="0" smtClean="0"/>
              <a:t>The </a:t>
            </a:r>
            <a:r>
              <a:rPr lang="en-IN" sz="2000" dirty="0"/>
              <a:t>schema-free nature of the graph </a:t>
            </a:r>
            <a:r>
              <a:rPr lang="en-IN" sz="2000" dirty="0" smtClean="0"/>
              <a:t>data model</a:t>
            </a:r>
            <a:r>
              <a:rPr lang="en-IN" sz="2000" dirty="0"/>
              <a:t>, coupled with the testable nature of a graph database’s application </a:t>
            </a:r>
            <a:r>
              <a:rPr lang="en-IN" sz="2000" dirty="0" smtClean="0"/>
              <a:t>programming interface </a:t>
            </a:r>
            <a:r>
              <a:rPr lang="en-IN" sz="2000" dirty="0"/>
              <a:t>(API) and query language, empower us to evolve an application in a </a:t>
            </a:r>
            <a:r>
              <a:rPr lang="en-IN" sz="2000" dirty="0" smtClean="0"/>
              <a:t>controlled manner</a:t>
            </a:r>
            <a:r>
              <a:rPr lang="en-IN" sz="2000" dirty="0"/>
              <a:t>.</a:t>
            </a:r>
            <a:endParaRPr lang="en-IN" sz="20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881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Neo4j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What is </a:t>
            </a:r>
            <a:r>
              <a:rPr lang="en-IN" b="1" dirty="0" smtClean="0"/>
              <a:t>Neo4j? </a:t>
            </a:r>
            <a:r>
              <a:rPr lang="en-IN" dirty="0" smtClean="0"/>
              <a:t>Neo4j </a:t>
            </a:r>
            <a:r>
              <a:rPr lang="en-IN" dirty="0"/>
              <a:t>is an open-source </a:t>
            </a:r>
            <a:r>
              <a:rPr lang="en-IN" b="1" dirty="0"/>
              <a:t>graph database</a:t>
            </a:r>
            <a:r>
              <a:rPr lang="en-IN" dirty="0"/>
              <a:t> supported </a:t>
            </a:r>
            <a:r>
              <a:rPr lang="en-IN" dirty="0" smtClean="0"/>
              <a:t>by</a:t>
            </a:r>
            <a:r>
              <a:rPr lang="en-IN" dirty="0"/>
              <a:t> </a:t>
            </a:r>
            <a:r>
              <a:rPr lang="en-IN" b="1" dirty="0"/>
              <a:t>Neo Technology</a:t>
            </a:r>
            <a:r>
              <a:rPr lang="en-IN" dirty="0"/>
              <a:t>.</a:t>
            </a:r>
          </a:p>
          <a:p>
            <a:r>
              <a:rPr lang="en-IN" dirty="0"/>
              <a:t>Neo4j stores data in nodes connected by directed, typed relationships with properties on both, also known as a </a:t>
            </a:r>
            <a:r>
              <a:rPr lang="en-IN" b="1" dirty="0"/>
              <a:t>Property Graph</a:t>
            </a:r>
            <a:r>
              <a:rPr lang="en-IN" dirty="0"/>
              <a:t>.</a:t>
            </a:r>
          </a:p>
          <a:p>
            <a:pPr marL="114300" indent="0">
              <a:buNone/>
            </a:pPr>
            <a:r>
              <a:rPr lang="en-IN" i="1" u="sng" dirty="0">
                <a:latin typeface="+mj-lt"/>
              </a:rPr>
              <a:t>Main features</a:t>
            </a:r>
          </a:p>
          <a:p>
            <a:r>
              <a:rPr lang="en-IN" i="1" dirty="0"/>
              <a:t>intuitive</a:t>
            </a:r>
            <a:r>
              <a:rPr lang="en-IN" dirty="0"/>
              <a:t>, using a graph model for data </a:t>
            </a:r>
            <a:r>
              <a:rPr lang="en-IN" dirty="0" smtClean="0"/>
              <a:t>representation.</a:t>
            </a:r>
            <a:endParaRPr lang="en-IN" dirty="0"/>
          </a:p>
          <a:p>
            <a:r>
              <a:rPr lang="en-IN" i="1" dirty="0"/>
              <a:t>reliable</a:t>
            </a:r>
            <a:r>
              <a:rPr lang="en-IN" dirty="0"/>
              <a:t>, with full ACID </a:t>
            </a:r>
            <a:r>
              <a:rPr lang="en-IN" dirty="0" smtClean="0"/>
              <a:t>transactions.</a:t>
            </a:r>
            <a:endParaRPr lang="en-IN" dirty="0"/>
          </a:p>
          <a:p>
            <a:r>
              <a:rPr lang="en-IN" i="1" dirty="0"/>
              <a:t>durable and fast</a:t>
            </a:r>
            <a:r>
              <a:rPr lang="en-IN" dirty="0"/>
              <a:t>, using a custom disk-based, native storage </a:t>
            </a:r>
            <a:r>
              <a:rPr lang="en-IN" dirty="0" smtClean="0"/>
              <a:t>engine.</a:t>
            </a:r>
            <a:endParaRPr lang="en-IN" dirty="0"/>
          </a:p>
          <a:p>
            <a:r>
              <a:rPr lang="en-IN" i="1" dirty="0"/>
              <a:t>massively scalable</a:t>
            </a:r>
            <a:r>
              <a:rPr lang="en-IN" dirty="0"/>
              <a:t>, up to several billion </a:t>
            </a:r>
            <a:r>
              <a:rPr lang="en-IN" dirty="0" smtClean="0"/>
              <a:t>nodes/relationships/properties.</a:t>
            </a:r>
            <a:endParaRPr lang="en-IN" dirty="0"/>
          </a:p>
          <a:p>
            <a:r>
              <a:rPr lang="en-IN" i="1" dirty="0"/>
              <a:t>highly-available</a:t>
            </a:r>
            <a:r>
              <a:rPr lang="en-IN" dirty="0"/>
              <a:t>, when distributed across multiple </a:t>
            </a:r>
            <a:r>
              <a:rPr lang="en-IN" dirty="0" smtClean="0"/>
              <a:t>machines.</a:t>
            </a:r>
            <a:endParaRPr lang="en-IN" dirty="0"/>
          </a:p>
          <a:p>
            <a:r>
              <a:rPr lang="en-IN" i="1" dirty="0"/>
              <a:t>expressive</a:t>
            </a:r>
            <a:r>
              <a:rPr lang="en-IN" dirty="0"/>
              <a:t>, with a powerful, human readable </a:t>
            </a:r>
            <a:r>
              <a:rPr lang="en-IN" b="1" dirty="0"/>
              <a:t>graph query </a:t>
            </a:r>
            <a:r>
              <a:rPr lang="en-IN" b="1" dirty="0" smtClean="0"/>
              <a:t>language (Cypher).</a:t>
            </a:r>
            <a:endParaRPr lang="en-IN" dirty="0"/>
          </a:p>
          <a:p>
            <a:r>
              <a:rPr lang="en-IN" i="1" dirty="0"/>
              <a:t>fast</a:t>
            </a:r>
            <a:r>
              <a:rPr lang="en-IN" dirty="0"/>
              <a:t>, with a powerful traversal framework for high-speed graph </a:t>
            </a:r>
            <a:r>
              <a:rPr lang="en-IN" dirty="0" smtClean="0"/>
              <a:t>queries.</a:t>
            </a:r>
            <a:endParaRPr lang="en-IN" dirty="0"/>
          </a:p>
          <a:p>
            <a:r>
              <a:rPr lang="en-IN" i="1" dirty="0"/>
              <a:t>embeddable</a:t>
            </a:r>
            <a:r>
              <a:rPr lang="en-IN" dirty="0"/>
              <a:t>, with a few small </a:t>
            </a:r>
            <a:r>
              <a:rPr lang="en-IN" dirty="0" smtClean="0"/>
              <a:t>jars.</a:t>
            </a:r>
            <a:endParaRPr lang="en-IN" dirty="0"/>
          </a:p>
          <a:p>
            <a:r>
              <a:rPr lang="en-IN" i="1" dirty="0"/>
              <a:t>simple</a:t>
            </a:r>
            <a:r>
              <a:rPr lang="en-IN" dirty="0"/>
              <a:t>, accessible by a convenient </a:t>
            </a:r>
            <a:r>
              <a:rPr lang="en-IN" b="1" dirty="0"/>
              <a:t>REST interface</a:t>
            </a:r>
            <a:r>
              <a:rPr lang="en-IN" dirty="0"/>
              <a:t> or an object-oriented Java </a:t>
            </a:r>
            <a:r>
              <a:rPr lang="en-IN" b="1" dirty="0"/>
              <a:t>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562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Cypher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i="1" dirty="0"/>
              <a:t>Cypher</a:t>
            </a:r>
            <a:r>
              <a:rPr lang="en-IN" dirty="0"/>
              <a:t> is a declarative graph query </a:t>
            </a:r>
            <a:r>
              <a:rPr lang="en-IN" dirty="0" smtClean="0"/>
              <a:t>language.</a:t>
            </a:r>
          </a:p>
          <a:p>
            <a:r>
              <a:rPr lang="en-IN" dirty="0"/>
              <a:t>Cypher borrows it structure from SQL — queries are built up using various clauses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895600"/>
            <a:ext cx="3524250" cy="2800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4800" y="2895601"/>
            <a:ext cx="3962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Figure 5. An example graph.</a:t>
            </a:r>
          </a:p>
          <a:p>
            <a:endParaRPr lang="en-IN" dirty="0"/>
          </a:p>
          <a:p>
            <a:r>
              <a:rPr lang="en-IN" dirty="0"/>
              <a:t>Here are a few clauses used to read from the </a:t>
            </a:r>
            <a:r>
              <a:rPr lang="en-IN" dirty="0" smtClean="0"/>
              <a:t>graph</a:t>
            </a:r>
            <a:endParaRPr lang="en-IN" dirty="0"/>
          </a:p>
          <a:p>
            <a:r>
              <a:rPr lang="en-IN" i="1" dirty="0"/>
              <a:t>MATCH</a:t>
            </a:r>
            <a:r>
              <a:rPr lang="en-IN" dirty="0"/>
              <a:t>: The graph pattern to match. This is the most common way to get data from the graph.</a:t>
            </a:r>
          </a:p>
          <a:p>
            <a:r>
              <a:rPr lang="en-IN" i="1" dirty="0"/>
              <a:t>WHERE</a:t>
            </a:r>
            <a:r>
              <a:rPr lang="en-IN" dirty="0"/>
              <a:t>: Not a clause in it’s own right, but rather </a:t>
            </a:r>
            <a:r>
              <a:rPr lang="en-IN" dirty="0" smtClean="0"/>
              <a:t>part of</a:t>
            </a:r>
            <a:r>
              <a:rPr lang="en-IN" dirty="0"/>
              <a:t> </a:t>
            </a:r>
            <a:r>
              <a:rPr lang="en-IN" i="1" dirty="0"/>
              <a:t>MATCH, OPTIONAL MATCH </a:t>
            </a:r>
            <a:r>
              <a:rPr lang="en-IN" i="1" dirty="0" smtClean="0"/>
              <a:t>and WITH</a:t>
            </a:r>
            <a:r>
              <a:rPr lang="en-IN" dirty="0"/>
              <a:t>. Adds constraints to a pattern, or filters the intermediate result passing through WITH.</a:t>
            </a:r>
          </a:p>
          <a:p>
            <a:r>
              <a:rPr lang="en-IN" i="1" dirty="0"/>
              <a:t>RETURN</a:t>
            </a:r>
            <a:r>
              <a:rPr lang="en-IN" dirty="0"/>
              <a:t>: What to return.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454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04800" y="1066800"/>
            <a:ext cx="7772400" cy="4942840"/>
          </a:xfrm>
        </p:spPr>
        <p:txBody>
          <a:bodyPr/>
          <a:lstStyle/>
          <a:p>
            <a:r>
              <a:rPr lang="en-IN" dirty="0"/>
              <a:t>For example, here is a query which finds a user called John and John’s friends (though not  his direct friends) before returning both John and any friends-of-friends that are found</a:t>
            </a:r>
            <a:r>
              <a:rPr lang="en-IN" dirty="0" smtClean="0"/>
              <a:t>.</a:t>
            </a:r>
          </a:p>
          <a:p>
            <a:pPr marL="114300" indent="0" algn="ctr">
              <a:buNone/>
            </a:pPr>
            <a:r>
              <a:rPr lang="en-IN" i="1" dirty="0"/>
              <a:t>MATCH (john {name: 'John'})-[:friend]-&gt;()-[:friend]-&gt;(</a:t>
            </a:r>
            <a:r>
              <a:rPr lang="en-IN" i="1" dirty="0" err="1"/>
              <a:t>fof</a:t>
            </a:r>
            <a:r>
              <a:rPr lang="en-IN" i="1" dirty="0" smtClean="0"/>
              <a:t>)</a:t>
            </a:r>
          </a:p>
          <a:p>
            <a:pPr marL="114300" indent="0" algn="ctr">
              <a:buNone/>
            </a:pPr>
            <a:r>
              <a:rPr lang="en-IN" i="1" dirty="0"/>
              <a:t>RETURN john, </a:t>
            </a:r>
            <a:r>
              <a:rPr lang="en-IN" i="1" dirty="0" err="1" smtClean="0"/>
              <a:t>fof</a:t>
            </a:r>
            <a:endParaRPr lang="en-IN" i="1" dirty="0" smtClean="0"/>
          </a:p>
          <a:p>
            <a:pPr marL="114300" indent="0">
              <a:buNone/>
            </a:pPr>
            <a:r>
              <a:rPr lang="en-IN" dirty="0"/>
              <a:t>Resulting in</a:t>
            </a:r>
            <a:r>
              <a:rPr lang="en-IN" dirty="0" smtClean="0"/>
              <a:t>:   </a:t>
            </a:r>
            <a:endParaRPr lang="en-IN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124200"/>
            <a:ext cx="4375768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0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153</TotalTime>
  <Words>1053</Words>
  <Application>Microsoft Office PowerPoint</Application>
  <PresentationFormat>On-screen Show (4:3)</PresentationFormat>
  <Paragraphs>119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Graph Database and its Applications</vt:lpstr>
      <vt:lpstr>Graphs Are Everywhere</vt:lpstr>
      <vt:lpstr>The Property Graph Model</vt:lpstr>
      <vt:lpstr>Graph Databases</vt:lpstr>
      <vt:lpstr>Graph Compute Engines </vt:lpstr>
      <vt:lpstr>Characteristics and Advantages</vt:lpstr>
      <vt:lpstr>Neo4j</vt:lpstr>
      <vt:lpstr>Cypher</vt:lpstr>
      <vt:lpstr>PowerPoint Presentation</vt:lpstr>
      <vt:lpstr>PowerPoint Presentation</vt:lpstr>
      <vt:lpstr>What we propose to do  </vt:lpstr>
      <vt:lpstr>What we propose to do  </vt:lpstr>
      <vt:lpstr>What we propose to do  </vt:lpstr>
      <vt:lpstr>What we propose to do 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Database and its Applications</dc:title>
  <dc:creator>Aviral</dc:creator>
  <cp:lastModifiedBy>Aviral</cp:lastModifiedBy>
  <cp:revision>29</cp:revision>
  <dcterms:created xsi:type="dcterms:W3CDTF">2006-08-16T00:00:00Z</dcterms:created>
  <dcterms:modified xsi:type="dcterms:W3CDTF">2014-03-29T07:50:00Z</dcterms:modified>
</cp:coreProperties>
</file>