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6496" y="11839047"/>
            <a:ext cx="21971006" cy="636981"/>
          </a:xfrm>
          <a:prstGeom prst="rect">
            <a:avLst/>
          </a:prstGeom>
        </p:spPr>
        <p:txBody>
          <a:bodyPr lIns="45718" tIns="45718" rIns="45718" bIns="45718" numCol="1" spcCol="38100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6500" y="7196865"/>
            <a:ext cx="21971000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06500" y="826218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algn="ctr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idx="21" hasCustomPrompt="1"/>
          </p:nvPr>
        </p:nvSpPr>
        <p:spPr>
          <a:xfrm>
            <a:off x="1206500" y="935257"/>
            <a:ext cx="21971000" cy="7359065"/>
          </a:xfrm>
          <a:prstGeom prst="rect">
            <a:avLst/>
          </a:prstGeom>
        </p:spPr>
        <p:txBody>
          <a:bodyPr numCol="1" spcCol="38100" anchor="b"/>
          <a:lstStyle/>
          <a:p>
            <a:pPr lvl="4" marL="0" indent="2121408" algn="ctr" defTabSz="1072868">
              <a:lnSpc>
                <a:spcPct val="80000"/>
              </a:lnSpc>
              <a:spcBef>
                <a:spcPts val="0"/>
              </a:spcBef>
              <a:buSzTx/>
              <a:buNone/>
              <a:defRPr b="1" spc="-199" sz="11000"/>
            </a:pPr>
            <a:r>
              <a:t>100%
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80823" y="10675453"/>
            <a:ext cx="2014925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 numCol="1" spcCol="38100" anchor="ctr"/>
          <a:lstStyle/>
          <a:p>
            <a:pPr lvl="4" marL="0" indent="2323846" defTabSz="1511768">
              <a:spcBef>
                <a:spcPts val="0"/>
              </a:spcBef>
              <a:buSzTx/>
              <a:buNone/>
              <a:defRPr spc="-200" sz="5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44690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 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8" cy="11209889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6"/>
            <a:ext cx="22529802" cy="1119347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5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viral Bhatnagar  3/20/2020"/>
          <p:cNvSpPr txBox="1"/>
          <p:nvPr>
            <p:ph type="body" sz="quarter" idx="1"/>
          </p:nvPr>
        </p:nvSpPr>
        <p:spPr>
          <a:xfrm>
            <a:off x="1206499" y="11839047"/>
            <a:ext cx="21971002" cy="636981"/>
          </a:xfrm>
          <a:prstGeom prst="rect">
            <a:avLst/>
          </a:prstGeom>
        </p:spPr>
        <p:txBody>
          <a:bodyPr/>
          <a:lstStyle/>
          <a:p>
            <a:pPr/>
            <a:r>
              <a:t>Aviral Bhatnagar  10/15/2021</a:t>
            </a:r>
          </a:p>
        </p:txBody>
      </p:sp>
      <p:sp>
        <p:nvSpPr>
          <p:cNvPr id="152" name="Covid-19 Hotspot Detection"/>
          <p:cNvSpPr txBox="1"/>
          <p:nvPr>
            <p:ph type="title"/>
          </p:nvPr>
        </p:nvSpPr>
        <p:spPr>
          <a:xfrm>
            <a:off x="1206494" y="2574991"/>
            <a:ext cx="21971008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Covid-19 Hotspot Detection</a:t>
            </a:r>
          </a:p>
        </p:txBody>
      </p:sp>
      <p:sp>
        <p:nvSpPr>
          <p:cNvPr id="153" name="Restaurant and Bars"/>
          <p:cNvSpPr txBox="1"/>
          <p:nvPr/>
        </p:nvSpPr>
        <p:spPr>
          <a:xfrm>
            <a:off x="1206500" y="7196865"/>
            <a:ext cx="21971000" cy="190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Restaurant and Bars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ist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2 Sample T-Test</a:t>
            </a:r>
          </a:p>
        </p:txBody>
      </p:sp>
      <p:sp>
        <p:nvSpPr>
          <p:cNvPr id="190" name="Without Stay at Home Orders"/>
          <p:cNvSpPr txBox="1"/>
          <p:nvPr>
            <p:ph type="body" sz="quarter" idx="1"/>
          </p:nvPr>
        </p:nvSpPr>
        <p:spPr>
          <a:xfrm>
            <a:off x="1206500" y="2245960"/>
            <a:ext cx="9779000" cy="934780"/>
          </a:xfrm>
          <a:prstGeom prst="rect">
            <a:avLst/>
          </a:prstGeom>
        </p:spPr>
        <p:txBody>
          <a:bodyPr/>
          <a:lstStyle>
            <a:lvl1pPr defTabSz="817244">
              <a:defRPr sz="5400"/>
            </a:lvl1pPr>
          </a:lstStyle>
          <a:p>
            <a:pPr/>
            <a:r>
              <a:t>Comparison</a:t>
            </a:r>
          </a:p>
        </p:txBody>
      </p:sp>
      <p:sp>
        <p:nvSpPr>
          <p:cNvPr id="191" name="The first histogram reflects less than 1 new occurrence of infections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P-value = 0.0068</a:t>
            </a:r>
          </a:p>
          <a:p>
            <a:pPr/>
            <a:r>
              <a:t>There’s a 0.6% chance that the difference in the infection rates occurred due to a random chance.</a:t>
            </a:r>
          </a:p>
          <a:p>
            <a:pPr/>
            <a:r>
              <a:t>With 99% confidence level, we can say that the difference is significant.</a:t>
            </a:r>
          </a:p>
        </p:txBody>
      </p:sp>
      <p:pic>
        <p:nvPicPr>
          <p:cNvPr id="192" name="Screen Shot 2021-03-29 at 9.41.47 PM.png" descr="Screen Shot 2021-03-29 at 9.41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14561" y="3647171"/>
            <a:ext cx="9645178" cy="64216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Histograms"/>
          <p:cNvSpPr txBox="1"/>
          <p:nvPr>
            <p:ph type="title"/>
          </p:nvPr>
        </p:nvSpPr>
        <p:spPr>
          <a:xfrm>
            <a:off x="1206500" y="952500"/>
            <a:ext cx="16921453" cy="1435100"/>
          </a:xfrm>
          <a:prstGeom prst="rect">
            <a:avLst/>
          </a:prstGeom>
        </p:spPr>
        <p:txBody>
          <a:bodyPr/>
          <a:lstStyle>
            <a:lvl1pPr defTabSz="1804369">
              <a:defRPr spc="-148" sz="6290"/>
            </a:lvl1pPr>
          </a:lstStyle>
          <a:p>
            <a:pPr/>
            <a:r>
              <a:t>Hypothetical Scenario ( 6 ft Social Distancing ) </a:t>
            </a:r>
          </a:p>
        </p:txBody>
      </p:sp>
      <p:pic>
        <p:nvPicPr>
          <p:cNvPr id="195" name="6 feet radius.png" descr="6 feet radi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5121" y="2842230"/>
            <a:ext cx="9980342" cy="90069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Restricting visits based on the volume of the establishment."/>
          <p:cNvSpPr txBox="1"/>
          <p:nvPr/>
        </p:nvSpPr>
        <p:spPr>
          <a:xfrm>
            <a:off x="2552285" y="6355333"/>
            <a:ext cx="7497718" cy="100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599" indent="-228599" algn="l">
              <a:buClr>
                <a:srgbClr val="FFFFFF"/>
              </a:buClr>
              <a:buSzPct val="100000"/>
              <a:buChar char="•"/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Restricting visits based on the volume of the establishment.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Hist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5468">
              <a:defRPr spc="-112" sz="4760"/>
            </a:lvl1pPr>
          </a:lstStyle>
          <a:p>
            <a:pPr/>
            <a:r>
              <a:t>Hypothetical Scenario ( 6 ft Social Distancing ) </a:t>
            </a:r>
          </a:p>
        </p:txBody>
      </p:sp>
      <p:sp>
        <p:nvSpPr>
          <p:cNvPr id="199" name="Without Stay at Home Orders"/>
          <p:cNvSpPr txBox="1"/>
          <p:nvPr>
            <p:ph type="body" sz="quarter" idx="1"/>
          </p:nvPr>
        </p:nvSpPr>
        <p:spPr>
          <a:xfrm>
            <a:off x="1206500" y="2245960"/>
            <a:ext cx="9779000" cy="934780"/>
          </a:xfrm>
          <a:prstGeom prst="rect">
            <a:avLst/>
          </a:prstGeom>
        </p:spPr>
        <p:txBody>
          <a:bodyPr/>
          <a:lstStyle>
            <a:lvl1pPr defTabSz="817244">
              <a:defRPr sz="5400"/>
            </a:lvl1pPr>
          </a:lstStyle>
          <a:p>
            <a:pPr/>
            <a:r>
              <a:t>Comparison</a:t>
            </a:r>
          </a:p>
        </p:txBody>
      </p:sp>
      <p:sp>
        <p:nvSpPr>
          <p:cNvPr id="200" name="The first histogram reflects less than 1 new occurrence of infections.…"/>
          <p:cNvSpPr txBox="1"/>
          <p:nvPr>
            <p:ph type="body" idx="21"/>
          </p:nvPr>
        </p:nvSpPr>
        <p:spPr>
          <a:xfrm>
            <a:off x="1035393" y="4177412"/>
            <a:ext cx="10121214" cy="82560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3" marL="1052762" indent="-481262">
              <a:buSzPct val="100000"/>
            </a:pPr>
            <a:r>
              <a:t>Only 2 venues contributed to more than one new infection during the entire week</a:t>
            </a:r>
          </a:p>
          <a:p>
            <a:pPr lvl="3" marL="1052762" indent="-481262">
              <a:buSzPct val="100000"/>
            </a:pPr>
            <a:r>
              <a:t>About 1.29 new infections were generated from the most infected venue</a:t>
            </a:r>
          </a:p>
        </p:txBody>
      </p:sp>
      <p:pic>
        <p:nvPicPr>
          <p:cNvPr id="201" name="6 feet lognormal.png" descr="6 feet lognorm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81822" y="621076"/>
            <a:ext cx="9236640" cy="6329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Histogram of physical distancing.png" descr="Histogram of physical distanc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97590" y="7270332"/>
            <a:ext cx="9005103" cy="6120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sults 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Results Summary</a:t>
            </a:r>
          </a:p>
        </p:txBody>
      </p:sp>
      <p:sp>
        <p:nvSpPr>
          <p:cNvPr id="205" name="Body Level One…"/>
          <p:cNvSpPr txBox="1"/>
          <p:nvPr>
            <p:ph type="body" idx="1"/>
          </p:nvPr>
        </p:nvSpPr>
        <p:spPr>
          <a:xfrm>
            <a:off x="1206500" y="2816532"/>
            <a:ext cx="21971000" cy="968798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48639" indent="-548639" defTabSz="2194503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 u="sng"/>
            </a:pPr>
            <a:r>
              <a:t>With restrictions in place:</a:t>
            </a:r>
          </a:p>
          <a:p>
            <a:pPr lvl="3" marL="1461836" indent="-433136" defTabSz="2194503">
              <a:lnSpc>
                <a:spcPct val="90000"/>
              </a:lnSpc>
              <a:spcBef>
                <a:spcPts val="4000"/>
              </a:spcBef>
              <a:buSzPct val="100000"/>
              <a:defRPr b="0" sz="4319"/>
            </a:pPr>
            <a:r>
              <a:t>only 9 venues contributed to more than one new infection during the entire week.</a:t>
            </a:r>
          </a:p>
          <a:p>
            <a:pPr lvl="3" marL="1461836" indent="-433136" defTabSz="2194503">
              <a:lnSpc>
                <a:spcPct val="90000"/>
              </a:lnSpc>
              <a:spcBef>
                <a:spcPts val="4000"/>
              </a:spcBef>
              <a:buSzPct val="100000"/>
              <a:defRPr b="0" sz="4319"/>
            </a:pPr>
            <a:r>
              <a:t>10 new infections were generated from the most infected venue</a:t>
            </a:r>
          </a:p>
          <a:p>
            <a:pPr marL="548639" indent="-548639" defTabSz="2194503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 u="sng"/>
            </a:pPr>
            <a:r>
              <a:t>Hypothetical scenario: (with restrictions and social distancing)</a:t>
            </a:r>
          </a:p>
          <a:p>
            <a:pPr lvl="3" marL="1461836" indent="-433136" defTabSz="2194503">
              <a:lnSpc>
                <a:spcPct val="90000"/>
              </a:lnSpc>
              <a:spcBef>
                <a:spcPts val="4000"/>
              </a:spcBef>
              <a:buSzPct val="100000"/>
              <a:defRPr b="0" sz="4319"/>
            </a:pPr>
            <a:r>
              <a:t>2 venues contributed to more than one new infection during the entire week</a:t>
            </a:r>
          </a:p>
          <a:p>
            <a:pPr lvl="3" marL="1461836" indent="-433136" defTabSz="2194503">
              <a:lnSpc>
                <a:spcPct val="90000"/>
              </a:lnSpc>
              <a:spcBef>
                <a:spcPts val="4000"/>
              </a:spcBef>
              <a:buSzPct val="100000"/>
              <a:defRPr b="0" sz="4319"/>
            </a:pPr>
            <a:r>
              <a:t>A little over 1 new infection was generated from the most infected venue</a:t>
            </a:r>
          </a:p>
          <a:p>
            <a:pPr marL="548639" indent="-548639" defTabSz="2194503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 u="sng"/>
            </a:pPr>
            <a:r>
              <a:t>Hypothetical scenario: (without restrictions)</a:t>
            </a:r>
          </a:p>
          <a:p>
            <a:pPr lvl="3" marL="1461836" indent="-433136" defTabSz="2194503">
              <a:lnSpc>
                <a:spcPct val="90000"/>
              </a:lnSpc>
              <a:spcBef>
                <a:spcPts val="4000"/>
              </a:spcBef>
              <a:buSzPct val="100000"/>
              <a:defRPr b="0" sz="4319"/>
            </a:pPr>
            <a:r>
              <a:t>116 venues contributed to more than one new infection during the entire week</a:t>
            </a:r>
          </a:p>
          <a:p>
            <a:pPr lvl="3" marL="1461836" indent="-433136" defTabSz="2194503">
              <a:lnSpc>
                <a:spcPct val="90000"/>
              </a:lnSpc>
              <a:spcBef>
                <a:spcPts val="4000"/>
              </a:spcBef>
              <a:buSzPct val="100000"/>
              <a:defRPr b="0" sz="4319"/>
            </a:pPr>
            <a:r>
              <a:t>524 new infections were generated from the most infected venue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Limitations</a:t>
            </a:r>
          </a:p>
        </p:txBody>
      </p:sp>
      <p:sp>
        <p:nvSpPr>
          <p:cNvPr id="208" name="Body Level One…"/>
          <p:cNvSpPr txBox="1"/>
          <p:nvPr>
            <p:ph type="body" idx="1"/>
          </p:nvPr>
        </p:nvSpPr>
        <p:spPr>
          <a:xfrm>
            <a:off x="1206500" y="3089597"/>
            <a:ext cx="21971000" cy="941492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Sparsity in our Data Set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Choosing the most ideal timeframe after considering certain factors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Tackling selection bias while choosing the right prevalence rate</a:t>
            </a:r>
          </a:p>
          <a:p>
            <a:pPr marL="481263" indent="-481263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Implemented the model with the assumption that all venues remain operational 24/7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Used static values for ventilation rate and ceiling height for all the venues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Future Work</a:t>
            </a:r>
          </a:p>
        </p:txBody>
      </p:sp>
      <p:sp>
        <p:nvSpPr>
          <p:cNvPr id="211" name="Perform similar analysis for other hypothetical scenarios ( 50%, 75% reduction in travel etc)…"/>
          <p:cNvSpPr txBox="1"/>
          <p:nvPr>
            <p:ph type="body" idx="1"/>
          </p:nvPr>
        </p:nvSpPr>
        <p:spPr>
          <a:xfrm>
            <a:off x="1206500" y="2967806"/>
            <a:ext cx="21971000" cy="953671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Address Limitations with more comprehensive data and different strategies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Enhancing system flexibility by incorporating different models to address factors such as:</a:t>
            </a:r>
          </a:p>
          <a:p>
            <a:pPr lvl="1" marL="1219200" indent="-609600" defTabSz="2438337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Vaccination Rates</a:t>
            </a:r>
          </a:p>
          <a:p>
            <a:pPr lvl="1" marL="1219200" indent="-609600" defTabSz="2438337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Mask mandates and their rate of adherence</a:t>
            </a:r>
          </a:p>
          <a:p>
            <a:pPr lvl="1" marL="1219200" indent="-609600" defTabSz="2438337">
              <a:lnSpc>
                <a:spcPct val="90000"/>
              </a:lnSpc>
              <a:spcBef>
                <a:spcPts val="4500"/>
              </a:spcBef>
              <a:defRPr b="0" sz="4800"/>
            </a:pPr>
            <a:r>
              <a:t>Effect of surging new variants on infection spread ( eg: Delta variant )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Collaborate with Himanshu Kharkwal to incorporate these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Problem Statement</a:t>
            </a:r>
          </a:p>
        </p:txBody>
      </p:sp>
      <p:sp>
        <p:nvSpPr>
          <p:cNvPr id="156" name="Body Level One…"/>
          <p:cNvSpPr txBox="1"/>
          <p:nvPr>
            <p:ph type="body" idx="1"/>
          </p:nvPr>
        </p:nvSpPr>
        <p:spPr>
          <a:xfrm>
            <a:off x="1206500" y="2660420"/>
            <a:ext cx="21971000" cy="984409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325718" indent="-325718" defTabSz="1650266">
              <a:lnSpc>
                <a:spcPct val="90000"/>
              </a:lnSpc>
              <a:spcBef>
                <a:spcPts val="3000"/>
              </a:spcBef>
              <a:buSzPct val="100000"/>
              <a:buChar char="•"/>
              <a:defRPr sz="3196"/>
            </a:pPr>
            <a:r>
              <a:t>Objective:</a:t>
            </a:r>
          </a:p>
          <a:p>
            <a:pPr lvl="3" marL="1465734" indent="-434291" defTabSz="1650266">
              <a:lnSpc>
                <a:spcPct val="90000"/>
              </a:lnSpc>
              <a:spcBef>
                <a:spcPts val="3000"/>
              </a:spcBef>
              <a:buSzPct val="100000"/>
              <a:buAutoNum type="arabicPeriod" startAt="1"/>
              <a:defRPr b="0" sz="2632"/>
            </a:pPr>
            <a:r>
              <a:t>Modeling the effectiveness of Covid-19 policies by leveraging an Infection Transfer Model</a:t>
            </a:r>
          </a:p>
          <a:p>
            <a:pPr lvl="3" marL="1465734" indent="-434291" defTabSz="1650266">
              <a:lnSpc>
                <a:spcPct val="90000"/>
              </a:lnSpc>
              <a:spcBef>
                <a:spcPts val="3000"/>
              </a:spcBef>
              <a:buSzPct val="100000"/>
              <a:buAutoNum type="arabicPeriod" startAt="1"/>
              <a:defRPr b="0" sz="2632"/>
            </a:pPr>
            <a:r>
              <a:t>Comparing the magnitude of infection spread between actual and hypothetical scenarios</a:t>
            </a:r>
          </a:p>
          <a:p>
            <a:pPr lvl="3" marL="1465734" indent="-434291" defTabSz="1650266">
              <a:lnSpc>
                <a:spcPct val="90000"/>
              </a:lnSpc>
              <a:spcBef>
                <a:spcPts val="3000"/>
              </a:spcBef>
              <a:buSzPct val="100000"/>
              <a:buAutoNum type="arabicPeriod" startAt="1"/>
              <a:defRPr b="0" sz="2632"/>
            </a:pPr>
            <a:r>
              <a:t>Evaluating Hypothetical Scenarios</a:t>
            </a:r>
          </a:p>
          <a:p>
            <a:pPr marL="325718" indent="-325718" defTabSz="1650266">
              <a:lnSpc>
                <a:spcPct val="90000"/>
              </a:lnSpc>
              <a:spcBef>
                <a:spcPts val="3000"/>
              </a:spcBef>
              <a:buSzPct val="100000"/>
              <a:buChar char="•"/>
              <a:defRPr sz="3196"/>
            </a:pPr>
            <a:r>
              <a:t>Input:</a:t>
            </a:r>
          </a:p>
          <a:p>
            <a:pPr lvl="3" marL="1465734" indent="-434291" defTabSz="1650266">
              <a:lnSpc>
                <a:spcPct val="90000"/>
              </a:lnSpc>
              <a:spcBef>
                <a:spcPts val="3000"/>
              </a:spcBef>
              <a:buSzPct val="100000"/>
              <a:buAutoNum type="arabicPeriod" startAt="1"/>
              <a:defRPr b="0" sz="2632"/>
            </a:pPr>
            <a:r>
              <a:t>Data on stochastic visits of people per hour in the week of Nov 2nd- Nov 9th </a:t>
            </a:r>
          </a:p>
          <a:p>
            <a:pPr lvl="3" marL="1465734" indent="-434291" defTabSz="1650266">
              <a:lnSpc>
                <a:spcPct val="90000"/>
              </a:lnSpc>
              <a:spcBef>
                <a:spcPts val="3000"/>
              </a:spcBef>
              <a:buSzPct val="100000"/>
              <a:buAutoNum type="arabicPeriod" startAt="1"/>
              <a:defRPr b="0" sz="2632"/>
            </a:pPr>
            <a:r>
              <a:t>Coordinates of bars and restaurants across Minneapolis</a:t>
            </a:r>
          </a:p>
          <a:p>
            <a:pPr lvl="3" marL="1465734" indent="-434291" defTabSz="1650266">
              <a:lnSpc>
                <a:spcPct val="90000"/>
              </a:lnSpc>
              <a:spcBef>
                <a:spcPts val="3000"/>
              </a:spcBef>
              <a:buSzPct val="100000"/>
              <a:buAutoNum type="arabicPeriod" startAt="1"/>
              <a:defRPr b="0" sz="2632"/>
            </a:pPr>
            <a:r>
              <a:t>Volume of the establishments</a:t>
            </a:r>
          </a:p>
          <a:p>
            <a:pPr marL="271431" indent="-271431" defTabSz="1650266">
              <a:lnSpc>
                <a:spcPct val="90000"/>
              </a:lnSpc>
              <a:spcBef>
                <a:spcPts val="3000"/>
              </a:spcBef>
              <a:buSzPct val="100000"/>
              <a:buChar char="•"/>
              <a:defRPr sz="3196"/>
            </a:pPr>
            <a:r>
              <a:t>Output:</a:t>
            </a:r>
          </a:p>
          <a:p>
            <a:pPr lvl="3" marL="1393352" indent="-361909" defTabSz="1650266">
              <a:lnSpc>
                <a:spcPct val="90000"/>
              </a:lnSpc>
              <a:spcBef>
                <a:spcPts val="3000"/>
              </a:spcBef>
              <a:buSzPct val="100000"/>
              <a:buAutoNum type="arabicPeriod" startAt="1"/>
              <a:defRPr b="0" sz="2632"/>
            </a:pPr>
            <a:r>
              <a:t>New infections generated that week for every restaurant and bar considered in the study</a:t>
            </a:r>
          </a:p>
          <a:p>
            <a:pPr marL="271431" indent="-271431" defTabSz="1650266">
              <a:lnSpc>
                <a:spcPct val="90000"/>
              </a:lnSpc>
              <a:spcBef>
                <a:spcPts val="3000"/>
              </a:spcBef>
              <a:buSzPct val="100000"/>
              <a:buChar char="•"/>
              <a:defRPr sz="3196"/>
            </a:pPr>
            <a:r>
              <a:t>Constraints:</a:t>
            </a:r>
          </a:p>
          <a:p>
            <a:pPr lvl="3" marL="1465734" indent="-434291" defTabSz="1650266">
              <a:lnSpc>
                <a:spcPct val="90000"/>
              </a:lnSpc>
              <a:spcBef>
                <a:spcPts val="3000"/>
              </a:spcBef>
              <a:buSzPct val="100000"/>
              <a:buAutoNum type="arabicPeriod" startAt="1"/>
              <a:defRPr b="0" sz="2632"/>
            </a:pPr>
            <a:r>
              <a:t>Considered a constant value for Ventilation Rate</a:t>
            </a:r>
          </a:p>
          <a:p>
            <a:pPr lvl="3" marL="1465734" indent="-434291" defTabSz="1650266">
              <a:lnSpc>
                <a:spcPct val="90000"/>
              </a:lnSpc>
              <a:spcBef>
                <a:spcPts val="3000"/>
              </a:spcBef>
              <a:buSzPct val="100000"/>
              <a:buAutoNum type="arabicPeriod" startAt="1"/>
              <a:defRPr b="0" sz="2632"/>
            </a:pPr>
            <a:r>
              <a:t>Considered a constant height for each establishment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Methodology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1206500" y="3089597"/>
            <a:ext cx="21971000" cy="941492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66927" indent="-566927" defTabSz="2267653">
              <a:lnSpc>
                <a:spcPct val="90000"/>
              </a:lnSpc>
              <a:spcBef>
                <a:spcPts val="4100"/>
              </a:spcBef>
              <a:buSzPct val="123000"/>
              <a:buChar char="•"/>
              <a:defRPr b="0" sz="4464"/>
            </a:pPr>
            <a:r>
              <a:t>Extracted data on visits by hour for each establishment across Minneapolis</a:t>
            </a:r>
          </a:p>
          <a:p>
            <a:pPr marL="566927" indent="-566927" defTabSz="2267653">
              <a:lnSpc>
                <a:spcPct val="90000"/>
              </a:lnSpc>
              <a:spcBef>
                <a:spcPts val="4100"/>
              </a:spcBef>
              <a:buSzPct val="123000"/>
              <a:buChar char="•"/>
              <a:defRPr b="0" sz="4464"/>
            </a:pPr>
            <a:r>
              <a:t>Filtered out only those establishments that fell in the category:</a:t>
            </a:r>
          </a:p>
          <a:p>
            <a:pPr lvl="1" marL="1133855" indent="-566927" defTabSz="2267653">
              <a:lnSpc>
                <a:spcPct val="90000"/>
              </a:lnSpc>
              <a:spcBef>
                <a:spcPts val="4100"/>
              </a:spcBef>
              <a:defRPr b="0" sz="4464"/>
            </a:pPr>
            <a:r>
              <a:t>Restaurants and other eating areas</a:t>
            </a:r>
          </a:p>
          <a:p>
            <a:pPr lvl="1" marL="1133855" indent="-566927" defTabSz="2267653">
              <a:lnSpc>
                <a:spcPct val="90000"/>
              </a:lnSpc>
              <a:spcBef>
                <a:spcPts val="4100"/>
              </a:spcBef>
              <a:defRPr b="0" sz="4464"/>
            </a:pPr>
            <a:r>
              <a:t>Bars</a:t>
            </a:r>
          </a:p>
          <a:p>
            <a:pPr marL="447574" indent="-447574" defTabSz="2267653">
              <a:lnSpc>
                <a:spcPct val="90000"/>
              </a:lnSpc>
              <a:spcBef>
                <a:spcPts val="4100"/>
              </a:spcBef>
              <a:buSzPct val="123000"/>
              <a:buChar char="•"/>
              <a:defRPr b="0" sz="4464"/>
            </a:pPr>
            <a:r>
              <a:t>Joined the result with the Geometry dataset to calculate volume</a:t>
            </a:r>
          </a:p>
          <a:p>
            <a:pPr marL="566927" indent="-566927" defTabSz="2267653">
              <a:lnSpc>
                <a:spcPct val="90000"/>
              </a:lnSpc>
              <a:spcBef>
                <a:spcPts val="4100"/>
              </a:spcBef>
              <a:buSzPct val="123000"/>
              <a:buChar char="•"/>
              <a:defRPr b="0" sz="4464"/>
            </a:pPr>
            <a:r>
              <a:t>Used point of interest dataset to do a spatial join with the original dataset.</a:t>
            </a:r>
          </a:p>
          <a:p>
            <a:pPr marL="566927" indent="-566927" defTabSz="2267653">
              <a:lnSpc>
                <a:spcPct val="90000"/>
              </a:lnSpc>
              <a:spcBef>
                <a:spcPts val="4100"/>
              </a:spcBef>
              <a:buSzPct val="123000"/>
              <a:buChar char="•"/>
              <a:defRPr b="0" sz="4464"/>
            </a:pPr>
            <a:r>
              <a:t>Applied Wells-Riley Equation to predict the number of new infections generated in each establishment that week</a:t>
            </a:r>
          </a:p>
          <a:p>
            <a:pPr marL="566927" indent="-566927" defTabSz="2267653">
              <a:lnSpc>
                <a:spcPct val="90000"/>
              </a:lnSpc>
              <a:spcBef>
                <a:spcPts val="4100"/>
              </a:spcBef>
              <a:buSzPct val="123000"/>
              <a:buChar char="•"/>
              <a:defRPr b="0" sz="4464"/>
            </a:pPr>
            <a:r>
              <a:t>Evaluated hypothetical scenarios using Inferential Statistics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950669">
              <a:defRPr spc="-160" sz="6800"/>
            </a:lvl1pPr>
          </a:lstStyle>
          <a:p>
            <a:pPr/>
            <a:r>
              <a:t>Volume of Visits in 2019 vs 2020 (1st week of November)</a:t>
            </a:r>
          </a:p>
        </p:txBody>
      </p:sp>
      <p:pic>
        <p:nvPicPr>
          <p:cNvPr id="162" name="Visits data.png" descr="Visits da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2752" y="2754655"/>
            <a:ext cx="12838496" cy="8206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Parameters</a:t>
            </a:r>
          </a:p>
        </p:txBody>
      </p:sp>
      <p:sp>
        <p:nvSpPr>
          <p:cNvPr id="165" name="Time Slot- November 2nd - 9th…"/>
          <p:cNvSpPr txBox="1"/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Time Slot- November 2nd - 9th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Location: Minneapolis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Establishments: Bars and Restaurants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Ventilation Rate: (ac/h) 4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Average volume: (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</m:oMath>
            </a14:m>
            <a:r>
              <a:t>) SafeGraph Geometry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New Infections from November 2nd-9th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1">
              <a:defRPr spc="-199" sz="8300"/>
            </a:lvl1pPr>
          </a:lstStyle>
          <a:p>
            <a:pPr/>
            <a:r>
              <a:t>New Infections from November 2nd-9th 2020</a:t>
            </a:r>
          </a:p>
        </p:txBody>
      </p:sp>
      <p:sp>
        <p:nvSpPr>
          <p:cNvPr id="168" name="Restaurants and Bars"/>
          <p:cNvSpPr txBox="1"/>
          <p:nvPr>
            <p:ph type="body" sz="quarter" idx="1"/>
          </p:nvPr>
        </p:nvSpPr>
        <p:spPr>
          <a:xfrm>
            <a:off x="1206500" y="2245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Restaurants and Bars</a:t>
            </a:r>
          </a:p>
        </p:txBody>
      </p:sp>
      <p:sp>
        <p:nvSpPr>
          <p:cNvPr id="169" name="Most establishments did not contribute towards more than 1 new infections…"/>
          <p:cNvSpPr txBox="1"/>
          <p:nvPr>
            <p:ph type="body" idx="21"/>
          </p:nvPr>
        </p:nvSpPr>
        <p:spPr>
          <a:xfrm>
            <a:off x="898439" y="3821960"/>
            <a:ext cx="11857818" cy="82560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Most establishments did not contribute towards more than 1 new infections</a:t>
            </a:r>
          </a:p>
          <a:p>
            <a:pPr/>
            <a:r>
              <a:t>9 out of 1034 establishments had more than 1 new infection spread during the week (Severe cases)</a:t>
            </a:r>
          </a:p>
          <a:p>
            <a:pPr/>
            <a:r>
              <a:t>The venue with the highest infection spread had more than 10 new infections</a:t>
            </a:r>
          </a:p>
        </p:txBody>
      </p:sp>
      <p:pic>
        <p:nvPicPr>
          <p:cNvPr id="170" name="Screen Shot 2021-03-26 at 3.07.44 AM.png" descr="Screen Shot 2021-03-26 at 3.07.4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1875" y="3914145"/>
            <a:ext cx="11718049" cy="8071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ist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Histograms</a:t>
            </a:r>
          </a:p>
        </p:txBody>
      </p:sp>
      <p:sp>
        <p:nvSpPr>
          <p:cNvPr id="173" name="With Stay at Home Orders"/>
          <p:cNvSpPr txBox="1"/>
          <p:nvPr>
            <p:ph type="body" sz="quarter" idx="1"/>
          </p:nvPr>
        </p:nvSpPr>
        <p:spPr>
          <a:xfrm>
            <a:off x="1206500" y="2245960"/>
            <a:ext cx="9779000" cy="934780"/>
          </a:xfrm>
          <a:prstGeom prst="rect">
            <a:avLst/>
          </a:prstGeom>
        </p:spPr>
        <p:txBody>
          <a:bodyPr/>
          <a:lstStyle/>
          <a:p>
            <a:pPr/>
            <a:r>
              <a:t>With Stay at Home Orders</a:t>
            </a:r>
          </a:p>
        </p:txBody>
      </p:sp>
      <p:sp>
        <p:nvSpPr>
          <p:cNvPr id="174" name="The first histogram reflects less than 1 new occurrence of infections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first histogram reflects the occurrence of infections on a log scale</a:t>
            </a:r>
          </a:p>
          <a:p>
            <a:pPr/>
            <a:r>
              <a:t>The second histogram represents severe cases ( &gt;1)</a:t>
            </a:r>
          </a:p>
        </p:txBody>
      </p:sp>
      <p:pic>
        <p:nvPicPr>
          <p:cNvPr id="175" name="Log scale all infections with restrictions.png" descr="Log scale all infections with restrictio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73658" y="157525"/>
            <a:ext cx="9196954" cy="6309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severe infections non log with restrictions.png" descr="severe infections non log with restrictio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13051" y="6523934"/>
            <a:ext cx="9318168" cy="6666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Hist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Histograms</a:t>
            </a:r>
          </a:p>
        </p:txBody>
      </p:sp>
      <p:sp>
        <p:nvSpPr>
          <p:cNvPr id="179" name="Without Stay at Home Orders"/>
          <p:cNvSpPr txBox="1"/>
          <p:nvPr>
            <p:ph type="body" sz="quarter" idx="1"/>
          </p:nvPr>
        </p:nvSpPr>
        <p:spPr>
          <a:xfrm>
            <a:off x="1206500" y="2245960"/>
            <a:ext cx="9779000" cy="934780"/>
          </a:xfrm>
          <a:prstGeom prst="rect">
            <a:avLst/>
          </a:prstGeom>
        </p:spPr>
        <p:txBody>
          <a:bodyPr/>
          <a:lstStyle>
            <a:lvl1pPr defTabSz="817244">
              <a:defRPr sz="5400"/>
            </a:lvl1pPr>
          </a:lstStyle>
          <a:p>
            <a:pPr/>
            <a:r>
              <a:t>Without Stay at Home Orders</a:t>
            </a:r>
          </a:p>
        </p:txBody>
      </p:sp>
      <p:sp>
        <p:nvSpPr>
          <p:cNvPr id="180" name="The first histogram reflects less than 1 new occurrence of infections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first histogram reflects the occurrence of infections on a log scale</a:t>
            </a:r>
          </a:p>
          <a:p>
            <a:pPr/>
            <a:r>
              <a:t>The second histogram represents severe cases ( &gt;1)</a:t>
            </a:r>
          </a:p>
        </p:txBody>
      </p:sp>
      <p:pic>
        <p:nvPicPr>
          <p:cNvPr id="181" name="Log histogram without restritions.png" descr="Log histogram without restritio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81705" y="202093"/>
            <a:ext cx="9569700" cy="6566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Log histogram sever without restrictions.png" descr="Log histogram sever without restrictio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81705" y="6899399"/>
            <a:ext cx="9569700" cy="6566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Histogr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Histograms</a:t>
            </a:r>
          </a:p>
        </p:txBody>
      </p:sp>
      <p:sp>
        <p:nvSpPr>
          <p:cNvPr id="185" name="Without Stay at Home Orders"/>
          <p:cNvSpPr txBox="1"/>
          <p:nvPr>
            <p:ph type="body" sz="quarter" idx="1"/>
          </p:nvPr>
        </p:nvSpPr>
        <p:spPr>
          <a:xfrm>
            <a:off x="1206500" y="2245960"/>
            <a:ext cx="9779000" cy="934780"/>
          </a:xfrm>
          <a:prstGeom prst="rect">
            <a:avLst/>
          </a:prstGeom>
        </p:spPr>
        <p:txBody>
          <a:bodyPr/>
          <a:lstStyle>
            <a:lvl1pPr defTabSz="817244">
              <a:defRPr sz="5400"/>
            </a:lvl1pPr>
          </a:lstStyle>
          <a:p>
            <a:pPr/>
            <a:r>
              <a:t>Comparison</a:t>
            </a:r>
          </a:p>
        </p:txBody>
      </p:sp>
      <p:sp>
        <p:nvSpPr>
          <p:cNvPr id="186" name="The first histogram reflects less than 1 new occurrence of infections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histogram without restrictions show a slightly higher median of infections.</a:t>
            </a:r>
          </a:p>
          <a:p>
            <a:pPr/>
            <a:r>
              <a:t>The histogram without restrictions has a slightly higher right skew due to severe infections</a:t>
            </a:r>
          </a:p>
        </p:txBody>
      </p:sp>
      <p:pic>
        <p:nvPicPr>
          <p:cNvPr id="187" name="Screen Shot 2021-03-29 at 9.41.47 PM.png" descr="Screen Shot 2021-03-29 at 9.41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43949" y="3647170"/>
            <a:ext cx="9645178" cy="64216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