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18"/>
  </p:normalViewPr>
  <p:slideViewPr>
    <p:cSldViewPr snapToGrid="0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2DB9-E96E-C514-5F33-833B8409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246B-987E-17E6-A902-9B72DC80F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8398-7073-0FF0-3F2B-80648BDD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C69F-D15A-687A-9890-E9DE5459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4692-06C2-970A-398F-1A01185E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C64F-F62D-61A3-7C15-525F87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E57A6-9BA8-D5B4-ED9A-E1C80930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A619-9026-EB2E-DAC4-05465B7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6721-ECE8-4077-9E68-7DD05C2D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299E-DA30-533D-C45E-902CBF5A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4C3F2-7D8A-984B-CBB8-6409C6A4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40558-3A4E-6F13-E3E7-31D3CA256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6B01-C3D2-7B85-FA20-801DFC6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4C36-D747-7C2E-9CE9-FF0C6387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BDAF-8383-3C2A-AEF3-A2D56192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06DE-3557-620F-1E7B-A24415BC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6AB9-3645-EA31-193F-FBC27E5A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9703-C182-CE3D-A5B8-B969DF26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389F-3AE9-B921-9844-8BEA9978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EAD7-4873-A096-47E8-97D5481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6034-A215-EF98-10C8-A1952DC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4148-45A0-5B94-AC19-D708C2B0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45BC-A237-B41A-F880-1831044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E8D9-E628-D493-36D8-B9D4CE70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B292-DDBB-BC87-E479-779110E7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1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5A80-8106-D0A4-6C2E-AA70DE61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016B-86A7-5B89-1FFC-C6FDC5C8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230A-9A7C-A998-AFB8-FE658958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BD47-2B0D-9311-89B8-82E06BF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32371-BC71-48BB-CBE1-5534A5DB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09AC-E7E5-F75E-BD07-74AB74D7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FBA-B233-573B-7EC1-4117372A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D2FE-6D7D-81C5-619F-7949B1D9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021C-AB03-8709-EB24-6CA7ED9F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052A4-CD78-AAE1-9C1B-F3AE1F0A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450E-2ABF-7619-5231-AFEEE2BBD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58761-6DEB-6FF4-8B63-557706B9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3AA92-181F-B423-C3D6-F538E710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67617-8D85-9810-8B53-A0A4171E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7E8A-34BC-4D06-DF78-3E3516B2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FD682-FFD9-75C3-5931-2A1B8EEF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7649F-1FA0-2849-272E-FF598782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33815-0241-DCF3-3597-C239E1EC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82FBA-BA9A-20F9-F556-98ACC27B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D4F6F-D963-1F40-1E33-CC8D1DAF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F6BBD-E565-C898-18AB-382C915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9BBE-AD10-1EDA-56FC-2AE75F0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D375-690A-1DC6-2701-362D08D4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C1430-F0F6-3463-AE08-3B32E05F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1F156-65AF-2511-13AC-BCF21B99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05F9A-C447-17E2-4FAC-74994B99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A70F5-247A-8656-193B-2FBC7978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0353-D150-CF8A-BC54-28471988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94B7D-2451-2512-9D84-DCC749CC4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21817-437E-F5BE-3567-C97D9E73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6770-D0C4-2D1B-B382-6ADB1434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A23C-9920-7447-53AB-34AE0DB4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984AE-DE8F-4908-8083-32377860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AEE25-FA6C-296D-B7C5-98BAF814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152F-F7EC-0E3F-795F-4CA9F19F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1D03-9BA3-CDD2-2517-221B28B3F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8A3DE-B120-204D-B55B-9709EB251D4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F163-4710-44E9-4169-F621B9ECC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32E0-F8A3-308A-46B2-D8167C3F9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E4E24-1DA4-984C-86FE-1537157D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50648D-A494-232E-AC2B-C0ADCADD5C13}"/>
              </a:ext>
            </a:extLst>
          </p:cNvPr>
          <p:cNvSpPr txBox="1"/>
          <p:nvPr/>
        </p:nvSpPr>
        <p:spPr>
          <a:xfrm>
            <a:off x="2128347" y="276768"/>
            <a:ext cx="924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MLL212: </a:t>
            </a:r>
            <a:r>
              <a:rPr lang="en-IN" sz="2400" b="1" i="0" u="none" strike="noStrike" dirty="0">
                <a:solidFill>
                  <a:srgbClr val="333333"/>
                </a:solidFill>
                <a:effectLst/>
              </a:rPr>
              <a:t>MATH. METHODS IN MATERIALS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E6FAD-E510-2643-E1BA-3F7FADF5F5A4}"/>
              </a:ext>
            </a:extLst>
          </p:cNvPr>
          <p:cNvSpPr txBox="1"/>
          <p:nvPr/>
        </p:nvSpPr>
        <p:spPr>
          <a:xfrm>
            <a:off x="2559269" y="177263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effectLst/>
              </a:rPr>
              <a:t>Course Instructor:</a:t>
            </a:r>
            <a:br>
              <a:rPr lang="en-IN" sz="2000" dirty="0">
                <a:effectLst/>
              </a:rPr>
            </a:br>
            <a:r>
              <a:rPr lang="en-IN" sz="2000" dirty="0">
                <a:effectLst/>
              </a:rPr>
              <a:t>Prof. </a:t>
            </a:r>
            <a:r>
              <a:rPr lang="en-IN" sz="2000" dirty="0" err="1">
                <a:effectLst/>
              </a:rPr>
              <a:t>Divya</a:t>
            </a:r>
            <a:r>
              <a:rPr lang="en-IN" sz="2000" dirty="0">
                <a:effectLst/>
              </a:rPr>
              <a:t> </a:t>
            </a:r>
            <a:r>
              <a:rPr lang="en-IN" sz="2000" dirty="0" err="1">
                <a:effectLst/>
              </a:rPr>
              <a:t>Nayar</a:t>
            </a:r>
            <a:br>
              <a:rPr lang="en-IN" sz="2000" dirty="0">
                <a:effectLst/>
              </a:rPr>
            </a:br>
            <a:r>
              <a:rPr lang="en-IN" sz="2000" dirty="0">
                <a:effectLst/>
              </a:rPr>
              <a:t>Department of Materials Science and Engineering </a:t>
            </a:r>
          </a:p>
          <a:p>
            <a:pPr algn="ctr"/>
            <a:r>
              <a:rPr lang="en-IN" sz="2000" dirty="0">
                <a:effectLst/>
              </a:rPr>
              <a:t>Indian Institute of Technology Delhi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4F89D-38AE-8451-A792-4B628373D4C9}"/>
              </a:ext>
            </a:extLst>
          </p:cNvPr>
          <p:cNvSpPr txBox="1"/>
          <p:nvPr/>
        </p:nvSpPr>
        <p:spPr>
          <a:xfrm>
            <a:off x="4288220" y="436110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</a:rPr>
              <a:t>Teaching Assistants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effectLst/>
              </a:rPr>
              <a:t>Sibasankar</a:t>
            </a:r>
            <a:r>
              <a:rPr lang="en-IN" sz="2400" dirty="0">
                <a:effectLst/>
              </a:rPr>
              <a:t> </a:t>
            </a:r>
            <a:r>
              <a:rPr lang="en-IN" sz="2400" dirty="0" err="1">
                <a:effectLst/>
              </a:rPr>
              <a:t>Panigrahy</a:t>
            </a:r>
            <a:r>
              <a:rPr lang="en-IN" sz="2400" dirty="0">
                <a:effectLst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Shivnandi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 err="1"/>
              <a:t>Poojalakshmi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057A4911-3F9A-41B4-3804-9F9BB8E500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508" y="3072780"/>
            <a:ext cx="1361562" cy="12883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E57F5D-8862-5ED0-5838-CC25EC162161}"/>
              </a:ext>
            </a:extLst>
          </p:cNvPr>
          <p:cNvSpPr txBox="1"/>
          <p:nvPr/>
        </p:nvSpPr>
        <p:spPr>
          <a:xfrm>
            <a:off x="3457903" y="929306"/>
            <a:ext cx="4298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Tutorial 1- Basics of MATLAB   </a:t>
            </a:r>
            <a:r>
              <a:rPr lang="en-IN" sz="2000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IN" b="1" dirty="0">
                <a:solidFill>
                  <a:srgbClr val="FF0000"/>
                </a:solidFill>
                <a:effectLst/>
                <a:latin typeface="Helvetica" pitchFamily="2" charset="0"/>
              </a:rPr>
              <a:t>learning by doing</a:t>
            </a:r>
            <a:r>
              <a:rPr lang="en-IN" sz="20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184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EE0E5-ECCE-46FB-31DC-0D364F60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98186-B8C3-7073-A687-3BC4CC610690}"/>
              </a:ext>
            </a:extLst>
          </p:cNvPr>
          <p:cNvSpPr txBox="1"/>
          <p:nvPr/>
        </p:nvSpPr>
        <p:spPr>
          <a:xfrm>
            <a:off x="4615030" y="182880"/>
            <a:ext cx="531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 control-conditions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80854-933C-F098-6546-B90937F8D3A8}"/>
              </a:ext>
            </a:extLst>
          </p:cNvPr>
          <p:cNvSpPr txBox="1"/>
          <p:nvPr/>
        </p:nvSpPr>
        <p:spPr>
          <a:xfrm>
            <a:off x="1177963" y="1173497"/>
            <a:ext cx="1080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C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ontrol flow structures include for loops, while loops, and if-else-end constructions. </a:t>
            </a:r>
          </a:p>
        </p:txBody>
      </p:sp>
    </p:spTree>
    <p:extLst>
      <p:ext uri="{BB962C8B-B14F-4D97-AF65-F5344CB8AC3E}">
        <p14:creationId xmlns:p14="http://schemas.microsoft.com/office/powerpoint/2010/main" val="8219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7C9B-DBB3-8EF8-E8DE-1CD0922A9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CCB3E0-B10F-A6D8-F0A8-E1B3BD160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4545" y="-73076"/>
            <a:ext cx="34729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Saving Results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CC0E7C-19D5-B222-2D85-2E5699FDEB80}"/>
              </a:ext>
            </a:extLst>
          </p:cNvPr>
          <p:cNvSpPr txBox="1">
            <a:spLocks noChangeArrowheads="1"/>
          </p:cNvSpPr>
          <p:nvPr/>
        </p:nvSpPr>
        <p:spPr>
          <a:xfrm>
            <a:off x="809512" y="984325"/>
            <a:ext cx="10152529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save all our results for future reference</a:t>
            </a:r>
            <a:r>
              <a:rPr lang="he-IL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command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diary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2000" i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‘</a:t>
            </a:r>
            <a:r>
              <a:rPr lang="en-US" altLang="ja-JP" sz="2000" i="1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FileName</a:t>
            </a:r>
            <a:r>
              <a:rPr lang="en-US" altLang="ja-JP" sz="2000" i="1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’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saves all output to command window into the </a:t>
            </a:r>
            <a:r>
              <a:rPr lang="en-US" altLang="en-US" sz="2000" dirty="0" err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FileName.txt</a:t>
            </a: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file until this option is turned off by the command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sz="2000" b="1" i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diary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off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altLang="en-US" sz="2000" i="1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following commands save &amp; load the entire workspace into the file '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MyMatFile.mat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000" b="1" i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  save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'</a:t>
            </a:r>
            <a:r>
              <a:rPr lang="en-US" altLang="en-US" sz="2000" i="1" dirty="0" err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MyMatFile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’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000" i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  load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'</a:t>
            </a:r>
            <a:r>
              <a:rPr lang="en-US" altLang="en-US" sz="2000" i="1" dirty="0" err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MyMatFile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’ </a:t>
            </a:r>
            <a:endParaRPr lang="en-US" altLang="en-US" sz="2000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2000" i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  save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'</a:t>
            </a:r>
            <a:r>
              <a:rPr lang="en-US" altLang="en-US" sz="2000" i="1" dirty="0" err="1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x.mat</a:t>
            </a:r>
            <a:r>
              <a:rPr lang="en-US" altLang="en-US" sz="2000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' x  	% </a:t>
            </a: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save a specific variable</a:t>
            </a:r>
            <a:endParaRPr lang="en-US" altLang="en-US" sz="2000" i="1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6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7C0187-94AB-27A0-9F3F-8C3E7C05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0871"/>
          <a:stretch/>
        </p:blipFill>
        <p:spPr>
          <a:xfrm>
            <a:off x="587829" y="2634341"/>
            <a:ext cx="7010400" cy="339634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B328E77-DA49-FBF7-10C7-E4CF38AA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283"/>
          <a:stretch/>
        </p:blipFill>
        <p:spPr>
          <a:xfrm>
            <a:off x="489858" y="1203383"/>
            <a:ext cx="8953574" cy="11913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C2C01DF-2687-B535-9724-1947BC8A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60" t="18113" b="66507"/>
          <a:stretch/>
        </p:blipFill>
        <p:spPr>
          <a:xfrm>
            <a:off x="4966645" y="2452826"/>
            <a:ext cx="4476787" cy="9761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F20FE9-03AA-1BFE-EE2F-0D215163D450}"/>
              </a:ext>
            </a:extLst>
          </p:cNvPr>
          <p:cNvSpPr/>
          <p:nvPr/>
        </p:nvSpPr>
        <p:spPr>
          <a:xfrm>
            <a:off x="587829" y="1611086"/>
            <a:ext cx="4212771" cy="696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D6D4E-41A9-6362-1E14-EC7DA6AF938F}"/>
              </a:ext>
            </a:extLst>
          </p:cNvPr>
          <p:cNvSpPr/>
          <p:nvPr/>
        </p:nvSpPr>
        <p:spPr>
          <a:xfrm>
            <a:off x="5163968" y="1632858"/>
            <a:ext cx="4212771" cy="69668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5C1840-93FC-9599-174E-09AD9690B5C3}"/>
              </a:ext>
            </a:extLst>
          </p:cNvPr>
          <p:cNvSpPr/>
          <p:nvPr/>
        </p:nvSpPr>
        <p:spPr>
          <a:xfrm>
            <a:off x="5174854" y="2610670"/>
            <a:ext cx="4212771" cy="69668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282D62-941C-67D2-74C5-43942ED4EB69}"/>
              </a:ext>
            </a:extLst>
          </p:cNvPr>
          <p:cNvCxnSpPr/>
          <p:nvPr/>
        </p:nvCxnSpPr>
        <p:spPr>
          <a:xfrm>
            <a:off x="4800600" y="1959428"/>
            <a:ext cx="374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74C2CB-2749-9D61-A736-BEB5A4E4AF1C}"/>
              </a:ext>
            </a:extLst>
          </p:cNvPr>
          <p:cNvCxnSpPr>
            <a:cxnSpLocks/>
          </p:cNvCxnSpPr>
          <p:nvPr/>
        </p:nvCxnSpPr>
        <p:spPr>
          <a:xfrm>
            <a:off x="4800600" y="1981200"/>
            <a:ext cx="363368" cy="108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B38F2C0-CE1C-1C74-06B5-111DE5D3E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0251" y="0"/>
            <a:ext cx="4210978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MATLAB help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602A4-4590-D330-9F26-F065856B30F3}"/>
              </a:ext>
            </a:extLst>
          </p:cNvPr>
          <p:cNvSpPr txBox="1"/>
          <p:nvPr/>
        </p:nvSpPr>
        <p:spPr>
          <a:xfrm>
            <a:off x="683238" y="1412665"/>
            <a:ext cx="9856694" cy="34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help, command description use F1 or following commands: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2887-71C5-9BF7-5550-1CE37B730BA4}"/>
              </a:ext>
            </a:extLst>
          </p:cNvPr>
          <p:cNvSpPr txBox="1"/>
          <p:nvPr/>
        </p:nvSpPr>
        <p:spPr>
          <a:xfrm>
            <a:off x="607808" y="1888122"/>
            <a:ext cx="609958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help</a:t>
            </a:r>
            <a:r>
              <a:rPr lang="en-US" altLang="en-US" sz="2000" i="1" dirty="0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command_name</a:t>
            </a:r>
            <a:endParaRPr lang="en-US" altLang="en-US" sz="2000" i="1" dirty="0">
              <a:solidFill>
                <a:schemeClr val="tx2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helpwin</a:t>
            </a:r>
            <a:r>
              <a:rPr lang="en-US" altLang="en-US" sz="2000" i="1" dirty="0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command_name</a:t>
            </a:r>
            <a:endParaRPr lang="en-US" altLang="en-US" sz="2000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doc</a:t>
            </a:r>
            <a:r>
              <a:rPr lang="en-US" altLang="en-US" sz="2000" i="1" dirty="0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command_name</a:t>
            </a:r>
            <a:endParaRPr lang="en-US" altLang="en-US" sz="2000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lookfor</a:t>
            </a: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keyword</a:t>
            </a: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(search unknown command)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44C48-14CC-A003-FC3A-EAF882FD0D1D}"/>
              </a:ext>
            </a:extLst>
          </p:cNvPr>
          <p:cNvSpPr txBox="1"/>
          <p:nvPr/>
        </p:nvSpPr>
        <p:spPr>
          <a:xfrm>
            <a:off x="1151068" y="3991087"/>
            <a:ext cx="916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Magic(n)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n*(n**2-1)/2. sum of each column.</a:t>
            </a:r>
          </a:p>
        </p:txBody>
      </p:sp>
    </p:spTree>
    <p:extLst>
      <p:ext uri="{BB962C8B-B14F-4D97-AF65-F5344CB8AC3E}">
        <p14:creationId xmlns:p14="http://schemas.microsoft.com/office/powerpoint/2010/main" val="85799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4A0569-C8DF-332E-16C1-A5D413A19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9958" y="131090"/>
            <a:ext cx="7515225" cy="622300"/>
          </a:xfrm>
        </p:spPr>
        <p:txBody>
          <a:bodyPr>
            <a:noAutofit/>
          </a:bodyPr>
          <a:lstStyle/>
          <a:p>
            <a:pPr defTabSz="1019175" eaLnBrk="1" hangingPunct="1">
              <a:defRPr/>
            </a:pPr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Some Useful commands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D64536-CDBC-C125-754E-629C295B53C7}"/>
              </a:ext>
            </a:extLst>
          </p:cNvPr>
          <p:cNvSpPr txBox="1">
            <a:spLocks noChangeArrowheads="1"/>
          </p:cNvSpPr>
          <p:nvPr/>
        </p:nvSpPr>
        <p:spPr>
          <a:xfrm>
            <a:off x="877644" y="1119187"/>
            <a:ext cx="8513781" cy="461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what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List all m-files in current directory</a:t>
            </a:r>
          </a:p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/ls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List all files in current directory</a:t>
            </a:r>
          </a:p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type test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Display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test.m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command window</a:t>
            </a:r>
          </a:p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delete test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Delete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test.m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cd/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chdir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Change directory</a:t>
            </a:r>
          </a:p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Show current directory</a:t>
            </a:r>
          </a:p>
          <a:p>
            <a:pPr defTabSz="1019175"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test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Display directory path to </a:t>
            </a:r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closest</a:t>
            </a:r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test.m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019175">
              <a:buClr>
                <a:schemeClr val="tx1"/>
              </a:buClr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List known variables</a:t>
            </a:r>
          </a:p>
          <a:p>
            <a:pPr defTabSz="1019175">
              <a:buClr>
                <a:schemeClr val="tx1"/>
              </a:buClr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List known variables plus their size</a:t>
            </a:r>
          </a:p>
          <a:p>
            <a:pPr defTabSz="1019175">
              <a:buClr>
                <a:schemeClr val="tx1"/>
              </a:buClr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Clear variables from workspace</a:t>
            </a:r>
          </a:p>
          <a:p>
            <a:pPr defTabSz="1019175">
              <a:buClr>
                <a:schemeClr val="tx1"/>
              </a:buClr>
              <a:buFont typeface="Wingdings" pitchFamily="2" charset="2"/>
              <a:buChar char="Ø"/>
              <a:tabLst>
                <a:tab pos="2355850" algn="l"/>
              </a:tabLst>
              <a:defRPr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Clear the command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37237-3A4B-DCEF-1F3C-E9CBB2341AE3}"/>
              </a:ext>
            </a:extLst>
          </p:cNvPr>
          <p:cNvSpPr txBox="1"/>
          <p:nvPr/>
        </p:nvSpPr>
        <p:spPr>
          <a:xfrm>
            <a:off x="769172" y="6286980"/>
            <a:ext cx="977601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2588" indent="-382588" defTabSz="1019175"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z="1800" dirty="0">
                <a:ea typeface="+mn-ea"/>
              </a:rPr>
              <a:t>Note: terminate statement with semicolon (;) to suppress output.</a:t>
            </a:r>
          </a:p>
        </p:txBody>
      </p:sp>
    </p:spTree>
    <p:extLst>
      <p:ext uri="{BB962C8B-B14F-4D97-AF65-F5344CB8AC3E}">
        <p14:creationId xmlns:p14="http://schemas.microsoft.com/office/powerpoint/2010/main" val="23188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EA2669-271B-11D5-D72C-6F791145F535}"/>
              </a:ext>
            </a:extLst>
          </p:cNvPr>
          <p:cNvSpPr txBox="1"/>
          <p:nvPr/>
        </p:nvSpPr>
        <p:spPr>
          <a:xfrm>
            <a:off x="4093284" y="6643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Mathematical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B067C-E546-3BDE-B510-1D5FB5D24752}"/>
              </a:ext>
            </a:extLst>
          </p:cNvPr>
          <p:cNvSpPr txBox="1"/>
          <p:nvPr/>
        </p:nvSpPr>
        <p:spPr>
          <a:xfrm>
            <a:off x="446442" y="1028269"/>
            <a:ext cx="11128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Typing help </a:t>
            </a:r>
            <a:r>
              <a:rPr lang="en-IN" dirty="0" err="1">
                <a:solidFill>
                  <a:srgbClr val="000000"/>
                </a:solidFill>
                <a:effectLst/>
                <a:latin typeface="Helvetica" pitchFamily="2" charset="0"/>
              </a:rPr>
              <a:t>elfun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 and help </a:t>
            </a:r>
            <a:r>
              <a:rPr lang="en-IN" dirty="0" err="1">
                <a:solidFill>
                  <a:srgbClr val="000000"/>
                </a:solidFill>
                <a:effectLst/>
                <a:latin typeface="Helvetica" pitchFamily="2" charset="0"/>
              </a:rPr>
              <a:t>specfun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 calls up full lists of elementary and special functions respectively.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B46FF-C6E9-7448-21A4-2ECDB87E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2" y="2343401"/>
            <a:ext cx="6505015" cy="275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EAADC-3C41-3D2D-62F2-4E544F08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87" y="3268115"/>
            <a:ext cx="3716539" cy="1263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C3233C-5AB4-0D2C-6923-681E78C6519D}"/>
              </a:ext>
            </a:extLst>
          </p:cNvPr>
          <p:cNvSpPr txBox="1"/>
          <p:nvPr/>
        </p:nvSpPr>
        <p:spPr>
          <a:xfrm>
            <a:off x="7998311" y="2898783"/>
            <a:ext cx="301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Predefined constant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7BA28-5CE4-4A33-D904-F5433CC0CF30}"/>
              </a:ext>
            </a:extLst>
          </p:cNvPr>
          <p:cNvSpPr txBox="1"/>
          <p:nvPr/>
        </p:nvSpPr>
        <p:spPr>
          <a:xfrm>
            <a:off x="2242969" y="1963526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Elementary functions</a:t>
            </a:r>
          </a:p>
        </p:txBody>
      </p:sp>
    </p:spTree>
    <p:extLst>
      <p:ext uri="{BB962C8B-B14F-4D97-AF65-F5344CB8AC3E}">
        <p14:creationId xmlns:p14="http://schemas.microsoft.com/office/powerpoint/2010/main" val="24258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890B1-EAEF-FB11-2F52-7AB1353CA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2BC73-2F21-3706-5EC0-2D3E09416FFB}"/>
              </a:ext>
            </a:extLst>
          </p:cNvPr>
          <p:cNvSpPr txBox="1"/>
          <p:nvPr/>
        </p:nvSpPr>
        <p:spPr>
          <a:xfrm>
            <a:off x="4658061" y="0"/>
            <a:ext cx="14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4B735-1CC3-9D9B-8B07-F08C19AD42E2}"/>
              </a:ext>
            </a:extLst>
          </p:cNvPr>
          <p:cNvSpPr txBox="1"/>
          <p:nvPr/>
        </p:nvSpPr>
        <p:spPr>
          <a:xfrm>
            <a:off x="398033" y="887070"/>
            <a:ext cx="713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Matrices are the basic elements of the MATLAB environment.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C6E05-0B29-3E1D-B77C-560B2CCFF31B}"/>
              </a:ext>
            </a:extLst>
          </p:cNvPr>
          <p:cNvSpPr txBox="1"/>
          <p:nvPr/>
        </p:nvSpPr>
        <p:spPr>
          <a:xfrm>
            <a:off x="398032" y="1450974"/>
            <a:ext cx="7820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matrix is a two-dimensional array consisting of m rows and n columns.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68057-016F-A055-F657-C7FD7FB63FDC}"/>
              </a:ext>
            </a:extLst>
          </p:cNvPr>
          <p:cNvSpPr txBox="1"/>
          <p:nvPr/>
        </p:nvSpPr>
        <p:spPr>
          <a:xfrm>
            <a:off x="398031" y="2147978"/>
            <a:ext cx="10305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 supports two types of operations, known as matrix operations and array operations.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19BEE-ED1B-6880-154E-309BD4CF3664}"/>
              </a:ext>
            </a:extLst>
          </p:cNvPr>
          <p:cNvSpPr txBox="1"/>
          <p:nvPr/>
        </p:nvSpPr>
        <p:spPr>
          <a:xfrm>
            <a:off x="3964193" y="284498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Creating a sub-matrix: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39B16-1D1F-08EB-FC7B-0B208E443EDD}"/>
              </a:ext>
            </a:extLst>
          </p:cNvPr>
          <p:cNvSpPr txBox="1"/>
          <p:nvPr/>
        </p:nvSpPr>
        <p:spPr>
          <a:xfrm>
            <a:off x="398031" y="3643687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B = A([2 3],[1 2])</a:t>
            </a:r>
          </a:p>
        </p:txBody>
      </p:sp>
    </p:spTree>
    <p:extLst>
      <p:ext uri="{BB962C8B-B14F-4D97-AF65-F5344CB8AC3E}">
        <p14:creationId xmlns:p14="http://schemas.microsoft.com/office/powerpoint/2010/main" val="353608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D6076-3B8D-87D9-B992-A9378EB00BC9}"/>
              </a:ext>
            </a:extLst>
          </p:cNvPr>
          <p:cNvSpPr txBox="1"/>
          <p:nvPr/>
        </p:nvSpPr>
        <p:spPr>
          <a:xfrm>
            <a:off x="4459045" y="84275"/>
            <a:ext cx="163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E1E65"/>
                </a:solidFill>
                <a:effectLst/>
                <a:latin typeface="Helvetica" pitchFamily="2" charset="0"/>
              </a:rPr>
              <a:t>Basic plotting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06A39-7ABA-6352-CA24-D9F08BC55397}"/>
              </a:ext>
            </a:extLst>
          </p:cNvPr>
          <p:cNvSpPr txBox="1"/>
          <p:nvPr/>
        </p:nvSpPr>
        <p:spPr>
          <a:xfrm>
            <a:off x="607806" y="904556"/>
            <a:ext cx="7266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MATLAB command to plot a graph is </a:t>
            </a: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plot(</a:t>
            </a:r>
            <a:r>
              <a:rPr lang="en-IN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IN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vectors x = (1, 2, 3, 4, 5, 6)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y = (3,−1, 2, 4, 5, 1)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DE337-E912-BF6E-8A7B-49EBAEAD7AB5}"/>
              </a:ext>
            </a:extLst>
          </p:cNvPr>
          <p:cNvSpPr txBox="1"/>
          <p:nvPr/>
        </p:nvSpPr>
        <p:spPr>
          <a:xfrm>
            <a:off x="715383" y="2278835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x = 0:pi/100:2*pi;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y = sin(x);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plot(</a:t>
            </a:r>
            <a:r>
              <a:rPr lang="en-IN" dirty="0" err="1">
                <a:solidFill>
                  <a:srgbClr val="000000"/>
                </a:solidFill>
                <a:effectLst/>
                <a:latin typeface="Helvetica" pitchFamily="2" charset="0"/>
              </a:rPr>
              <a:t>x,y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849DF-8A91-5CD9-17E8-B2E0551C93AB}"/>
              </a:ext>
            </a:extLst>
          </p:cNvPr>
          <p:cNvSpPr txBox="1"/>
          <p:nvPr/>
        </p:nvSpPr>
        <p:spPr>
          <a:xfrm>
            <a:off x="666974" y="3560781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Multiple data sets in one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69E42-CBDA-4C06-BFED-7D92649299B7}"/>
              </a:ext>
            </a:extLst>
          </p:cNvPr>
          <p:cNvSpPr txBox="1"/>
          <p:nvPr/>
        </p:nvSpPr>
        <p:spPr>
          <a:xfrm>
            <a:off x="666974" y="4129150"/>
            <a:ext cx="6099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x = 0:pi/100:2*pi;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y1 = 2*cos(x);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y2 = cos(x);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y3 = 0.5*cos(x);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plot(x,y1,’--’,x,y2,’-’,x,y3,’:’)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legend(’2*cos(x)’,’cos(x)’,’0.5*cos(x)’)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axis([0 2*pi -3 3])</a:t>
            </a:r>
          </a:p>
          <a:p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EFF1A-8CC9-6D63-2930-46A32D222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69F869F-A53B-C04E-ED1E-D1BB9C84C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6772" y="436002"/>
            <a:ext cx="240433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M-Files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67A287D-3098-77B6-AAD7-D8AC798752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24000"/>
            <a:ext cx="11118029" cy="45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M-file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might be used as a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i.e. file consist set of statements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additional, one use M-files to write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this case the file starts with function definition like: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function y = f(x)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function [</a:t>
            </a:r>
            <a:r>
              <a:rPr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u,v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] = f(</a:t>
            </a:r>
            <a:r>
              <a:rPr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File name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name of function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file are usually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identical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however while they are different, MATLAB use file name to call function.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you add additional function in same M-file, it considered sub-function and might be called from inside the M-file only. Only the first function might be called from outside.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9E46D-BD91-D626-4795-36FA00612AAC}"/>
              </a:ext>
            </a:extLst>
          </p:cNvPr>
          <p:cNvSpPr txBox="1"/>
          <p:nvPr/>
        </p:nvSpPr>
        <p:spPr>
          <a:xfrm>
            <a:off x="4248374" y="66670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975"/>
              </a:spcAft>
            </a:pPr>
            <a:r>
              <a:rPr lang="en-IN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and Scripts</a:t>
            </a:r>
          </a:p>
        </p:txBody>
      </p:sp>
    </p:spTree>
    <p:extLst>
      <p:ext uri="{BB962C8B-B14F-4D97-AF65-F5344CB8AC3E}">
        <p14:creationId xmlns:p14="http://schemas.microsoft.com/office/powerpoint/2010/main" val="265907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E328D-9B75-2951-B442-F3A3EB36A8B2}"/>
              </a:ext>
            </a:extLst>
          </p:cNvPr>
          <p:cNvSpPr txBox="1"/>
          <p:nvPr/>
        </p:nvSpPr>
        <p:spPr>
          <a:xfrm>
            <a:off x="177502" y="148821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Script side-eﬀects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C6A6B-A9ED-B0BF-FF1B-3BC5B52F1ADE}"/>
              </a:ext>
            </a:extLst>
          </p:cNvPr>
          <p:cNvSpPr txBox="1"/>
          <p:nvPr/>
        </p:nvSpPr>
        <p:spPr>
          <a:xfrm>
            <a:off x="532504" y="952987"/>
            <a:ext cx="1026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variables created in a script file are added to the workspace. This may have undesirable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eﬀects, because: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Variables already existing in the workspace may be overwritten.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The execution of the script can be aﬀected by the state variables in the workspace.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161B8-FB49-FDEC-1684-A26968950776}"/>
              </a:ext>
            </a:extLst>
          </p:cNvPr>
          <p:cNvSpPr txBox="1"/>
          <p:nvPr/>
        </p:nvSpPr>
        <p:spPr>
          <a:xfrm>
            <a:off x="177502" y="281671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M-File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43BB2-3E22-1D29-AD99-0D8EB4D3B3F9}"/>
              </a:ext>
            </a:extLst>
          </p:cNvPr>
          <p:cNvSpPr txBox="1"/>
          <p:nvPr/>
        </p:nvSpPr>
        <p:spPr>
          <a:xfrm>
            <a:off x="704626" y="2361906"/>
            <a:ext cx="820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better to code any complicated applications using rather function M-file.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88F559-5177-E14A-3053-2808B918BF5D}"/>
              </a:ext>
            </a:extLst>
          </p:cNvPr>
          <p:cNvSpPr txBox="1"/>
          <p:nvPr/>
        </p:nvSpPr>
        <p:spPr>
          <a:xfrm>
            <a:off x="177502" y="3379731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This simple function shows the basic parts of an M-file.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8EE93-5CD2-F5C8-844B-3602D5CBF287}"/>
              </a:ext>
            </a:extLst>
          </p:cNvPr>
          <p:cNvSpPr txBox="1"/>
          <p:nvPr/>
        </p:nvSpPr>
        <p:spPr>
          <a:xfrm>
            <a:off x="1307054" y="4284286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function f = factorial(n)                                              (1)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% FACTORIAL(N) returns the factorial of N.            (2)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% Compute a factorial value.                                    (3)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f = prod(1:n);                                                             (4)</a:t>
            </a:r>
          </a:p>
        </p:txBody>
      </p:sp>
    </p:spTree>
    <p:extLst>
      <p:ext uri="{BB962C8B-B14F-4D97-AF65-F5344CB8AC3E}">
        <p14:creationId xmlns:p14="http://schemas.microsoft.com/office/powerpoint/2010/main" val="210761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780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MATLAB help</vt:lpstr>
      <vt:lpstr>Some Useful commands</vt:lpstr>
      <vt:lpstr>PowerPoint Presentation</vt:lpstr>
      <vt:lpstr>PowerPoint Presentation</vt:lpstr>
      <vt:lpstr>PowerPoint Presentation</vt:lpstr>
      <vt:lpstr>M-Files</vt:lpstr>
      <vt:lpstr>PowerPoint Presentation</vt:lpstr>
      <vt:lpstr>PowerPoint Presentation</vt:lpstr>
      <vt:lpstr>Saving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Sibasankar Panigrahy</dc:creator>
  <cp:lastModifiedBy>Sibasankar Panigrahy</cp:lastModifiedBy>
  <cp:revision>1</cp:revision>
  <dcterms:created xsi:type="dcterms:W3CDTF">2025-01-18T07:15:23Z</dcterms:created>
  <dcterms:modified xsi:type="dcterms:W3CDTF">2025-01-26T12:57:55Z</dcterms:modified>
</cp:coreProperties>
</file>