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096C0E-0817-4B01-9290-1539D97D8938}" type="datetimeFigureOut">
              <a:rPr lang="en-US" smtClean="0"/>
              <a:t>29-Aug-19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7E92D-94EF-4E42-B5EE-E1E128DB8C72}" type="slidenum">
              <a:rPr lang="en-US" smtClean="0"/>
              <a:t>‹#›</a:t>
            </a:fld>
            <a:endParaRPr lang="en-US"/>
          </a:p>
        </p:txBody>
      </p:sp>
    </p:spTree>
    <p:extLst>
      <p:ext uri="{BB962C8B-B14F-4D97-AF65-F5344CB8AC3E}">
        <p14:creationId xmlns:p14="http://schemas.microsoft.com/office/powerpoint/2010/main" val="3065173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96C0E-0817-4B01-9290-1539D97D8938}" type="datetimeFigureOut">
              <a:rPr lang="en-US" smtClean="0"/>
              <a:t>29-Aug-19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7E92D-94EF-4E42-B5EE-E1E128DB8C72}" type="slidenum">
              <a:rPr lang="en-US" smtClean="0"/>
              <a:t>‹#›</a:t>
            </a:fld>
            <a:endParaRPr lang="en-US"/>
          </a:p>
        </p:txBody>
      </p:sp>
    </p:spTree>
    <p:extLst>
      <p:ext uri="{BB962C8B-B14F-4D97-AF65-F5344CB8AC3E}">
        <p14:creationId xmlns:p14="http://schemas.microsoft.com/office/powerpoint/2010/main" val="4069837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96C0E-0817-4B01-9290-1539D97D8938}" type="datetimeFigureOut">
              <a:rPr lang="en-US" smtClean="0"/>
              <a:t>29-Aug-19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7E92D-94EF-4E42-B5EE-E1E128DB8C72}" type="slidenum">
              <a:rPr lang="en-US" smtClean="0"/>
              <a:t>‹#›</a:t>
            </a:fld>
            <a:endParaRPr lang="en-US"/>
          </a:p>
        </p:txBody>
      </p:sp>
    </p:spTree>
    <p:extLst>
      <p:ext uri="{BB962C8B-B14F-4D97-AF65-F5344CB8AC3E}">
        <p14:creationId xmlns:p14="http://schemas.microsoft.com/office/powerpoint/2010/main" val="2480048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96C0E-0817-4B01-9290-1539D97D8938}" type="datetimeFigureOut">
              <a:rPr lang="en-US" smtClean="0"/>
              <a:t>29-Aug-19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7E92D-94EF-4E42-B5EE-E1E128DB8C72}" type="slidenum">
              <a:rPr lang="en-US" smtClean="0"/>
              <a:t>‹#›</a:t>
            </a:fld>
            <a:endParaRPr lang="en-US"/>
          </a:p>
        </p:txBody>
      </p:sp>
    </p:spTree>
    <p:extLst>
      <p:ext uri="{BB962C8B-B14F-4D97-AF65-F5344CB8AC3E}">
        <p14:creationId xmlns:p14="http://schemas.microsoft.com/office/powerpoint/2010/main" val="32715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096C0E-0817-4B01-9290-1539D97D8938}" type="datetimeFigureOut">
              <a:rPr lang="en-US" smtClean="0"/>
              <a:t>29-Aug-19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7E92D-94EF-4E42-B5EE-E1E128DB8C72}" type="slidenum">
              <a:rPr lang="en-US" smtClean="0"/>
              <a:t>‹#›</a:t>
            </a:fld>
            <a:endParaRPr lang="en-US"/>
          </a:p>
        </p:txBody>
      </p:sp>
    </p:spTree>
    <p:extLst>
      <p:ext uri="{BB962C8B-B14F-4D97-AF65-F5344CB8AC3E}">
        <p14:creationId xmlns:p14="http://schemas.microsoft.com/office/powerpoint/2010/main" val="162797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096C0E-0817-4B01-9290-1539D97D8938}" type="datetimeFigureOut">
              <a:rPr lang="en-US" smtClean="0"/>
              <a:t>29-Aug-19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7E92D-94EF-4E42-B5EE-E1E128DB8C72}" type="slidenum">
              <a:rPr lang="en-US" smtClean="0"/>
              <a:t>‹#›</a:t>
            </a:fld>
            <a:endParaRPr lang="en-US"/>
          </a:p>
        </p:txBody>
      </p:sp>
    </p:spTree>
    <p:extLst>
      <p:ext uri="{BB962C8B-B14F-4D97-AF65-F5344CB8AC3E}">
        <p14:creationId xmlns:p14="http://schemas.microsoft.com/office/powerpoint/2010/main" val="496889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096C0E-0817-4B01-9290-1539D97D8938}" type="datetimeFigureOut">
              <a:rPr lang="en-US" smtClean="0"/>
              <a:t>29-Aug-19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7E92D-94EF-4E42-B5EE-E1E128DB8C72}" type="slidenum">
              <a:rPr lang="en-US" smtClean="0"/>
              <a:t>‹#›</a:t>
            </a:fld>
            <a:endParaRPr lang="en-US"/>
          </a:p>
        </p:txBody>
      </p:sp>
    </p:spTree>
    <p:extLst>
      <p:ext uri="{BB962C8B-B14F-4D97-AF65-F5344CB8AC3E}">
        <p14:creationId xmlns:p14="http://schemas.microsoft.com/office/powerpoint/2010/main" val="589645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096C0E-0817-4B01-9290-1539D97D8938}" type="datetimeFigureOut">
              <a:rPr lang="en-US" smtClean="0"/>
              <a:t>29-Aug-19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7E92D-94EF-4E42-B5EE-E1E128DB8C72}" type="slidenum">
              <a:rPr lang="en-US" smtClean="0"/>
              <a:t>‹#›</a:t>
            </a:fld>
            <a:endParaRPr lang="en-US"/>
          </a:p>
        </p:txBody>
      </p:sp>
    </p:spTree>
    <p:extLst>
      <p:ext uri="{BB962C8B-B14F-4D97-AF65-F5344CB8AC3E}">
        <p14:creationId xmlns:p14="http://schemas.microsoft.com/office/powerpoint/2010/main" val="90751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96C0E-0817-4B01-9290-1539D97D8938}" type="datetimeFigureOut">
              <a:rPr lang="en-US" smtClean="0"/>
              <a:t>29-Aug-19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7E92D-94EF-4E42-B5EE-E1E128DB8C72}" type="slidenum">
              <a:rPr lang="en-US" smtClean="0"/>
              <a:t>‹#›</a:t>
            </a:fld>
            <a:endParaRPr lang="en-US"/>
          </a:p>
        </p:txBody>
      </p:sp>
    </p:spTree>
    <p:extLst>
      <p:ext uri="{BB962C8B-B14F-4D97-AF65-F5344CB8AC3E}">
        <p14:creationId xmlns:p14="http://schemas.microsoft.com/office/powerpoint/2010/main" val="32365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096C0E-0817-4B01-9290-1539D97D8938}" type="datetimeFigureOut">
              <a:rPr lang="en-US" smtClean="0"/>
              <a:t>29-Aug-19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7E92D-94EF-4E42-B5EE-E1E128DB8C72}" type="slidenum">
              <a:rPr lang="en-US" smtClean="0"/>
              <a:t>‹#›</a:t>
            </a:fld>
            <a:endParaRPr lang="en-US"/>
          </a:p>
        </p:txBody>
      </p:sp>
    </p:spTree>
    <p:extLst>
      <p:ext uri="{BB962C8B-B14F-4D97-AF65-F5344CB8AC3E}">
        <p14:creationId xmlns:p14="http://schemas.microsoft.com/office/powerpoint/2010/main" val="205973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096C0E-0817-4B01-9290-1539D97D8938}" type="datetimeFigureOut">
              <a:rPr lang="en-US" smtClean="0"/>
              <a:t>29-Aug-19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7E92D-94EF-4E42-B5EE-E1E128DB8C72}" type="slidenum">
              <a:rPr lang="en-US" smtClean="0"/>
              <a:t>‹#›</a:t>
            </a:fld>
            <a:endParaRPr lang="en-US"/>
          </a:p>
        </p:txBody>
      </p:sp>
    </p:spTree>
    <p:extLst>
      <p:ext uri="{BB962C8B-B14F-4D97-AF65-F5344CB8AC3E}">
        <p14:creationId xmlns:p14="http://schemas.microsoft.com/office/powerpoint/2010/main" val="1414967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96C0E-0817-4B01-9290-1539D97D8938}" type="datetimeFigureOut">
              <a:rPr lang="en-US" smtClean="0"/>
              <a:t>29-Aug-19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7E92D-94EF-4E42-B5EE-E1E128DB8C72}" type="slidenum">
              <a:rPr lang="en-US" smtClean="0"/>
              <a:t>‹#›</a:t>
            </a:fld>
            <a:endParaRPr lang="en-US"/>
          </a:p>
        </p:txBody>
      </p:sp>
    </p:spTree>
    <p:extLst>
      <p:ext uri="{BB962C8B-B14F-4D97-AF65-F5344CB8AC3E}">
        <p14:creationId xmlns:p14="http://schemas.microsoft.com/office/powerpoint/2010/main" val="3076757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emathhelp.net/calculators/linear-algebra/eigenvalue-and-eigenvector-calculato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53156"/>
            <a:ext cx="9144000" cy="2956807"/>
          </a:xfrm>
        </p:spPr>
        <p:txBody>
          <a:bodyPr>
            <a:normAutofit fontScale="90000"/>
          </a:bodyPr>
          <a:lstStyle/>
          <a:p>
            <a:r>
              <a:rPr lang="en-US" dirty="0"/>
              <a:t/>
            </a:r>
            <a:br>
              <a:rPr lang="en-US" dirty="0"/>
            </a:br>
            <a:r>
              <a:rPr lang="en-US" dirty="0"/>
              <a:t> </a:t>
            </a:r>
            <a:r>
              <a:rPr lang="en-US" dirty="0">
                <a:solidFill>
                  <a:schemeClr val="accent2"/>
                </a:solidFill>
              </a:rPr>
              <a:t>Develop a Byte-Size Learning module to help a learner </a:t>
            </a:r>
            <a:r>
              <a:rPr lang="en-US" dirty="0">
                <a:solidFill>
                  <a:srgbClr val="00B050"/>
                </a:solidFill>
              </a:rPr>
              <a:t>implement Principal Component </a:t>
            </a:r>
            <a:r>
              <a:rPr lang="en-US" dirty="0" smtClean="0">
                <a:solidFill>
                  <a:srgbClr val="00B050"/>
                </a:solidFill>
              </a:rPr>
              <a:t>Analysis</a:t>
            </a:r>
            <a:r>
              <a:rPr lang="en-US" dirty="0">
                <a:solidFill>
                  <a:srgbClr val="00B050"/>
                </a:solidFill>
              </a:rPr>
              <a:t> </a:t>
            </a:r>
            <a:r>
              <a:rPr lang="en-US" dirty="0" smtClean="0">
                <a:solidFill>
                  <a:srgbClr val="00B050"/>
                </a:solidFill>
              </a:rPr>
              <a:t>In Lord Ganesh Style</a:t>
            </a:r>
            <a:endParaRPr lang="en-US" dirty="0">
              <a:solidFill>
                <a:srgbClr val="00B050"/>
              </a:solidFill>
            </a:endParaRPr>
          </a:p>
        </p:txBody>
      </p:sp>
      <p:sp>
        <p:nvSpPr>
          <p:cNvPr id="3" name="Subtitle 2"/>
          <p:cNvSpPr>
            <a:spLocks noGrp="1"/>
          </p:cNvSpPr>
          <p:nvPr>
            <p:ph type="subTitle" idx="1"/>
          </p:nvPr>
        </p:nvSpPr>
        <p:spPr/>
        <p:txBody>
          <a:bodyPr>
            <a:normAutofit/>
          </a:bodyPr>
          <a:lstStyle/>
          <a:p>
            <a:r>
              <a:rPr lang="en-US" dirty="0" smtClean="0"/>
              <a:t>                                                                                           </a:t>
            </a:r>
            <a:r>
              <a:rPr lang="en-US" dirty="0" smtClean="0">
                <a:solidFill>
                  <a:schemeClr val="accent2"/>
                </a:solidFill>
              </a:rPr>
              <a:t>By Aviral Bhardwaj</a:t>
            </a:r>
          </a:p>
          <a:p>
            <a:r>
              <a:rPr lang="en-US" dirty="0" smtClean="0"/>
              <a:t>                                                                                         PGD-Big Data Analytics</a:t>
            </a:r>
          </a:p>
          <a:p>
            <a:r>
              <a:rPr lang="en-US" dirty="0">
                <a:solidFill>
                  <a:srgbClr val="00B050"/>
                </a:solidFill>
              </a:rPr>
              <a:t> </a:t>
            </a:r>
            <a:r>
              <a:rPr lang="en-US" dirty="0" smtClean="0">
                <a:solidFill>
                  <a:srgbClr val="00B050"/>
                </a:solidFill>
              </a:rPr>
              <a:t>                                                                                       CDAC Pune</a:t>
            </a:r>
            <a:endParaRPr lang="en-US" dirty="0">
              <a:solidFill>
                <a:srgbClr val="00B050"/>
              </a:solidFill>
            </a:endParaRPr>
          </a:p>
        </p:txBody>
      </p:sp>
    </p:spTree>
    <p:extLst>
      <p:ext uri="{BB962C8B-B14F-4D97-AF65-F5344CB8AC3E}">
        <p14:creationId xmlns:p14="http://schemas.microsoft.com/office/powerpoint/2010/main" val="131121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988230" y="4651284"/>
            <a:ext cx="1501037" cy="1895302"/>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5054" y="4914813"/>
            <a:ext cx="1734435" cy="1698009"/>
          </a:xfrm>
          <a:prstGeom prst="rect">
            <a:avLst/>
          </a:prstGeom>
        </p:spPr>
      </p:pic>
      <p:sp>
        <p:nvSpPr>
          <p:cNvPr id="6" name="Cloud Callout 5"/>
          <p:cNvSpPr/>
          <p:nvPr/>
        </p:nvSpPr>
        <p:spPr>
          <a:xfrm flipH="1">
            <a:off x="8206451" y="2500132"/>
            <a:ext cx="3511414" cy="173469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2-No ,my pal after that we have another concept known as Covariance </a:t>
            </a:r>
            <a:endParaRPr lang="en-US" dirty="0"/>
          </a:p>
        </p:txBody>
      </p:sp>
      <p:sp>
        <p:nvSpPr>
          <p:cNvPr id="7" name="Cloud Callout 6"/>
          <p:cNvSpPr/>
          <p:nvPr/>
        </p:nvSpPr>
        <p:spPr>
          <a:xfrm>
            <a:off x="0" y="2720884"/>
            <a:ext cx="2314937" cy="1930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1-That’s it Maharaj</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9489" y="659988"/>
            <a:ext cx="7229618" cy="1863886"/>
          </a:xfrm>
          <a:prstGeom prst="rect">
            <a:avLst/>
          </a:prstGeom>
        </p:spPr>
      </p:pic>
      <p:sp>
        <p:nvSpPr>
          <p:cNvPr id="10" name="Cloud Callout 9"/>
          <p:cNvSpPr/>
          <p:nvPr/>
        </p:nvSpPr>
        <p:spPr>
          <a:xfrm flipH="1">
            <a:off x="3761773" y="3472405"/>
            <a:ext cx="5307334" cy="261587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3-Where x1 and y1 is first row value and x(bar) ,y(bar) is means of the dataset and n is number of rows calculation</a:t>
            </a:r>
            <a:endParaRPr lang="en-US" dirty="0"/>
          </a:p>
        </p:txBody>
      </p:sp>
      <p:sp>
        <p:nvSpPr>
          <p:cNvPr id="11" name="Oval Callout 10"/>
          <p:cNvSpPr/>
          <p:nvPr/>
        </p:nvSpPr>
        <p:spPr>
          <a:xfrm>
            <a:off x="1689904" y="5058137"/>
            <a:ext cx="1851949" cy="126164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4-Still thinking which x,y I will follow</a:t>
            </a:r>
            <a:endParaRPr lang="en-US" dirty="0"/>
          </a:p>
        </p:txBody>
      </p:sp>
    </p:spTree>
    <p:extLst>
      <p:ext uri="{BB962C8B-B14F-4D97-AF65-F5344CB8AC3E}">
        <p14:creationId xmlns:p14="http://schemas.microsoft.com/office/powerpoint/2010/main" val="681603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26502" y="4781550"/>
            <a:ext cx="1133354" cy="2076450"/>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0" y="4962698"/>
            <a:ext cx="1490508" cy="1895302"/>
          </a:xfrm>
          <a:prstGeom prst="rect">
            <a:avLst/>
          </a:prstGeom>
        </p:spPr>
      </p:pic>
      <p:sp>
        <p:nvSpPr>
          <p:cNvPr id="6" name="Oval Callout 5"/>
          <p:cNvSpPr/>
          <p:nvPr/>
        </p:nvSpPr>
        <p:spPr>
          <a:xfrm flipH="1">
            <a:off x="9144000" y="3031067"/>
            <a:ext cx="3048000" cy="162683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r>
              <a:rPr lang="en-US" dirty="0" smtClean="0"/>
              <a:t>-Still thinking which x,y I will follow</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08379383"/>
              </p:ext>
            </p:extLst>
          </p:nvPr>
        </p:nvGraphicFramePr>
        <p:xfrm>
          <a:off x="2311400" y="2133597"/>
          <a:ext cx="5410200" cy="2082802"/>
        </p:xfrm>
        <a:graphic>
          <a:graphicData uri="http://schemas.openxmlformats.org/drawingml/2006/table">
            <a:tbl>
              <a:tblPr firstRow="1" bandRow="1">
                <a:tableStyleId>{5C22544A-7EE6-4342-B048-85BDC9FD1C3A}</a:tableStyleId>
              </a:tblPr>
              <a:tblGrid>
                <a:gridCol w="2705100">
                  <a:extLst>
                    <a:ext uri="{9D8B030D-6E8A-4147-A177-3AD203B41FA5}">
                      <a16:colId xmlns:a16="http://schemas.microsoft.com/office/drawing/2014/main" val="587681772"/>
                    </a:ext>
                  </a:extLst>
                </a:gridCol>
                <a:gridCol w="2705100">
                  <a:extLst>
                    <a:ext uri="{9D8B030D-6E8A-4147-A177-3AD203B41FA5}">
                      <a16:colId xmlns:a16="http://schemas.microsoft.com/office/drawing/2014/main" val="2846351502"/>
                    </a:ext>
                  </a:extLst>
                </a:gridCol>
              </a:tblGrid>
              <a:tr h="1041401">
                <a:tc>
                  <a:txBody>
                    <a:bodyPr/>
                    <a:lstStyle/>
                    <a:p>
                      <a:r>
                        <a:rPr lang="en-US" sz="3600" dirty="0" smtClean="0"/>
                        <a:t>Cov(x , x)</a:t>
                      </a:r>
                      <a:endParaRPr lang="en-US" sz="3600" dirty="0"/>
                    </a:p>
                  </a:txBody>
                  <a:tcPr/>
                </a:tc>
                <a:tc>
                  <a:txBody>
                    <a:bodyPr/>
                    <a:lstStyle/>
                    <a:p>
                      <a:r>
                        <a:rPr lang="en-US" sz="3600" dirty="0" smtClean="0"/>
                        <a:t>Cov(x,y)</a:t>
                      </a:r>
                      <a:endParaRPr lang="en-US" sz="3600" dirty="0"/>
                    </a:p>
                  </a:txBody>
                  <a:tcPr/>
                </a:tc>
                <a:extLst>
                  <a:ext uri="{0D108BD9-81ED-4DB2-BD59-A6C34878D82A}">
                    <a16:rowId xmlns:a16="http://schemas.microsoft.com/office/drawing/2014/main" val="4273720120"/>
                  </a:ext>
                </a:extLst>
              </a:tr>
              <a:tr h="1041401">
                <a:tc>
                  <a:txBody>
                    <a:bodyPr/>
                    <a:lstStyle/>
                    <a:p>
                      <a:pPr algn="l"/>
                      <a:r>
                        <a:rPr lang="en-US" sz="3600" dirty="0" smtClean="0"/>
                        <a:t>Cov(y , x)</a:t>
                      </a:r>
                      <a:endParaRPr lang="en-US" sz="3600" dirty="0"/>
                    </a:p>
                  </a:txBody>
                  <a:tcPr/>
                </a:tc>
                <a:tc>
                  <a:txBody>
                    <a:bodyPr/>
                    <a:lstStyle/>
                    <a:p>
                      <a:r>
                        <a:rPr lang="en-US" sz="3600" dirty="0" smtClean="0"/>
                        <a:t>Con(y , y)</a:t>
                      </a:r>
                      <a:endParaRPr lang="en-US" sz="3600" dirty="0"/>
                    </a:p>
                  </a:txBody>
                  <a:tcPr/>
                </a:tc>
                <a:extLst>
                  <a:ext uri="{0D108BD9-81ED-4DB2-BD59-A6C34878D82A}">
                    <a16:rowId xmlns:a16="http://schemas.microsoft.com/office/drawing/2014/main" val="428743601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46738371"/>
              </p:ext>
            </p:extLst>
          </p:nvPr>
        </p:nvGraphicFramePr>
        <p:xfrm>
          <a:off x="1176867" y="2747431"/>
          <a:ext cx="1134533" cy="855134"/>
        </p:xfrm>
        <a:graphic>
          <a:graphicData uri="http://schemas.openxmlformats.org/drawingml/2006/table">
            <a:tbl>
              <a:tblPr firstRow="1" bandRow="1">
                <a:tableStyleId>{5C22544A-7EE6-4342-B048-85BDC9FD1C3A}</a:tableStyleId>
              </a:tblPr>
              <a:tblGrid>
                <a:gridCol w="1134533">
                  <a:extLst>
                    <a:ext uri="{9D8B030D-6E8A-4147-A177-3AD203B41FA5}">
                      <a16:colId xmlns:a16="http://schemas.microsoft.com/office/drawing/2014/main" val="2252139327"/>
                    </a:ext>
                  </a:extLst>
                </a:gridCol>
              </a:tblGrid>
              <a:tr h="855134">
                <a:tc>
                  <a:txBody>
                    <a:bodyPr/>
                    <a:lstStyle/>
                    <a:p>
                      <a:r>
                        <a:rPr lang="en-US" sz="4800" dirty="0" smtClean="0"/>
                        <a:t>C =</a:t>
                      </a:r>
                      <a:endParaRPr lang="en-US" sz="4800" dirty="0"/>
                    </a:p>
                  </a:txBody>
                  <a:tcPr/>
                </a:tc>
                <a:extLst>
                  <a:ext uri="{0D108BD9-81ED-4DB2-BD59-A6C34878D82A}">
                    <a16:rowId xmlns:a16="http://schemas.microsoft.com/office/drawing/2014/main" val="12032703"/>
                  </a:ext>
                </a:extLst>
              </a:tr>
            </a:tbl>
          </a:graphicData>
        </a:graphic>
      </p:graphicFrame>
      <p:sp>
        <p:nvSpPr>
          <p:cNvPr id="9" name="Oval Callout 8"/>
          <p:cNvSpPr/>
          <p:nvPr/>
        </p:nvSpPr>
        <p:spPr>
          <a:xfrm>
            <a:off x="1475639" y="4370210"/>
            <a:ext cx="3155244" cy="162683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2-we have to calculate covariance of above MATRIX</a:t>
            </a:r>
            <a:endParaRPr lang="en-US" dirty="0"/>
          </a:p>
        </p:txBody>
      </p:sp>
    </p:spTree>
    <p:extLst>
      <p:ext uri="{BB962C8B-B14F-4D97-AF65-F5344CB8AC3E}">
        <p14:creationId xmlns:p14="http://schemas.microsoft.com/office/powerpoint/2010/main" val="3871306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832622" y="4825998"/>
            <a:ext cx="1521178" cy="1895302"/>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34665" y="4678246"/>
            <a:ext cx="1381246" cy="2043054"/>
          </a:xfrm>
          <a:prstGeom prst="rect">
            <a:avLst/>
          </a:prstGeom>
        </p:spPr>
      </p:pic>
      <p:sp>
        <p:nvSpPr>
          <p:cNvPr id="6" name="Oval Callout 5"/>
          <p:cNvSpPr/>
          <p:nvPr/>
        </p:nvSpPr>
        <p:spPr>
          <a:xfrm>
            <a:off x="334665" y="2889955"/>
            <a:ext cx="1871133" cy="150142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want to learn by numerical example</a:t>
            </a:r>
            <a:endParaRPr lang="en-US" dirty="0"/>
          </a:p>
        </p:txBody>
      </p:sp>
      <p:sp>
        <p:nvSpPr>
          <p:cNvPr id="7" name="Oval Callout 6"/>
          <p:cNvSpPr/>
          <p:nvPr/>
        </p:nvSpPr>
        <p:spPr>
          <a:xfrm>
            <a:off x="9832622" y="3064933"/>
            <a:ext cx="1871133" cy="150142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Ok .As you wish</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779540241"/>
              </p:ext>
            </p:extLst>
          </p:nvPr>
        </p:nvGraphicFramePr>
        <p:xfrm>
          <a:off x="2483555" y="2066995"/>
          <a:ext cx="4535310" cy="1645920"/>
        </p:xfrm>
        <a:graphic>
          <a:graphicData uri="http://schemas.openxmlformats.org/drawingml/2006/table">
            <a:tbl>
              <a:tblPr firstRow="1" bandRow="1">
                <a:tableStyleId>{5C22544A-7EE6-4342-B048-85BDC9FD1C3A}</a:tableStyleId>
              </a:tblPr>
              <a:tblGrid>
                <a:gridCol w="1511770">
                  <a:extLst>
                    <a:ext uri="{9D8B030D-6E8A-4147-A177-3AD203B41FA5}">
                      <a16:colId xmlns:a16="http://schemas.microsoft.com/office/drawing/2014/main" val="1247344044"/>
                    </a:ext>
                  </a:extLst>
                </a:gridCol>
                <a:gridCol w="1511770">
                  <a:extLst>
                    <a:ext uri="{9D8B030D-6E8A-4147-A177-3AD203B41FA5}">
                      <a16:colId xmlns:a16="http://schemas.microsoft.com/office/drawing/2014/main" val="3922134408"/>
                    </a:ext>
                  </a:extLst>
                </a:gridCol>
                <a:gridCol w="1511770">
                  <a:extLst>
                    <a:ext uri="{9D8B030D-6E8A-4147-A177-3AD203B41FA5}">
                      <a16:colId xmlns:a16="http://schemas.microsoft.com/office/drawing/2014/main" val="572496057"/>
                    </a:ext>
                  </a:extLst>
                </a:gridCol>
              </a:tblGrid>
              <a:tr h="243746">
                <a:tc>
                  <a:txBody>
                    <a:bodyPr/>
                    <a:lstStyle/>
                    <a:p>
                      <a:r>
                        <a:rPr lang="en-US" dirty="0" smtClean="0"/>
                        <a:t>X</a:t>
                      </a:r>
                      <a:endParaRPr lang="en-US" dirty="0"/>
                    </a:p>
                  </a:txBody>
                  <a:tcPr/>
                </a:tc>
                <a:tc>
                  <a:txBody>
                    <a:bodyPr/>
                    <a:lstStyle/>
                    <a:p>
                      <a:r>
                        <a:rPr lang="en-US" dirty="0" smtClean="0"/>
                        <a:t>X-X(mean)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(X-X(mean))*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(X-X(mean))</a:t>
                      </a:r>
                    </a:p>
                    <a:p>
                      <a:endParaRPr lang="en-US" dirty="0"/>
                    </a:p>
                  </a:txBody>
                  <a:tcPr/>
                </a:tc>
                <a:extLst>
                  <a:ext uri="{0D108BD9-81ED-4DB2-BD59-A6C34878D82A}">
                    <a16:rowId xmlns:a16="http://schemas.microsoft.com/office/drawing/2014/main" val="1501313459"/>
                  </a:ext>
                </a:extLst>
              </a:tr>
              <a:tr h="243746">
                <a:tc>
                  <a:txBody>
                    <a:bodyPr/>
                    <a:lstStyle/>
                    <a:p>
                      <a:r>
                        <a:rPr lang="en-US" dirty="0" smtClean="0"/>
                        <a:t>3</a:t>
                      </a:r>
                      <a:endParaRPr lang="en-US" dirty="0"/>
                    </a:p>
                  </a:txBody>
                  <a:tcPr/>
                </a:tc>
                <a:tc>
                  <a:txBody>
                    <a:bodyPr/>
                    <a:lstStyle/>
                    <a:p>
                      <a:r>
                        <a:rPr lang="en-US" dirty="0" smtClean="0"/>
                        <a:t>-0.75</a:t>
                      </a:r>
                      <a:endParaRPr lang="en-US" dirty="0"/>
                    </a:p>
                  </a:txBody>
                  <a:tcPr/>
                </a:tc>
                <a:tc>
                  <a:txBody>
                    <a:bodyPr/>
                    <a:lstStyle/>
                    <a:p>
                      <a:r>
                        <a:rPr lang="en-US" dirty="0" smtClean="0"/>
                        <a:t>0.5625</a:t>
                      </a:r>
                      <a:endParaRPr lang="en-US" dirty="0"/>
                    </a:p>
                  </a:txBody>
                  <a:tcPr/>
                </a:tc>
                <a:extLst>
                  <a:ext uri="{0D108BD9-81ED-4DB2-BD59-A6C34878D82A}">
                    <a16:rowId xmlns:a16="http://schemas.microsoft.com/office/drawing/2014/main" val="3483291115"/>
                  </a:ext>
                </a:extLst>
              </a:tr>
              <a:tr h="243746">
                <a:tc>
                  <a:txBody>
                    <a:bodyPr/>
                    <a:lstStyle/>
                    <a:p>
                      <a:r>
                        <a:rPr lang="en-US" dirty="0" smtClean="0"/>
                        <a:t>6</a:t>
                      </a:r>
                      <a:endParaRPr lang="en-US" dirty="0"/>
                    </a:p>
                  </a:txBody>
                  <a:tcPr/>
                </a:tc>
                <a:tc>
                  <a:txBody>
                    <a:bodyPr/>
                    <a:lstStyle/>
                    <a:p>
                      <a:r>
                        <a:rPr lang="en-US" dirty="0" smtClean="0"/>
                        <a:t>1.5</a:t>
                      </a:r>
                      <a:endParaRPr lang="en-US" dirty="0"/>
                    </a:p>
                  </a:txBody>
                  <a:tcPr/>
                </a:tc>
                <a:tc>
                  <a:txBody>
                    <a:bodyPr/>
                    <a:lstStyle/>
                    <a:p>
                      <a:r>
                        <a:rPr lang="en-US" dirty="0" smtClean="0"/>
                        <a:t>2.25</a:t>
                      </a:r>
                      <a:endParaRPr lang="en-US" dirty="0"/>
                    </a:p>
                  </a:txBody>
                  <a:tcPr/>
                </a:tc>
                <a:extLst>
                  <a:ext uri="{0D108BD9-81ED-4DB2-BD59-A6C34878D82A}">
                    <a16:rowId xmlns:a16="http://schemas.microsoft.com/office/drawing/2014/main" val="379697991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70183465"/>
              </p:ext>
            </p:extLst>
          </p:nvPr>
        </p:nvGraphicFramePr>
        <p:xfrm>
          <a:off x="2359377" y="1690688"/>
          <a:ext cx="4659488" cy="365760"/>
        </p:xfrm>
        <a:graphic>
          <a:graphicData uri="http://schemas.openxmlformats.org/drawingml/2006/table">
            <a:tbl>
              <a:tblPr firstRow="1" bandRow="1">
                <a:tableStyleId>{5C22544A-7EE6-4342-B048-85BDC9FD1C3A}</a:tableStyleId>
              </a:tblPr>
              <a:tblGrid>
                <a:gridCol w="4659488">
                  <a:extLst>
                    <a:ext uri="{9D8B030D-6E8A-4147-A177-3AD203B41FA5}">
                      <a16:colId xmlns:a16="http://schemas.microsoft.com/office/drawing/2014/main" val="4138410987"/>
                    </a:ext>
                  </a:extLst>
                </a:gridCol>
              </a:tblGrid>
              <a:tr h="322862">
                <a:tc>
                  <a:txBody>
                    <a:bodyPr/>
                    <a:lstStyle/>
                    <a:p>
                      <a:r>
                        <a:rPr lang="en-US" dirty="0" smtClean="0"/>
                        <a:t>For (X,X), X(mean)=4.5 and n=2 then n-1=1</a:t>
                      </a:r>
                      <a:endParaRPr lang="en-US" dirty="0"/>
                    </a:p>
                  </a:txBody>
                  <a:tcPr/>
                </a:tc>
                <a:extLst>
                  <a:ext uri="{0D108BD9-81ED-4DB2-BD59-A6C34878D82A}">
                    <a16:rowId xmlns:a16="http://schemas.microsoft.com/office/drawing/2014/main" val="86337337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93544384"/>
              </p:ext>
            </p:extLst>
          </p:nvPr>
        </p:nvGraphicFramePr>
        <p:xfrm>
          <a:off x="2693811" y="4200596"/>
          <a:ext cx="4535310" cy="365760"/>
        </p:xfrm>
        <a:graphic>
          <a:graphicData uri="http://schemas.openxmlformats.org/drawingml/2006/table">
            <a:tbl>
              <a:tblPr firstRow="1" bandRow="1">
                <a:tableStyleId>{5C22544A-7EE6-4342-B048-85BDC9FD1C3A}</a:tableStyleId>
              </a:tblPr>
              <a:tblGrid>
                <a:gridCol w="4535310">
                  <a:extLst>
                    <a:ext uri="{9D8B030D-6E8A-4147-A177-3AD203B41FA5}">
                      <a16:colId xmlns:a16="http://schemas.microsoft.com/office/drawing/2014/main" val="4138410987"/>
                    </a:ext>
                  </a:extLst>
                </a:gridCol>
              </a:tblGrid>
              <a:tr h="322862">
                <a:tc>
                  <a:txBody>
                    <a:bodyPr/>
                    <a:lstStyle/>
                    <a:p>
                      <a:r>
                        <a:rPr lang="en-US" dirty="0" smtClean="0"/>
                        <a:t>For (Y,Y), Y(mean)=5.5 and n=2 then n-1=1</a:t>
                      </a:r>
                      <a:endParaRPr lang="en-US" dirty="0"/>
                    </a:p>
                  </a:txBody>
                  <a:tcPr/>
                </a:tc>
                <a:extLst>
                  <a:ext uri="{0D108BD9-81ED-4DB2-BD59-A6C34878D82A}">
                    <a16:rowId xmlns:a16="http://schemas.microsoft.com/office/drawing/2014/main" val="86337337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983924615"/>
              </p:ext>
            </p:extLst>
          </p:nvPr>
        </p:nvGraphicFramePr>
        <p:xfrm>
          <a:off x="2693811" y="4613398"/>
          <a:ext cx="4535310" cy="1645920"/>
        </p:xfrm>
        <a:graphic>
          <a:graphicData uri="http://schemas.openxmlformats.org/drawingml/2006/table">
            <a:tbl>
              <a:tblPr firstRow="1" bandRow="1">
                <a:tableStyleId>{5C22544A-7EE6-4342-B048-85BDC9FD1C3A}</a:tableStyleId>
              </a:tblPr>
              <a:tblGrid>
                <a:gridCol w="1511770">
                  <a:extLst>
                    <a:ext uri="{9D8B030D-6E8A-4147-A177-3AD203B41FA5}">
                      <a16:colId xmlns:a16="http://schemas.microsoft.com/office/drawing/2014/main" val="1247344044"/>
                    </a:ext>
                  </a:extLst>
                </a:gridCol>
                <a:gridCol w="1511770">
                  <a:extLst>
                    <a:ext uri="{9D8B030D-6E8A-4147-A177-3AD203B41FA5}">
                      <a16:colId xmlns:a16="http://schemas.microsoft.com/office/drawing/2014/main" val="3922134408"/>
                    </a:ext>
                  </a:extLst>
                </a:gridCol>
                <a:gridCol w="1511770">
                  <a:extLst>
                    <a:ext uri="{9D8B030D-6E8A-4147-A177-3AD203B41FA5}">
                      <a16:colId xmlns:a16="http://schemas.microsoft.com/office/drawing/2014/main" val="572496057"/>
                    </a:ext>
                  </a:extLst>
                </a:gridCol>
              </a:tblGrid>
              <a:tr h="243746">
                <a:tc>
                  <a:txBody>
                    <a:bodyPr/>
                    <a:lstStyle/>
                    <a:p>
                      <a:r>
                        <a:rPr lang="en-US" dirty="0" smtClean="0"/>
                        <a:t>Y</a:t>
                      </a:r>
                      <a:endParaRPr lang="en-US" dirty="0"/>
                    </a:p>
                  </a:txBody>
                  <a:tcPr/>
                </a:tc>
                <a:tc>
                  <a:txBody>
                    <a:bodyPr/>
                    <a:lstStyle/>
                    <a:p>
                      <a:r>
                        <a:rPr lang="en-US" dirty="0" smtClean="0"/>
                        <a:t>Y-Y(mean)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(Y-Y(mean))*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(Y-Y(mean))</a:t>
                      </a:r>
                    </a:p>
                    <a:p>
                      <a:endParaRPr lang="en-US" dirty="0"/>
                    </a:p>
                  </a:txBody>
                  <a:tcPr/>
                </a:tc>
                <a:extLst>
                  <a:ext uri="{0D108BD9-81ED-4DB2-BD59-A6C34878D82A}">
                    <a16:rowId xmlns:a16="http://schemas.microsoft.com/office/drawing/2014/main" val="1501313459"/>
                  </a:ext>
                </a:extLst>
              </a:tr>
              <a:tr h="243746">
                <a:tc>
                  <a:txBody>
                    <a:bodyPr/>
                    <a:lstStyle/>
                    <a:p>
                      <a:r>
                        <a:rPr lang="en-US" dirty="0" smtClean="0"/>
                        <a:t>3</a:t>
                      </a:r>
                      <a:endParaRPr lang="en-US" dirty="0"/>
                    </a:p>
                  </a:txBody>
                  <a:tcPr/>
                </a:tc>
                <a:tc>
                  <a:txBody>
                    <a:bodyPr/>
                    <a:lstStyle/>
                    <a:p>
                      <a:r>
                        <a:rPr lang="en-US" dirty="0" smtClean="0"/>
                        <a:t>-0.75</a:t>
                      </a:r>
                      <a:endParaRPr lang="en-US" dirty="0"/>
                    </a:p>
                  </a:txBody>
                  <a:tcPr/>
                </a:tc>
                <a:tc>
                  <a:txBody>
                    <a:bodyPr/>
                    <a:lstStyle/>
                    <a:p>
                      <a:r>
                        <a:rPr lang="en-US" dirty="0" smtClean="0"/>
                        <a:t>0.5625</a:t>
                      </a:r>
                      <a:endParaRPr lang="en-US" dirty="0"/>
                    </a:p>
                  </a:txBody>
                  <a:tcPr/>
                </a:tc>
                <a:extLst>
                  <a:ext uri="{0D108BD9-81ED-4DB2-BD59-A6C34878D82A}">
                    <a16:rowId xmlns:a16="http://schemas.microsoft.com/office/drawing/2014/main" val="3483291115"/>
                  </a:ext>
                </a:extLst>
              </a:tr>
              <a:tr h="243746">
                <a:tc>
                  <a:txBody>
                    <a:bodyPr/>
                    <a:lstStyle/>
                    <a:p>
                      <a:r>
                        <a:rPr lang="en-US" dirty="0" smtClean="0"/>
                        <a:t>6</a:t>
                      </a:r>
                      <a:endParaRPr lang="en-US" dirty="0"/>
                    </a:p>
                  </a:txBody>
                  <a:tcPr/>
                </a:tc>
                <a:tc>
                  <a:txBody>
                    <a:bodyPr/>
                    <a:lstStyle/>
                    <a:p>
                      <a:r>
                        <a:rPr lang="en-US" dirty="0" smtClean="0"/>
                        <a:t>1.5</a:t>
                      </a:r>
                      <a:endParaRPr lang="en-US" dirty="0"/>
                    </a:p>
                  </a:txBody>
                  <a:tcPr/>
                </a:tc>
                <a:tc>
                  <a:txBody>
                    <a:bodyPr/>
                    <a:lstStyle/>
                    <a:p>
                      <a:r>
                        <a:rPr lang="en-US" dirty="0" smtClean="0"/>
                        <a:t>2.25</a:t>
                      </a:r>
                      <a:endParaRPr lang="en-US" dirty="0"/>
                    </a:p>
                  </a:txBody>
                  <a:tcPr/>
                </a:tc>
                <a:extLst>
                  <a:ext uri="{0D108BD9-81ED-4DB2-BD59-A6C34878D82A}">
                    <a16:rowId xmlns:a16="http://schemas.microsoft.com/office/drawing/2014/main" val="379697991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64386275"/>
              </p:ext>
            </p:extLst>
          </p:nvPr>
        </p:nvGraphicFramePr>
        <p:xfrm>
          <a:off x="7018865" y="3096356"/>
          <a:ext cx="1831621" cy="365760"/>
        </p:xfrm>
        <a:graphic>
          <a:graphicData uri="http://schemas.openxmlformats.org/drawingml/2006/table">
            <a:tbl>
              <a:tblPr firstRow="1" bandRow="1">
                <a:tableStyleId>{5C22544A-7EE6-4342-B048-85BDC9FD1C3A}</a:tableStyleId>
              </a:tblPr>
              <a:tblGrid>
                <a:gridCol w="1831621">
                  <a:extLst>
                    <a:ext uri="{9D8B030D-6E8A-4147-A177-3AD203B41FA5}">
                      <a16:colId xmlns:a16="http://schemas.microsoft.com/office/drawing/2014/main" val="4138410987"/>
                    </a:ext>
                  </a:extLst>
                </a:gridCol>
              </a:tblGrid>
              <a:tr h="188895">
                <a:tc>
                  <a:txBody>
                    <a:bodyPr/>
                    <a:lstStyle/>
                    <a:p>
                      <a:r>
                        <a:rPr lang="en-US" dirty="0" smtClean="0"/>
                        <a:t>Sum=2.812</a:t>
                      </a:r>
                      <a:endParaRPr lang="en-US" dirty="0"/>
                    </a:p>
                  </a:txBody>
                  <a:tcPr/>
                </a:tc>
                <a:extLst>
                  <a:ext uri="{0D108BD9-81ED-4DB2-BD59-A6C34878D82A}">
                    <a16:rowId xmlns:a16="http://schemas.microsoft.com/office/drawing/2014/main" val="863373378"/>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174385514"/>
              </p:ext>
            </p:extLst>
          </p:nvPr>
        </p:nvGraphicFramePr>
        <p:xfrm>
          <a:off x="7291210" y="5887727"/>
          <a:ext cx="1831621" cy="365760"/>
        </p:xfrm>
        <a:graphic>
          <a:graphicData uri="http://schemas.openxmlformats.org/drawingml/2006/table">
            <a:tbl>
              <a:tblPr firstRow="1" bandRow="1">
                <a:tableStyleId>{5C22544A-7EE6-4342-B048-85BDC9FD1C3A}</a:tableStyleId>
              </a:tblPr>
              <a:tblGrid>
                <a:gridCol w="1831621">
                  <a:extLst>
                    <a:ext uri="{9D8B030D-6E8A-4147-A177-3AD203B41FA5}">
                      <a16:colId xmlns:a16="http://schemas.microsoft.com/office/drawing/2014/main" val="4138410987"/>
                    </a:ext>
                  </a:extLst>
                </a:gridCol>
              </a:tblGrid>
              <a:tr h="188895">
                <a:tc>
                  <a:txBody>
                    <a:bodyPr/>
                    <a:lstStyle/>
                    <a:p>
                      <a:r>
                        <a:rPr lang="en-US" dirty="0" smtClean="0"/>
                        <a:t>Sum=0.5</a:t>
                      </a:r>
                      <a:endParaRPr lang="en-US" dirty="0"/>
                    </a:p>
                  </a:txBody>
                  <a:tcPr/>
                </a:tc>
                <a:extLst>
                  <a:ext uri="{0D108BD9-81ED-4DB2-BD59-A6C34878D82A}">
                    <a16:rowId xmlns:a16="http://schemas.microsoft.com/office/drawing/2014/main" val="863373378"/>
                  </a:ext>
                </a:extLst>
              </a:tr>
            </a:tbl>
          </a:graphicData>
        </a:graphic>
      </p:graphicFrame>
    </p:spTree>
    <p:extLst>
      <p:ext uri="{BB962C8B-B14F-4D97-AF65-F5344CB8AC3E}">
        <p14:creationId xmlns:p14="http://schemas.microsoft.com/office/powerpoint/2010/main" val="3953916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flipH="1">
            <a:off x="587406" y="4735687"/>
            <a:ext cx="1523616" cy="189530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579663059"/>
              </p:ext>
            </p:extLst>
          </p:nvPr>
        </p:nvGraphicFramePr>
        <p:xfrm>
          <a:off x="959556" y="2356554"/>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451280620"/>
                    </a:ext>
                  </a:extLst>
                </a:gridCol>
                <a:gridCol w="1625600">
                  <a:extLst>
                    <a:ext uri="{9D8B030D-6E8A-4147-A177-3AD203B41FA5}">
                      <a16:colId xmlns:a16="http://schemas.microsoft.com/office/drawing/2014/main" val="836306769"/>
                    </a:ext>
                  </a:extLst>
                </a:gridCol>
                <a:gridCol w="1625600">
                  <a:extLst>
                    <a:ext uri="{9D8B030D-6E8A-4147-A177-3AD203B41FA5}">
                      <a16:colId xmlns:a16="http://schemas.microsoft.com/office/drawing/2014/main" val="3685578164"/>
                    </a:ext>
                  </a:extLst>
                </a:gridCol>
                <a:gridCol w="1625600">
                  <a:extLst>
                    <a:ext uri="{9D8B030D-6E8A-4147-A177-3AD203B41FA5}">
                      <a16:colId xmlns:a16="http://schemas.microsoft.com/office/drawing/2014/main" val="927640798"/>
                    </a:ext>
                  </a:extLst>
                </a:gridCol>
                <a:gridCol w="1625600">
                  <a:extLst>
                    <a:ext uri="{9D8B030D-6E8A-4147-A177-3AD203B41FA5}">
                      <a16:colId xmlns:a16="http://schemas.microsoft.com/office/drawing/2014/main" val="3774184329"/>
                    </a:ext>
                  </a:extLst>
                </a:gridCol>
              </a:tblGrid>
              <a:tr h="370840">
                <a:tc>
                  <a:txBody>
                    <a:bodyPr/>
                    <a:lstStyle/>
                    <a:p>
                      <a:r>
                        <a:rPr lang="en-US" dirty="0" smtClean="0"/>
                        <a:t>X</a:t>
                      </a:r>
                      <a:endParaRPr lang="en-US" dirty="0"/>
                    </a:p>
                  </a:txBody>
                  <a:tcPr/>
                </a:tc>
                <a:tc>
                  <a:txBody>
                    <a:bodyPr/>
                    <a:lstStyle/>
                    <a:p>
                      <a:r>
                        <a:rPr lang="en-US" dirty="0" smtClean="0"/>
                        <a:t>Y</a:t>
                      </a:r>
                      <a:endParaRPr lang="en-US" dirty="0"/>
                    </a:p>
                  </a:txBody>
                  <a:tcPr/>
                </a:tc>
                <a:tc>
                  <a:txBody>
                    <a:bodyPr/>
                    <a:lstStyle/>
                    <a:p>
                      <a:r>
                        <a:rPr lang="en-US" dirty="0" smtClean="0"/>
                        <a:t>A=X-X(mean)</a:t>
                      </a:r>
                      <a:endParaRPr lang="en-US" dirty="0"/>
                    </a:p>
                  </a:txBody>
                  <a:tcPr/>
                </a:tc>
                <a:tc>
                  <a:txBody>
                    <a:bodyPr/>
                    <a:lstStyle/>
                    <a:p>
                      <a:r>
                        <a:rPr lang="en-US" dirty="0" smtClean="0"/>
                        <a:t>B=Y-Y(mean)</a:t>
                      </a:r>
                      <a:endParaRPr lang="en-US" dirty="0"/>
                    </a:p>
                  </a:txBody>
                  <a:tcPr/>
                </a:tc>
                <a:tc>
                  <a:txBody>
                    <a:bodyPr/>
                    <a:lstStyle/>
                    <a:p>
                      <a:r>
                        <a:rPr lang="en-US" dirty="0" smtClean="0"/>
                        <a:t>A*B</a:t>
                      </a:r>
                      <a:endParaRPr lang="en-US" dirty="0"/>
                    </a:p>
                  </a:txBody>
                  <a:tcPr/>
                </a:tc>
                <a:extLst>
                  <a:ext uri="{0D108BD9-81ED-4DB2-BD59-A6C34878D82A}">
                    <a16:rowId xmlns:a16="http://schemas.microsoft.com/office/drawing/2014/main" val="706311209"/>
                  </a:ext>
                </a:extLst>
              </a:tr>
              <a:tr h="370840">
                <a:tc>
                  <a:txBody>
                    <a:bodyPr/>
                    <a:lstStyle/>
                    <a:p>
                      <a:r>
                        <a:rPr lang="en-US" dirty="0" smtClean="0"/>
                        <a:t>3</a:t>
                      </a:r>
                      <a:endParaRPr lang="en-US" dirty="0"/>
                    </a:p>
                  </a:txBody>
                  <a:tcPr/>
                </a:tc>
                <a:tc>
                  <a:txBody>
                    <a:bodyPr/>
                    <a:lstStyle/>
                    <a:p>
                      <a:r>
                        <a:rPr lang="en-US" dirty="0" smtClean="0"/>
                        <a:t>6</a:t>
                      </a:r>
                      <a:endParaRPr lang="en-US" dirty="0"/>
                    </a:p>
                  </a:txBody>
                  <a:tcPr/>
                </a:tc>
                <a:tc>
                  <a:txBody>
                    <a:bodyPr/>
                    <a:lstStyle/>
                    <a:p>
                      <a:r>
                        <a:rPr lang="en-US" dirty="0" smtClean="0"/>
                        <a:t>-0.75</a:t>
                      </a:r>
                      <a:endParaRPr lang="en-US" dirty="0"/>
                    </a:p>
                  </a:txBody>
                  <a:tcPr/>
                </a:tc>
                <a:tc>
                  <a:txBody>
                    <a:bodyPr/>
                    <a:lstStyle/>
                    <a:p>
                      <a:r>
                        <a:rPr lang="en-US" dirty="0" smtClean="0"/>
                        <a:t>0.5</a:t>
                      </a:r>
                      <a:endParaRPr lang="en-US" dirty="0"/>
                    </a:p>
                  </a:txBody>
                  <a:tcPr/>
                </a:tc>
                <a:tc>
                  <a:txBody>
                    <a:bodyPr/>
                    <a:lstStyle/>
                    <a:p>
                      <a:r>
                        <a:rPr lang="en-US" dirty="0" smtClean="0"/>
                        <a:t>-0.375</a:t>
                      </a:r>
                      <a:endParaRPr lang="en-US" dirty="0"/>
                    </a:p>
                  </a:txBody>
                  <a:tcPr/>
                </a:tc>
                <a:extLst>
                  <a:ext uri="{0D108BD9-81ED-4DB2-BD59-A6C34878D82A}">
                    <a16:rowId xmlns:a16="http://schemas.microsoft.com/office/drawing/2014/main" val="3725608551"/>
                  </a:ext>
                </a:extLst>
              </a:tr>
              <a:tr h="370840">
                <a:tc>
                  <a:txBody>
                    <a:bodyPr/>
                    <a:lstStyle/>
                    <a:p>
                      <a:r>
                        <a:rPr lang="en-US" dirty="0" smtClean="0"/>
                        <a:t>6</a:t>
                      </a:r>
                      <a:endParaRPr lang="en-US" dirty="0"/>
                    </a:p>
                  </a:txBody>
                  <a:tcPr/>
                </a:tc>
                <a:tc>
                  <a:txBody>
                    <a:bodyPr/>
                    <a:lstStyle/>
                    <a:p>
                      <a:r>
                        <a:rPr lang="en-US" dirty="0" smtClean="0"/>
                        <a:t>5</a:t>
                      </a:r>
                      <a:endParaRPr lang="en-US" dirty="0"/>
                    </a:p>
                  </a:txBody>
                  <a:tcPr/>
                </a:tc>
                <a:tc>
                  <a:txBody>
                    <a:bodyPr/>
                    <a:lstStyle/>
                    <a:p>
                      <a:r>
                        <a:rPr lang="en-US" dirty="0" smtClean="0"/>
                        <a:t>1.5</a:t>
                      </a:r>
                      <a:endParaRPr lang="en-US" dirty="0"/>
                    </a:p>
                  </a:txBody>
                  <a:tcPr/>
                </a:tc>
                <a:tc>
                  <a:txBody>
                    <a:bodyPr/>
                    <a:lstStyle/>
                    <a:p>
                      <a:r>
                        <a:rPr lang="en-US" dirty="0" smtClean="0"/>
                        <a:t>-0.5</a:t>
                      </a:r>
                      <a:endParaRPr lang="en-US" dirty="0"/>
                    </a:p>
                  </a:txBody>
                  <a:tcPr/>
                </a:tc>
                <a:tc>
                  <a:txBody>
                    <a:bodyPr/>
                    <a:lstStyle/>
                    <a:p>
                      <a:r>
                        <a:rPr lang="en-US" dirty="0" smtClean="0"/>
                        <a:t>-0.75</a:t>
                      </a:r>
                      <a:endParaRPr lang="en-US" dirty="0"/>
                    </a:p>
                  </a:txBody>
                  <a:tcPr/>
                </a:tc>
                <a:extLst>
                  <a:ext uri="{0D108BD9-81ED-4DB2-BD59-A6C34878D82A}">
                    <a16:rowId xmlns:a16="http://schemas.microsoft.com/office/drawing/2014/main" val="70572560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01967140"/>
              </p:ext>
            </p:extLst>
          </p:nvPr>
        </p:nvGraphicFramePr>
        <p:xfrm>
          <a:off x="959556" y="198571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44159495"/>
                    </a:ext>
                  </a:extLst>
                </a:gridCol>
              </a:tblGrid>
              <a:tr h="370840">
                <a:tc>
                  <a:txBody>
                    <a:bodyPr/>
                    <a:lstStyle/>
                    <a:p>
                      <a:r>
                        <a:rPr lang="en-US" dirty="0" smtClean="0"/>
                        <a:t>Now for (x,y) and (y , x) n=2 then n-1=1</a:t>
                      </a:r>
                      <a:endParaRPr lang="en-US" dirty="0"/>
                    </a:p>
                  </a:txBody>
                  <a:tcPr/>
                </a:tc>
                <a:extLst>
                  <a:ext uri="{0D108BD9-81ED-4DB2-BD59-A6C34878D82A}">
                    <a16:rowId xmlns:a16="http://schemas.microsoft.com/office/drawing/2014/main" val="68428932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80984405"/>
              </p:ext>
            </p:extLst>
          </p:nvPr>
        </p:nvGraphicFramePr>
        <p:xfrm>
          <a:off x="3225800" y="420436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44159495"/>
                    </a:ext>
                  </a:extLst>
                </a:gridCol>
              </a:tblGrid>
              <a:tr h="370840">
                <a:tc>
                  <a:txBody>
                    <a:bodyPr/>
                    <a:lstStyle/>
                    <a:p>
                      <a:r>
                        <a:rPr lang="en-US" dirty="0" smtClean="0"/>
                        <a:t>Now for (y , x)</a:t>
                      </a:r>
                      <a:r>
                        <a:rPr lang="en-US" baseline="0" dirty="0" smtClean="0"/>
                        <a:t> sum = -1.125</a:t>
                      </a:r>
                      <a:endParaRPr lang="en-US" dirty="0"/>
                    </a:p>
                  </a:txBody>
                  <a:tcPr/>
                </a:tc>
                <a:extLst>
                  <a:ext uri="{0D108BD9-81ED-4DB2-BD59-A6C34878D82A}">
                    <a16:rowId xmlns:a16="http://schemas.microsoft.com/office/drawing/2014/main" val="68428932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34753495"/>
              </p:ext>
            </p:extLst>
          </p:nvPr>
        </p:nvGraphicFramePr>
        <p:xfrm>
          <a:off x="2901245" y="354612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44159495"/>
                    </a:ext>
                  </a:extLst>
                </a:gridCol>
              </a:tblGrid>
              <a:tr h="370840">
                <a:tc>
                  <a:txBody>
                    <a:bodyPr/>
                    <a:lstStyle/>
                    <a:p>
                      <a:r>
                        <a:rPr lang="en-US" dirty="0" smtClean="0"/>
                        <a:t>Now for (x,y) sum= -1.125</a:t>
                      </a:r>
                      <a:endParaRPr lang="en-US" dirty="0"/>
                    </a:p>
                  </a:txBody>
                  <a:tcPr/>
                </a:tc>
                <a:extLst>
                  <a:ext uri="{0D108BD9-81ED-4DB2-BD59-A6C34878D82A}">
                    <a16:rowId xmlns:a16="http://schemas.microsoft.com/office/drawing/2014/main" val="684289327"/>
                  </a:ext>
                </a:extLst>
              </a:tr>
            </a:tbl>
          </a:graphicData>
        </a:graphic>
      </p:graphicFrame>
    </p:spTree>
    <p:extLst>
      <p:ext uri="{BB962C8B-B14F-4D97-AF65-F5344CB8AC3E}">
        <p14:creationId xmlns:p14="http://schemas.microsoft.com/office/powerpoint/2010/main" val="3390522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Put them into matrix and find the Eigen value and Eigen vector</a:t>
            </a:r>
            <a:endParaRPr lang="en-US" dirty="0"/>
          </a:p>
        </p:txBody>
      </p:sp>
      <p:sp>
        <p:nvSpPr>
          <p:cNvPr id="3" name="Content Placeholder 2"/>
          <p:cNvSpPr>
            <a:spLocks noGrp="1"/>
          </p:cNvSpPr>
          <p:nvPr>
            <p:ph idx="1"/>
          </p:nvPr>
        </p:nvSpPr>
        <p:spPr/>
        <p:txBody>
          <a:bodyPr/>
          <a:lstStyle/>
          <a:p>
            <a:r>
              <a:rPr lang="en-US" dirty="0">
                <a:hlinkClick r:id="rId2"/>
              </a:rPr>
              <a:t>|</a:t>
            </a:r>
            <a:r>
              <a:rPr lang="en-US" dirty="0" smtClean="0">
                <a:hlinkClick r:id="rId2"/>
              </a:rPr>
              <a:t>C-</a:t>
            </a:r>
            <a:r>
              <a:rPr lang="en-US" dirty="0" err="1" smtClean="0">
                <a:hlinkClick r:id="rId2"/>
              </a:rPr>
              <a:t>Lemda</a:t>
            </a:r>
            <a:r>
              <a:rPr lang="en-US" dirty="0" smtClean="0">
                <a:hlinkClick r:id="rId2"/>
              </a:rPr>
              <a:t> I|=0</a:t>
            </a: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r>
              <a:rPr lang="en-US" dirty="0" smtClean="0">
                <a:hlinkClick r:id="rId2"/>
              </a:rPr>
              <a:t>And find the Eigen value  and vector from below link</a:t>
            </a:r>
            <a:endParaRPr lang="en-US" dirty="0">
              <a:hlinkClick r:id="rId2"/>
            </a:endParaRPr>
          </a:p>
          <a:p>
            <a:r>
              <a:rPr lang="en-US" dirty="0" smtClean="0">
                <a:hlinkClick r:id="rId2"/>
              </a:rPr>
              <a:t>https</a:t>
            </a:r>
            <a:r>
              <a:rPr lang="en-US" dirty="0">
                <a:hlinkClick r:id="rId2"/>
              </a:rPr>
              <a:t>://www.emathhelp.net/calculators/linear-algebra/eigenvalue-and-eigenvector-calculator/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93650207"/>
              </p:ext>
            </p:extLst>
          </p:nvPr>
        </p:nvGraphicFramePr>
        <p:xfrm>
          <a:off x="1061155" y="2641600"/>
          <a:ext cx="3849512" cy="1569156"/>
        </p:xfrm>
        <a:graphic>
          <a:graphicData uri="http://schemas.openxmlformats.org/drawingml/2006/table">
            <a:tbl>
              <a:tblPr firstRow="1" bandRow="1">
                <a:tableStyleId>{5C22544A-7EE6-4342-B048-85BDC9FD1C3A}</a:tableStyleId>
              </a:tblPr>
              <a:tblGrid>
                <a:gridCol w="1924756">
                  <a:extLst>
                    <a:ext uri="{9D8B030D-6E8A-4147-A177-3AD203B41FA5}">
                      <a16:colId xmlns:a16="http://schemas.microsoft.com/office/drawing/2014/main" val="518448185"/>
                    </a:ext>
                  </a:extLst>
                </a:gridCol>
                <a:gridCol w="1924756">
                  <a:extLst>
                    <a:ext uri="{9D8B030D-6E8A-4147-A177-3AD203B41FA5}">
                      <a16:colId xmlns:a16="http://schemas.microsoft.com/office/drawing/2014/main" val="1195209406"/>
                    </a:ext>
                  </a:extLst>
                </a:gridCol>
              </a:tblGrid>
              <a:tr h="784578">
                <a:tc>
                  <a:txBody>
                    <a:bodyPr/>
                    <a:lstStyle/>
                    <a:p>
                      <a:r>
                        <a:rPr lang="en-US" sz="3200" dirty="0" smtClean="0"/>
                        <a:t>2.812</a:t>
                      </a:r>
                      <a:endParaRPr lang="en-US" sz="3200" dirty="0"/>
                    </a:p>
                  </a:txBody>
                  <a:tcPr/>
                </a:tc>
                <a:tc>
                  <a:txBody>
                    <a:bodyPr/>
                    <a:lstStyle/>
                    <a:p>
                      <a:r>
                        <a:rPr lang="en-US" sz="3200" dirty="0" smtClean="0"/>
                        <a:t>-1.125</a:t>
                      </a:r>
                      <a:endParaRPr lang="en-US" sz="3200" dirty="0"/>
                    </a:p>
                  </a:txBody>
                  <a:tcPr/>
                </a:tc>
                <a:extLst>
                  <a:ext uri="{0D108BD9-81ED-4DB2-BD59-A6C34878D82A}">
                    <a16:rowId xmlns:a16="http://schemas.microsoft.com/office/drawing/2014/main" val="843605647"/>
                  </a:ext>
                </a:extLst>
              </a:tr>
              <a:tr h="784578">
                <a:tc>
                  <a:txBody>
                    <a:bodyPr/>
                    <a:lstStyle/>
                    <a:p>
                      <a:r>
                        <a:rPr lang="en-US" sz="3200" dirty="0" smtClean="0"/>
                        <a:t>-1.125</a:t>
                      </a:r>
                      <a:endParaRPr lang="en-US" sz="3200" dirty="0"/>
                    </a:p>
                  </a:txBody>
                  <a:tcPr/>
                </a:tc>
                <a:tc>
                  <a:txBody>
                    <a:bodyPr/>
                    <a:lstStyle/>
                    <a:p>
                      <a:r>
                        <a:rPr lang="en-US" sz="3200" dirty="0" smtClean="0"/>
                        <a:t>0.5</a:t>
                      </a:r>
                      <a:endParaRPr lang="en-US" sz="3200" dirty="0"/>
                    </a:p>
                  </a:txBody>
                  <a:tcPr/>
                </a:tc>
                <a:extLst>
                  <a:ext uri="{0D108BD9-81ED-4DB2-BD59-A6C34878D82A}">
                    <a16:rowId xmlns:a16="http://schemas.microsoft.com/office/drawing/2014/main" val="4211139148"/>
                  </a:ext>
                </a:extLst>
              </a:tr>
            </a:tbl>
          </a:graphicData>
        </a:graphic>
      </p:graphicFrame>
    </p:spTree>
    <p:extLst>
      <p:ext uri="{BB962C8B-B14F-4D97-AF65-F5344CB8AC3E}">
        <p14:creationId xmlns:p14="http://schemas.microsoft.com/office/powerpoint/2010/main" val="724727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838200" y="365125"/>
            <a:ext cx="8091311" cy="3255818"/>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84206" y="4735687"/>
            <a:ext cx="1523616" cy="1895302"/>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9066" y="4587935"/>
            <a:ext cx="1553865" cy="2043054"/>
          </a:xfrm>
          <a:prstGeom prst="rect">
            <a:avLst/>
          </a:prstGeom>
        </p:spPr>
      </p:pic>
      <p:sp>
        <p:nvSpPr>
          <p:cNvPr id="7" name="Cloud Callout 6"/>
          <p:cNvSpPr/>
          <p:nvPr/>
        </p:nvSpPr>
        <p:spPr>
          <a:xfrm>
            <a:off x="8568267" y="2065867"/>
            <a:ext cx="3439109" cy="246383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1-Now Maharaj we Got 2 Eigen value and Eigen Vector, which one will be my PC??</a:t>
            </a:r>
            <a:endParaRPr lang="en-US" dirty="0"/>
          </a:p>
        </p:txBody>
      </p:sp>
      <p:sp>
        <p:nvSpPr>
          <p:cNvPr id="8" name="Cloud Callout 7"/>
          <p:cNvSpPr/>
          <p:nvPr/>
        </p:nvSpPr>
        <p:spPr>
          <a:xfrm>
            <a:off x="1507066" y="3228622"/>
            <a:ext cx="6203245" cy="242711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2-Right Question ,Now which one have greater Eigen value then it's Eigen vector Will be our Principle Component and the whole procedure is known as Principle Component Analysis. That's it ..Simple isn’t it?</a:t>
            </a:r>
            <a:endParaRPr lang="en-US" dirty="0"/>
          </a:p>
        </p:txBody>
      </p:sp>
    </p:spTree>
    <p:extLst>
      <p:ext uri="{BB962C8B-B14F-4D97-AF65-F5344CB8AC3E}">
        <p14:creationId xmlns:p14="http://schemas.microsoft.com/office/powerpoint/2010/main" val="14732655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flipH="1">
            <a:off x="58882" y="4690532"/>
            <a:ext cx="1558636" cy="1895302"/>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9066" y="4587935"/>
            <a:ext cx="1553865" cy="2043054"/>
          </a:xfrm>
          <a:prstGeom prst="rect">
            <a:avLst/>
          </a:prstGeom>
        </p:spPr>
      </p:pic>
      <p:sp>
        <p:nvSpPr>
          <p:cNvPr id="6" name="Cloud Callout 5"/>
          <p:cNvSpPr/>
          <p:nvPr/>
        </p:nvSpPr>
        <p:spPr>
          <a:xfrm flipH="1">
            <a:off x="6028266" y="169333"/>
            <a:ext cx="6163734" cy="395111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Maharaj You taught me a lot,I learned Whole PCA In just 16 Slides. Awesome</a:t>
            </a:r>
          </a:p>
          <a:p>
            <a:pPr algn="ctr"/>
            <a:endParaRPr lang="en-US" dirty="0"/>
          </a:p>
          <a:p>
            <a:pPr algn="ctr"/>
            <a:r>
              <a:rPr lang="en-US" dirty="0" smtClean="0"/>
              <a:t>But I am thinking you invested lot of time for your Bhakta Aviral Bhardwaj ,but what if he will not get selected because he didn’t write single line of code yet?</a:t>
            </a:r>
            <a:endParaRPr lang="en-US" dirty="0"/>
          </a:p>
        </p:txBody>
      </p:sp>
      <p:sp>
        <p:nvSpPr>
          <p:cNvPr id="7" name="Cloud Callout 6"/>
          <p:cNvSpPr/>
          <p:nvPr/>
        </p:nvSpPr>
        <p:spPr>
          <a:xfrm>
            <a:off x="-214488" y="365125"/>
            <a:ext cx="6096000" cy="358598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Thank you Musakraj, Anyone Can write Code but not everyone can understand, I will tell him to Write A code also he will submit both, And I believe that He will selected.</a:t>
            </a:r>
          </a:p>
          <a:p>
            <a:pPr algn="ctr"/>
            <a:r>
              <a:rPr lang="en-US" dirty="0" smtClean="0"/>
              <a:t>And by Chance If Not then Dad Must have different Plan for him.</a:t>
            </a:r>
            <a:endParaRPr lang="en-US" dirty="0"/>
          </a:p>
        </p:txBody>
      </p:sp>
    </p:spTree>
    <p:extLst>
      <p:ext uri="{BB962C8B-B14F-4D97-AF65-F5344CB8AC3E}">
        <p14:creationId xmlns:p14="http://schemas.microsoft.com/office/powerpoint/2010/main" val="3145723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Thank You Analytics Vidya Team For This Opportunity </a:t>
            </a:r>
            <a:endParaRPr lang="en-US" dirty="0">
              <a:solidFill>
                <a:srgbClr val="00B050"/>
              </a:solidFill>
            </a:endParaRPr>
          </a:p>
        </p:txBody>
      </p:sp>
      <p:sp>
        <p:nvSpPr>
          <p:cNvPr id="3" name="Content Placeholder 2"/>
          <p:cNvSpPr>
            <a:spLocks noGrp="1"/>
          </p:cNvSpPr>
          <p:nvPr>
            <p:ph idx="1"/>
          </p:nvPr>
        </p:nvSpPr>
        <p:spPr/>
        <p:txBody>
          <a:bodyPr/>
          <a:lstStyle/>
          <a:p>
            <a:r>
              <a:rPr lang="en-US" dirty="0" smtClean="0">
                <a:solidFill>
                  <a:schemeClr val="accent2"/>
                </a:solidFill>
              </a:rPr>
              <a:t>Name-Aviral Bhardwaj</a:t>
            </a:r>
          </a:p>
          <a:p>
            <a:r>
              <a:rPr lang="en-US" dirty="0" smtClean="0"/>
              <a:t>CDAC Pune</a:t>
            </a:r>
          </a:p>
          <a:p>
            <a:r>
              <a:rPr lang="en-US" dirty="0" smtClean="0">
                <a:solidFill>
                  <a:srgbClr val="00B050"/>
                </a:solidFill>
              </a:rPr>
              <a:t>Big Data Analytics(Completed)</a:t>
            </a:r>
            <a:endParaRPr lang="en-US" dirty="0">
              <a:solidFill>
                <a:srgbClr val="00B05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7246" y="1352021"/>
            <a:ext cx="3228622" cy="5357508"/>
          </a:xfrm>
          <a:prstGeom prst="rect">
            <a:avLst/>
          </a:prstGeom>
        </p:spPr>
      </p:pic>
    </p:spTree>
    <p:extLst>
      <p:ext uri="{BB962C8B-B14F-4D97-AF65-F5344CB8AC3E}">
        <p14:creationId xmlns:p14="http://schemas.microsoft.com/office/powerpoint/2010/main" val="2947482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r>
            <a:br>
              <a:rPr lang="en-US" dirty="0" smtClean="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43466" y="4235450"/>
            <a:ext cx="1841043" cy="207645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1377" y="2809448"/>
            <a:ext cx="1786892" cy="3225242"/>
          </a:xfrm>
          <a:prstGeom prst="rect">
            <a:avLst/>
          </a:prstGeom>
        </p:spPr>
      </p:pic>
      <p:sp>
        <p:nvSpPr>
          <p:cNvPr id="8" name="Oval 7"/>
          <p:cNvSpPr/>
          <p:nvPr/>
        </p:nvSpPr>
        <p:spPr>
          <a:xfrm>
            <a:off x="643466" y="485422"/>
            <a:ext cx="7936089" cy="43123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Britannic Bold" panose="020B0903060703020204" pitchFamily="34" charset="0"/>
              </a:rPr>
              <a:t>1-Maharaj, Where Are you, Our Bhakta's are puzzled With Principal Component Analysis ,Help Them</a:t>
            </a:r>
            <a:endParaRPr lang="en-US" sz="2400" dirty="0">
              <a:latin typeface="Britannic Bold" panose="020B0903060703020204" pitchFamily="34" charset="0"/>
            </a:endParaRPr>
          </a:p>
        </p:txBody>
      </p:sp>
      <p:sp>
        <p:nvSpPr>
          <p:cNvPr id="9" name="Oval 8"/>
          <p:cNvSpPr/>
          <p:nvPr/>
        </p:nvSpPr>
        <p:spPr>
          <a:xfrm>
            <a:off x="9256889" y="1467556"/>
            <a:ext cx="2393244" cy="1286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2-Aha PCA ,I need Modak Before explaining It.</a:t>
            </a:r>
            <a:endParaRPr lang="en-US" b="1" dirty="0"/>
          </a:p>
        </p:txBody>
      </p:sp>
      <p:pic>
        <p:nvPicPr>
          <p:cNvPr id="1026" name="Picture 2" descr="Image result for modak for ganesha cartoon"/>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4611510" y="4422069"/>
            <a:ext cx="3130197" cy="1759250"/>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a:off x="6886222" y="4041422"/>
            <a:ext cx="2585155" cy="1456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4-Modak..Modak</a:t>
            </a:r>
            <a:endParaRPr lang="en-US" dirty="0"/>
          </a:p>
        </p:txBody>
      </p:sp>
      <p:sp>
        <p:nvSpPr>
          <p:cNvPr id="12" name="Oval 11"/>
          <p:cNvSpPr/>
          <p:nvPr/>
        </p:nvSpPr>
        <p:spPr>
          <a:xfrm>
            <a:off x="2062800" y="5068711"/>
            <a:ext cx="2012489" cy="1243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3-Lijiye Modak.</a:t>
            </a:r>
            <a:endParaRPr lang="en-US" dirty="0"/>
          </a:p>
        </p:txBody>
      </p:sp>
    </p:spTree>
    <p:extLst>
      <p:ext uri="{BB962C8B-B14F-4D97-AF65-F5344CB8AC3E}">
        <p14:creationId xmlns:p14="http://schemas.microsoft.com/office/powerpoint/2010/main" val="2360362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02733" y="4402667"/>
            <a:ext cx="1588911" cy="22537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4888" y="4001294"/>
            <a:ext cx="1588912" cy="2076450"/>
          </a:xfrm>
          <a:prstGeom prst="rect">
            <a:avLst/>
          </a:prstGeom>
        </p:spPr>
      </p:pic>
      <p:sp>
        <p:nvSpPr>
          <p:cNvPr id="6" name="Oval 5"/>
          <p:cNvSpPr/>
          <p:nvPr/>
        </p:nvSpPr>
        <p:spPr>
          <a:xfrm>
            <a:off x="530578" y="259644"/>
            <a:ext cx="7484533" cy="4143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2-Ok Musak Raj ! Now, listen my Bhakta's are doing their machine learning project but most of the time they forgot to tune their ML Algo,so the given data is going to biased and it is known as Overfitting, then dad give work to </a:t>
            </a:r>
            <a:r>
              <a:rPr lang="en-US" dirty="0"/>
              <a:t> </a:t>
            </a:r>
            <a:r>
              <a:rPr lang="en-US" sz="1600" dirty="0"/>
              <a:t>Karl </a:t>
            </a:r>
            <a:r>
              <a:rPr lang="en-US" sz="1600" dirty="0" smtClean="0"/>
              <a:t>Pearson for discovering PCA for reducing overfitting(dimensions reduction) and the name is known as Principle Component Analysis.</a:t>
            </a:r>
          </a:p>
          <a:p>
            <a:pPr algn="ctr"/>
            <a:endParaRPr lang="en-US" sz="1600" dirty="0"/>
          </a:p>
        </p:txBody>
      </p:sp>
      <p:sp>
        <p:nvSpPr>
          <p:cNvPr id="7" name="Oval 6"/>
          <p:cNvSpPr/>
          <p:nvPr/>
        </p:nvSpPr>
        <p:spPr>
          <a:xfrm>
            <a:off x="8802510" y="2185017"/>
            <a:ext cx="3031068" cy="1506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1-Maharaj,Please Start from start</a:t>
            </a:r>
            <a:endParaRPr lang="en-US" dirty="0"/>
          </a:p>
        </p:txBody>
      </p:sp>
      <p:cxnSp>
        <p:nvCxnSpPr>
          <p:cNvPr id="9" name="Straight Arrow Connector 8"/>
          <p:cNvCxnSpPr/>
          <p:nvPr/>
        </p:nvCxnSpPr>
        <p:spPr>
          <a:xfrm flipH="1">
            <a:off x="1286933" y="3691467"/>
            <a:ext cx="45156" cy="71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699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16444" y="4541208"/>
            <a:ext cx="1317520" cy="18948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38200" y="5396241"/>
            <a:ext cx="911578" cy="1039835"/>
          </a:xfrm>
          <a:prstGeom prst="rect">
            <a:avLst/>
          </a:prstGeom>
        </p:spPr>
      </p:pic>
      <p:sp>
        <p:nvSpPr>
          <p:cNvPr id="6" name="Oval Callout 5"/>
          <p:cNvSpPr/>
          <p:nvPr/>
        </p:nvSpPr>
        <p:spPr>
          <a:xfrm>
            <a:off x="666045" y="3940504"/>
            <a:ext cx="2720622" cy="13208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1-Aha please explain More..</a:t>
            </a:r>
            <a:endParaRPr lang="en-US" dirty="0"/>
          </a:p>
        </p:txBody>
      </p:sp>
      <p:sp>
        <p:nvSpPr>
          <p:cNvPr id="14" name="AutoShape 2" descr="Image result for underfitting"/>
          <p:cNvSpPr>
            <a:spLocks noChangeAspect="1" noChangeArrowheads="1"/>
          </p:cNvSpPr>
          <p:nvPr/>
        </p:nvSpPr>
        <p:spPr bwMode="auto">
          <a:xfrm>
            <a:off x="155575" y="-144463"/>
            <a:ext cx="5725936" cy="57259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4" descr="Image result for underfitting"/>
          <p:cNvSpPr>
            <a:spLocks noChangeAspect="1" noChangeArrowheads="1"/>
          </p:cNvSpPr>
          <p:nvPr/>
        </p:nvSpPr>
        <p:spPr bwMode="auto">
          <a:xfrm>
            <a:off x="155574" y="-144463"/>
            <a:ext cx="1831269" cy="18351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4505" y="939327"/>
            <a:ext cx="6014951" cy="3379638"/>
          </a:xfrm>
          <a:prstGeom prst="rect">
            <a:avLst/>
          </a:prstGeom>
        </p:spPr>
      </p:pic>
      <p:sp>
        <p:nvSpPr>
          <p:cNvPr id="17" name="Oval Callout 16"/>
          <p:cNvSpPr/>
          <p:nvPr/>
        </p:nvSpPr>
        <p:spPr>
          <a:xfrm>
            <a:off x="9956800" y="2912533"/>
            <a:ext cx="2079625" cy="140643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2-Hope you understand the Problem here</a:t>
            </a:r>
            <a:endParaRPr lang="en-US" dirty="0"/>
          </a:p>
        </p:txBody>
      </p:sp>
      <p:sp>
        <p:nvSpPr>
          <p:cNvPr id="20" name="Oval Callout 19"/>
          <p:cNvSpPr/>
          <p:nvPr/>
        </p:nvSpPr>
        <p:spPr>
          <a:xfrm>
            <a:off x="738717" y="2416890"/>
            <a:ext cx="2088444" cy="12192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3-Still Not Understand Prabhu.</a:t>
            </a:r>
            <a:endParaRPr lang="en-US" dirty="0"/>
          </a:p>
        </p:txBody>
      </p:sp>
      <p:sp>
        <p:nvSpPr>
          <p:cNvPr id="21" name="Oval Callout 20"/>
          <p:cNvSpPr/>
          <p:nvPr/>
        </p:nvSpPr>
        <p:spPr>
          <a:xfrm flipH="1">
            <a:off x="9567287" y="520751"/>
            <a:ext cx="2343857" cy="213266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4-It's not for you ,it's for the Analytics Vidya Team to select my another Bhakta for their team.</a:t>
            </a:r>
            <a:endParaRPr lang="en-US" dirty="0"/>
          </a:p>
        </p:txBody>
      </p:sp>
    </p:spTree>
    <p:extLst>
      <p:ext uri="{BB962C8B-B14F-4D97-AF65-F5344CB8AC3E}">
        <p14:creationId xmlns:p14="http://schemas.microsoft.com/office/powerpoint/2010/main" val="1687166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95467" y="4781550"/>
            <a:ext cx="1812131" cy="20764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60787" y="4631519"/>
            <a:ext cx="1558324" cy="1894868"/>
          </a:xfrm>
          <a:prstGeom prst="rect">
            <a:avLst/>
          </a:prstGeom>
        </p:spPr>
      </p:pic>
      <p:sp>
        <p:nvSpPr>
          <p:cNvPr id="6" name="Oval Callout 5"/>
          <p:cNvSpPr/>
          <p:nvPr/>
        </p:nvSpPr>
        <p:spPr>
          <a:xfrm flipH="1">
            <a:off x="8782756" y="3127022"/>
            <a:ext cx="3025422" cy="150449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Maharaj ,But how to find PC in PCA</a:t>
            </a:r>
            <a:endParaRPr lang="en-US" dirty="0"/>
          </a:p>
        </p:txBody>
      </p:sp>
      <p:sp>
        <p:nvSpPr>
          <p:cNvPr id="7" name="Cloud Callout 6"/>
          <p:cNvSpPr/>
          <p:nvPr/>
        </p:nvSpPr>
        <p:spPr>
          <a:xfrm>
            <a:off x="90312" y="203200"/>
            <a:ext cx="7992532" cy="442831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Karl also made new term name is “Views” means  how to see your data from different angle or analyzing their model differently.</a:t>
            </a:r>
          </a:p>
          <a:p>
            <a:pPr algn="ctr"/>
            <a:r>
              <a:rPr lang="en-US" dirty="0" smtClean="0"/>
              <a:t>e.g-3D</a:t>
            </a:r>
            <a:r>
              <a:rPr lang="en-US" dirty="0" smtClean="0">
                <a:sym typeface="Wingdings" panose="05000000000000000000" pitchFamily="2" charset="2"/>
              </a:rPr>
              <a:t>2D(PC1) from another angle 2D(PC2) or simply reduce complicity.</a:t>
            </a:r>
            <a:endParaRPr lang="en-US" dirty="0"/>
          </a:p>
        </p:txBody>
      </p:sp>
    </p:spTree>
    <p:extLst>
      <p:ext uri="{BB962C8B-B14F-4D97-AF65-F5344CB8AC3E}">
        <p14:creationId xmlns:p14="http://schemas.microsoft.com/office/powerpoint/2010/main" val="683023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87467" y="4363502"/>
            <a:ext cx="1467169" cy="2088098"/>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86532" y="4646083"/>
            <a:ext cx="1789024" cy="2076450"/>
          </a:xfrm>
          <a:prstGeom prst="rect">
            <a:avLst/>
          </a:prstGeom>
        </p:spPr>
      </p:pic>
      <p:sp>
        <p:nvSpPr>
          <p:cNvPr id="6" name="Cloud Callout 5"/>
          <p:cNvSpPr/>
          <p:nvPr/>
        </p:nvSpPr>
        <p:spPr>
          <a:xfrm flipH="1">
            <a:off x="4222044" y="365126"/>
            <a:ext cx="7131756" cy="364243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Another Important thing is </a:t>
            </a:r>
            <a:r>
              <a:rPr lang="en-US" dirty="0" smtClean="0">
                <a:sym typeface="Wingdings" panose="05000000000000000000" pitchFamily="2" charset="2"/>
              </a:rPr>
              <a:t></a:t>
            </a:r>
            <a:r>
              <a:rPr lang="en-US" dirty="0" smtClean="0"/>
              <a:t>Number of PC can be less then or equal to Number of attributes in your dataset for the building the model .PCs are depend upon how many features you have .Ok Mushak raj</a:t>
            </a:r>
            <a:endParaRPr lang="en-US" dirty="0"/>
          </a:p>
        </p:txBody>
      </p:sp>
      <p:sp>
        <p:nvSpPr>
          <p:cNvPr id="7" name="Cloud Callout 6"/>
          <p:cNvSpPr/>
          <p:nvPr/>
        </p:nvSpPr>
        <p:spPr>
          <a:xfrm>
            <a:off x="508000" y="1460589"/>
            <a:ext cx="2348089" cy="277706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Ok.Maharaj</a:t>
            </a:r>
            <a:endParaRPr lang="en-US" dirty="0"/>
          </a:p>
        </p:txBody>
      </p:sp>
    </p:spTree>
    <p:extLst>
      <p:ext uri="{BB962C8B-B14F-4D97-AF65-F5344CB8AC3E}">
        <p14:creationId xmlns:p14="http://schemas.microsoft.com/office/powerpoint/2010/main" val="518642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8195" y="5350934"/>
            <a:ext cx="1105605" cy="1088408"/>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0" y="4769902"/>
            <a:ext cx="1478844" cy="2088098"/>
          </a:xfrm>
          <a:prstGeom prst="rect">
            <a:avLst/>
          </a:prstGeom>
        </p:spPr>
      </p:pic>
      <p:sp>
        <p:nvSpPr>
          <p:cNvPr id="6" name="Cloud Callout 5"/>
          <p:cNvSpPr/>
          <p:nvPr/>
        </p:nvSpPr>
        <p:spPr>
          <a:xfrm flipH="1">
            <a:off x="7540978" y="2291644"/>
            <a:ext cx="3812820" cy="265288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1-But Maharaj, if we have more PCs like PC1,PC2,PC3 .. Then which value we should consider?</a:t>
            </a:r>
            <a:endParaRPr lang="en-US" dirty="0"/>
          </a:p>
        </p:txBody>
      </p:sp>
      <p:sp>
        <p:nvSpPr>
          <p:cNvPr id="7" name="Cloud Callout 6"/>
          <p:cNvSpPr/>
          <p:nvPr/>
        </p:nvSpPr>
        <p:spPr>
          <a:xfrm>
            <a:off x="0" y="84666"/>
            <a:ext cx="5667023" cy="441395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2-It's very simple Musakraj, if I give you 3 Modak bigger one&lt;less bigger&lt;very small Modak ,then which one you will choose?</a:t>
            </a:r>
            <a:endParaRPr lang="en-US" dirty="0"/>
          </a:p>
        </p:txBody>
      </p:sp>
      <p:sp>
        <p:nvSpPr>
          <p:cNvPr id="8" name="Oval Callout 7"/>
          <p:cNvSpPr/>
          <p:nvPr/>
        </p:nvSpPr>
        <p:spPr>
          <a:xfrm flipH="1">
            <a:off x="6841066" y="4944534"/>
            <a:ext cx="2912533" cy="116275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3-Of course Bigger one Maharaj.</a:t>
            </a:r>
            <a:endParaRPr lang="en-US" dirty="0"/>
          </a:p>
        </p:txBody>
      </p:sp>
      <p:sp>
        <p:nvSpPr>
          <p:cNvPr id="9" name="Oval Callout 8"/>
          <p:cNvSpPr/>
          <p:nvPr/>
        </p:nvSpPr>
        <p:spPr>
          <a:xfrm>
            <a:off x="2099733" y="5136444"/>
            <a:ext cx="2291645" cy="121779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4-That’s it ,it is as simple as.</a:t>
            </a:r>
            <a:endParaRPr lang="en-US" dirty="0"/>
          </a:p>
        </p:txBody>
      </p:sp>
    </p:spTree>
    <p:extLst>
      <p:ext uri="{BB962C8B-B14F-4D97-AF65-F5344CB8AC3E}">
        <p14:creationId xmlns:p14="http://schemas.microsoft.com/office/powerpoint/2010/main" val="3883368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092267" y="4792131"/>
            <a:ext cx="1478460" cy="1895302"/>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3533" y="5452534"/>
            <a:ext cx="1244599" cy="1088408"/>
          </a:xfrm>
          <a:prstGeom prst="rect">
            <a:avLst/>
          </a:prstGeom>
        </p:spPr>
      </p:pic>
      <p:sp>
        <p:nvSpPr>
          <p:cNvPr id="6" name="Cloud Callout 5"/>
          <p:cNvSpPr/>
          <p:nvPr/>
        </p:nvSpPr>
        <p:spPr>
          <a:xfrm>
            <a:off x="838200" y="2149211"/>
            <a:ext cx="4253089" cy="28448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1-It can't be so simple their should be catch isn’t it Maharaj </a:t>
            </a:r>
            <a:endParaRPr lang="en-US" dirty="0"/>
          </a:p>
        </p:txBody>
      </p:sp>
      <p:sp>
        <p:nvSpPr>
          <p:cNvPr id="7" name="Cloud Callout 6"/>
          <p:cNvSpPr/>
          <p:nvPr/>
        </p:nvSpPr>
        <p:spPr>
          <a:xfrm flipH="1">
            <a:off x="5091289" y="15611"/>
            <a:ext cx="7078134" cy="40414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2-Aha Now you are getting things another property is orthogonal property means PC1 and PC2 should not be dependent each other .They should be totally independent.</a:t>
            </a:r>
            <a:endParaRPr lang="en-US" dirty="0"/>
          </a:p>
        </p:txBody>
      </p:sp>
    </p:spTree>
    <p:extLst>
      <p:ext uri="{BB962C8B-B14F-4D97-AF65-F5344CB8AC3E}">
        <p14:creationId xmlns:p14="http://schemas.microsoft.com/office/powerpoint/2010/main" val="2977764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64035" y="4707466"/>
            <a:ext cx="1389765" cy="1698009"/>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38200" y="4510173"/>
            <a:ext cx="1597233" cy="1895302"/>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299668213"/>
              </p:ext>
            </p:extLst>
          </p:nvPr>
        </p:nvGraphicFramePr>
        <p:xfrm>
          <a:off x="2777067" y="4093430"/>
          <a:ext cx="2585156" cy="1463040"/>
        </p:xfrm>
        <a:graphic>
          <a:graphicData uri="http://schemas.openxmlformats.org/drawingml/2006/table">
            <a:tbl>
              <a:tblPr firstRow="1" bandRow="1">
                <a:tableStyleId>{5C22544A-7EE6-4342-B048-85BDC9FD1C3A}</a:tableStyleId>
              </a:tblPr>
              <a:tblGrid>
                <a:gridCol w="1292578">
                  <a:extLst>
                    <a:ext uri="{9D8B030D-6E8A-4147-A177-3AD203B41FA5}">
                      <a16:colId xmlns:a16="http://schemas.microsoft.com/office/drawing/2014/main" val="3281137419"/>
                    </a:ext>
                  </a:extLst>
                </a:gridCol>
                <a:gridCol w="1292578">
                  <a:extLst>
                    <a:ext uri="{9D8B030D-6E8A-4147-A177-3AD203B41FA5}">
                      <a16:colId xmlns:a16="http://schemas.microsoft.com/office/drawing/2014/main" val="3443617436"/>
                    </a:ext>
                  </a:extLst>
                </a:gridCol>
              </a:tblGrid>
              <a:tr h="359128">
                <a:tc>
                  <a:txBody>
                    <a:bodyPr/>
                    <a:lstStyle/>
                    <a:p>
                      <a:r>
                        <a:rPr lang="en-US" dirty="0" smtClean="0"/>
                        <a:t>X</a:t>
                      </a:r>
                      <a:endParaRPr lang="en-US" dirty="0"/>
                    </a:p>
                  </a:txBody>
                  <a:tcPr/>
                </a:tc>
                <a:tc>
                  <a:txBody>
                    <a:bodyPr/>
                    <a:lstStyle/>
                    <a:p>
                      <a:r>
                        <a:rPr lang="en-US" dirty="0" smtClean="0"/>
                        <a:t>Y</a:t>
                      </a:r>
                      <a:endParaRPr lang="en-US" dirty="0"/>
                    </a:p>
                  </a:txBody>
                  <a:tcPr/>
                </a:tc>
                <a:extLst>
                  <a:ext uri="{0D108BD9-81ED-4DB2-BD59-A6C34878D82A}">
                    <a16:rowId xmlns:a16="http://schemas.microsoft.com/office/drawing/2014/main" val="709535976"/>
                  </a:ext>
                </a:extLst>
              </a:tr>
              <a:tr h="359128">
                <a:tc>
                  <a:txBody>
                    <a:bodyPr/>
                    <a:lstStyle/>
                    <a:p>
                      <a:r>
                        <a:rPr lang="en-US" dirty="0" smtClean="0"/>
                        <a:t>3</a:t>
                      </a:r>
                      <a:endParaRPr lang="en-US" dirty="0"/>
                    </a:p>
                  </a:txBody>
                  <a:tcPr/>
                </a:tc>
                <a:tc>
                  <a:txBody>
                    <a:bodyPr/>
                    <a:lstStyle/>
                    <a:p>
                      <a:r>
                        <a:rPr lang="en-US" dirty="0" smtClean="0"/>
                        <a:t>6</a:t>
                      </a:r>
                      <a:endParaRPr lang="en-US" dirty="0"/>
                    </a:p>
                  </a:txBody>
                  <a:tcPr/>
                </a:tc>
                <a:extLst>
                  <a:ext uri="{0D108BD9-81ED-4DB2-BD59-A6C34878D82A}">
                    <a16:rowId xmlns:a16="http://schemas.microsoft.com/office/drawing/2014/main" val="223696077"/>
                  </a:ext>
                </a:extLst>
              </a:tr>
              <a:tr h="359128">
                <a:tc>
                  <a:txBody>
                    <a:bodyPr/>
                    <a:lstStyle/>
                    <a:p>
                      <a:r>
                        <a:rPr lang="en-US" dirty="0" smtClean="0"/>
                        <a:t>6</a:t>
                      </a:r>
                      <a:endParaRPr lang="en-US" dirty="0"/>
                    </a:p>
                  </a:txBody>
                  <a:tcPr/>
                </a:tc>
                <a:tc>
                  <a:txBody>
                    <a:bodyPr/>
                    <a:lstStyle/>
                    <a:p>
                      <a:r>
                        <a:rPr lang="en-US" dirty="0" smtClean="0"/>
                        <a:t>5</a:t>
                      </a:r>
                      <a:endParaRPr lang="en-US" dirty="0"/>
                    </a:p>
                  </a:txBody>
                  <a:tcPr/>
                </a:tc>
                <a:extLst>
                  <a:ext uri="{0D108BD9-81ED-4DB2-BD59-A6C34878D82A}">
                    <a16:rowId xmlns:a16="http://schemas.microsoft.com/office/drawing/2014/main" val="3833186970"/>
                  </a:ext>
                </a:extLst>
              </a:tr>
              <a:tr h="359128">
                <a:tc>
                  <a:txBody>
                    <a:bodyPr/>
                    <a:lstStyle/>
                    <a:p>
                      <a:r>
                        <a:rPr lang="en-US" dirty="0" smtClean="0"/>
                        <a:t>X(mean)</a:t>
                      </a:r>
                      <a:endParaRPr lang="en-US" dirty="0"/>
                    </a:p>
                  </a:txBody>
                  <a:tcPr/>
                </a:tc>
                <a:tc>
                  <a:txBody>
                    <a:bodyPr/>
                    <a:lstStyle/>
                    <a:p>
                      <a:r>
                        <a:rPr lang="en-US" dirty="0" smtClean="0"/>
                        <a:t>Y(</a:t>
                      </a:r>
                      <a:r>
                        <a:rPr lang="en-US" baseline="0" dirty="0" smtClean="0"/>
                        <a:t> mean)</a:t>
                      </a:r>
                      <a:endParaRPr lang="en-US" dirty="0"/>
                    </a:p>
                  </a:txBody>
                  <a:tcPr/>
                </a:tc>
                <a:extLst>
                  <a:ext uri="{0D108BD9-81ED-4DB2-BD59-A6C34878D82A}">
                    <a16:rowId xmlns:a16="http://schemas.microsoft.com/office/drawing/2014/main" val="4048108082"/>
                  </a:ext>
                </a:extLst>
              </a:tr>
            </a:tbl>
          </a:graphicData>
        </a:graphic>
      </p:graphicFrame>
      <p:sp>
        <p:nvSpPr>
          <p:cNvPr id="8" name="Oval Callout 7"/>
          <p:cNvSpPr/>
          <p:nvPr/>
        </p:nvSpPr>
        <p:spPr>
          <a:xfrm flipH="1">
            <a:off x="9121422" y="3386668"/>
            <a:ext cx="2099732" cy="112350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Maharaj Numerical Example Please</a:t>
            </a:r>
            <a:endParaRPr lang="en-US" dirty="0"/>
          </a:p>
        </p:txBody>
      </p:sp>
      <p:sp>
        <p:nvSpPr>
          <p:cNvPr id="9" name="Oval Callout 8"/>
          <p:cNvSpPr/>
          <p:nvPr/>
        </p:nvSpPr>
        <p:spPr>
          <a:xfrm>
            <a:off x="993423" y="699911"/>
            <a:ext cx="4492978" cy="330764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Ok if we have X and Y variable in dataset the first we will take their mean known as X(mean) and Y (mean) </a:t>
            </a:r>
            <a:endParaRPr lang="en-US" dirty="0"/>
          </a:p>
        </p:txBody>
      </p:sp>
    </p:spTree>
    <p:extLst>
      <p:ext uri="{BB962C8B-B14F-4D97-AF65-F5344CB8AC3E}">
        <p14:creationId xmlns:p14="http://schemas.microsoft.com/office/powerpoint/2010/main" val="652886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779</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Britannic Bold</vt:lpstr>
      <vt:lpstr>Calibri</vt:lpstr>
      <vt:lpstr>Calibri Light</vt:lpstr>
      <vt:lpstr>Wingdings</vt:lpstr>
      <vt:lpstr>Office Theme</vt:lpstr>
      <vt:lpstr>  Develop a Byte-Size Learning module to help a learner implement Principal Component Analysis In Lord Ganesh Style</vt:lpstr>
      <vt:lpstr> </vt:lpstr>
      <vt:lpstr> </vt:lpstr>
      <vt:lpstr> </vt:lpstr>
      <vt:lpstr> </vt:lpstr>
      <vt:lpstr> </vt:lpstr>
      <vt:lpstr> </vt:lpstr>
      <vt:lpstr> </vt:lpstr>
      <vt:lpstr> </vt:lpstr>
      <vt:lpstr> </vt:lpstr>
      <vt:lpstr> </vt:lpstr>
      <vt:lpstr> </vt:lpstr>
      <vt:lpstr> </vt:lpstr>
      <vt:lpstr>Now Put them into matrix and find the Eigen value and Eigen vector</vt:lpstr>
      <vt:lpstr> </vt:lpstr>
      <vt:lpstr> </vt:lpstr>
      <vt:lpstr>Thank You Analytics Vidya Team For This Opportunity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 a Byte-Size Learning module to help a learner implement Principal Component Analysis In Lord Ganesh Style</dc:title>
  <dc:creator>rahul Bhardwaj</dc:creator>
  <cp:lastModifiedBy>rahul Bhardwaj</cp:lastModifiedBy>
  <cp:revision>26</cp:revision>
  <dcterms:created xsi:type="dcterms:W3CDTF">2019-08-29T09:36:11Z</dcterms:created>
  <dcterms:modified xsi:type="dcterms:W3CDTF">2019-08-29T20:17:39Z</dcterms:modified>
</cp:coreProperties>
</file>