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1C6F-6274-42FB-A4D8-B4712A26ADA6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B320229-4015-4455-9E15-BFD48BFC0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44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1C6F-6274-42FB-A4D8-B4712A26ADA6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B320229-4015-4455-9E15-BFD48BFC0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31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1C6F-6274-42FB-A4D8-B4712A26ADA6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B320229-4015-4455-9E15-BFD48BFC0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931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1C6F-6274-42FB-A4D8-B4712A26ADA6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B320229-4015-4455-9E15-BFD48BFC0CE6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0548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1C6F-6274-42FB-A4D8-B4712A26ADA6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B320229-4015-4455-9E15-BFD48BFC0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085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1C6F-6274-42FB-A4D8-B4712A26ADA6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0229-4015-4455-9E15-BFD48BFC0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721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1C6F-6274-42FB-A4D8-B4712A26ADA6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0229-4015-4455-9E15-BFD48BFC0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104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1C6F-6274-42FB-A4D8-B4712A26ADA6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0229-4015-4455-9E15-BFD48BFC0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077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B8D1C6F-6274-42FB-A4D8-B4712A26ADA6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B320229-4015-4455-9E15-BFD48BFC0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48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1C6F-6274-42FB-A4D8-B4712A26ADA6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0229-4015-4455-9E15-BFD48BFC0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84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1C6F-6274-42FB-A4D8-B4712A26ADA6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B320229-4015-4455-9E15-BFD48BFC0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27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1C6F-6274-42FB-A4D8-B4712A26ADA6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0229-4015-4455-9E15-BFD48BFC0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3444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1C6F-6274-42FB-A4D8-B4712A26ADA6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0229-4015-4455-9E15-BFD48BFC0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3890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1C6F-6274-42FB-A4D8-B4712A26ADA6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0229-4015-4455-9E15-BFD48BFC0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32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1C6F-6274-42FB-A4D8-B4712A26ADA6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0229-4015-4455-9E15-BFD48BFC0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12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1C6F-6274-42FB-A4D8-B4712A26ADA6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0229-4015-4455-9E15-BFD48BFC0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959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1C6F-6274-42FB-A4D8-B4712A26ADA6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0229-4015-4455-9E15-BFD48BFC0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39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D1C6F-6274-42FB-A4D8-B4712A26ADA6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20229-4015-4455-9E15-BFD48BFC0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88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  <p:sldLayoutId id="2147483944" r:id="rId14"/>
    <p:sldLayoutId id="2147483945" r:id="rId15"/>
    <p:sldLayoutId id="2147483946" r:id="rId16"/>
    <p:sldLayoutId id="214748394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98A6-C204-46E1-88EA-7CE48465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309219"/>
            <a:ext cx="8825658" cy="3329581"/>
          </a:xfrm>
        </p:spPr>
        <p:txBody>
          <a:bodyPr/>
          <a:lstStyle/>
          <a:p>
            <a:r>
              <a:rPr lang="en-IN" dirty="0"/>
              <a:t>WATER POLLUTION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099D1-A97E-41F9-916C-1CC93ACCDA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4353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B89C-582E-4334-969C-CC996F787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003" y="679622"/>
            <a:ext cx="9404723" cy="1400530"/>
          </a:xfrm>
        </p:spPr>
        <p:txBody>
          <a:bodyPr/>
          <a:lstStyle/>
          <a:p>
            <a:r>
              <a:rPr lang="en-IN" b="1" dirty="0">
                <a:effectLst>
                  <a:outerShdw dist="38100" dir="2700000" algn="tl">
                    <a:schemeClr val="accent2"/>
                  </a:outerShdw>
                  <a:reflection blurRad="6350" stA="55000" endA="50" endPos="85000" dist="60007" dir="5400000" sy="-100000" algn="bl"/>
                </a:effectLst>
              </a:rPr>
              <a:t>INTRODUCTION</a:t>
            </a:r>
            <a:endParaRPr lang="en-IN" dirty="0">
              <a:effectLst>
                <a:reflection blurRad="6350" stA="55000" endA="50" endPos="85000" dist="60007" dir="5400000" sy="-100000" algn="bl" rotWithShape="0"/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5FD71-98A9-4514-B108-91CFA968B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353696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Comic Sans MS" panose="030F0702030302020204" pitchFamily="66" charset="0"/>
              </a:rPr>
              <a:t>Water is the most important resource for survival on a planet. It is the essence of life on our planet – Earth. </a:t>
            </a:r>
          </a:p>
          <a:p>
            <a:endParaRPr lang="en-IN" dirty="0"/>
          </a:p>
          <a:p>
            <a:r>
              <a:rPr lang="en-IN" dirty="0">
                <a:latin typeface="Comic Sans MS" panose="030F0702030302020204" pitchFamily="66" charset="0"/>
              </a:rPr>
              <a:t>Yet if you ever see a river or lake around your city, it would be evident to you that we are facing a very serious problem of  Water pollution. </a:t>
            </a:r>
          </a:p>
          <a:p>
            <a:endParaRPr lang="en-IN" dirty="0">
              <a:latin typeface="Comic Sans MS" panose="030F0702030302020204" pitchFamily="66" charset="0"/>
            </a:endParaRPr>
          </a:p>
          <a:p>
            <a:r>
              <a:rPr lang="en-IN" dirty="0">
                <a:latin typeface="Comic Sans MS" panose="030F0702030302020204" pitchFamily="66" charset="0"/>
              </a:rPr>
              <a:t>Let us educate ourselves about water and water pollution.</a:t>
            </a:r>
          </a:p>
          <a:p>
            <a:endParaRPr lang="en-IN" dirty="0">
              <a:latin typeface="Comic Sans MS" panose="030F0702030302020204" pitchFamily="66" charset="0"/>
            </a:endParaRPr>
          </a:p>
          <a:p>
            <a:r>
              <a:rPr lang="en-IN" dirty="0">
                <a:latin typeface="Comic Sans MS" panose="030F0702030302020204" pitchFamily="66" charset="0"/>
              </a:rPr>
              <a:t> Two-thirds of the Earth’s surface is covered by water, seventy-six perfect of your body is made up of water.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03811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07A2-5674-4DBB-B7DA-5B742D1C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dist="38100" dir="2700000" algn="tl">
                    <a:schemeClr val="accent2"/>
                  </a:outerShdw>
                  <a:reflection blurRad="6350" stA="55000" endA="50" endPos="85000" dist="60007" dir="5400000" sy="-100000" algn="bl"/>
                </a:effectLst>
              </a:rPr>
              <a:t>Water and Water Cycle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F9CA8-E0EE-450B-9388-967755E4C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omic Sans MS" panose="030F0702030302020204" pitchFamily="66" charset="0"/>
              </a:rPr>
              <a:t>As you already know water is everywhere and all around. </a:t>
            </a:r>
          </a:p>
          <a:p>
            <a:r>
              <a:rPr lang="en-IN" dirty="0">
                <a:latin typeface="Comic Sans MS" panose="030F0702030302020204" pitchFamily="66" charset="0"/>
              </a:rPr>
              <a:t> However, we have a fixed amount of water on earth. It just changes its states and goes through a cyclic order, known as the Water Cycle. </a:t>
            </a:r>
          </a:p>
          <a:p>
            <a:r>
              <a:rPr lang="en-IN" dirty="0">
                <a:latin typeface="Comic Sans MS" panose="030F0702030302020204" pitchFamily="66" charset="0"/>
              </a:rPr>
              <a:t>The water cycle is a natural process that is continuous in nature. It is the pattern in which the water from oceans, seas, lakes, etc gets evaporated and turns to vapor. </a:t>
            </a:r>
          </a:p>
          <a:p>
            <a:r>
              <a:rPr lang="en-IN" dirty="0">
                <a:latin typeface="Comic Sans MS" panose="030F0702030302020204" pitchFamily="66" charset="0"/>
              </a:rPr>
              <a:t>After which it goes through the process of condensation, and finally precipitation when it falls back to earth as rain or snow.</a:t>
            </a:r>
          </a:p>
          <a:p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2057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95A0-6989-48A5-9FD1-766D1D628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948" y="810893"/>
            <a:ext cx="9613861" cy="1080938"/>
          </a:xfrm>
        </p:spPr>
        <p:txBody>
          <a:bodyPr/>
          <a:lstStyle/>
          <a:p>
            <a:r>
              <a:rPr lang="en-IN" b="1" dirty="0">
                <a:effectLst>
                  <a:outerShdw dist="38100" dir="2700000" algn="tl">
                    <a:schemeClr val="accent2"/>
                  </a:outerShdw>
                  <a:reflection blurRad="6350" stA="55000" endA="50" endPos="85000" dist="60007" dir="5400000" sy="-100000" algn="bl"/>
                </a:effectLst>
              </a:rPr>
              <a:t>What is Water Pollution?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CB4A0-E7F7-4942-99B0-0D97FF144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latin typeface="Comic Sans MS" panose="030F0702030302020204" pitchFamily="66" charset="0"/>
              </a:rPr>
              <a:t>Water pollution is the contamination of water bodies (like oceans, seas, lakes, rivers, aquifers, and groundwater) usually caused due to human activities. </a:t>
            </a:r>
          </a:p>
          <a:p>
            <a:endParaRPr lang="en-IN" dirty="0">
              <a:latin typeface="Comic Sans MS" panose="030F0702030302020204" pitchFamily="66" charset="0"/>
            </a:endParaRPr>
          </a:p>
          <a:p>
            <a:r>
              <a:rPr lang="en-IN" dirty="0">
                <a:latin typeface="Comic Sans MS" panose="030F0702030302020204" pitchFamily="66" charset="0"/>
              </a:rPr>
              <a:t>Water pollution is any change, minor or major in the physical, chemical or biological properties of water that eventually leads to a detrimental consequence of any  living organism. </a:t>
            </a:r>
          </a:p>
          <a:p>
            <a:pPr marL="0" indent="0">
              <a:buNone/>
            </a:pPr>
            <a:endParaRPr lang="en-IN" dirty="0">
              <a:latin typeface="Comic Sans MS" panose="030F0702030302020204" pitchFamily="66" charset="0"/>
            </a:endParaRPr>
          </a:p>
          <a:p>
            <a:r>
              <a:rPr lang="en-IN" dirty="0">
                <a:latin typeface="Comic Sans MS" panose="030F0702030302020204" pitchFamily="66" charset="0"/>
              </a:rPr>
              <a:t>Drinking water, called Potable Water, is considered safe enough for human and animal consumption.</a:t>
            </a:r>
          </a:p>
        </p:txBody>
      </p:sp>
    </p:spTree>
    <p:extLst>
      <p:ext uri="{BB962C8B-B14F-4D97-AF65-F5344CB8AC3E}">
        <p14:creationId xmlns:p14="http://schemas.microsoft.com/office/powerpoint/2010/main" val="5629775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6EA4-4E93-4ACE-8F87-182740E14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dist="38100" dir="2700000" algn="tl">
                    <a:schemeClr val="accent2"/>
                  </a:outerShdw>
                  <a:reflection blurRad="6350" stA="55000" endA="50" endPos="85000" dist="60007" dir="5400000" sy="-100000" algn="bl"/>
                </a:effectLst>
              </a:rPr>
              <a:t>Sources of Water Pollution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1A267-27E2-48D6-B893-5B4A9DF37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IN" dirty="0">
                <a:latin typeface="Comic Sans MS" panose="030F0702030302020204" pitchFamily="66" charset="0"/>
              </a:rPr>
              <a:t>Domestic Waste</a:t>
            </a:r>
          </a:p>
          <a:p>
            <a:pPr lvl="0"/>
            <a:endParaRPr lang="en-IN" dirty="0">
              <a:latin typeface="Comic Sans MS" panose="030F0702030302020204" pitchFamily="66" charset="0"/>
            </a:endParaRPr>
          </a:p>
          <a:p>
            <a:pPr lvl="0"/>
            <a:r>
              <a:rPr lang="en-IN" dirty="0">
                <a:latin typeface="Comic Sans MS" panose="030F0702030302020204" pitchFamily="66" charset="0"/>
              </a:rPr>
              <a:t>Industrial effluents</a:t>
            </a:r>
          </a:p>
          <a:p>
            <a:pPr lvl="0"/>
            <a:endParaRPr lang="en-IN" dirty="0">
              <a:latin typeface="Comic Sans MS" panose="030F0702030302020204" pitchFamily="66" charset="0"/>
            </a:endParaRPr>
          </a:p>
          <a:p>
            <a:pPr lvl="0"/>
            <a:r>
              <a:rPr lang="en-IN" dirty="0">
                <a:latin typeface="Comic Sans MS" panose="030F0702030302020204" pitchFamily="66" charset="0"/>
              </a:rPr>
              <a:t>Insecticides and pesticides</a:t>
            </a:r>
          </a:p>
          <a:p>
            <a:pPr lvl="0"/>
            <a:endParaRPr lang="en-IN" dirty="0">
              <a:latin typeface="Comic Sans MS" panose="030F0702030302020204" pitchFamily="66" charset="0"/>
            </a:endParaRPr>
          </a:p>
          <a:p>
            <a:pPr lvl="0"/>
            <a:r>
              <a:rPr lang="en-IN" dirty="0">
                <a:latin typeface="Comic Sans MS" panose="030F0702030302020204" pitchFamily="66" charset="0"/>
              </a:rPr>
              <a:t>Detergents and Fertilizers </a:t>
            </a:r>
          </a:p>
          <a:p>
            <a:pPr lvl="0"/>
            <a:endParaRPr lang="en-IN" dirty="0">
              <a:latin typeface="Comic Sans MS" panose="030F0702030302020204" pitchFamily="66" charset="0"/>
            </a:endParaRPr>
          </a:p>
          <a:p>
            <a:r>
              <a:rPr lang="en-IN" dirty="0">
                <a:latin typeface="Comic Sans MS" panose="030F0702030302020204" pitchFamily="66" charset="0"/>
              </a:rPr>
              <a:t>Release of untreated waste into the water bodies by factories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61181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1653C-EB56-45D5-B1FA-A034D3398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dist="38100" dir="2700000" algn="tl">
                    <a:schemeClr val="accent2"/>
                  </a:outerShdw>
                  <a:reflection blurRad="6350" stA="55000" endA="50" endPos="85000" dist="60007" dir="5400000" sy="-100000" algn="bl"/>
                </a:effectLst>
              </a:rPr>
              <a:t>Effects of Pollution of Water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9411-5820-41F5-907C-082D053D5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42984"/>
            <a:ext cx="11681253" cy="4604951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IN" b="1" dirty="0">
                <a:latin typeface="Comic Sans MS" panose="030F0702030302020204" pitchFamily="66" charset="0"/>
              </a:rPr>
              <a:t>Diseases:</a:t>
            </a:r>
            <a:r>
              <a:rPr lang="en-IN" dirty="0">
                <a:latin typeface="Comic Sans MS" panose="030F0702030302020204" pitchFamily="66" charset="0"/>
              </a:rPr>
              <a:t> In humans, drinking or consuming polluted water in any way has many disastrous effects on our health. It causes typhoid, cholera, hepatitis and various other diseases.</a:t>
            </a:r>
          </a:p>
          <a:p>
            <a:pPr lvl="0"/>
            <a:endParaRPr lang="en-IN" dirty="0">
              <a:latin typeface="Comic Sans MS" panose="030F0702030302020204" pitchFamily="66" charset="0"/>
            </a:endParaRPr>
          </a:p>
          <a:p>
            <a:pPr lvl="0"/>
            <a:r>
              <a:rPr lang="en-IN" b="1" dirty="0">
                <a:latin typeface="Comic Sans MS" panose="030F0702030302020204" pitchFamily="66" charset="0"/>
              </a:rPr>
              <a:t>Eradication of Ecosystem:</a:t>
            </a:r>
            <a:r>
              <a:rPr lang="en-IN" dirty="0">
                <a:latin typeface="Comic Sans MS" panose="030F0702030302020204" pitchFamily="66" charset="0"/>
              </a:rPr>
              <a:t> Ecosystem is extremely dynamic and responds to even small changes in the environment.</a:t>
            </a:r>
          </a:p>
          <a:p>
            <a:pPr lvl="0"/>
            <a:endParaRPr lang="en-IN" dirty="0">
              <a:latin typeface="Comic Sans MS" panose="030F0702030302020204" pitchFamily="66" charset="0"/>
            </a:endParaRPr>
          </a:p>
          <a:p>
            <a:pPr lvl="0"/>
            <a:r>
              <a:rPr lang="en-IN" b="1" dirty="0">
                <a:latin typeface="Comic Sans MS" panose="030F0702030302020204" pitchFamily="66" charset="0"/>
              </a:rPr>
              <a:t>Eutrophication:</a:t>
            </a:r>
            <a:r>
              <a:rPr lang="en-IN" dirty="0">
                <a:latin typeface="Comic Sans MS" panose="030F0702030302020204" pitchFamily="66" charset="0"/>
              </a:rPr>
              <a:t> Chemicals accumulation and infusion in a water body, encourages the growth of algae.</a:t>
            </a:r>
          </a:p>
          <a:p>
            <a:pPr lvl="0"/>
            <a:endParaRPr lang="en-IN" dirty="0">
              <a:latin typeface="Comic Sans MS" panose="030F0702030302020204" pitchFamily="66" charset="0"/>
            </a:endParaRPr>
          </a:p>
          <a:p>
            <a:pPr lvl="0"/>
            <a:r>
              <a:rPr lang="en-IN" b="1" dirty="0">
                <a:latin typeface="Comic Sans MS" panose="030F0702030302020204" pitchFamily="66" charset="0"/>
              </a:rPr>
              <a:t>Effects of the food chain:</a:t>
            </a:r>
            <a:r>
              <a:rPr lang="en-IN" dirty="0">
                <a:latin typeface="Comic Sans MS" panose="030F0702030302020204" pitchFamily="66" charset="0"/>
              </a:rPr>
              <a:t> Turmoil in food chain happens when the aquatic animals (fish, prawns, seahorse, etc) consume the toxins and pollutants in the water, and then the humans consume them.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39773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790D9-D6C6-4A3A-A99D-16CDAA98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05" y="736752"/>
            <a:ext cx="9613861" cy="1080938"/>
          </a:xfrm>
        </p:spPr>
        <p:txBody>
          <a:bodyPr/>
          <a:lstStyle/>
          <a:p>
            <a:r>
              <a:rPr lang="en-IN" b="1" dirty="0">
                <a:effectLst>
                  <a:outerShdw dist="38100" dir="2700000" algn="tl">
                    <a:schemeClr val="accent2"/>
                  </a:outerShdw>
                  <a:reflection blurRad="6350" stA="55000" endA="50" endPos="85000" dist="60007" dir="5400000" sy="-100000" algn="bl"/>
                </a:effectLst>
              </a:rPr>
              <a:t>Prevention of Water Pollution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55C5D-CE86-4DE8-885E-CCAF4D9B7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IN" b="1" dirty="0"/>
              <a:t>Conserve Water:</a:t>
            </a:r>
            <a:r>
              <a:rPr lang="en-IN" dirty="0"/>
              <a:t> Conserving water should be our first aim. Water wastage is a major problem globally and we are only now waking up to the issue. Simple small changes made domestically will make a huge difference.</a:t>
            </a:r>
          </a:p>
          <a:p>
            <a:pPr marL="0" indent="0">
              <a:buNone/>
            </a:pPr>
            <a:endParaRPr lang="en-IN" dirty="0"/>
          </a:p>
          <a:p>
            <a:pPr lvl="0"/>
            <a:r>
              <a:rPr lang="en-IN" b="1" dirty="0"/>
              <a:t>Treatment of sewage:</a:t>
            </a:r>
            <a:r>
              <a:rPr lang="en-IN" dirty="0"/>
              <a:t> Treating waste products before disposing of it in water bodies helps reduce water pollution on a large scale. Agriculture or other industries can reuse this wastewater by reducing its toxic contents.</a:t>
            </a:r>
          </a:p>
          <a:p>
            <a:pPr marL="0" indent="0">
              <a:buNone/>
            </a:pPr>
            <a:endParaRPr lang="en-IN" dirty="0"/>
          </a:p>
          <a:p>
            <a:pPr lvl="0"/>
            <a:r>
              <a:rPr lang="en-IN" b="1" dirty="0"/>
              <a:t>Use of environment-friendly products:</a:t>
            </a:r>
            <a:r>
              <a:rPr lang="en-IN" dirty="0"/>
              <a:t> By using soluble products that do not go on to become pollutants, we can reduce the amount of water pollution caused by a household.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2786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80DC-348D-47CE-9438-85E9719EC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dist="38100" dir="2700000" algn="tl">
                    <a:schemeClr val="accent2"/>
                  </a:outerShdw>
                  <a:reflection blurRad="6350" stA="55000" endA="50" endPos="85000" dist="60007" dir="5400000" sy="-100000" algn="bl"/>
                </a:effectLst>
              </a:rPr>
              <a:t>Conclusion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60A0F-3775-44EF-8288-6CEB73C84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283" y="2018270"/>
            <a:ext cx="10671420" cy="4539049"/>
          </a:xfrm>
        </p:spPr>
        <p:txBody>
          <a:bodyPr>
            <a:normAutofit fontScale="92500"/>
          </a:bodyPr>
          <a:lstStyle/>
          <a:p>
            <a:r>
              <a:rPr lang="en-IN" dirty="0"/>
              <a:t>Life is ultimately about choices and so is water pollution. We cannot live with sewage-strewn beaches, contaminated rivers, and fish that are poisonous to drink and eat. </a:t>
            </a:r>
          </a:p>
          <a:p>
            <a:r>
              <a:rPr lang="en-IN" dirty="0"/>
              <a:t>To avoid these scenarios, we can work together to keep the environment clean so the water bodies, plants, animals, and people who depend on it remain healthy. </a:t>
            </a:r>
          </a:p>
          <a:p>
            <a:r>
              <a:rPr lang="en-IN" dirty="0"/>
              <a:t>We can take individual or teamed action to help reduce water pollution.</a:t>
            </a:r>
          </a:p>
          <a:p>
            <a:r>
              <a:rPr lang="en-IN" dirty="0"/>
              <a:t> As an example, by using environmentally friendly detergents, not pouring oil down the drains, reducing the usage of pesticides, and so on.</a:t>
            </a:r>
          </a:p>
          <a:p>
            <a:r>
              <a:rPr lang="en-IN" dirty="0"/>
              <a:t> We can take community action too to keep our rivers and seas cleaner. And we can take action as countries and continents to pass laws against water pollution.</a:t>
            </a:r>
          </a:p>
          <a:p>
            <a:r>
              <a:rPr lang="en-IN" dirty="0"/>
              <a:t> Working together, we can make water pollution less of a problem—and the world a better place.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2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84</TotalTime>
  <Words>695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Comic Sans MS</vt:lpstr>
      <vt:lpstr>Trebuchet MS</vt:lpstr>
      <vt:lpstr>Berlin</vt:lpstr>
      <vt:lpstr>WATER POLLUTION  </vt:lpstr>
      <vt:lpstr>INTRODUCTION</vt:lpstr>
      <vt:lpstr>Water and Water Cycle </vt:lpstr>
      <vt:lpstr>What is Water Pollution? </vt:lpstr>
      <vt:lpstr>Sources of Water Pollution </vt:lpstr>
      <vt:lpstr>Effects of Pollution of Water </vt:lpstr>
      <vt:lpstr>Prevention of Water Pollution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POLLUTION</dc:title>
  <dc:creator>Siddharth Grover</dc:creator>
  <cp:lastModifiedBy>Siddharth Grover</cp:lastModifiedBy>
  <cp:revision>9</cp:revision>
  <dcterms:created xsi:type="dcterms:W3CDTF">2020-03-27T15:42:08Z</dcterms:created>
  <dcterms:modified xsi:type="dcterms:W3CDTF">2020-03-27T20:45:54Z</dcterms:modified>
</cp:coreProperties>
</file>