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2" r:id="rId5"/>
    <p:sldId id="269" r:id="rId6"/>
    <p:sldId id="263" r:id="rId7"/>
    <p:sldId id="261" r:id="rId8"/>
    <p:sldId id="264" r:id="rId9"/>
    <p:sldId id="265"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0" d="100"/>
          <a:sy n="70" d="100"/>
        </p:scale>
        <p:origin x="73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7EB824-2DCB-4C23-9E86-161FC9DDBC90}"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C2CC78-3A14-41A2-880D-9CF6FB6ADC5E}" type="slidenum">
              <a:rPr lang="en-IN" smtClean="0"/>
              <a:t>‹#›</a:t>
            </a:fld>
            <a:endParaRPr lang="en-IN"/>
          </a:p>
        </p:txBody>
      </p:sp>
    </p:spTree>
    <p:extLst>
      <p:ext uri="{BB962C8B-B14F-4D97-AF65-F5344CB8AC3E}">
        <p14:creationId xmlns:p14="http://schemas.microsoft.com/office/powerpoint/2010/main" val="3705385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EB824-2DCB-4C23-9E86-161FC9DDBC90}" type="datetimeFigureOut">
              <a:rPr lang="en-IN" smtClean="0"/>
              <a:t>05-04-2021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C2CC78-3A14-41A2-880D-9CF6FB6ADC5E}" type="slidenum">
              <a:rPr lang="en-IN" smtClean="0"/>
              <a:t>‹#›</a:t>
            </a:fld>
            <a:endParaRPr lang="en-IN"/>
          </a:p>
        </p:txBody>
      </p:sp>
    </p:spTree>
    <p:extLst>
      <p:ext uri="{BB962C8B-B14F-4D97-AF65-F5344CB8AC3E}">
        <p14:creationId xmlns:p14="http://schemas.microsoft.com/office/powerpoint/2010/main" val="276631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7EB824-2DCB-4C23-9E86-161FC9DDBC90}"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C2CC78-3A14-41A2-880D-9CF6FB6ADC5E}" type="slidenum">
              <a:rPr lang="en-IN" smtClean="0"/>
              <a:t>‹#›</a:t>
            </a:fld>
            <a:endParaRPr lang="en-IN"/>
          </a:p>
        </p:txBody>
      </p:sp>
    </p:spTree>
    <p:extLst>
      <p:ext uri="{BB962C8B-B14F-4D97-AF65-F5344CB8AC3E}">
        <p14:creationId xmlns:p14="http://schemas.microsoft.com/office/powerpoint/2010/main" val="2597438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7EB824-2DCB-4C23-9E86-161FC9DDBC90}"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C2CC78-3A14-41A2-880D-9CF6FB6ADC5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14595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7EB824-2DCB-4C23-9E86-161FC9DDBC90}"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C2CC78-3A14-41A2-880D-9CF6FB6ADC5E}" type="slidenum">
              <a:rPr lang="en-IN" smtClean="0"/>
              <a:t>‹#›</a:t>
            </a:fld>
            <a:endParaRPr lang="en-IN"/>
          </a:p>
        </p:txBody>
      </p:sp>
    </p:spTree>
    <p:extLst>
      <p:ext uri="{BB962C8B-B14F-4D97-AF65-F5344CB8AC3E}">
        <p14:creationId xmlns:p14="http://schemas.microsoft.com/office/powerpoint/2010/main" val="1867446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7EB824-2DCB-4C23-9E86-161FC9DDBC90}" type="datetimeFigureOut">
              <a:rPr lang="en-IN" smtClean="0"/>
              <a:t>05-04-2021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C2CC78-3A14-41A2-880D-9CF6FB6ADC5E}" type="slidenum">
              <a:rPr lang="en-IN" smtClean="0"/>
              <a:t>‹#›</a:t>
            </a:fld>
            <a:endParaRPr lang="en-IN"/>
          </a:p>
        </p:txBody>
      </p:sp>
    </p:spTree>
    <p:extLst>
      <p:ext uri="{BB962C8B-B14F-4D97-AF65-F5344CB8AC3E}">
        <p14:creationId xmlns:p14="http://schemas.microsoft.com/office/powerpoint/2010/main" val="64487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7EB824-2DCB-4C23-9E86-161FC9DDBC90}" type="datetimeFigureOut">
              <a:rPr lang="en-IN" smtClean="0"/>
              <a:t>05-04-2021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C2CC78-3A14-41A2-880D-9CF6FB6ADC5E}" type="slidenum">
              <a:rPr lang="en-IN" smtClean="0"/>
              <a:t>‹#›</a:t>
            </a:fld>
            <a:endParaRPr lang="en-IN"/>
          </a:p>
        </p:txBody>
      </p:sp>
    </p:spTree>
    <p:extLst>
      <p:ext uri="{BB962C8B-B14F-4D97-AF65-F5344CB8AC3E}">
        <p14:creationId xmlns:p14="http://schemas.microsoft.com/office/powerpoint/2010/main" val="2143156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EB824-2DCB-4C23-9E86-161FC9DDBC90}"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C2CC78-3A14-41A2-880D-9CF6FB6ADC5E}" type="slidenum">
              <a:rPr lang="en-IN" smtClean="0"/>
              <a:t>‹#›</a:t>
            </a:fld>
            <a:endParaRPr lang="en-IN"/>
          </a:p>
        </p:txBody>
      </p:sp>
    </p:spTree>
    <p:extLst>
      <p:ext uri="{BB962C8B-B14F-4D97-AF65-F5344CB8AC3E}">
        <p14:creationId xmlns:p14="http://schemas.microsoft.com/office/powerpoint/2010/main" val="4163309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EB824-2DCB-4C23-9E86-161FC9DDBC90}"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C2CC78-3A14-41A2-880D-9CF6FB6ADC5E}" type="slidenum">
              <a:rPr lang="en-IN" smtClean="0"/>
              <a:t>‹#›</a:t>
            </a:fld>
            <a:endParaRPr lang="en-IN"/>
          </a:p>
        </p:txBody>
      </p:sp>
    </p:spTree>
    <p:extLst>
      <p:ext uri="{BB962C8B-B14F-4D97-AF65-F5344CB8AC3E}">
        <p14:creationId xmlns:p14="http://schemas.microsoft.com/office/powerpoint/2010/main" val="749446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57EB824-2DCB-4C23-9E86-161FC9DDBC90}"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C2CC78-3A14-41A2-880D-9CF6FB6ADC5E}" type="slidenum">
              <a:rPr lang="en-IN" smtClean="0"/>
              <a:t>‹#›</a:t>
            </a:fld>
            <a:endParaRPr lang="en-IN"/>
          </a:p>
        </p:txBody>
      </p:sp>
    </p:spTree>
    <p:extLst>
      <p:ext uri="{BB962C8B-B14F-4D97-AF65-F5344CB8AC3E}">
        <p14:creationId xmlns:p14="http://schemas.microsoft.com/office/powerpoint/2010/main" val="3961431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7EB824-2DCB-4C23-9E86-161FC9DDBC90}"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C2CC78-3A14-41A2-880D-9CF6FB6ADC5E}" type="slidenum">
              <a:rPr lang="en-IN" smtClean="0"/>
              <a:t>‹#›</a:t>
            </a:fld>
            <a:endParaRPr lang="en-IN"/>
          </a:p>
        </p:txBody>
      </p:sp>
    </p:spTree>
    <p:extLst>
      <p:ext uri="{BB962C8B-B14F-4D97-AF65-F5344CB8AC3E}">
        <p14:creationId xmlns:p14="http://schemas.microsoft.com/office/powerpoint/2010/main" val="91154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7EB824-2DCB-4C23-9E86-161FC9DDBC90}" type="datetimeFigureOut">
              <a:rPr lang="en-IN" smtClean="0"/>
              <a:t>05-04-2021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C2CC78-3A14-41A2-880D-9CF6FB6ADC5E}" type="slidenum">
              <a:rPr lang="en-IN" smtClean="0"/>
              <a:t>‹#›</a:t>
            </a:fld>
            <a:endParaRPr lang="en-IN"/>
          </a:p>
        </p:txBody>
      </p:sp>
    </p:spTree>
    <p:extLst>
      <p:ext uri="{BB962C8B-B14F-4D97-AF65-F5344CB8AC3E}">
        <p14:creationId xmlns:p14="http://schemas.microsoft.com/office/powerpoint/2010/main" val="3638343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7EB824-2DCB-4C23-9E86-161FC9DDBC90}" type="datetimeFigureOut">
              <a:rPr lang="en-IN" smtClean="0"/>
              <a:t>05-04-2021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C2CC78-3A14-41A2-880D-9CF6FB6ADC5E}" type="slidenum">
              <a:rPr lang="en-IN" smtClean="0"/>
              <a:t>‹#›</a:t>
            </a:fld>
            <a:endParaRPr lang="en-IN"/>
          </a:p>
        </p:txBody>
      </p:sp>
    </p:spTree>
    <p:extLst>
      <p:ext uri="{BB962C8B-B14F-4D97-AF65-F5344CB8AC3E}">
        <p14:creationId xmlns:p14="http://schemas.microsoft.com/office/powerpoint/2010/main" val="3133621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57EB824-2DCB-4C23-9E86-161FC9DDBC90}" type="datetimeFigureOut">
              <a:rPr lang="en-IN" smtClean="0"/>
              <a:t>05-04-2021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5C2CC78-3A14-41A2-880D-9CF6FB6ADC5E}" type="slidenum">
              <a:rPr lang="en-IN" smtClean="0"/>
              <a:t>‹#›</a:t>
            </a:fld>
            <a:endParaRPr lang="en-IN"/>
          </a:p>
        </p:txBody>
      </p:sp>
    </p:spTree>
    <p:extLst>
      <p:ext uri="{BB962C8B-B14F-4D97-AF65-F5344CB8AC3E}">
        <p14:creationId xmlns:p14="http://schemas.microsoft.com/office/powerpoint/2010/main" val="2072463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57EB824-2DCB-4C23-9E86-161FC9DDBC90}" type="datetimeFigureOut">
              <a:rPr lang="en-IN" smtClean="0"/>
              <a:t>05-04-2021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5C2CC78-3A14-41A2-880D-9CF6FB6ADC5E}" type="slidenum">
              <a:rPr lang="en-IN" smtClean="0"/>
              <a:t>‹#›</a:t>
            </a:fld>
            <a:endParaRPr lang="en-IN"/>
          </a:p>
        </p:txBody>
      </p:sp>
    </p:spTree>
    <p:extLst>
      <p:ext uri="{BB962C8B-B14F-4D97-AF65-F5344CB8AC3E}">
        <p14:creationId xmlns:p14="http://schemas.microsoft.com/office/powerpoint/2010/main" val="263845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57EB824-2DCB-4C23-9E86-161FC9DDBC90}" type="datetimeFigureOut">
              <a:rPr lang="en-IN" smtClean="0"/>
              <a:t>05-04-2021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5C2CC78-3A14-41A2-880D-9CF6FB6ADC5E}" type="slidenum">
              <a:rPr lang="en-IN" smtClean="0"/>
              <a:t>‹#›</a:t>
            </a:fld>
            <a:endParaRPr lang="en-IN"/>
          </a:p>
        </p:txBody>
      </p:sp>
    </p:spTree>
    <p:extLst>
      <p:ext uri="{BB962C8B-B14F-4D97-AF65-F5344CB8AC3E}">
        <p14:creationId xmlns:p14="http://schemas.microsoft.com/office/powerpoint/2010/main" val="837003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EB824-2DCB-4C23-9E86-161FC9DDBC90}" type="datetimeFigureOut">
              <a:rPr lang="en-IN" smtClean="0"/>
              <a:t>05-04-2021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C2CC78-3A14-41A2-880D-9CF6FB6ADC5E}" type="slidenum">
              <a:rPr lang="en-IN" smtClean="0"/>
              <a:t>‹#›</a:t>
            </a:fld>
            <a:endParaRPr lang="en-IN"/>
          </a:p>
        </p:txBody>
      </p:sp>
    </p:spTree>
    <p:extLst>
      <p:ext uri="{BB962C8B-B14F-4D97-AF65-F5344CB8AC3E}">
        <p14:creationId xmlns:p14="http://schemas.microsoft.com/office/powerpoint/2010/main" val="1108868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57EB824-2DCB-4C23-9E86-161FC9DDBC90}" type="datetimeFigureOut">
              <a:rPr lang="en-IN" smtClean="0"/>
              <a:t>05-04-2021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5C2CC78-3A14-41A2-880D-9CF6FB6ADC5E}" type="slidenum">
              <a:rPr lang="en-IN" smtClean="0"/>
              <a:t>‹#›</a:t>
            </a:fld>
            <a:endParaRPr lang="en-IN"/>
          </a:p>
        </p:txBody>
      </p:sp>
    </p:spTree>
    <p:extLst>
      <p:ext uri="{BB962C8B-B14F-4D97-AF65-F5344CB8AC3E}">
        <p14:creationId xmlns:p14="http://schemas.microsoft.com/office/powerpoint/2010/main" val="40514347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rive.google.com/file/d/1rvwAuO8hcIHDG_9ZwKym9KPOAEDHO_cw/view?usp=shar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415E-8363-4311-9E76-021835F3AAB0}"/>
              </a:ext>
            </a:extLst>
          </p:cNvPr>
          <p:cNvSpPr>
            <a:spLocks noGrp="1"/>
          </p:cNvSpPr>
          <p:nvPr>
            <p:ph type="ctrTitle"/>
          </p:nvPr>
        </p:nvSpPr>
        <p:spPr>
          <a:xfrm>
            <a:off x="1060360" y="1207395"/>
            <a:ext cx="9144000" cy="2387600"/>
          </a:xfrm>
        </p:spPr>
        <p:txBody>
          <a:bodyPr/>
          <a:lstStyle/>
          <a:p>
            <a:r>
              <a:rPr lang="en-US" dirty="0"/>
              <a:t>Speech to Indian Sign Language translator </a:t>
            </a:r>
            <a:endParaRPr lang="en-IN" dirty="0"/>
          </a:p>
        </p:txBody>
      </p:sp>
      <p:sp>
        <p:nvSpPr>
          <p:cNvPr id="3" name="Subtitle 2">
            <a:extLst>
              <a:ext uri="{FF2B5EF4-FFF2-40B4-BE49-F238E27FC236}">
                <a16:creationId xmlns:a16="http://schemas.microsoft.com/office/drawing/2014/main" id="{7B1BB554-0BB1-4BD6-93A7-4EA3759728B1}"/>
              </a:ext>
            </a:extLst>
          </p:cNvPr>
          <p:cNvSpPr>
            <a:spLocks noGrp="1"/>
          </p:cNvSpPr>
          <p:nvPr>
            <p:ph type="subTitle" idx="1"/>
          </p:nvPr>
        </p:nvSpPr>
        <p:spPr>
          <a:xfrm>
            <a:off x="1219531" y="3927375"/>
            <a:ext cx="8825658" cy="861420"/>
          </a:xfrm>
        </p:spPr>
        <p:txBody>
          <a:bodyPr>
            <a:noAutofit/>
          </a:bodyPr>
          <a:lstStyle/>
          <a:p>
            <a:r>
              <a:rPr lang="en-IN" dirty="0"/>
              <a:t>Nimish K. Aggarwal – 19BCE0014 (Group Leader) </a:t>
            </a:r>
          </a:p>
          <a:p>
            <a:r>
              <a:rPr lang="en-IN" dirty="0" err="1"/>
              <a:t>Vrushali</a:t>
            </a:r>
            <a:r>
              <a:rPr lang="en-IN" dirty="0"/>
              <a:t> Deshmukh – 19BCE0033</a:t>
            </a:r>
          </a:p>
          <a:p>
            <a:r>
              <a:rPr lang="en-IN" dirty="0" err="1"/>
              <a:t>Tarang</a:t>
            </a:r>
            <a:r>
              <a:rPr lang="en-IN" dirty="0"/>
              <a:t> Garg – 19BCE0053</a:t>
            </a:r>
          </a:p>
          <a:p>
            <a:r>
              <a:rPr lang="en-IN" dirty="0"/>
              <a:t>Mohit </a:t>
            </a:r>
            <a:r>
              <a:rPr lang="en-IN" dirty="0" err="1"/>
              <a:t>Keyal</a:t>
            </a:r>
            <a:r>
              <a:rPr lang="en-IN" dirty="0"/>
              <a:t> – 19BCE2603</a:t>
            </a:r>
          </a:p>
          <a:p>
            <a:r>
              <a:rPr lang="en-IN" dirty="0"/>
              <a:t>Aviral Goyal – 19BCE0883</a:t>
            </a:r>
          </a:p>
        </p:txBody>
      </p:sp>
      <p:pic>
        <p:nvPicPr>
          <p:cNvPr id="1026" name="Picture 2" descr="ASL Sign Language Letter N coloring page from ASL Alphabet (American Sign  Language) category. Select from… | Sign language letters, Asl sign language,  Sign language">
            <a:extLst>
              <a:ext uri="{FF2B5EF4-FFF2-40B4-BE49-F238E27FC236}">
                <a16:creationId xmlns:a16="http://schemas.microsoft.com/office/drawing/2014/main" id="{75BEBE8F-01E9-4FFE-8177-88BB2221C8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4561" y="1406671"/>
            <a:ext cx="1879598" cy="13509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SL Sign Language Letter L coloring page from ASL Alphabet (American Sign  Language) category. Select from… | Sign language letters, Asl sign language,  Sign language">
            <a:extLst>
              <a:ext uri="{FF2B5EF4-FFF2-40B4-BE49-F238E27FC236}">
                <a16:creationId xmlns:a16="http://schemas.microsoft.com/office/drawing/2014/main" id="{D30A029E-293A-45D9-8396-7E8B07B38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2042" y="2965507"/>
            <a:ext cx="1879598" cy="14253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SL Sign Language Letter P coloring page | Free Printable Coloring Pages">
            <a:extLst>
              <a:ext uri="{FF2B5EF4-FFF2-40B4-BE49-F238E27FC236}">
                <a16:creationId xmlns:a16="http://schemas.microsoft.com/office/drawing/2014/main" id="{499242B7-35B7-48BB-8F6F-A6B91C9A27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2042" y="4574488"/>
            <a:ext cx="1879598" cy="1740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774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C0E5-49D2-4254-8D4A-95B303DB1485}"/>
              </a:ext>
            </a:extLst>
          </p:cNvPr>
          <p:cNvSpPr>
            <a:spLocks noGrp="1"/>
          </p:cNvSpPr>
          <p:nvPr>
            <p:ph type="title"/>
          </p:nvPr>
        </p:nvSpPr>
        <p:spPr>
          <a:xfrm>
            <a:off x="3415068" y="2702975"/>
            <a:ext cx="9404723" cy="1400530"/>
          </a:xfrm>
        </p:spPr>
        <p:txBody>
          <a:bodyPr/>
          <a:lstStyle/>
          <a:p>
            <a:r>
              <a:rPr lang="en-US" sz="6600" dirty="0"/>
              <a:t>THANK YOU!</a:t>
            </a:r>
          </a:p>
        </p:txBody>
      </p:sp>
    </p:spTree>
    <p:extLst>
      <p:ext uri="{BB962C8B-B14F-4D97-AF65-F5344CB8AC3E}">
        <p14:creationId xmlns:p14="http://schemas.microsoft.com/office/powerpoint/2010/main" val="214189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4C7B4-6C77-4AB3-A550-3DBB5C0C992C}"/>
              </a:ext>
            </a:extLst>
          </p:cNvPr>
          <p:cNvSpPr>
            <a:spLocks noGrp="1"/>
          </p:cNvSpPr>
          <p:nvPr>
            <p:ph type="title"/>
          </p:nvPr>
        </p:nvSpPr>
        <p:spPr>
          <a:xfrm>
            <a:off x="987402" y="514067"/>
            <a:ext cx="9404723" cy="1400530"/>
          </a:xfrm>
        </p:spPr>
        <p:txBody>
          <a:bodyPr/>
          <a:lstStyle/>
          <a:p>
            <a:r>
              <a:rPr lang="en-US" dirty="0"/>
              <a:t>ABOUT THE PROJECT</a:t>
            </a:r>
            <a:endParaRPr lang="en-IN" dirty="0"/>
          </a:p>
        </p:txBody>
      </p:sp>
      <p:sp>
        <p:nvSpPr>
          <p:cNvPr id="3" name="Content Placeholder 2">
            <a:extLst>
              <a:ext uri="{FF2B5EF4-FFF2-40B4-BE49-F238E27FC236}">
                <a16:creationId xmlns:a16="http://schemas.microsoft.com/office/drawing/2014/main" id="{9D73106C-E6BC-41C9-9365-9E4B525F5A71}"/>
              </a:ext>
            </a:extLst>
          </p:cNvPr>
          <p:cNvSpPr>
            <a:spLocks noGrp="1"/>
          </p:cNvSpPr>
          <p:nvPr>
            <p:ph idx="1"/>
          </p:nvPr>
        </p:nvSpPr>
        <p:spPr>
          <a:xfrm>
            <a:off x="987402" y="1705970"/>
            <a:ext cx="8946541" cy="4954137"/>
          </a:xfrm>
        </p:spPr>
        <p:txBody>
          <a:bodyPr/>
          <a:lstStyle/>
          <a:p>
            <a:r>
              <a:rPr lang="en-US" dirty="0"/>
              <a:t>According to an independent census, there are about 700,000 – 800,000 mute people in the world out of which thousands live in India. Quite often, these people also suffer from hearing impairments. Therefore, the only means of communication for them is the Sign Language which is not very popular. This makes life harder for the people who suffer from this disability. </a:t>
            </a:r>
          </a:p>
          <a:p>
            <a:r>
              <a:rPr lang="en-US" dirty="0"/>
              <a:t>Our aim is to integrate our knowledge of Computer Sciences with this issue and create a program that will take the audio of the speaker as input, and show the hand signs of the Indian language according to the audio. This will help make communication easier, and it will do away with the need of us learning the sign language. </a:t>
            </a:r>
          </a:p>
          <a:p>
            <a:r>
              <a:rPr lang="en-US" dirty="0"/>
              <a:t>The project will use python language and will take audio input using </a:t>
            </a:r>
            <a:r>
              <a:rPr lang="en-US" dirty="0" err="1"/>
              <a:t>PyAudio</a:t>
            </a:r>
            <a:r>
              <a:rPr lang="en-US" dirty="0"/>
              <a:t>.</a:t>
            </a:r>
            <a:endParaRPr lang="en-IN" dirty="0"/>
          </a:p>
        </p:txBody>
      </p:sp>
    </p:spTree>
    <p:extLst>
      <p:ext uri="{BB962C8B-B14F-4D97-AF65-F5344CB8AC3E}">
        <p14:creationId xmlns:p14="http://schemas.microsoft.com/office/powerpoint/2010/main" val="3802119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4FD33-0741-4EEE-807B-59E08906B7D8}"/>
              </a:ext>
            </a:extLst>
          </p:cNvPr>
          <p:cNvSpPr>
            <a:spLocks noGrp="1"/>
          </p:cNvSpPr>
          <p:nvPr>
            <p:ph type="title"/>
          </p:nvPr>
        </p:nvSpPr>
        <p:spPr>
          <a:xfrm>
            <a:off x="961173" y="581507"/>
            <a:ext cx="9404723" cy="1400530"/>
          </a:xfrm>
        </p:spPr>
        <p:txBody>
          <a:bodyPr/>
          <a:lstStyle/>
          <a:p>
            <a:r>
              <a:rPr lang="en-US" dirty="0"/>
              <a:t>TOOLS EMPLOYED</a:t>
            </a:r>
            <a:endParaRPr lang="en-IN" dirty="0"/>
          </a:p>
        </p:txBody>
      </p:sp>
      <p:sp>
        <p:nvSpPr>
          <p:cNvPr id="3" name="Content Placeholder 2">
            <a:extLst>
              <a:ext uri="{FF2B5EF4-FFF2-40B4-BE49-F238E27FC236}">
                <a16:creationId xmlns:a16="http://schemas.microsoft.com/office/drawing/2014/main" id="{3418CC61-C583-4D25-96B8-4BAF27FF7617}"/>
              </a:ext>
            </a:extLst>
          </p:cNvPr>
          <p:cNvSpPr>
            <a:spLocks noGrp="1"/>
          </p:cNvSpPr>
          <p:nvPr>
            <p:ph idx="1"/>
          </p:nvPr>
        </p:nvSpPr>
        <p:spPr>
          <a:xfrm>
            <a:off x="1126992" y="1853248"/>
            <a:ext cx="8946541" cy="4195481"/>
          </a:xfrm>
        </p:spPr>
        <p:txBody>
          <a:bodyPr/>
          <a:lstStyle/>
          <a:p>
            <a:pPr marL="0" indent="0" algn="l">
              <a:buNone/>
            </a:pPr>
            <a:r>
              <a:rPr lang="en-US" b="1" i="0" dirty="0">
                <a:effectLst/>
              </a:rPr>
              <a:t>An application which takes in live speech or audio recording as input, converts it into text and displays the relevant Indian Sign Language images or GIFs.</a:t>
            </a:r>
          </a:p>
          <a:p>
            <a:pPr marL="0" indent="0" algn="l">
              <a:buNone/>
            </a:pPr>
            <a:endParaRPr lang="en-US" b="0" i="0" dirty="0">
              <a:effectLst/>
            </a:endParaRPr>
          </a:p>
          <a:p>
            <a:pPr algn="l">
              <a:buFont typeface="Arial" panose="020B0604020202020204" pitchFamily="34" charset="0"/>
              <a:buChar char="•"/>
            </a:pPr>
            <a:r>
              <a:rPr lang="en-US" b="0" i="0" dirty="0">
                <a:effectLst/>
              </a:rPr>
              <a:t>Front-end using </a:t>
            </a:r>
            <a:r>
              <a:rPr lang="en-US" b="0" i="0" dirty="0" err="1">
                <a:effectLst/>
              </a:rPr>
              <a:t>EasyGui</a:t>
            </a:r>
            <a:r>
              <a:rPr lang="en-US" b="0" i="0" dirty="0">
                <a:effectLst/>
              </a:rPr>
              <a:t>.</a:t>
            </a:r>
          </a:p>
          <a:p>
            <a:pPr algn="l">
              <a:buFont typeface="Arial" panose="020B0604020202020204" pitchFamily="34" charset="0"/>
              <a:buChar char="•"/>
            </a:pPr>
            <a:r>
              <a:rPr lang="en-US" b="0" i="0" dirty="0">
                <a:effectLst/>
              </a:rPr>
              <a:t>Speech as input through microphone using </a:t>
            </a:r>
            <a:r>
              <a:rPr lang="en-US" b="0" i="0" dirty="0" err="1">
                <a:effectLst/>
              </a:rPr>
              <a:t>PyAudio</a:t>
            </a:r>
            <a:r>
              <a:rPr lang="en-US" b="0" i="0" dirty="0">
                <a:effectLst/>
              </a:rPr>
              <a:t>.</a:t>
            </a:r>
          </a:p>
          <a:p>
            <a:pPr algn="l">
              <a:buFont typeface="Arial" panose="020B0604020202020204" pitchFamily="34" charset="0"/>
              <a:buChar char="•"/>
            </a:pPr>
            <a:r>
              <a:rPr lang="en-US" b="0" i="0" dirty="0">
                <a:effectLst/>
              </a:rPr>
              <a:t>Speech recognition using Google Speech API.</a:t>
            </a:r>
          </a:p>
          <a:p>
            <a:pPr algn="l">
              <a:buFont typeface="Arial" panose="020B0604020202020204" pitchFamily="34" charset="0"/>
              <a:buChar char="•"/>
            </a:pPr>
            <a:r>
              <a:rPr lang="en-US" b="0" i="0" dirty="0">
                <a:effectLst/>
              </a:rPr>
              <a:t>Text Preprocessing using NLP.</a:t>
            </a:r>
          </a:p>
          <a:p>
            <a:pPr algn="l">
              <a:buFont typeface="Arial" panose="020B0604020202020204" pitchFamily="34" charset="0"/>
              <a:buChar char="•"/>
            </a:pPr>
            <a:r>
              <a:rPr lang="en-US" b="0" i="0" dirty="0">
                <a:effectLst/>
              </a:rPr>
              <a:t>Dictionary based Speech to Sign language Translation.</a:t>
            </a:r>
          </a:p>
          <a:p>
            <a:pPr algn="l">
              <a:buFont typeface="Arial" panose="020B0604020202020204" pitchFamily="34" charset="0"/>
              <a:buChar char="•"/>
            </a:pPr>
            <a:r>
              <a:rPr lang="en-US" dirty="0"/>
              <a:t>Implementation in Visual Studio</a:t>
            </a:r>
            <a:endParaRPr lang="en-US" b="0" i="0" dirty="0">
              <a:effectLst/>
            </a:endParaRPr>
          </a:p>
          <a:p>
            <a:endParaRPr lang="en-IN" dirty="0"/>
          </a:p>
        </p:txBody>
      </p:sp>
    </p:spTree>
    <p:extLst>
      <p:ext uri="{BB962C8B-B14F-4D97-AF65-F5344CB8AC3E}">
        <p14:creationId xmlns:p14="http://schemas.microsoft.com/office/powerpoint/2010/main" val="523013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AB9B-2B9F-4D42-877D-CB9D6C9DDB9A}"/>
              </a:ext>
            </a:extLst>
          </p:cNvPr>
          <p:cNvSpPr>
            <a:spLocks noGrp="1"/>
          </p:cNvSpPr>
          <p:nvPr>
            <p:ph type="title"/>
          </p:nvPr>
        </p:nvSpPr>
        <p:spPr>
          <a:xfrm>
            <a:off x="790534" y="184574"/>
            <a:ext cx="9404723" cy="1400530"/>
          </a:xfrm>
        </p:spPr>
        <p:txBody>
          <a:bodyPr/>
          <a:lstStyle/>
          <a:p>
            <a:r>
              <a:rPr lang="en-US" dirty="0"/>
              <a:t>CODE</a:t>
            </a:r>
          </a:p>
        </p:txBody>
      </p:sp>
      <p:sp>
        <p:nvSpPr>
          <p:cNvPr id="3" name="Content Placeholder 2">
            <a:extLst>
              <a:ext uri="{FF2B5EF4-FFF2-40B4-BE49-F238E27FC236}">
                <a16:creationId xmlns:a16="http://schemas.microsoft.com/office/drawing/2014/main" id="{F20E1DF6-6061-4142-A6C5-A41B9F01FF9B}"/>
              </a:ext>
            </a:extLst>
          </p:cNvPr>
          <p:cNvSpPr>
            <a:spLocks noGrp="1"/>
          </p:cNvSpPr>
          <p:nvPr>
            <p:ph sz="half" idx="1"/>
          </p:nvPr>
        </p:nvSpPr>
        <p:spPr>
          <a:xfrm>
            <a:off x="987156" y="1152938"/>
            <a:ext cx="10414309" cy="5653009"/>
          </a:xfrm>
        </p:spPr>
        <p:txBody>
          <a:bodyPr>
            <a:normAutofit fontScale="92500" lnSpcReduction="20000"/>
          </a:bodyPr>
          <a:lstStyle/>
          <a:p>
            <a:pPr marL="0" indent="0">
              <a:buNone/>
            </a:pPr>
            <a:r>
              <a:rPr lang="en-US" dirty="0"/>
              <a:t>import </a:t>
            </a:r>
            <a:r>
              <a:rPr lang="en-US" dirty="0" err="1"/>
              <a:t>speech_recognition</a:t>
            </a:r>
            <a:r>
              <a:rPr lang="en-US" dirty="0"/>
              <a:t> as </a:t>
            </a:r>
            <a:r>
              <a:rPr lang="en-US" dirty="0" err="1"/>
              <a:t>sr</a:t>
            </a:r>
            <a:endParaRPr lang="en-US" dirty="0"/>
          </a:p>
          <a:p>
            <a:pPr marL="0" indent="0">
              <a:buNone/>
            </a:pPr>
            <a:r>
              <a:rPr lang="en-US" dirty="0"/>
              <a:t>import </a:t>
            </a:r>
            <a:r>
              <a:rPr lang="en-US" dirty="0" err="1"/>
              <a:t>numpy</a:t>
            </a:r>
            <a:r>
              <a:rPr lang="en-US" dirty="0"/>
              <a:t> as np</a:t>
            </a:r>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cv2</a:t>
            </a:r>
          </a:p>
          <a:p>
            <a:pPr marL="0" indent="0">
              <a:buNone/>
            </a:pPr>
            <a:r>
              <a:rPr lang="en-US" dirty="0"/>
              <a:t>from </a:t>
            </a:r>
            <a:r>
              <a:rPr lang="en-US" dirty="0" err="1"/>
              <a:t>easygui</a:t>
            </a:r>
            <a:r>
              <a:rPr lang="en-US" dirty="0"/>
              <a:t> import *</a:t>
            </a:r>
          </a:p>
          <a:p>
            <a:pPr marL="0" indent="0">
              <a:buNone/>
            </a:pPr>
            <a:r>
              <a:rPr lang="en-US" dirty="0"/>
              <a:t>import </a:t>
            </a:r>
            <a:r>
              <a:rPr lang="en-US" dirty="0" err="1"/>
              <a:t>os</a:t>
            </a:r>
            <a:endParaRPr lang="en-US" dirty="0"/>
          </a:p>
          <a:p>
            <a:pPr marL="0" indent="0">
              <a:buNone/>
            </a:pPr>
            <a:r>
              <a:rPr lang="en-US" dirty="0"/>
              <a:t>import </a:t>
            </a:r>
            <a:r>
              <a:rPr lang="en-US" dirty="0" err="1"/>
              <a:t>nltk</a:t>
            </a:r>
            <a:endParaRPr lang="en-US" dirty="0"/>
          </a:p>
          <a:p>
            <a:pPr marL="0" indent="0">
              <a:buNone/>
            </a:pPr>
            <a:r>
              <a:rPr lang="en-US" dirty="0"/>
              <a:t>from PIL import Image, </a:t>
            </a:r>
            <a:r>
              <a:rPr lang="en-US" dirty="0" err="1"/>
              <a:t>ImageTk</a:t>
            </a:r>
            <a:endParaRPr lang="en-US" dirty="0"/>
          </a:p>
          <a:p>
            <a:pPr marL="0" indent="0">
              <a:buNone/>
            </a:pPr>
            <a:r>
              <a:rPr lang="en-US" dirty="0"/>
              <a:t>from </a:t>
            </a:r>
            <a:r>
              <a:rPr lang="en-US" dirty="0" err="1"/>
              <a:t>itertools</a:t>
            </a:r>
            <a:r>
              <a:rPr lang="en-US" dirty="0"/>
              <a:t> import count</a:t>
            </a:r>
          </a:p>
          <a:p>
            <a:pPr marL="0" indent="0">
              <a:buNone/>
            </a:pPr>
            <a:r>
              <a:rPr lang="en-US" dirty="0"/>
              <a:t>import </a:t>
            </a:r>
            <a:r>
              <a:rPr lang="en-US" dirty="0" err="1"/>
              <a:t>tkinter</a:t>
            </a:r>
            <a:r>
              <a:rPr lang="en-US" dirty="0"/>
              <a:t> as </a:t>
            </a:r>
            <a:r>
              <a:rPr lang="en-US" dirty="0" err="1"/>
              <a:t>tk</a:t>
            </a:r>
            <a:endParaRPr lang="en-US" dirty="0"/>
          </a:p>
          <a:p>
            <a:pPr marL="0" indent="0">
              <a:buNone/>
            </a:pPr>
            <a:r>
              <a:rPr lang="en-US" dirty="0"/>
              <a:t>import string</a:t>
            </a:r>
          </a:p>
          <a:p>
            <a:pPr marL="0" indent="0">
              <a:buNone/>
            </a:pPr>
            <a:r>
              <a:rPr lang="en-US" dirty="0"/>
              <a:t>#import selecting</a:t>
            </a:r>
          </a:p>
          <a:p>
            <a:pPr marL="0" indent="0">
              <a:buNone/>
            </a:pPr>
            <a:r>
              <a:rPr lang="en-US" dirty="0"/>
              <a:t>#obtain audio from the microphone</a:t>
            </a:r>
          </a:p>
          <a:p>
            <a:pPr marL="0" indent="0">
              <a:buNone/>
            </a:pPr>
            <a:r>
              <a:rPr lang="en-US" dirty="0"/>
              <a:t>def </a:t>
            </a:r>
            <a:r>
              <a:rPr lang="en-US" dirty="0" err="1"/>
              <a:t>func</a:t>
            </a:r>
            <a:r>
              <a:rPr lang="en-US" dirty="0"/>
              <a:t>():       </a:t>
            </a:r>
          </a:p>
          <a:p>
            <a:pPr marL="0" indent="0">
              <a:buNone/>
            </a:pPr>
            <a:r>
              <a:rPr lang="en-US" dirty="0"/>
              <a:t>	r = </a:t>
            </a:r>
            <a:r>
              <a:rPr lang="en-US" dirty="0" err="1"/>
              <a:t>sr.Recognizer</a:t>
            </a:r>
            <a:r>
              <a:rPr lang="en-US" dirty="0"/>
              <a:t>()</a:t>
            </a:r>
          </a:p>
          <a:p>
            <a:pPr marL="0" indent="0">
              <a:buNone/>
            </a:pPr>
            <a:r>
              <a:rPr lang="en-US" dirty="0"/>
              <a:t>        	</a:t>
            </a:r>
            <a:r>
              <a:rPr lang="en-US" dirty="0" err="1"/>
              <a:t>arr</a:t>
            </a:r>
            <a:r>
              <a:rPr lang="en-US" dirty="0"/>
              <a:t>=['a','b','c','d','e','f','g','h','i','j','k','l','m','n','o','p','q','r', '</a:t>
            </a:r>
            <a:r>
              <a:rPr lang="en-US" dirty="0" err="1"/>
              <a:t>s','t','u','v','w','x','y','z</a:t>
            </a:r>
            <a:r>
              <a:rPr lang="en-US" dirty="0"/>
              <a:t>’]</a:t>
            </a:r>
          </a:p>
          <a:p>
            <a:pPr marL="0" indent="0">
              <a:buNone/>
            </a:pPr>
            <a:endParaRPr lang="en-US" dirty="0"/>
          </a:p>
        </p:txBody>
      </p:sp>
    </p:spTree>
    <p:extLst>
      <p:ext uri="{BB962C8B-B14F-4D97-AF65-F5344CB8AC3E}">
        <p14:creationId xmlns:p14="http://schemas.microsoft.com/office/powerpoint/2010/main" val="1677892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AB605E-F49B-45FE-B565-FA261442B3DE}"/>
              </a:ext>
            </a:extLst>
          </p:cNvPr>
          <p:cNvSpPr>
            <a:spLocks noGrp="1"/>
          </p:cNvSpPr>
          <p:nvPr>
            <p:ph idx="1"/>
          </p:nvPr>
        </p:nvSpPr>
        <p:spPr>
          <a:xfrm>
            <a:off x="1007165" y="251791"/>
            <a:ext cx="10614992" cy="6153492"/>
          </a:xfrm>
        </p:spPr>
        <p:txBody>
          <a:bodyPr>
            <a:normAutofit fontScale="85000" lnSpcReduction="20000"/>
          </a:bodyPr>
          <a:lstStyle/>
          <a:p>
            <a:pPr marL="0" indent="0">
              <a:buNone/>
            </a:pPr>
            <a:endParaRPr lang="en-US" dirty="0"/>
          </a:p>
          <a:p>
            <a:pPr marL="0" indent="0">
              <a:buNone/>
            </a:pPr>
            <a:r>
              <a:rPr lang="en-US" dirty="0"/>
              <a:t>	with </a:t>
            </a:r>
            <a:r>
              <a:rPr lang="en-US" dirty="0" err="1"/>
              <a:t>sr.Microphone</a:t>
            </a:r>
            <a:r>
              <a:rPr lang="en-US" dirty="0"/>
              <a:t>() as source: </a:t>
            </a:r>
          </a:p>
          <a:p>
            <a:pPr marL="0" indent="0">
              <a:buNone/>
            </a:pPr>
            <a:r>
              <a:rPr lang="en-US" dirty="0"/>
              <a:t>		</a:t>
            </a:r>
            <a:r>
              <a:rPr lang="en-US" dirty="0" err="1"/>
              <a:t>r.adjust_for_ambient_noise</a:t>
            </a:r>
            <a:r>
              <a:rPr lang="en-US" dirty="0"/>
              <a:t>(source)                 </a:t>
            </a:r>
          </a:p>
          <a:p>
            <a:pPr marL="0" indent="0">
              <a:buNone/>
            </a:pPr>
            <a:r>
              <a:rPr lang="en-US" dirty="0"/>
              <a:t>		</a:t>
            </a:r>
            <a:r>
              <a:rPr lang="en-US" dirty="0" err="1"/>
              <a:t>i</a:t>
            </a:r>
            <a:r>
              <a:rPr lang="en-US" dirty="0"/>
              <a:t>=0</a:t>
            </a:r>
          </a:p>
          <a:p>
            <a:pPr marL="0" indent="0">
              <a:buNone/>
            </a:pPr>
            <a:r>
              <a:rPr lang="en-US" dirty="0"/>
              <a:t>		while True:                        </a:t>
            </a:r>
          </a:p>
          <a:p>
            <a:pPr marL="0" indent="0">
              <a:buNone/>
            </a:pPr>
            <a:r>
              <a:rPr lang="en-US" dirty="0"/>
              <a:t>			print("I am Listening")                        </a:t>
            </a:r>
          </a:p>
          <a:p>
            <a:pPr marL="0" indent="0">
              <a:buNone/>
            </a:pPr>
            <a:r>
              <a:rPr lang="en-US" dirty="0"/>
              <a:t>			audio = </a:t>
            </a:r>
            <a:r>
              <a:rPr lang="en-US" dirty="0" err="1"/>
              <a:t>r.listen</a:t>
            </a:r>
            <a:r>
              <a:rPr lang="en-US" dirty="0"/>
              <a:t>(source) </a:t>
            </a:r>
          </a:p>
          <a:p>
            <a:pPr marL="0" indent="0">
              <a:buNone/>
            </a:pPr>
            <a:r>
              <a:rPr lang="en-US" dirty="0"/>
              <a:t>			try: </a:t>
            </a:r>
          </a:p>
          <a:p>
            <a:pPr marL="0" indent="0">
              <a:buNone/>
            </a:pPr>
            <a:r>
              <a:rPr lang="en-US" dirty="0"/>
              <a:t>				a=</a:t>
            </a:r>
            <a:r>
              <a:rPr lang="en-US" dirty="0" err="1"/>
              <a:t>r.recognize_google</a:t>
            </a:r>
            <a:r>
              <a:rPr lang="en-US" dirty="0"/>
              <a:t>(audio)</a:t>
            </a:r>
          </a:p>
          <a:p>
            <a:pPr marL="0" indent="0">
              <a:buNone/>
            </a:pPr>
            <a:r>
              <a:rPr lang="en-US" dirty="0"/>
              <a:t>				a = </a:t>
            </a:r>
            <a:r>
              <a:rPr lang="en-US" dirty="0" err="1"/>
              <a:t>a.lower</a:t>
            </a:r>
            <a:r>
              <a:rPr lang="en-US" dirty="0"/>
              <a:t>() </a:t>
            </a:r>
          </a:p>
          <a:p>
            <a:pPr marL="0" indent="0">
              <a:buNone/>
            </a:pPr>
            <a:r>
              <a:rPr lang="en-US" dirty="0"/>
              <a:t>				print('You Said: ' + </a:t>
            </a:r>
            <a:r>
              <a:rPr lang="en-US" dirty="0" err="1"/>
              <a:t>a.lower</a:t>
            </a:r>
            <a:r>
              <a:rPr lang="en-US" dirty="0"/>
              <a:t>())                                                                								for c in </a:t>
            </a:r>
            <a:r>
              <a:rPr lang="en-US" dirty="0" err="1"/>
              <a:t>string.punctuation</a:t>
            </a:r>
            <a:r>
              <a:rPr lang="en-US" dirty="0"/>
              <a:t>:</a:t>
            </a:r>
          </a:p>
          <a:p>
            <a:pPr marL="0" indent="0">
              <a:buNone/>
            </a:pPr>
            <a:r>
              <a:rPr lang="en-US" dirty="0"/>
              <a:t>					a= </a:t>
            </a:r>
            <a:r>
              <a:rPr lang="en-US" dirty="0" err="1"/>
              <a:t>a.replace</a:t>
            </a:r>
            <a:r>
              <a:rPr lang="en-US" dirty="0"/>
              <a:t>(c,"")                                                                    								if(</a:t>
            </a:r>
            <a:r>
              <a:rPr lang="en-US" dirty="0" err="1"/>
              <a:t>a.lower</a:t>
            </a:r>
            <a:r>
              <a:rPr lang="en-US" dirty="0"/>
              <a:t>()=='goodbye' or </a:t>
            </a:r>
            <a:r>
              <a:rPr lang="en-US" dirty="0" err="1"/>
              <a:t>a.lower</a:t>
            </a:r>
            <a:r>
              <a:rPr lang="en-US" dirty="0"/>
              <a:t>()=='good bye' or </a:t>
            </a:r>
            <a:r>
              <a:rPr lang="en-US" dirty="0" err="1"/>
              <a:t>a.lower</a:t>
            </a:r>
            <a:r>
              <a:rPr lang="en-US" dirty="0"/>
              <a:t>()=='bye’): 							print("</a:t>
            </a:r>
            <a:r>
              <a:rPr lang="en-US" dirty="0" err="1"/>
              <a:t>oops!Time</a:t>
            </a:r>
            <a:r>
              <a:rPr lang="en-US" dirty="0"/>
              <a:t> To say good bye")</a:t>
            </a:r>
          </a:p>
          <a:p>
            <a:pPr marL="0" indent="0">
              <a:buNone/>
            </a:pPr>
            <a:r>
              <a:rPr lang="en-US" dirty="0"/>
              <a:t>					break</a:t>
            </a:r>
          </a:p>
          <a:p>
            <a:pPr marL="0" indent="0">
              <a:buNone/>
            </a:pPr>
            <a:r>
              <a:rPr lang="en-US" dirty="0"/>
              <a:t>				else: </a:t>
            </a:r>
          </a:p>
          <a:p>
            <a:pPr marL="0" indent="0">
              <a:buNone/>
            </a:pPr>
            <a:r>
              <a:rPr lang="en-US" dirty="0"/>
              <a:t>					for </a:t>
            </a:r>
            <a:r>
              <a:rPr lang="en-US" dirty="0" err="1"/>
              <a:t>i</a:t>
            </a:r>
            <a:r>
              <a:rPr lang="en-US" dirty="0"/>
              <a:t> in range(</a:t>
            </a:r>
            <a:r>
              <a:rPr lang="en-US" dirty="0" err="1"/>
              <a:t>len</a:t>
            </a:r>
            <a:r>
              <a:rPr lang="en-US" dirty="0"/>
              <a:t>(a)):                                                    												if(a[</a:t>
            </a:r>
            <a:r>
              <a:rPr lang="en-US" dirty="0" err="1"/>
              <a:t>i</a:t>
            </a:r>
            <a:r>
              <a:rPr lang="en-US" dirty="0"/>
              <a:t>] in </a:t>
            </a:r>
            <a:r>
              <a:rPr lang="en-US" dirty="0" err="1"/>
              <a:t>arr</a:t>
            </a:r>
            <a:r>
              <a:rPr lang="en-US" dirty="0"/>
              <a:t>):</a:t>
            </a:r>
          </a:p>
          <a:p>
            <a:pPr marL="0" indent="0">
              <a:buNone/>
            </a:pPr>
            <a:endParaRPr lang="en-US" dirty="0"/>
          </a:p>
        </p:txBody>
      </p:sp>
    </p:spTree>
    <p:extLst>
      <p:ext uri="{BB962C8B-B14F-4D97-AF65-F5344CB8AC3E}">
        <p14:creationId xmlns:p14="http://schemas.microsoft.com/office/powerpoint/2010/main" val="98062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8FCA8-8973-46EE-B5AF-CE0AB1246B3C}"/>
              </a:ext>
            </a:extLst>
          </p:cNvPr>
          <p:cNvSpPr>
            <a:spLocks noGrp="1"/>
          </p:cNvSpPr>
          <p:nvPr>
            <p:ph sz="half" idx="1"/>
          </p:nvPr>
        </p:nvSpPr>
        <p:spPr>
          <a:xfrm>
            <a:off x="450575" y="384313"/>
            <a:ext cx="9978886" cy="6361043"/>
          </a:xfrm>
        </p:spPr>
        <p:txBody>
          <a:bodyPr>
            <a:normAutofit fontScale="92500" lnSpcReduction="20000"/>
          </a:bodyPr>
          <a:lstStyle/>
          <a:p>
            <a:pPr marL="0" indent="0">
              <a:buNone/>
            </a:pPr>
            <a:r>
              <a:rPr lang="en-US" dirty="0"/>
              <a:t>							</a:t>
            </a:r>
            <a:r>
              <a:rPr lang="en-US" dirty="0" err="1"/>
              <a:t>ImageAddress</a:t>
            </a:r>
            <a:r>
              <a:rPr lang="en-US" dirty="0"/>
              <a:t> = 'letters/'+a[</a:t>
            </a:r>
            <a:r>
              <a:rPr lang="en-US" dirty="0" err="1"/>
              <a:t>i</a:t>
            </a:r>
            <a:r>
              <a:rPr lang="en-US" dirty="0"/>
              <a:t>]+'.jpg'                                                            							</a:t>
            </a:r>
            <a:r>
              <a:rPr lang="en-US" dirty="0" err="1"/>
              <a:t>ImageItself</a:t>
            </a:r>
            <a:r>
              <a:rPr lang="en-US" dirty="0"/>
              <a:t> = </a:t>
            </a:r>
            <a:r>
              <a:rPr lang="en-US" dirty="0" err="1"/>
              <a:t>Image.open</a:t>
            </a:r>
            <a:r>
              <a:rPr lang="en-US" dirty="0"/>
              <a:t>(</a:t>
            </a:r>
            <a:r>
              <a:rPr lang="en-US" dirty="0" err="1"/>
              <a:t>ImageAddress</a:t>
            </a:r>
            <a:r>
              <a:rPr lang="en-US" dirty="0"/>
              <a:t>)                                                            							</a:t>
            </a:r>
            <a:r>
              <a:rPr lang="en-US" dirty="0" err="1"/>
              <a:t>ImageNumpyFormat</a:t>
            </a:r>
            <a:r>
              <a:rPr lang="en-US" dirty="0"/>
              <a:t> = </a:t>
            </a:r>
            <a:r>
              <a:rPr lang="en-US" dirty="0" err="1"/>
              <a:t>np.asarray</a:t>
            </a:r>
            <a:r>
              <a:rPr lang="en-US" dirty="0"/>
              <a:t>(</a:t>
            </a:r>
            <a:r>
              <a:rPr lang="en-US" dirty="0" err="1"/>
              <a:t>ImageItself</a:t>
            </a:r>
            <a:r>
              <a:rPr lang="en-US" dirty="0"/>
              <a:t>)                                                            							</a:t>
            </a:r>
            <a:r>
              <a:rPr lang="en-US" dirty="0" err="1"/>
              <a:t>plt.imshow</a:t>
            </a:r>
            <a:r>
              <a:rPr lang="en-US" dirty="0"/>
              <a:t>(</a:t>
            </a:r>
            <a:r>
              <a:rPr lang="en-US" dirty="0" err="1"/>
              <a:t>ImageNumpyFormat</a:t>
            </a:r>
            <a:r>
              <a:rPr lang="en-US" dirty="0"/>
              <a:t>)</a:t>
            </a:r>
          </a:p>
          <a:p>
            <a:pPr marL="0" indent="0">
              <a:buNone/>
            </a:pPr>
            <a:r>
              <a:rPr lang="en-US" dirty="0"/>
              <a:t>							</a:t>
            </a:r>
            <a:r>
              <a:rPr lang="en-US" dirty="0" err="1"/>
              <a:t>plt.draw</a:t>
            </a:r>
            <a:r>
              <a:rPr lang="en-US" dirty="0"/>
              <a:t>() </a:t>
            </a:r>
          </a:p>
          <a:p>
            <a:pPr marL="0" indent="0">
              <a:buNone/>
            </a:pPr>
            <a:r>
              <a:rPr lang="en-US" dirty="0"/>
              <a:t>							</a:t>
            </a:r>
            <a:r>
              <a:rPr lang="en-US" dirty="0" err="1"/>
              <a:t>plt.pause</a:t>
            </a:r>
            <a:r>
              <a:rPr lang="en-US" dirty="0"/>
              <a:t>(0.8)</a:t>
            </a:r>
          </a:p>
          <a:p>
            <a:pPr marL="0" indent="0">
              <a:buNone/>
            </a:pPr>
            <a:r>
              <a:rPr lang="en-US" dirty="0"/>
              <a:t>						else:  </a:t>
            </a:r>
          </a:p>
          <a:p>
            <a:pPr marL="0" indent="0">
              <a:buNone/>
            </a:pPr>
            <a:r>
              <a:rPr lang="en-US" dirty="0"/>
              <a:t>							continue                        </a:t>
            </a:r>
          </a:p>
          <a:p>
            <a:pPr marL="0" indent="0">
              <a:buNone/>
            </a:pPr>
            <a:r>
              <a:rPr lang="en-US" dirty="0"/>
              <a:t>				except:</a:t>
            </a:r>
          </a:p>
          <a:p>
            <a:pPr marL="0" indent="0">
              <a:buNone/>
            </a:pPr>
            <a:r>
              <a:rPr lang="en-US" dirty="0"/>
              <a:t>					print(" ")                        </a:t>
            </a:r>
          </a:p>
          <a:p>
            <a:pPr marL="0" indent="0">
              <a:buNone/>
            </a:pPr>
            <a:r>
              <a:rPr lang="en-US" dirty="0"/>
              <a:t>				</a:t>
            </a:r>
            <a:r>
              <a:rPr lang="en-US" dirty="0" err="1"/>
              <a:t>plt.close</a:t>
            </a:r>
            <a:r>
              <a:rPr lang="en-US" dirty="0"/>
              <a:t>()</a:t>
            </a:r>
          </a:p>
          <a:p>
            <a:pPr marL="0" indent="0">
              <a:buNone/>
            </a:pPr>
            <a:r>
              <a:rPr lang="en-US" dirty="0"/>
              <a:t>while 1:  </a:t>
            </a:r>
          </a:p>
          <a:p>
            <a:pPr marL="0" indent="0">
              <a:buNone/>
            </a:pPr>
            <a:r>
              <a:rPr lang="en-US" dirty="0"/>
              <a:t>	image   = "signlang.png"  </a:t>
            </a:r>
          </a:p>
          <a:p>
            <a:pPr marL="0" indent="0">
              <a:buNone/>
            </a:pPr>
            <a:r>
              <a:rPr lang="en-US" dirty="0"/>
              <a:t>	msg="HEARING IMPAIRMENT ASSISTANT"  </a:t>
            </a:r>
          </a:p>
          <a:p>
            <a:pPr marL="0" indent="0">
              <a:buNone/>
            </a:pPr>
            <a:r>
              <a:rPr lang="en-US" dirty="0"/>
              <a:t>	choices = ["Live </a:t>
            </a:r>
            <a:r>
              <a:rPr lang="en-US" dirty="0" err="1"/>
              <a:t>Voice","All</a:t>
            </a:r>
            <a:r>
              <a:rPr lang="en-US" dirty="0"/>
              <a:t> Done!"]   </a:t>
            </a:r>
            <a:br>
              <a:rPr lang="en-US" dirty="0"/>
            </a:br>
            <a:r>
              <a:rPr lang="en-US" dirty="0"/>
              <a:t>	reply   = </a:t>
            </a:r>
            <a:r>
              <a:rPr lang="en-US" dirty="0" err="1"/>
              <a:t>buttonbox</a:t>
            </a:r>
            <a:r>
              <a:rPr lang="en-US" dirty="0"/>
              <a:t>(</a:t>
            </a:r>
            <a:r>
              <a:rPr lang="en-US" dirty="0" err="1"/>
              <a:t>msg,image</a:t>
            </a:r>
            <a:r>
              <a:rPr lang="en-US" dirty="0"/>
              <a:t>=</a:t>
            </a:r>
            <a:r>
              <a:rPr lang="en-US" dirty="0" err="1"/>
              <a:t>image,choices</a:t>
            </a:r>
            <a:r>
              <a:rPr lang="en-US" dirty="0"/>
              <a:t>=choices)  </a:t>
            </a:r>
          </a:p>
          <a:p>
            <a:pPr marL="0" indent="0">
              <a:buNone/>
            </a:pPr>
            <a:r>
              <a:rPr lang="en-US" dirty="0"/>
              <a:t>	if reply ==choices[0]:        </a:t>
            </a:r>
          </a:p>
          <a:p>
            <a:pPr marL="0" indent="0">
              <a:buNone/>
            </a:pPr>
            <a:r>
              <a:rPr lang="en-US" dirty="0"/>
              <a:t>		</a:t>
            </a:r>
            <a:r>
              <a:rPr lang="en-US" dirty="0" err="1"/>
              <a:t>func</a:t>
            </a:r>
            <a:r>
              <a:rPr lang="en-US" dirty="0"/>
              <a:t>()  </a:t>
            </a:r>
          </a:p>
          <a:p>
            <a:pPr marL="0" indent="0">
              <a:buNone/>
            </a:pPr>
            <a:r>
              <a:rPr lang="en-US" dirty="0"/>
              <a:t>	if reply == choices[1]:        </a:t>
            </a:r>
          </a:p>
          <a:p>
            <a:pPr marL="0" indent="0">
              <a:buNone/>
            </a:pPr>
            <a:r>
              <a:rPr lang="en-US" dirty="0"/>
              <a:t>		quit()</a:t>
            </a:r>
          </a:p>
        </p:txBody>
      </p:sp>
      <p:sp>
        <p:nvSpPr>
          <p:cNvPr id="4" name="Content Placeholder 3">
            <a:extLst>
              <a:ext uri="{FF2B5EF4-FFF2-40B4-BE49-F238E27FC236}">
                <a16:creationId xmlns:a16="http://schemas.microsoft.com/office/drawing/2014/main" id="{7B69B09C-CFE6-4CF5-A205-A7003514F174}"/>
              </a:ext>
            </a:extLst>
          </p:cNvPr>
          <p:cNvSpPr>
            <a:spLocks noGrp="1"/>
          </p:cNvSpPr>
          <p:nvPr>
            <p:ph sz="half" idx="2"/>
          </p:nvPr>
        </p:nvSpPr>
        <p:spPr>
          <a:xfrm>
            <a:off x="11834190" y="2107095"/>
            <a:ext cx="357809" cy="4242007"/>
          </a:xfrm>
        </p:spPr>
        <p:txBody>
          <a:bodyPr>
            <a:normAutofit fontScale="92500" lnSpcReduction="20000"/>
          </a:bodyPr>
          <a:lstStyle/>
          <a:p>
            <a:endParaRPr lang="en-US" dirty="0"/>
          </a:p>
        </p:txBody>
      </p:sp>
    </p:spTree>
    <p:extLst>
      <p:ext uri="{BB962C8B-B14F-4D97-AF65-F5344CB8AC3E}">
        <p14:creationId xmlns:p14="http://schemas.microsoft.com/office/powerpoint/2010/main" val="2854500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AC5F-23E2-447D-B296-4974ABCCB9BC}"/>
              </a:ext>
            </a:extLst>
          </p:cNvPr>
          <p:cNvSpPr>
            <a:spLocks noGrp="1"/>
          </p:cNvSpPr>
          <p:nvPr>
            <p:ph type="title"/>
          </p:nvPr>
        </p:nvSpPr>
        <p:spPr>
          <a:xfrm>
            <a:off x="596346" y="142322"/>
            <a:ext cx="9404723" cy="927652"/>
          </a:xfrm>
        </p:spPr>
        <p:txBody>
          <a:bodyPr/>
          <a:lstStyle/>
          <a:p>
            <a:r>
              <a:rPr lang="en-US" dirty="0"/>
              <a:t>OUTPUT</a:t>
            </a:r>
          </a:p>
        </p:txBody>
      </p:sp>
      <p:pic>
        <p:nvPicPr>
          <p:cNvPr id="4" name="NLP Output">
            <a:hlinkClick r:id="" action="ppaction://media"/>
            <a:extLst>
              <a:ext uri="{FF2B5EF4-FFF2-40B4-BE49-F238E27FC236}">
                <a16:creationId xmlns:a16="http://schemas.microsoft.com/office/drawing/2014/main" id="{6BF61A38-0620-45D2-9988-B74A865EB17A}"/>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774803" y="1069974"/>
            <a:ext cx="9047811" cy="5089111"/>
          </a:xfrm>
        </p:spPr>
      </p:pic>
    </p:spTree>
    <p:extLst>
      <p:ext uri="{BB962C8B-B14F-4D97-AF65-F5344CB8AC3E}">
        <p14:creationId xmlns:p14="http://schemas.microsoft.com/office/powerpoint/2010/main" val="2358937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15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CE43-A5BD-442E-A557-3A9318FF29C5}"/>
              </a:ext>
            </a:extLst>
          </p:cNvPr>
          <p:cNvSpPr>
            <a:spLocks noGrp="1"/>
          </p:cNvSpPr>
          <p:nvPr>
            <p:ph type="title"/>
          </p:nvPr>
        </p:nvSpPr>
        <p:spPr>
          <a:xfrm>
            <a:off x="874220" y="456033"/>
            <a:ext cx="9404723" cy="925321"/>
          </a:xfrm>
        </p:spPr>
        <p:txBody>
          <a:bodyPr/>
          <a:lstStyle/>
          <a:p>
            <a:r>
              <a:rPr lang="en-US" dirty="0"/>
              <a:t>PENDING TASKS</a:t>
            </a:r>
          </a:p>
        </p:txBody>
      </p:sp>
      <p:sp>
        <p:nvSpPr>
          <p:cNvPr id="3" name="Content Placeholder 2">
            <a:extLst>
              <a:ext uri="{FF2B5EF4-FFF2-40B4-BE49-F238E27FC236}">
                <a16:creationId xmlns:a16="http://schemas.microsoft.com/office/drawing/2014/main" id="{4754C564-B9DC-47AD-BA89-CD5968EADFA8}"/>
              </a:ext>
            </a:extLst>
          </p:cNvPr>
          <p:cNvSpPr>
            <a:spLocks noGrp="1"/>
          </p:cNvSpPr>
          <p:nvPr>
            <p:ph idx="1"/>
          </p:nvPr>
        </p:nvSpPr>
        <p:spPr/>
        <p:txBody>
          <a:bodyPr/>
          <a:lstStyle/>
          <a:p>
            <a:r>
              <a:rPr lang="en-US" dirty="0"/>
              <a:t>Addition of a new function wherein when a specific input in the form of a phrase is given to the system as audio, the output will be a GIF that translates the entire phrase into sign language instead of letter-by-letter plotting on the graph as seen in the output from previous slide. </a:t>
            </a:r>
          </a:p>
          <a:p>
            <a:r>
              <a:rPr lang="en-US" dirty="0"/>
              <a:t>For this function, we will program certain phrases ourselves that the system will recognize later on in case a similar phrase is given as audio.</a:t>
            </a:r>
          </a:p>
          <a:p>
            <a:r>
              <a:rPr lang="en-US" dirty="0"/>
              <a:t>This will not only fasten the system, but will also be user friendly.</a:t>
            </a:r>
          </a:p>
          <a:p>
            <a:r>
              <a:rPr lang="en-US" dirty="0"/>
              <a:t>This feature will be added to the program before Review III.</a:t>
            </a:r>
          </a:p>
        </p:txBody>
      </p:sp>
    </p:spTree>
    <p:extLst>
      <p:ext uri="{BB962C8B-B14F-4D97-AF65-F5344CB8AC3E}">
        <p14:creationId xmlns:p14="http://schemas.microsoft.com/office/powerpoint/2010/main" val="201465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5FFB8-AE36-4968-82BD-AD4135A71425}"/>
              </a:ext>
            </a:extLst>
          </p:cNvPr>
          <p:cNvSpPr>
            <a:spLocks noGrp="1"/>
          </p:cNvSpPr>
          <p:nvPr>
            <p:ph type="title"/>
          </p:nvPr>
        </p:nvSpPr>
        <p:spPr/>
        <p:txBody>
          <a:bodyPr/>
          <a:lstStyle/>
          <a:p>
            <a:r>
              <a:rPr lang="en-US" dirty="0"/>
              <a:t>GOOGLE DRIVE LINK</a:t>
            </a:r>
          </a:p>
        </p:txBody>
      </p:sp>
      <p:sp>
        <p:nvSpPr>
          <p:cNvPr id="3" name="Content Placeholder 2">
            <a:extLst>
              <a:ext uri="{FF2B5EF4-FFF2-40B4-BE49-F238E27FC236}">
                <a16:creationId xmlns:a16="http://schemas.microsoft.com/office/drawing/2014/main" id="{E7B245ED-0413-4595-9DB0-84855997A0AA}"/>
              </a:ext>
            </a:extLst>
          </p:cNvPr>
          <p:cNvSpPr>
            <a:spLocks noGrp="1"/>
          </p:cNvSpPr>
          <p:nvPr>
            <p:ph idx="1"/>
          </p:nvPr>
        </p:nvSpPr>
        <p:spPr>
          <a:xfrm>
            <a:off x="1000281" y="2117312"/>
            <a:ext cx="8946541" cy="4195481"/>
          </a:xfrm>
        </p:spPr>
        <p:txBody>
          <a:bodyPr/>
          <a:lstStyle/>
          <a:p>
            <a:pPr marL="0" indent="0">
              <a:buNone/>
            </a:pPr>
            <a:r>
              <a:rPr lang="en-US" sz="2400" dirty="0">
                <a:hlinkClick r:id="rId2"/>
              </a:rPr>
              <a:t>https://drive.google.com/file/d/1rvwAuO8hcIHDG_9ZwKym9KPOAEDHO_cw/view?usp=sharing</a:t>
            </a:r>
            <a:endParaRPr lang="en-US" sz="2400" dirty="0"/>
          </a:p>
          <a:p>
            <a:pPr marL="0" indent="0">
              <a:buNone/>
            </a:pPr>
            <a:endParaRPr lang="en-US" dirty="0"/>
          </a:p>
        </p:txBody>
      </p:sp>
    </p:spTree>
    <p:extLst>
      <p:ext uri="{BB962C8B-B14F-4D97-AF65-F5344CB8AC3E}">
        <p14:creationId xmlns:p14="http://schemas.microsoft.com/office/powerpoint/2010/main" val="757855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372</TotalTime>
  <Words>915</Words>
  <Application>Microsoft Office PowerPoint</Application>
  <PresentationFormat>Widescreen</PresentationFormat>
  <Paragraphs>76</Paragraphs>
  <Slides>10</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Speech to Indian Sign Language translator </vt:lpstr>
      <vt:lpstr>ABOUT THE PROJECT</vt:lpstr>
      <vt:lpstr>TOOLS EMPLOYED</vt:lpstr>
      <vt:lpstr>CODE</vt:lpstr>
      <vt:lpstr>PowerPoint Presentation</vt:lpstr>
      <vt:lpstr>PowerPoint Presentation</vt:lpstr>
      <vt:lpstr>OUTPUT</vt:lpstr>
      <vt:lpstr>PENDING TASKS</vt:lpstr>
      <vt:lpstr>GOOGLE DRIVE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to Indian Sign Language translator</dc:title>
  <dc:creator>AVIRAL GOYAL</dc:creator>
  <cp:lastModifiedBy>Akshat Aggarwal</cp:lastModifiedBy>
  <cp:revision>23</cp:revision>
  <dcterms:created xsi:type="dcterms:W3CDTF">2021-03-18T03:41:54Z</dcterms:created>
  <dcterms:modified xsi:type="dcterms:W3CDTF">2021-04-05T16:26:21Z</dcterms:modified>
</cp:coreProperties>
</file>