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1D8BD707-D9CF-40AE-B4C6-C98DA3205C09}" type="datetimeFigureOut">
              <a:rPr lang="en-US" smtClean="0"/>
              <a:pPr/>
              <a:t>11/10/2020</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1D8BD707-D9CF-40AE-B4C6-C98DA3205C09}" type="datetimeFigureOut">
              <a:rPr lang="en-US" smtClean="0"/>
              <a:pPr/>
              <a:t>11/10/2020</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1D8BD707-D9CF-40AE-B4C6-C98DA3205C09}" type="datetimeFigureOut">
              <a:rPr lang="en-US" smtClean="0"/>
              <a:pPr/>
              <a:t>11/10/2020</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1D8BD707-D9CF-40AE-B4C6-C98DA3205C09}" type="datetimeFigureOut">
              <a:rPr lang="en-US" smtClean="0"/>
              <a:pPr/>
              <a:t>11/10/2020</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ATTENDANCE SYSTEM USING FACE RECOGNITION </a:t>
            </a:r>
            <a:endParaRPr lang="en-US" dirty="0"/>
          </a:p>
        </p:txBody>
      </p:sp>
      <p:sp>
        <p:nvSpPr>
          <p:cNvPr id="3" name="Subtitle 2"/>
          <p:cNvSpPr>
            <a:spLocks noGrp="1"/>
          </p:cNvSpPr>
          <p:nvPr>
            <p:ph type="subTitle" idx="1"/>
          </p:nvPr>
        </p:nvSpPr>
        <p:spPr>
          <a:xfrm>
            <a:off x="1727200" y="4191000"/>
            <a:ext cx="5712179" cy="1069622"/>
          </a:xfrm>
        </p:spPr>
        <p:txBody>
          <a:bodyPr>
            <a:normAutofit fontScale="92500" lnSpcReduction="20000"/>
          </a:bodyPr>
          <a:lstStyle/>
          <a:p>
            <a:r>
              <a:rPr lang="en-US" dirty="0" smtClean="0"/>
              <a:t>BY:</a:t>
            </a:r>
          </a:p>
          <a:p>
            <a:r>
              <a:rPr lang="en-US" dirty="0" smtClean="0"/>
              <a:t>AVIRAL KAPOOR</a:t>
            </a:r>
          </a:p>
          <a:p>
            <a:r>
              <a:rPr lang="en-US" dirty="0" smtClean="0"/>
              <a:t>VISHNUPRIYA JAYARAMAN</a:t>
            </a:r>
            <a:endParaRPr lang="en-US" dirty="0"/>
          </a:p>
        </p:txBody>
      </p:sp>
    </p:spTree>
    <p:extLst>
      <p:ext uri="{BB962C8B-B14F-4D97-AF65-F5344CB8AC3E}">
        <p14:creationId xmlns:p14="http://schemas.microsoft.com/office/powerpoint/2010/main" val="791480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0" y="1066800"/>
            <a:ext cx="6196405" cy="4656269"/>
          </a:xfrm>
        </p:spPr>
        <p:txBody>
          <a:bodyPr/>
          <a:lstStyle/>
          <a:p>
            <a:pPr marL="0" indent="0">
              <a:buNone/>
            </a:pPr>
            <a:r>
              <a:rPr lang="en-US" b="1" dirty="0" smtClean="0">
                <a:solidFill>
                  <a:srgbClr val="C00000"/>
                </a:solidFill>
              </a:rPr>
              <a:t>Real-time </a:t>
            </a:r>
            <a:r>
              <a:rPr lang="en-US" b="1" dirty="0">
                <a:solidFill>
                  <a:srgbClr val="C00000"/>
                </a:solidFill>
              </a:rPr>
              <a:t>image Capturing using webcam (Side profile)</a:t>
            </a:r>
            <a:endParaRPr lang="en-US" b="1" dirty="0">
              <a:solidFill>
                <a:srgbClr val="C00000"/>
              </a:solidFill>
            </a:endParaRPr>
          </a:p>
          <a:p>
            <a:pPr marL="0" indent="0">
              <a:buNone/>
            </a:pP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905000"/>
            <a:ext cx="6248400" cy="4139742"/>
          </a:xfrm>
          <a:prstGeom prst="rect">
            <a:avLst/>
          </a:prstGeom>
        </p:spPr>
      </p:pic>
    </p:spTree>
    <p:extLst>
      <p:ext uri="{BB962C8B-B14F-4D97-AF65-F5344CB8AC3E}">
        <p14:creationId xmlns:p14="http://schemas.microsoft.com/office/powerpoint/2010/main" val="155497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0" y="914400"/>
            <a:ext cx="6196405" cy="4808669"/>
          </a:xfrm>
        </p:spPr>
        <p:txBody>
          <a:bodyPr/>
          <a:lstStyle/>
          <a:p>
            <a:pPr marL="0" indent="0">
              <a:buNone/>
            </a:pPr>
            <a:r>
              <a:rPr lang="en-US" b="1" dirty="0">
                <a:solidFill>
                  <a:srgbClr val="C00000"/>
                </a:solidFill>
              </a:rPr>
              <a:t>Attendance Excel Sheet</a:t>
            </a:r>
            <a:endParaRPr lang="en-US" b="1" dirty="0">
              <a:solidFill>
                <a:srgbClr val="C00000"/>
              </a:solidFill>
            </a:endParaRPr>
          </a:p>
          <a:p>
            <a:pPr marL="0" indent="0">
              <a:buNone/>
            </a:pP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447800"/>
            <a:ext cx="4419600" cy="4153240"/>
          </a:xfrm>
          <a:prstGeom prst="rect">
            <a:avLst/>
          </a:prstGeom>
        </p:spPr>
      </p:pic>
    </p:spTree>
    <p:extLst>
      <p:ext uri="{BB962C8B-B14F-4D97-AF65-F5344CB8AC3E}">
        <p14:creationId xmlns:p14="http://schemas.microsoft.com/office/powerpoint/2010/main" val="1378814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706418"/>
          </a:xfrm>
        </p:spPr>
        <p:txBody>
          <a:bodyPr>
            <a:normAutofit/>
          </a:bodyPr>
          <a:lstStyle/>
          <a:p>
            <a:r>
              <a:rPr lang="en-US" sz="4000" dirty="0">
                <a:latin typeface="Times New Roman" pitchFamily="18" charset="0"/>
                <a:cs typeface="Times New Roman" pitchFamily="18" charset="0"/>
              </a:rPr>
              <a:t>Conclusion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1463040" y="1524000"/>
            <a:ext cx="6196405" cy="4199069"/>
          </a:xfrm>
        </p:spPr>
        <p:txBody>
          <a:bodyPr>
            <a:normAutofit fontScale="32500" lnSpcReduction="20000"/>
          </a:bodyPr>
          <a:lstStyle/>
          <a:p>
            <a:pPr marL="0" indent="0">
              <a:buNone/>
            </a:pPr>
            <a:endParaRPr lang="en-US" sz="6200" dirty="0" smtClean="0"/>
          </a:p>
          <a:p>
            <a:pPr marL="0" indent="0">
              <a:buNone/>
            </a:pPr>
            <a:r>
              <a:rPr lang="en-US" sz="6200" dirty="0" smtClean="0"/>
              <a:t>Attendance </a:t>
            </a:r>
            <a:r>
              <a:rPr lang="en-US" sz="6200" dirty="0"/>
              <a:t>system using face recognition is designed to overcome the issues of existing manual attendance systems. We have used face recognition concept to mark the attendance of student and make the system more accurate and efficient. The system performs satisfactory in different poses and variations. </a:t>
            </a:r>
            <a:endParaRPr lang="en-US" sz="6200" dirty="0" smtClean="0"/>
          </a:p>
          <a:p>
            <a:pPr marL="0" indent="0">
              <a:buNone/>
            </a:pPr>
            <a:endParaRPr lang="en-US" sz="6200" dirty="0" smtClean="0"/>
          </a:p>
          <a:p>
            <a:pPr marL="0" indent="0">
              <a:buNone/>
            </a:pPr>
            <a:r>
              <a:rPr lang="en-US" sz="6200" dirty="0" smtClean="0"/>
              <a:t>The </a:t>
            </a:r>
            <a:r>
              <a:rPr lang="en-US" sz="6200" dirty="0"/>
              <a:t>system sometime fails to recognize from a considerable amount of distance, which can be improved in future. Also, the performance of the recognition process depends upon the processing speed of the system over which it is executed. A system of high processing speed may result even more efficient.</a:t>
            </a:r>
            <a:endParaRPr lang="en-US" sz="6200" dirty="0"/>
          </a:p>
          <a:p>
            <a:pPr marL="0" indent="0">
              <a:buNone/>
            </a:pPr>
            <a:r>
              <a:rPr lang="en-US" dirty="0"/>
              <a:t/>
            </a:r>
            <a:br>
              <a:rPr lang="en-US" dirty="0"/>
            </a:br>
            <a:endParaRPr lang="en-US" dirty="0"/>
          </a:p>
        </p:txBody>
      </p:sp>
    </p:spTree>
    <p:extLst>
      <p:ext uri="{BB962C8B-B14F-4D97-AF65-F5344CB8AC3E}">
        <p14:creationId xmlns:p14="http://schemas.microsoft.com/office/powerpoint/2010/main" val="2780049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7400" y="2667000"/>
            <a:ext cx="4648200"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727448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706417"/>
          </a:xfrm>
        </p:spPr>
        <p:txBody>
          <a:bodyPr>
            <a:normAutofit/>
          </a:bodyPr>
          <a:lstStyle/>
          <a:p>
            <a:r>
              <a:rPr lang="en-US" sz="4000" dirty="0" smtClean="0">
                <a:latin typeface="Times New Roman" pitchFamily="18" charset="0"/>
                <a:cs typeface="Times New Roman" pitchFamily="18" charset="0"/>
              </a:rPr>
              <a:t>Abstract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1463040" y="1600200"/>
            <a:ext cx="6196405" cy="4122869"/>
          </a:xfrm>
        </p:spPr>
        <p:txBody>
          <a:bodyPr>
            <a:normAutofit fontScale="92500" lnSpcReduction="10000"/>
          </a:bodyPr>
          <a:lstStyle/>
          <a:p>
            <a:r>
              <a:rPr lang="en-US" sz="1800" dirty="0"/>
              <a:t>More than half of the students in India are now receiving education through online classes due to the ongoing circumstances. </a:t>
            </a:r>
          </a:p>
          <a:p>
            <a:r>
              <a:rPr lang="en-US" sz="1800" dirty="0"/>
              <a:t>Taking attendance has become more difficult than teaching itself. All teachers now take attendance through roll call which gives birth to 2 main issues:</a:t>
            </a:r>
            <a:endParaRPr lang="en-US" sz="1800" b="1" dirty="0"/>
          </a:p>
          <a:p>
            <a:pPr marL="68580" indent="0">
              <a:buNone/>
            </a:pPr>
            <a:endParaRPr lang="en-US" sz="1800" b="1" dirty="0"/>
          </a:p>
          <a:p>
            <a:pPr marL="68580" indent="0">
              <a:buNone/>
            </a:pPr>
            <a:r>
              <a:rPr lang="en-US" sz="1800" b="1" dirty="0"/>
              <a:t>1) </a:t>
            </a:r>
            <a:r>
              <a:rPr lang="en-US" sz="1800" dirty="0"/>
              <a:t>Increase in number of proxies </a:t>
            </a:r>
          </a:p>
          <a:p>
            <a:pPr marL="68580" indent="0">
              <a:buNone/>
            </a:pPr>
            <a:r>
              <a:rPr lang="en-US" sz="1800" b="1" dirty="0"/>
              <a:t>2) </a:t>
            </a:r>
            <a:r>
              <a:rPr lang="en-US" sz="1800" dirty="0"/>
              <a:t>You don't know whether the  student   is actually paying attention.</a:t>
            </a:r>
          </a:p>
          <a:p>
            <a:pPr marL="68580" indent="0">
              <a:buNone/>
            </a:pPr>
            <a:endParaRPr lang="en-US" sz="1800" dirty="0"/>
          </a:p>
          <a:p>
            <a:r>
              <a:rPr lang="en-US" sz="1800" dirty="0"/>
              <a:t>The method is also very time consuming and doesn’t seem feasible during exams, given the high chances of proxy and time it takes.</a:t>
            </a:r>
          </a:p>
          <a:p>
            <a:r>
              <a:rPr lang="en-US" sz="1800" dirty="0"/>
              <a:t>All such problems require a real-world solution.</a:t>
            </a:r>
          </a:p>
          <a:p>
            <a:endParaRPr lang="en-US" dirty="0"/>
          </a:p>
        </p:txBody>
      </p:sp>
    </p:spTree>
    <p:extLst>
      <p:ext uri="{BB962C8B-B14F-4D97-AF65-F5344CB8AC3E}">
        <p14:creationId xmlns:p14="http://schemas.microsoft.com/office/powerpoint/2010/main" val="18259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782617"/>
          </a:xfrm>
        </p:spPr>
        <p:txBody>
          <a:bodyPr>
            <a:normAutofit/>
          </a:bodyPr>
          <a:lstStyle/>
          <a:p>
            <a:r>
              <a:rPr lang="en-US" sz="4000" dirty="0" smtClean="0"/>
              <a:t>Introduction</a:t>
            </a:r>
            <a:endParaRPr lang="en-US" sz="4000" dirty="0"/>
          </a:p>
        </p:txBody>
      </p:sp>
      <p:sp>
        <p:nvSpPr>
          <p:cNvPr id="3" name="Content Placeholder 2"/>
          <p:cNvSpPr>
            <a:spLocks noGrp="1"/>
          </p:cNvSpPr>
          <p:nvPr>
            <p:ph idx="1"/>
          </p:nvPr>
        </p:nvSpPr>
        <p:spPr>
          <a:xfrm>
            <a:off x="1463040" y="1676400"/>
            <a:ext cx="6196405" cy="4046669"/>
          </a:xfrm>
        </p:spPr>
        <p:txBody>
          <a:bodyPr>
            <a:normAutofit fontScale="77500" lnSpcReduction="20000"/>
          </a:bodyPr>
          <a:lstStyle/>
          <a:p>
            <a:r>
              <a:rPr lang="en-US" dirty="0" smtClean="0"/>
              <a:t>The </a:t>
            </a:r>
            <a:r>
              <a:rPr lang="en-US" dirty="0"/>
              <a:t>Attendance System using Face Recognition, recognizes the faces through webcam with high accuracy and records live attendance, with name and time in an excel sheet</a:t>
            </a:r>
            <a:r>
              <a:rPr lang="en-US" dirty="0" smtClean="0"/>
              <a:t>.</a:t>
            </a:r>
          </a:p>
          <a:p>
            <a:endParaRPr lang="en-US" dirty="0"/>
          </a:p>
          <a:p>
            <a:r>
              <a:rPr lang="en-US" dirty="0" smtClean="0"/>
              <a:t> </a:t>
            </a:r>
            <a:r>
              <a:rPr lang="en-US" dirty="0"/>
              <a:t>Numerous algorithms and techniques have been developed for improving the performance of face recognition but the concept to be implemented here is Deep Learning</a:t>
            </a:r>
            <a:r>
              <a:rPr lang="en-US" dirty="0" smtClean="0"/>
              <a:t>.</a:t>
            </a:r>
          </a:p>
          <a:p>
            <a:pPr marL="0" indent="0">
              <a:buNone/>
            </a:pPr>
            <a:endParaRPr lang="en-US" dirty="0"/>
          </a:p>
          <a:p>
            <a:r>
              <a:rPr lang="en-US" dirty="0"/>
              <a:t>Deep Learning is one among the interesting domains that enable the machine to train itself by providing some datasets as input and provides an appropriate output during testing by applying different learning algorithms.</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74030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1"/>
            <a:ext cx="6965245" cy="914399"/>
          </a:xfrm>
        </p:spPr>
        <p:txBody>
          <a:bodyPr>
            <a:normAutofit fontScale="90000"/>
          </a:bodyPr>
          <a:lstStyle/>
          <a:p>
            <a:r>
              <a:rPr lang="en-US" b="1" u="sng" dirty="0" smtClean="0"/>
              <a:t/>
            </a:r>
            <a:br>
              <a:rPr lang="en-US" b="1" u="sng" dirty="0" smtClean="0"/>
            </a:br>
            <a:r>
              <a:rPr lang="en-US" b="1" u="sng" dirty="0"/>
              <a:t/>
            </a:r>
            <a:br>
              <a:rPr lang="en-US" b="1" u="sng" dirty="0"/>
            </a:br>
            <a:r>
              <a:rPr lang="en-US" dirty="0" smtClean="0">
                <a:latin typeface="Times New Roman" pitchFamily="18" charset="0"/>
                <a:cs typeface="Times New Roman" pitchFamily="18" charset="0"/>
              </a:rPr>
              <a:t>Literature Review</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463040" y="1371600"/>
            <a:ext cx="6196405" cy="4495800"/>
          </a:xfrm>
        </p:spPr>
        <p:txBody>
          <a:bodyPr>
            <a:noAutofit/>
          </a:bodyPr>
          <a:lstStyle/>
          <a:p>
            <a:pPr marL="0" indent="0">
              <a:buNone/>
            </a:pPr>
            <a:r>
              <a:rPr lang="en-US" sz="1600" dirty="0" smtClean="0">
                <a:solidFill>
                  <a:srgbClr val="C00000"/>
                </a:solidFill>
              </a:rPr>
              <a:t>1)</a:t>
            </a:r>
            <a:r>
              <a:rPr lang="en-US" sz="1600" b="1" dirty="0" smtClean="0"/>
              <a:t> </a:t>
            </a:r>
            <a:r>
              <a:rPr lang="en-US" sz="1600" dirty="0" smtClean="0">
                <a:solidFill>
                  <a:srgbClr val="C00000"/>
                </a:solidFill>
              </a:rPr>
              <a:t>Face recognition-based attendance system:</a:t>
            </a:r>
            <a:endParaRPr lang="en-US" sz="1600" dirty="0">
              <a:solidFill>
                <a:srgbClr val="C00000"/>
              </a:solidFill>
            </a:endParaRPr>
          </a:p>
          <a:p>
            <a:pPr marL="0" indent="0">
              <a:buNone/>
            </a:pPr>
            <a:r>
              <a:rPr lang="en-US" sz="1600" dirty="0" smtClean="0"/>
              <a:t>In </a:t>
            </a:r>
            <a:r>
              <a:rPr lang="en-US" sz="1600" dirty="0"/>
              <a:t>the Face recognition-based attendance system, people have to register with their images </a:t>
            </a:r>
            <a:r>
              <a:rPr lang="en-US" sz="1600" dirty="0"/>
              <a:t>&amp;</a:t>
            </a:r>
            <a:r>
              <a:rPr lang="en-US" sz="1600" dirty="0" smtClean="0"/>
              <a:t> names, the </a:t>
            </a:r>
            <a:r>
              <a:rPr lang="en-US" sz="1600" dirty="0"/>
              <a:t>camera </a:t>
            </a:r>
            <a:r>
              <a:rPr lang="en-US" sz="1600" dirty="0" smtClean="0"/>
              <a:t>installed </a:t>
            </a:r>
            <a:r>
              <a:rPr lang="en-US" sz="1600" dirty="0"/>
              <a:t>in </a:t>
            </a:r>
            <a:r>
              <a:rPr lang="en-US" sz="1600" dirty="0" smtClean="0"/>
              <a:t>the room captures </a:t>
            </a:r>
            <a:r>
              <a:rPr lang="en-US" sz="1600" dirty="0"/>
              <a:t>video of each individual </a:t>
            </a:r>
            <a:r>
              <a:rPr lang="en-US" sz="1600" dirty="0" smtClean="0"/>
              <a:t>&amp; </a:t>
            </a:r>
            <a:r>
              <a:rPr lang="en-US" sz="1600" dirty="0"/>
              <a:t>stores it in the database, frames are extracted from the video and matched with the existing images of the registered people</a:t>
            </a:r>
            <a:r>
              <a:rPr lang="en-US" sz="1600" dirty="0" smtClean="0"/>
              <a:t>.</a:t>
            </a:r>
          </a:p>
          <a:p>
            <a:pPr marL="0" indent="0">
              <a:buNone/>
            </a:pPr>
            <a:endParaRPr lang="en-US" sz="1600" dirty="0"/>
          </a:p>
          <a:p>
            <a:pPr marL="0" indent="0">
              <a:buNone/>
            </a:pPr>
            <a:r>
              <a:rPr lang="en-US" sz="1600" dirty="0" smtClean="0">
                <a:solidFill>
                  <a:srgbClr val="C00000"/>
                </a:solidFill>
              </a:rPr>
              <a:t>2) </a:t>
            </a:r>
            <a:r>
              <a:rPr lang="en-US" sz="1600" dirty="0">
                <a:solidFill>
                  <a:srgbClr val="C00000"/>
                </a:solidFill>
              </a:rPr>
              <a:t> </a:t>
            </a:r>
            <a:r>
              <a:rPr lang="en-US" sz="1600" dirty="0" smtClean="0">
                <a:solidFill>
                  <a:srgbClr val="C00000"/>
                </a:solidFill>
              </a:rPr>
              <a:t>Automatic Attendance System Using Face Recognition Technique: </a:t>
            </a:r>
          </a:p>
          <a:p>
            <a:r>
              <a:rPr lang="en-US" sz="1600" dirty="0"/>
              <a:t>In this research paper, the solution is implemented by Haar features and AdaBoost classifier.</a:t>
            </a:r>
            <a:endParaRPr lang="en-US" sz="1600" dirty="0"/>
          </a:p>
          <a:p>
            <a:r>
              <a:rPr lang="en-US" sz="1600" dirty="0"/>
              <a:t>They have created a Graphical User Interface (GUI) for storing </a:t>
            </a:r>
            <a:r>
              <a:rPr lang="en-US" sz="1600" dirty="0" smtClean="0"/>
              <a:t>name &amp; </a:t>
            </a:r>
            <a:r>
              <a:rPr lang="en-US" sz="1600" dirty="0"/>
              <a:t>roll </a:t>
            </a:r>
            <a:r>
              <a:rPr lang="en-US" sz="1600" dirty="0" smtClean="0"/>
              <a:t>no </a:t>
            </a:r>
            <a:r>
              <a:rPr lang="en-US" sz="1600" dirty="0"/>
              <a:t>of </a:t>
            </a:r>
            <a:r>
              <a:rPr lang="en-US" sz="1600" dirty="0" smtClean="0"/>
              <a:t>students, </a:t>
            </a:r>
            <a:r>
              <a:rPr lang="en-US" sz="1600" dirty="0"/>
              <a:t>which in turn generates a dataset and is used for training the neural network.</a:t>
            </a:r>
            <a:endParaRPr lang="en-US" sz="1600" dirty="0"/>
          </a:p>
          <a:p>
            <a:r>
              <a:rPr lang="en-US" sz="1600" dirty="0"/>
              <a:t>A camera is fitted at the door of the classroom, which captures real-time images of the students and after comparing them with the stored images, marks them present in the excel sheet along with the time of </a:t>
            </a:r>
            <a:r>
              <a:rPr lang="en-US" sz="1600" dirty="0" smtClean="0"/>
              <a:t>entry.</a:t>
            </a:r>
            <a:endParaRPr lang="en-US" sz="1600" dirty="0"/>
          </a:p>
          <a:p>
            <a:pPr marL="0" indent="0">
              <a:buNone/>
            </a:pPr>
            <a:r>
              <a:rPr lang="en-US" sz="1600" dirty="0"/>
              <a:t/>
            </a:r>
            <a:br>
              <a:rPr lang="en-US" sz="1600" dirty="0"/>
            </a:br>
            <a:r>
              <a:rPr lang="en-US" sz="1600" dirty="0" smtClean="0"/>
              <a:t/>
            </a:r>
            <a:br>
              <a:rPr lang="en-US" sz="1600" dirty="0" smtClean="0"/>
            </a:br>
            <a:r>
              <a:rPr lang="en-US" sz="1600" dirty="0" smtClean="0"/>
              <a:t/>
            </a:r>
            <a:br>
              <a:rPr lang="en-US" sz="1600" dirty="0" smtClean="0"/>
            </a:br>
            <a:endParaRPr lang="en-US" sz="1600" dirty="0"/>
          </a:p>
        </p:txBody>
      </p:sp>
    </p:spTree>
    <p:extLst>
      <p:ext uri="{BB962C8B-B14F-4D97-AF65-F5344CB8AC3E}">
        <p14:creationId xmlns:p14="http://schemas.microsoft.com/office/powerpoint/2010/main" val="2961783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0" y="762000"/>
            <a:ext cx="6196405" cy="5257800"/>
          </a:xfrm>
        </p:spPr>
        <p:txBody>
          <a:bodyPr>
            <a:normAutofit fontScale="25000" lnSpcReduction="20000"/>
          </a:bodyPr>
          <a:lstStyle/>
          <a:p>
            <a:pPr marL="0" indent="0">
              <a:buNone/>
            </a:pPr>
            <a:r>
              <a:rPr lang="en-US" sz="7200" dirty="0" smtClean="0">
                <a:solidFill>
                  <a:srgbClr val="C00000"/>
                </a:solidFill>
              </a:rPr>
              <a:t>3) </a:t>
            </a:r>
            <a:r>
              <a:rPr lang="en-US" sz="7200" dirty="0">
                <a:solidFill>
                  <a:srgbClr val="C00000"/>
                </a:solidFill>
              </a:rPr>
              <a:t>An improved face recognition algorithm and its application in the attendance management system:</a:t>
            </a:r>
            <a:endParaRPr lang="en-US" sz="7200" dirty="0">
              <a:solidFill>
                <a:srgbClr val="C00000"/>
              </a:solidFill>
            </a:endParaRPr>
          </a:p>
          <a:p>
            <a:r>
              <a:rPr lang="en-US" sz="7200" dirty="0" smtClean="0"/>
              <a:t>The solution </a:t>
            </a:r>
            <a:r>
              <a:rPr lang="en-US" sz="7200" dirty="0"/>
              <a:t>for identifying human faces </a:t>
            </a:r>
            <a:r>
              <a:rPr lang="en-US" sz="7200" dirty="0" smtClean="0"/>
              <a:t>from</a:t>
            </a:r>
            <a:r>
              <a:rPr lang="en-US" sz="7200" dirty="0"/>
              <a:t> captured</a:t>
            </a:r>
            <a:r>
              <a:rPr lang="en-US" sz="7200" dirty="0" smtClean="0"/>
              <a:t> images and videos is given by a new method using </a:t>
            </a:r>
            <a:r>
              <a:rPr lang="en-US" sz="7200" dirty="0"/>
              <a:t>Local Binary Pattern (LBP) algorithm combined with advanced image processing techniques such as Contrast Adjustment, Bilateral Filter, Histogram Equalization and Image Blending to overcome the issues hampering the accuracy of face recognition in order to improve the LBP codes, thus improve the accuracy of the overall face recognition </a:t>
            </a:r>
            <a:r>
              <a:rPr lang="en-US" sz="7200" dirty="0" smtClean="0"/>
              <a:t>system.</a:t>
            </a:r>
          </a:p>
          <a:p>
            <a:endParaRPr lang="en-US" sz="7200" dirty="0"/>
          </a:p>
          <a:p>
            <a:pPr marL="0" indent="0">
              <a:buNone/>
            </a:pPr>
            <a:r>
              <a:rPr lang="en-US" sz="7200" dirty="0" smtClean="0">
                <a:solidFill>
                  <a:srgbClr val="C00000"/>
                </a:solidFill>
              </a:rPr>
              <a:t>4) </a:t>
            </a:r>
            <a:r>
              <a:rPr lang="en-US" sz="7200" dirty="0">
                <a:solidFill>
                  <a:srgbClr val="C00000"/>
                </a:solidFill>
              </a:rPr>
              <a:t>Biometric Attendance System using Iris Recognition:</a:t>
            </a:r>
            <a:endParaRPr lang="en-US" sz="7200" dirty="0">
              <a:solidFill>
                <a:srgbClr val="C00000"/>
              </a:solidFill>
            </a:endParaRPr>
          </a:p>
          <a:p>
            <a:r>
              <a:rPr lang="en-US" sz="7200" dirty="0"/>
              <a:t>This research paper aims to improve the reliability of attendance records by </a:t>
            </a:r>
            <a:r>
              <a:rPr lang="en-US" sz="7200" dirty="0" smtClean="0"/>
              <a:t>using iris </a:t>
            </a:r>
            <a:r>
              <a:rPr lang="en-US" sz="7200" dirty="0"/>
              <a:t>recognition and detection </a:t>
            </a:r>
            <a:r>
              <a:rPr lang="en-US" sz="7200" dirty="0" smtClean="0"/>
              <a:t>algorithms. Since </a:t>
            </a:r>
            <a:r>
              <a:rPr lang="en-US" sz="7200" dirty="0"/>
              <a:t>every </a:t>
            </a:r>
            <a:r>
              <a:rPr lang="en-US" sz="7200" dirty="0" smtClean="0"/>
              <a:t>one </a:t>
            </a:r>
            <a:r>
              <a:rPr lang="en-US" sz="7200" dirty="0"/>
              <a:t>has a different iris pattern, which is </a:t>
            </a:r>
            <a:r>
              <a:rPr lang="en-US" sz="7200" dirty="0" smtClean="0"/>
              <a:t>independent of genetic factors</a:t>
            </a:r>
            <a:r>
              <a:rPr lang="en-US" sz="7200" dirty="0"/>
              <a:t>, this method has a high accuracy. </a:t>
            </a:r>
            <a:endParaRPr lang="en-US" sz="7200" dirty="0"/>
          </a:p>
          <a:p>
            <a:r>
              <a:rPr lang="en-US" sz="7200" dirty="0"/>
              <a:t>The system uses MATLAB software. It performs a series of steps </a:t>
            </a:r>
            <a:r>
              <a:rPr lang="en-US" sz="7200" dirty="0" smtClean="0"/>
              <a:t>namely </a:t>
            </a:r>
            <a:r>
              <a:rPr lang="en-US" sz="7200" dirty="0"/>
              <a:t>image acquisition, iris location, </a:t>
            </a:r>
            <a:r>
              <a:rPr lang="en-US" sz="7200" dirty="0" smtClean="0"/>
              <a:t>pre-processing</a:t>
            </a:r>
            <a:r>
              <a:rPr lang="en-US" sz="7200" dirty="0"/>
              <a:t>, iris texture feature extraction and signature encoding, iris signature matching for recognition or verification to give the most accurate result.</a:t>
            </a:r>
            <a:r>
              <a:rPr lang="en-US" sz="7200" dirty="0"/>
              <a:t/>
            </a:r>
            <a:br>
              <a:rPr lang="en-US" sz="7200" dirty="0"/>
            </a:br>
            <a:endParaRPr lang="en-US" sz="7200" dirty="0"/>
          </a:p>
          <a:p>
            <a:pPr marL="0" indent="0">
              <a:buNone/>
            </a:pPr>
            <a:endParaRPr lang="en-US" dirty="0"/>
          </a:p>
        </p:txBody>
      </p:sp>
    </p:spTree>
    <p:extLst>
      <p:ext uri="{BB962C8B-B14F-4D97-AF65-F5344CB8AC3E}">
        <p14:creationId xmlns:p14="http://schemas.microsoft.com/office/powerpoint/2010/main" val="4274660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0" y="914400"/>
            <a:ext cx="6196405" cy="4808669"/>
          </a:xfrm>
        </p:spPr>
        <p:txBody>
          <a:bodyPr>
            <a:normAutofit fontScale="77500" lnSpcReduction="20000"/>
          </a:bodyPr>
          <a:lstStyle/>
          <a:p>
            <a:pPr marL="0" indent="0">
              <a:buNone/>
            </a:pPr>
            <a:endParaRPr lang="en-US" dirty="0" smtClean="0">
              <a:solidFill>
                <a:srgbClr val="C00000"/>
              </a:solidFill>
            </a:endParaRPr>
          </a:p>
          <a:p>
            <a:pPr marL="0" indent="0">
              <a:buNone/>
            </a:pPr>
            <a:r>
              <a:rPr lang="en-US" dirty="0" smtClean="0">
                <a:solidFill>
                  <a:srgbClr val="C00000"/>
                </a:solidFill>
              </a:rPr>
              <a:t>5) </a:t>
            </a:r>
            <a:r>
              <a:rPr lang="en-US" dirty="0">
                <a:solidFill>
                  <a:srgbClr val="C00000"/>
                </a:solidFill>
              </a:rPr>
              <a:t>A Design and Implementation of a Wireless Iris Recognition Attendance Management System:</a:t>
            </a:r>
            <a:endParaRPr lang="en-US" dirty="0">
              <a:solidFill>
                <a:srgbClr val="C00000"/>
              </a:solidFill>
            </a:endParaRPr>
          </a:p>
          <a:p>
            <a:r>
              <a:rPr lang="en-US" dirty="0" smtClean="0"/>
              <a:t>This research </a:t>
            </a:r>
            <a:r>
              <a:rPr lang="en-US" dirty="0"/>
              <a:t>paper proposes a wireless iris recognition attendance management system based on </a:t>
            </a:r>
            <a:r>
              <a:rPr lang="en-US" dirty="0" err="1"/>
              <a:t>Daugman’s</a:t>
            </a:r>
            <a:r>
              <a:rPr lang="en-US" dirty="0"/>
              <a:t> algorithm. Eye scanner, microcontroller and RF wireless communication module are main components of the system. </a:t>
            </a:r>
            <a:endParaRPr lang="en-US" dirty="0"/>
          </a:p>
          <a:p>
            <a:r>
              <a:rPr lang="en-US" dirty="0"/>
              <a:t>First everyone’s eyes digital image is taken, an algorithm of feature extraction is carried out. Minutiae are extracted and stored as a template for later verification. For marking attendance people place his eyes on the iris recognition sensor for extracting the minutiae from the captured image. The matching algorithm is applied to match the minutiae with the previously stored template to give the accurate results.</a:t>
            </a:r>
            <a:endParaRPr 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522621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782617"/>
          </a:xfrm>
        </p:spPr>
        <p:txBody>
          <a:bodyPr>
            <a:normAutofit/>
          </a:bodyPr>
          <a:lstStyle/>
          <a:p>
            <a:r>
              <a:rPr lang="en-US" sz="4000" dirty="0" smtClean="0">
                <a:latin typeface="Times New Roman" pitchFamily="18" charset="0"/>
                <a:cs typeface="Times New Roman" pitchFamily="18" charset="0"/>
              </a:rPr>
              <a:t>Implementation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1463040" y="1828800"/>
            <a:ext cx="6196405" cy="3894269"/>
          </a:xfrm>
        </p:spPr>
        <p:txBody>
          <a:bodyPr>
            <a:normAutofit/>
          </a:bodyPr>
          <a:lstStyle/>
          <a:p>
            <a:pPr marL="0" indent="0">
              <a:buNone/>
            </a:pP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1" y="1981200"/>
            <a:ext cx="7543799" cy="2895600"/>
          </a:xfrm>
          <a:prstGeom prst="rect">
            <a:avLst/>
          </a:prstGeom>
        </p:spPr>
      </p:pic>
    </p:spTree>
    <p:extLst>
      <p:ext uri="{BB962C8B-B14F-4D97-AF65-F5344CB8AC3E}">
        <p14:creationId xmlns:p14="http://schemas.microsoft.com/office/powerpoint/2010/main" val="2577027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Implementation</a:t>
            </a:r>
            <a:endParaRPr lang="en-US" dirty="0"/>
          </a:p>
        </p:txBody>
      </p:sp>
      <p:sp>
        <p:nvSpPr>
          <p:cNvPr id="3" name="Content Placeholder 2"/>
          <p:cNvSpPr>
            <a:spLocks noGrp="1"/>
          </p:cNvSpPr>
          <p:nvPr>
            <p:ph idx="1"/>
          </p:nvPr>
        </p:nvSpPr>
        <p:spPr>
          <a:xfrm>
            <a:off x="1463040" y="1905000"/>
            <a:ext cx="6196405" cy="3818069"/>
          </a:xfrm>
        </p:spPr>
        <p:txBody>
          <a:bodyPr>
            <a:normAutofit fontScale="92500" lnSpcReduction="10000"/>
          </a:bodyPr>
          <a:lstStyle/>
          <a:p>
            <a:pPr fontAlgn="base"/>
            <a:endParaRPr lang="en-US" dirty="0"/>
          </a:p>
          <a:p>
            <a:r>
              <a:rPr lang="en-US" dirty="0" smtClean="0"/>
              <a:t>After </a:t>
            </a:r>
            <a:r>
              <a:rPr lang="en-US" dirty="0"/>
              <a:t>the webcam supplies the image as an input to the neural network, it detects the face using HOG method. From the detected face 128-d facial embedded features are extracted and are compared with the stored 128-d facial element vector in the dataset</a:t>
            </a:r>
            <a:r>
              <a:rPr lang="en-US" dirty="0" smtClean="0"/>
              <a:t>.</a:t>
            </a:r>
          </a:p>
          <a:p>
            <a:pPr marL="0" indent="0">
              <a:buNone/>
            </a:pPr>
            <a:endParaRPr lang="en-US" dirty="0"/>
          </a:p>
          <a:p>
            <a:r>
              <a:rPr lang="en-US" dirty="0"/>
              <a:t>After a match is found, attendance is marked in the excel sheet by adding an entry with name and time, otherwise not.</a:t>
            </a:r>
          </a:p>
          <a:p>
            <a:endParaRPr lang="en-US" dirty="0"/>
          </a:p>
        </p:txBody>
      </p:sp>
    </p:spTree>
    <p:extLst>
      <p:ext uri="{BB962C8B-B14F-4D97-AF65-F5344CB8AC3E}">
        <p14:creationId xmlns:p14="http://schemas.microsoft.com/office/powerpoint/2010/main" val="2237681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277" y="762000"/>
            <a:ext cx="6965245" cy="706417"/>
          </a:xfrm>
        </p:spPr>
        <p:txBody>
          <a:bodyPr>
            <a:normAutofit/>
          </a:bodyPr>
          <a:lstStyle/>
          <a:p>
            <a:r>
              <a:rPr lang="en-US" sz="4000" dirty="0" smtClean="0">
                <a:latin typeface="Times New Roman" pitchFamily="18" charset="0"/>
                <a:cs typeface="Times New Roman" pitchFamily="18" charset="0"/>
              </a:rPr>
              <a:t>Result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1463040" y="1447800"/>
            <a:ext cx="6196405" cy="4343400"/>
          </a:xfrm>
        </p:spPr>
        <p:txBody>
          <a:bodyPr/>
          <a:lstStyle/>
          <a:p>
            <a:pPr marL="0" indent="0">
              <a:buNone/>
            </a:pPr>
            <a:r>
              <a:rPr lang="en-US" b="1" dirty="0">
                <a:solidFill>
                  <a:srgbClr val="C00000"/>
                </a:solidFill>
              </a:rPr>
              <a:t>Real-time image Capturing using webcam (Front profile)</a:t>
            </a:r>
            <a:endParaRPr lang="en-US" b="1" dirty="0">
              <a:solidFill>
                <a:srgbClr val="C00000"/>
              </a:solidFill>
            </a:endParaRPr>
          </a:p>
          <a:p>
            <a:pPr marL="0" indent="0">
              <a:buNone/>
            </a:pPr>
            <a:r>
              <a:rPr lang="en-US" dirty="0"/>
              <a:t/>
            </a:r>
            <a:br>
              <a:rPr lang="en-US" dirty="0"/>
            </a:b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2362200"/>
            <a:ext cx="5105400" cy="3676981"/>
          </a:xfrm>
          <a:prstGeom prst="rect">
            <a:avLst/>
          </a:prstGeom>
        </p:spPr>
      </p:pic>
    </p:spTree>
    <p:extLst>
      <p:ext uri="{BB962C8B-B14F-4D97-AF65-F5344CB8AC3E}">
        <p14:creationId xmlns:p14="http://schemas.microsoft.com/office/powerpoint/2010/main" val="196996734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63</TotalTime>
  <Words>525</Words>
  <Application>Microsoft Office PowerPoint</Application>
  <PresentationFormat>On-screen Show (4:3)</PresentationFormat>
  <Paragraphs>60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Pushpin</vt:lpstr>
      <vt:lpstr>ATTENDANCE SYSTEM USING FACE RECOGNITION </vt:lpstr>
      <vt:lpstr>Abstract</vt:lpstr>
      <vt:lpstr>Introduction</vt:lpstr>
      <vt:lpstr>  Literature Review  </vt:lpstr>
      <vt:lpstr>PowerPoint Presentation</vt:lpstr>
      <vt:lpstr>PowerPoint Presentation</vt:lpstr>
      <vt:lpstr>Implementation</vt:lpstr>
      <vt:lpstr>Implementation</vt:lpstr>
      <vt:lpstr>Result</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ATTENDANCE SYSTEM</dc:title>
  <dc:creator>Admin</dc:creator>
  <cp:lastModifiedBy>Admin</cp:lastModifiedBy>
  <cp:revision>7</cp:revision>
  <dcterms:created xsi:type="dcterms:W3CDTF">2006-08-16T00:00:00Z</dcterms:created>
  <dcterms:modified xsi:type="dcterms:W3CDTF">2020-11-10T20:09:49Z</dcterms:modified>
</cp:coreProperties>
</file>