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72" r:id="rId8"/>
    <p:sldId id="267" r:id="rId9"/>
    <p:sldId id="270" r:id="rId10"/>
    <p:sldId id="273" r:id="rId11"/>
    <p:sldId id="274"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beardo138@outlook.com" initials="m" lastIdx="1" clrIdx="0">
    <p:extLst>
      <p:ext uri="{19B8F6BF-5375-455C-9EA6-DF929625EA0E}">
        <p15:presenceInfo xmlns:p15="http://schemas.microsoft.com/office/powerpoint/2012/main" userId="b3c63d082578bb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FC21-A2DB-2CAB-F067-393ABB5B05AA}"/>
              </a:ext>
            </a:extLst>
          </p:cNvPr>
          <p:cNvSpPr>
            <a:spLocks noGrp="1"/>
          </p:cNvSpPr>
          <p:nvPr>
            <p:ph type="ctrTitle"/>
          </p:nvPr>
        </p:nvSpPr>
        <p:spPr>
          <a:xfrm>
            <a:off x="1507067" y="1642684"/>
            <a:ext cx="7766936" cy="1577947"/>
          </a:xfrm>
        </p:spPr>
        <p:txBody>
          <a:bodyPr/>
          <a:lstStyle/>
          <a:p>
            <a:pPr algn="ctr"/>
            <a:r>
              <a:rPr lang="en-US" sz="4800" b="1" u="sng"/>
              <a:t> </a:t>
            </a:r>
            <a:r>
              <a:rPr lang="en-US" sz="4800" b="1" u="sng" dirty="0"/>
              <a:t>Travel Management System</a:t>
            </a:r>
            <a:endParaRPr lang="en-IN" sz="4800" b="1" u="sng" dirty="0"/>
          </a:p>
        </p:txBody>
      </p:sp>
      <p:sp>
        <p:nvSpPr>
          <p:cNvPr id="3" name="Subtitle 2">
            <a:extLst>
              <a:ext uri="{FF2B5EF4-FFF2-40B4-BE49-F238E27FC236}">
                <a16:creationId xmlns:a16="http://schemas.microsoft.com/office/drawing/2014/main" id="{2CC3D484-83DC-8135-FC2A-857C7E004D7A}"/>
              </a:ext>
            </a:extLst>
          </p:cNvPr>
          <p:cNvSpPr>
            <a:spLocks noGrp="1"/>
          </p:cNvSpPr>
          <p:nvPr>
            <p:ph type="subTitle" idx="1"/>
          </p:nvPr>
        </p:nvSpPr>
        <p:spPr>
          <a:xfrm>
            <a:off x="523768" y="3811445"/>
            <a:ext cx="9745025" cy="2160478"/>
          </a:xfrm>
        </p:spPr>
        <p:txBody>
          <a:bodyPr>
            <a:normAutofit fontScale="92500"/>
          </a:bodyPr>
          <a:lstStyle/>
          <a:p>
            <a:pPr algn="l"/>
            <a:r>
              <a:rPr lang="en-US" sz="3200" b="1" dirty="0"/>
              <a:t>By:-</a:t>
            </a:r>
          </a:p>
          <a:p>
            <a:pPr algn="l"/>
            <a:r>
              <a:rPr lang="en-US" sz="2800" b="1" dirty="0">
                <a:solidFill>
                  <a:srgbClr val="002060"/>
                </a:solidFill>
              </a:rPr>
              <a:t>Anoop Pal </a:t>
            </a:r>
            <a:r>
              <a:rPr lang="en-US" sz="2000" dirty="0">
                <a:solidFill>
                  <a:srgbClr val="002060"/>
                </a:solidFill>
              </a:rPr>
              <a:t>(201500108)</a:t>
            </a:r>
          </a:p>
          <a:p>
            <a:pPr algn="l"/>
            <a:r>
              <a:rPr lang="en-US" sz="2800" b="1" dirty="0">
                <a:solidFill>
                  <a:srgbClr val="002060"/>
                </a:solidFill>
              </a:rPr>
              <a:t>Aviral Kumar </a:t>
            </a:r>
            <a:r>
              <a:rPr lang="en-US" sz="2000" dirty="0">
                <a:solidFill>
                  <a:srgbClr val="002060"/>
                </a:solidFill>
              </a:rPr>
              <a:t>(201500175)</a:t>
            </a:r>
          </a:p>
          <a:p>
            <a:pPr algn="l"/>
            <a:r>
              <a:rPr lang="en-US" sz="2800" b="1" dirty="0">
                <a:solidFill>
                  <a:srgbClr val="002060"/>
                </a:solidFill>
              </a:rPr>
              <a:t>                                              </a:t>
            </a:r>
            <a:r>
              <a:rPr lang="en-US" sz="2800" b="1" dirty="0">
                <a:solidFill>
                  <a:schemeClr val="accent6"/>
                </a:solidFill>
              </a:rPr>
              <a:t>Guided BY:-  Mr. Bhanu Kapoor</a:t>
            </a:r>
          </a:p>
          <a:p>
            <a:endParaRPr lang="en-US" dirty="0"/>
          </a:p>
          <a:p>
            <a:endParaRPr lang="en-IN" dirty="0"/>
          </a:p>
        </p:txBody>
      </p:sp>
      <p:pic>
        <p:nvPicPr>
          <p:cNvPr id="4" name="Picture 3">
            <a:extLst>
              <a:ext uri="{FF2B5EF4-FFF2-40B4-BE49-F238E27FC236}">
                <a16:creationId xmlns:a16="http://schemas.microsoft.com/office/drawing/2014/main" id="{EF1D6C49-AC7E-F78A-B028-19FAF9250C7F}"/>
              </a:ext>
            </a:extLst>
          </p:cNvPr>
          <p:cNvPicPr>
            <a:picLocks noChangeAspect="1"/>
          </p:cNvPicPr>
          <p:nvPr/>
        </p:nvPicPr>
        <p:blipFill>
          <a:blip r:embed="rId2"/>
          <a:stretch>
            <a:fillRect/>
          </a:stretch>
        </p:blipFill>
        <p:spPr>
          <a:xfrm>
            <a:off x="3914346" y="262078"/>
            <a:ext cx="2700762" cy="1152244"/>
          </a:xfrm>
          <a:prstGeom prst="rect">
            <a:avLst/>
          </a:prstGeom>
        </p:spPr>
      </p:pic>
    </p:spTree>
    <p:extLst>
      <p:ext uri="{BB962C8B-B14F-4D97-AF65-F5344CB8AC3E}">
        <p14:creationId xmlns:p14="http://schemas.microsoft.com/office/powerpoint/2010/main" val="136783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6EC9-4EEB-68DF-A65F-A95FF8BABAFC}"/>
              </a:ext>
            </a:extLst>
          </p:cNvPr>
          <p:cNvSpPr>
            <a:spLocks noGrp="1"/>
          </p:cNvSpPr>
          <p:nvPr>
            <p:ph type="title"/>
          </p:nvPr>
        </p:nvSpPr>
        <p:spPr>
          <a:xfrm>
            <a:off x="817297" y="0"/>
            <a:ext cx="8596668" cy="838802"/>
          </a:xfrm>
        </p:spPr>
        <p:txBody>
          <a:bodyPr/>
          <a:lstStyle/>
          <a:p>
            <a:pPr algn="ctr"/>
            <a:r>
              <a:rPr lang="en-US" b="1" u="sng" dirty="0"/>
              <a:t>Tour Packages</a:t>
            </a:r>
            <a:endParaRPr lang="en-IN" b="1" u="sng" dirty="0"/>
          </a:p>
        </p:txBody>
      </p:sp>
      <p:pic>
        <p:nvPicPr>
          <p:cNvPr id="5" name="Content Placeholder 4">
            <a:extLst>
              <a:ext uri="{FF2B5EF4-FFF2-40B4-BE49-F238E27FC236}">
                <a16:creationId xmlns:a16="http://schemas.microsoft.com/office/drawing/2014/main" id="{2B39760B-17D7-08B8-ADBF-EC00DDFC0AE5}"/>
              </a:ext>
            </a:extLst>
          </p:cNvPr>
          <p:cNvPicPr>
            <a:picLocks noGrp="1" noChangeAspect="1"/>
          </p:cNvPicPr>
          <p:nvPr>
            <p:ph idx="1"/>
          </p:nvPr>
        </p:nvPicPr>
        <p:blipFill>
          <a:blip r:embed="rId2"/>
          <a:stretch>
            <a:fillRect/>
          </a:stretch>
        </p:blipFill>
        <p:spPr>
          <a:xfrm>
            <a:off x="595853" y="1148996"/>
            <a:ext cx="8532362" cy="4294543"/>
          </a:xfrm>
        </p:spPr>
      </p:pic>
    </p:spTree>
    <p:extLst>
      <p:ext uri="{BB962C8B-B14F-4D97-AF65-F5344CB8AC3E}">
        <p14:creationId xmlns:p14="http://schemas.microsoft.com/office/powerpoint/2010/main" val="337452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24C0-4893-82DC-DF5B-B02C68C585CF}"/>
              </a:ext>
            </a:extLst>
          </p:cNvPr>
          <p:cNvSpPr>
            <a:spLocks noGrp="1"/>
          </p:cNvSpPr>
          <p:nvPr>
            <p:ph type="title"/>
          </p:nvPr>
        </p:nvSpPr>
        <p:spPr>
          <a:xfrm>
            <a:off x="677334" y="609600"/>
            <a:ext cx="8596668" cy="1096736"/>
          </a:xfrm>
        </p:spPr>
        <p:txBody>
          <a:bodyPr/>
          <a:lstStyle/>
          <a:p>
            <a:pPr algn="ctr"/>
            <a:r>
              <a:rPr lang="en-US" b="1" u="sng" dirty="0"/>
              <a:t>Admin Login</a:t>
            </a:r>
            <a:endParaRPr lang="en-IN" b="1" u="sng" dirty="0"/>
          </a:p>
        </p:txBody>
      </p:sp>
      <p:pic>
        <p:nvPicPr>
          <p:cNvPr id="7" name="Content Placeholder 6">
            <a:extLst>
              <a:ext uri="{FF2B5EF4-FFF2-40B4-BE49-F238E27FC236}">
                <a16:creationId xmlns:a16="http://schemas.microsoft.com/office/drawing/2014/main" id="{518C2EF7-4B6B-B15E-1347-5F5A29E081AE}"/>
              </a:ext>
            </a:extLst>
          </p:cNvPr>
          <p:cNvPicPr>
            <a:picLocks noGrp="1" noChangeAspect="1"/>
          </p:cNvPicPr>
          <p:nvPr>
            <p:ph idx="1"/>
          </p:nvPr>
        </p:nvPicPr>
        <p:blipFill>
          <a:blip r:embed="rId2"/>
          <a:stretch>
            <a:fillRect/>
          </a:stretch>
        </p:blipFill>
        <p:spPr>
          <a:xfrm>
            <a:off x="525981" y="1850346"/>
            <a:ext cx="8899373" cy="4289198"/>
          </a:xfrm>
        </p:spPr>
      </p:pic>
    </p:spTree>
    <p:extLst>
      <p:ext uri="{BB962C8B-B14F-4D97-AF65-F5344CB8AC3E}">
        <p14:creationId xmlns:p14="http://schemas.microsoft.com/office/powerpoint/2010/main" val="132388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BF5C-AED2-4639-4EE7-4DCC7F9C1C20}"/>
              </a:ext>
            </a:extLst>
          </p:cNvPr>
          <p:cNvSpPr>
            <a:spLocks noGrp="1"/>
          </p:cNvSpPr>
          <p:nvPr>
            <p:ph type="title"/>
          </p:nvPr>
        </p:nvSpPr>
        <p:spPr>
          <a:xfrm>
            <a:off x="677334" y="609600"/>
            <a:ext cx="8596668" cy="1170214"/>
          </a:xfrm>
        </p:spPr>
        <p:txBody>
          <a:bodyPr/>
          <a:lstStyle/>
          <a:p>
            <a:pPr algn="ctr"/>
            <a:r>
              <a:rPr lang="en-US" b="1" u="sng" dirty="0"/>
              <a:t>About Us</a:t>
            </a:r>
            <a:endParaRPr lang="en-IN" b="1" u="sng" dirty="0"/>
          </a:p>
        </p:txBody>
      </p:sp>
      <p:pic>
        <p:nvPicPr>
          <p:cNvPr id="5" name="Content Placeholder 4">
            <a:extLst>
              <a:ext uri="{FF2B5EF4-FFF2-40B4-BE49-F238E27FC236}">
                <a16:creationId xmlns:a16="http://schemas.microsoft.com/office/drawing/2014/main" id="{681A4DBF-32A0-6414-6070-1FCFD0AD2371}"/>
              </a:ext>
            </a:extLst>
          </p:cNvPr>
          <p:cNvPicPr>
            <a:picLocks noGrp="1" noChangeAspect="1"/>
          </p:cNvPicPr>
          <p:nvPr>
            <p:ph idx="1"/>
          </p:nvPr>
        </p:nvPicPr>
        <p:blipFill>
          <a:blip r:embed="rId2"/>
          <a:stretch>
            <a:fillRect/>
          </a:stretch>
        </p:blipFill>
        <p:spPr>
          <a:xfrm>
            <a:off x="824594" y="1779814"/>
            <a:ext cx="8449408" cy="3742191"/>
          </a:xfrm>
        </p:spPr>
      </p:pic>
    </p:spTree>
    <p:extLst>
      <p:ext uri="{BB962C8B-B14F-4D97-AF65-F5344CB8AC3E}">
        <p14:creationId xmlns:p14="http://schemas.microsoft.com/office/powerpoint/2010/main" val="335327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8DA1-921D-6A0A-082E-D14C9B63DD90}"/>
              </a:ext>
            </a:extLst>
          </p:cNvPr>
          <p:cNvSpPr>
            <a:spLocks noGrp="1"/>
          </p:cNvSpPr>
          <p:nvPr>
            <p:ph type="title"/>
          </p:nvPr>
        </p:nvSpPr>
        <p:spPr/>
        <p:txBody>
          <a:bodyPr/>
          <a:lstStyle/>
          <a:p>
            <a:pPr algn="ctr"/>
            <a:r>
              <a:rPr lang="en-US" b="1" u="sng" dirty="0"/>
              <a:t>Future Scope </a:t>
            </a:r>
            <a:endParaRPr lang="en-IN" b="1" u="sng" dirty="0"/>
          </a:p>
        </p:txBody>
      </p:sp>
      <p:sp>
        <p:nvSpPr>
          <p:cNvPr id="3" name="Content Placeholder 2">
            <a:extLst>
              <a:ext uri="{FF2B5EF4-FFF2-40B4-BE49-F238E27FC236}">
                <a16:creationId xmlns:a16="http://schemas.microsoft.com/office/drawing/2014/main" id="{6865E74A-B70D-7962-84A1-C95421F27E5D}"/>
              </a:ext>
            </a:extLst>
          </p:cNvPr>
          <p:cNvSpPr>
            <a:spLocks noGrp="1"/>
          </p:cNvSpPr>
          <p:nvPr>
            <p:ph idx="1"/>
          </p:nvPr>
        </p:nvSpPr>
        <p:spPr/>
        <p:txBody>
          <a:bodyPr/>
          <a:lstStyle/>
          <a:p>
            <a:pPr>
              <a:buFont typeface="Wingdings" panose="05000000000000000000" pitchFamily="2" charset="2"/>
              <a:buChar char="Ø"/>
            </a:pPr>
            <a:r>
              <a:rPr lang="en-US" dirty="0"/>
              <a:t>We will include more functionality as per the user requirements.</a:t>
            </a:r>
          </a:p>
          <a:p>
            <a:pPr>
              <a:buFont typeface="Wingdings" panose="05000000000000000000" pitchFamily="2" charset="2"/>
              <a:buChar char="Ø"/>
            </a:pPr>
            <a:endParaRPr lang="en-US" dirty="0"/>
          </a:p>
          <a:p>
            <a:pPr>
              <a:buFont typeface="Wingdings" panose="05000000000000000000" pitchFamily="2" charset="2"/>
              <a:buChar char="Ø"/>
            </a:pPr>
            <a:r>
              <a:rPr lang="en-US" dirty="0"/>
              <a:t>We want to improved our Home page, as it is the main thing which attracts all users.</a:t>
            </a:r>
          </a:p>
          <a:p>
            <a:pPr>
              <a:buFont typeface="Wingdings" panose="05000000000000000000" pitchFamily="2" charset="2"/>
              <a:buChar char="Ø"/>
            </a:pPr>
            <a:endParaRPr lang="en-US" dirty="0"/>
          </a:p>
          <a:p>
            <a:pPr>
              <a:buFont typeface="Wingdings" panose="05000000000000000000" pitchFamily="2" charset="2"/>
              <a:buChar char="Ø"/>
            </a:pPr>
            <a:r>
              <a:rPr lang="en-US" dirty="0"/>
              <a:t>Not a single website is ever consider as complete forever firstly because there is always something new requirements also are growing day by day.</a:t>
            </a:r>
            <a:endParaRPr lang="en-IN" dirty="0"/>
          </a:p>
        </p:txBody>
      </p:sp>
    </p:spTree>
    <p:extLst>
      <p:ext uri="{BB962C8B-B14F-4D97-AF65-F5344CB8AC3E}">
        <p14:creationId xmlns:p14="http://schemas.microsoft.com/office/powerpoint/2010/main" val="288842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F4E33B-E022-0281-6A62-A7DD689DCD3C}"/>
              </a:ext>
            </a:extLst>
          </p:cNvPr>
          <p:cNvSpPr>
            <a:spLocks noGrp="1"/>
          </p:cNvSpPr>
          <p:nvPr>
            <p:ph type="title"/>
          </p:nvPr>
        </p:nvSpPr>
        <p:spPr>
          <a:xfrm>
            <a:off x="807962" y="2849335"/>
            <a:ext cx="8596668" cy="1494065"/>
          </a:xfrm>
        </p:spPr>
        <p:txBody>
          <a:bodyPr/>
          <a:lstStyle/>
          <a:p>
            <a:pPr algn="ctr"/>
            <a:r>
              <a:rPr lang="en-US" dirty="0"/>
              <a:t>THANK YOU!</a:t>
            </a:r>
            <a:endParaRPr lang="en-IN" dirty="0"/>
          </a:p>
        </p:txBody>
      </p:sp>
    </p:spTree>
    <p:extLst>
      <p:ext uri="{BB962C8B-B14F-4D97-AF65-F5344CB8AC3E}">
        <p14:creationId xmlns:p14="http://schemas.microsoft.com/office/powerpoint/2010/main" val="324274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00E8-2168-686D-CFF3-1E42F02C12F4}"/>
              </a:ext>
            </a:extLst>
          </p:cNvPr>
          <p:cNvSpPr>
            <a:spLocks noGrp="1"/>
          </p:cNvSpPr>
          <p:nvPr>
            <p:ph type="title"/>
          </p:nvPr>
        </p:nvSpPr>
        <p:spPr>
          <a:xfrm>
            <a:off x="338370" y="631180"/>
            <a:ext cx="8596668" cy="962952"/>
          </a:xfrm>
        </p:spPr>
        <p:txBody>
          <a:bodyPr>
            <a:normAutofit fontScale="90000"/>
          </a:bodyPr>
          <a:lstStyle/>
          <a:p>
            <a:pPr algn="ctr"/>
            <a:r>
              <a:rPr lang="en-US" sz="4000" b="1" u="sng" dirty="0"/>
              <a:t>Contents</a:t>
            </a:r>
            <a:r>
              <a:rPr lang="en-US" sz="4000" u="sng" dirty="0"/>
              <a:t> </a:t>
            </a:r>
            <a:br>
              <a:rPr lang="en-US" dirty="0"/>
            </a:br>
            <a:br>
              <a:rPr lang="en-US" dirty="0">
                <a:solidFill>
                  <a:schemeClr val="tx1"/>
                </a:solidFill>
              </a:rPr>
            </a:br>
            <a:endParaRPr lang="en-IN" sz="1800" dirty="0">
              <a:solidFill>
                <a:schemeClr val="tx1"/>
              </a:solidFill>
            </a:endParaRPr>
          </a:p>
        </p:txBody>
      </p:sp>
      <p:sp>
        <p:nvSpPr>
          <p:cNvPr id="3" name="Content Placeholder 2">
            <a:extLst>
              <a:ext uri="{FF2B5EF4-FFF2-40B4-BE49-F238E27FC236}">
                <a16:creationId xmlns:a16="http://schemas.microsoft.com/office/drawing/2014/main" id="{4347F95F-A782-DB61-F4F5-D2DF0F5550AA}"/>
              </a:ext>
            </a:extLst>
          </p:cNvPr>
          <p:cNvSpPr>
            <a:spLocks noGrp="1"/>
          </p:cNvSpPr>
          <p:nvPr>
            <p:ph idx="1"/>
          </p:nvPr>
        </p:nvSpPr>
        <p:spPr>
          <a:xfrm>
            <a:off x="492119" y="1974457"/>
            <a:ext cx="8596668" cy="4414863"/>
          </a:xfrm>
        </p:spPr>
        <p:txBody>
          <a:bodyPr>
            <a:normAutofit/>
          </a:bodyPr>
          <a:lstStyle/>
          <a:p>
            <a:pPr>
              <a:buFont typeface="Wingdings" panose="05000000000000000000" pitchFamily="2" charset="2"/>
              <a:buChar char="Ø"/>
            </a:pPr>
            <a:r>
              <a:rPr lang="en-US" sz="2400" dirty="0"/>
              <a:t>Introduction</a:t>
            </a:r>
          </a:p>
          <a:p>
            <a:pPr>
              <a:buFont typeface="Wingdings" panose="05000000000000000000" pitchFamily="2" charset="2"/>
              <a:buChar char="Ø"/>
            </a:pPr>
            <a:r>
              <a:rPr lang="en-US" sz="2400" dirty="0"/>
              <a:t>Problem Statement</a:t>
            </a:r>
          </a:p>
          <a:p>
            <a:pPr>
              <a:buFont typeface="Wingdings" panose="05000000000000000000" pitchFamily="2" charset="2"/>
              <a:buChar char="Ø"/>
            </a:pPr>
            <a:r>
              <a:rPr lang="en-US" sz="2400" dirty="0"/>
              <a:t>Data Flow Diagram</a:t>
            </a:r>
          </a:p>
          <a:p>
            <a:pPr>
              <a:buFont typeface="Wingdings" panose="05000000000000000000" pitchFamily="2" charset="2"/>
              <a:buChar char="Ø"/>
            </a:pPr>
            <a:r>
              <a:rPr lang="en-US" sz="2400" dirty="0"/>
              <a:t>Module of Projects</a:t>
            </a:r>
          </a:p>
          <a:p>
            <a:pPr>
              <a:buFont typeface="Wingdings" panose="05000000000000000000" pitchFamily="2" charset="2"/>
              <a:buChar char="Ø"/>
            </a:pPr>
            <a:r>
              <a:rPr lang="en-US" sz="2400" dirty="0"/>
              <a:t>Project Screenshot</a:t>
            </a:r>
          </a:p>
          <a:p>
            <a:pPr>
              <a:buFont typeface="Wingdings" panose="05000000000000000000" pitchFamily="2" charset="2"/>
              <a:buChar char="Ø"/>
            </a:pPr>
            <a:r>
              <a:rPr lang="en-US" sz="2400" dirty="0"/>
              <a:t>Future Scope</a:t>
            </a:r>
          </a:p>
          <a:p>
            <a:pPr>
              <a:buFont typeface="Wingdings" panose="05000000000000000000" pitchFamily="2" charset="2"/>
              <a:buChar char="Ø"/>
            </a:pPr>
            <a:r>
              <a:rPr lang="en-US" sz="2400" dirty="0"/>
              <a:t>Conclusion</a:t>
            </a:r>
          </a:p>
          <a:p>
            <a:pPr>
              <a:buFont typeface="Wingdings" panose="05000000000000000000" pitchFamily="2" charset="2"/>
              <a:buChar char="Ø"/>
            </a:pPr>
            <a:r>
              <a:rPr lang="en-US" sz="2400" dirty="0"/>
              <a:t>References         </a:t>
            </a:r>
            <a:endParaRPr lang="en-IN" sz="2400" dirty="0"/>
          </a:p>
        </p:txBody>
      </p:sp>
    </p:spTree>
    <p:extLst>
      <p:ext uri="{BB962C8B-B14F-4D97-AF65-F5344CB8AC3E}">
        <p14:creationId xmlns:p14="http://schemas.microsoft.com/office/powerpoint/2010/main" val="405399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68BE-5320-F24F-119C-BFA82867E988}"/>
              </a:ext>
            </a:extLst>
          </p:cNvPr>
          <p:cNvSpPr>
            <a:spLocks noGrp="1"/>
          </p:cNvSpPr>
          <p:nvPr>
            <p:ph type="title"/>
          </p:nvPr>
        </p:nvSpPr>
        <p:spPr/>
        <p:txBody>
          <a:bodyPr/>
          <a:lstStyle/>
          <a:p>
            <a:pPr algn="ctr"/>
            <a:r>
              <a:rPr lang="en-US" b="1" u="sng" dirty="0"/>
              <a:t>Introduction</a:t>
            </a:r>
            <a:endParaRPr lang="en-IN" b="1" u="sng" dirty="0"/>
          </a:p>
        </p:txBody>
      </p:sp>
      <p:sp>
        <p:nvSpPr>
          <p:cNvPr id="3" name="Content Placeholder 2">
            <a:extLst>
              <a:ext uri="{FF2B5EF4-FFF2-40B4-BE49-F238E27FC236}">
                <a16:creationId xmlns:a16="http://schemas.microsoft.com/office/drawing/2014/main" id="{ADB1108F-4DCB-3419-35F9-CE8F8612A554}"/>
              </a:ext>
            </a:extLst>
          </p:cNvPr>
          <p:cNvSpPr>
            <a:spLocks noGrp="1"/>
          </p:cNvSpPr>
          <p:nvPr>
            <p:ph idx="1"/>
          </p:nvPr>
        </p:nvSpPr>
        <p:spPr>
          <a:xfrm>
            <a:off x="297009" y="2031117"/>
            <a:ext cx="8596668" cy="3880773"/>
          </a:xfrm>
        </p:spPr>
        <p:txBody>
          <a:bodyPr/>
          <a:lstStyle/>
          <a:p>
            <a:pPr>
              <a:buFont typeface="Wingdings" panose="05000000000000000000" pitchFamily="2" charset="2"/>
              <a:buChar char="Ø"/>
            </a:pPr>
            <a:r>
              <a:rPr lang="en-US" dirty="0"/>
              <a:t>The Sum of the phenomena and relationship arising from the travel and stay of non residents.</a:t>
            </a:r>
          </a:p>
          <a:p>
            <a:pPr>
              <a:buFont typeface="Wingdings" panose="05000000000000000000" pitchFamily="2" charset="2"/>
              <a:buChar char="Ø"/>
            </a:pPr>
            <a:endParaRPr lang="en-US" dirty="0"/>
          </a:p>
          <a:p>
            <a:pPr>
              <a:buFont typeface="Wingdings" panose="05000000000000000000" pitchFamily="2" charset="2"/>
              <a:buChar char="Ø"/>
            </a:pPr>
            <a:r>
              <a:rPr lang="en-US" dirty="0"/>
              <a:t>Travel management system provide reservation facility to there customer.</a:t>
            </a:r>
          </a:p>
          <a:p>
            <a:pPr>
              <a:buFont typeface="Wingdings" panose="05000000000000000000" pitchFamily="2" charset="2"/>
              <a:buChar char="Ø"/>
            </a:pPr>
            <a:endParaRPr lang="en-US" dirty="0"/>
          </a:p>
          <a:p>
            <a:pPr>
              <a:buFont typeface="Wingdings" panose="05000000000000000000" pitchFamily="2" charset="2"/>
              <a:buChar char="Ø"/>
            </a:pPr>
            <a:r>
              <a:rPr lang="en-US" dirty="0"/>
              <a:t>Maximize travel policy compliance all areas including best fares, allowances and approval.</a:t>
            </a:r>
            <a:endParaRPr lang="en-IN" dirty="0"/>
          </a:p>
        </p:txBody>
      </p:sp>
    </p:spTree>
    <p:extLst>
      <p:ext uri="{BB962C8B-B14F-4D97-AF65-F5344CB8AC3E}">
        <p14:creationId xmlns:p14="http://schemas.microsoft.com/office/powerpoint/2010/main" val="247380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EE61-19B4-44FD-BD26-F8F6D339DFB7}"/>
              </a:ext>
            </a:extLst>
          </p:cNvPr>
          <p:cNvSpPr>
            <a:spLocks noGrp="1"/>
          </p:cNvSpPr>
          <p:nvPr>
            <p:ph type="title"/>
          </p:nvPr>
        </p:nvSpPr>
        <p:spPr/>
        <p:txBody>
          <a:bodyPr/>
          <a:lstStyle/>
          <a:p>
            <a:pPr algn="ctr"/>
            <a:r>
              <a:rPr lang="en-US" b="1" u="sng" dirty="0">
                <a:latin typeface="Calibri" panose="020F0502020204030204" pitchFamily="34" charset="0"/>
                <a:ea typeface="Calibri" panose="020F0502020204030204" pitchFamily="34" charset="0"/>
                <a:cs typeface="Times New Roman" panose="02020603050405020304" pitchFamily="18" charset="0"/>
              </a:rPr>
              <a:t>Problem Statement</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EF724B1-6766-19C0-1A80-BA11D2E0FD71}"/>
              </a:ext>
            </a:extLst>
          </p:cNvPr>
          <p:cNvSpPr>
            <a:spLocks noGrp="1"/>
          </p:cNvSpPr>
          <p:nvPr>
            <p:ph idx="1"/>
          </p:nvPr>
        </p:nvSpPr>
        <p:spPr>
          <a:xfrm>
            <a:off x="394113" y="1845000"/>
            <a:ext cx="8596668" cy="3880773"/>
          </a:xfrm>
        </p:spPr>
        <p:txBody>
          <a:bodyPr>
            <a:normAutofit lnSpcReduction="10000"/>
          </a:bodyPr>
          <a:lstStyle/>
          <a:p>
            <a:pPr>
              <a:buFont typeface="Wingdings" panose="05000000000000000000" pitchFamily="2" charset="2"/>
              <a:buChar char="Ø"/>
            </a:pPr>
            <a:r>
              <a:rPr lang="en-US" dirty="0"/>
              <a:t>The purpose of website is established fact that Internet users are increasing today. Today one of the main purposes of the website is to facilitate the offline customers online because customers cannot spend their precious time in markets trying to find out the best deal.</a:t>
            </a:r>
          </a:p>
          <a:p>
            <a:pPr>
              <a:buFont typeface="Wingdings" panose="05000000000000000000" pitchFamily="2" charset="2"/>
              <a:buChar char="Ø"/>
            </a:pPr>
            <a:endParaRPr lang="en-US" dirty="0"/>
          </a:p>
          <a:p>
            <a:pPr>
              <a:buFont typeface="Wingdings" panose="05000000000000000000" pitchFamily="2" charset="2"/>
              <a:buChar char="Ø"/>
            </a:pPr>
            <a:r>
              <a:rPr lang="en-US" dirty="0"/>
              <a:t>Our priority will be or customers and their travel requirements.</a:t>
            </a:r>
          </a:p>
          <a:p>
            <a:pPr>
              <a:buFont typeface="Wingdings" panose="05000000000000000000" pitchFamily="2" charset="2"/>
              <a:buChar char="Ø"/>
            </a:pPr>
            <a:endParaRPr lang="en-US" dirty="0"/>
          </a:p>
          <a:p>
            <a:pPr>
              <a:buFont typeface="Wingdings" panose="05000000000000000000" pitchFamily="2" charset="2"/>
              <a:buChar char="Ø"/>
            </a:pPr>
            <a:r>
              <a:rPr lang="en-US" dirty="0"/>
              <a:t>There will be many users visiting the portal and hence we require a strong and reliable frontend which can withhold the users on our site.</a:t>
            </a:r>
          </a:p>
          <a:p>
            <a:pPr>
              <a:buFont typeface="Wingdings" panose="05000000000000000000" pitchFamily="2" charset="2"/>
              <a:buChar char="Ø"/>
            </a:pPr>
            <a:endParaRPr lang="en-IN" dirty="0"/>
          </a:p>
          <a:p>
            <a:pPr>
              <a:buFont typeface="Wingdings" panose="05000000000000000000" pitchFamily="2" charset="2"/>
              <a:buChar char="Ø"/>
            </a:pPr>
            <a:r>
              <a:rPr lang="en-IN" dirty="0"/>
              <a:t>We will be putting an effort to provide the right choice to the people when they plan a holiday and beware them from the false advertising.</a:t>
            </a:r>
            <a:endParaRPr lang="en-US" dirty="0"/>
          </a:p>
        </p:txBody>
      </p:sp>
    </p:spTree>
    <p:extLst>
      <p:ext uri="{BB962C8B-B14F-4D97-AF65-F5344CB8AC3E}">
        <p14:creationId xmlns:p14="http://schemas.microsoft.com/office/powerpoint/2010/main" val="91562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D06B-73FF-FD9B-134F-F55101EE58A6}"/>
              </a:ext>
            </a:extLst>
          </p:cNvPr>
          <p:cNvSpPr>
            <a:spLocks noGrp="1"/>
          </p:cNvSpPr>
          <p:nvPr>
            <p:ph type="title"/>
          </p:nvPr>
        </p:nvSpPr>
        <p:spPr>
          <a:xfrm>
            <a:off x="685426" y="93371"/>
            <a:ext cx="8596668" cy="911702"/>
          </a:xfrm>
        </p:spPr>
        <p:txBody>
          <a:bodyPr>
            <a:normAutofit/>
          </a:bodyPr>
          <a:lstStyle/>
          <a:p>
            <a:pPr algn="ctr"/>
            <a:r>
              <a:rPr lang="en-US" sz="3200" b="1" u="sng" dirty="0"/>
              <a:t>Data Flow Diagram </a:t>
            </a:r>
            <a:endParaRPr lang="en-IN" sz="3200" b="1" u="sng" dirty="0"/>
          </a:p>
        </p:txBody>
      </p:sp>
      <p:sp>
        <p:nvSpPr>
          <p:cNvPr id="3" name="Content Placeholder 2">
            <a:extLst>
              <a:ext uri="{FF2B5EF4-FFF2-40B4-BE49-F238E27FC236}">
                <a16:creationId xmlns:a16="http://schemas.microsoft.com/office/drawing/2014/main" id="{4DC01724-99C9-8F32-8C8C-AAF2761C3334}"/>
              </a:ext>
            </a:extLst>
          </p:cNvPr>
          <p:cNvSpPr>
            <a:spLocks noGrp="1"/>
          </p:cNvSpPr>
          <p:nvPr>
            <p:ph idx="1"/>
          </p:nvPr>
        </p:nvSpPr>
        <p:spPr>
          <a:xfrm>
            <a:off x="102800" y="1109004"/>
            <a:ext cx="8596668" cy="3880773"/>
          </a:xfrm>
        </p:spPr>
        <p:txBody>
          <a:bodyPr/>
          <a:lstStyle/>
          <a:p>
            <a:pPr>
              <a:buFont typeface="Wingdings" panose="05000000000000000000" pitchFamily="2" charset="2"/>
              <a:buChar char="Ø"/>
            </a:pPr>
            <a:r>
              <a:rPr lang="en-US" b="1" u="sng" dirty="0"/>
              <a:t>Context Level Data Flow Diagram</a:t>
            </a:r>
          </a:p>
          <a:p>
            <a:pPr>
              <a:buFont typeface="Wingdings" panose="05000000000000000000" pitchFamily="2" charset="2"/>
              <a:buChar char="Ø"/>
            </a:pPr>
            <a:endParaRPr lang="en-US" b="1" u="sng" dirty="0"/>
          </a:p>
          <a:p>
            <a:pPr>
              <a:buFont typeface="Wingdings" panose="05000000000000000000" pitchFamily="2" charset="2"/>
              <a:buChar char="Ø"/>
            </a:pPr>
            <a:endParaRPr lang="en-US" b="1" u="sng" dirty="0"/>
          </a:p>
          <a:p>
            <a:pPr marL="0" indent="0">
              <a:buNone/>
            </a:pPr>
            <a:endParaRPr lang="en-IN" dirty="0"/>
          </a:p>
          <a:p>
            <a:pPr marL="0" indent="0">
              <a:buNone/>
            </a:pPr>
            <a:endParaRPr lang="en-IN" dirty="0"/>
          </a:p>
          <a:p>
            <a:pPr>
              <a:buFont typeface="Wingdings" panose="05000000000000000000" pitchFamily="2" charset="2"/>
              <a:buChar char="Ø"/>
            </a:pPr>
            <a:r>
              <a:rPr lang="en-IN" dirty="0"/>
              <a:t> </a:t>
            </a:r>
            <a:r>
              <a:rPr lang="en-IN" b="1" u="sng" dirty="0"/>
              <a:t>First Level Data Flow Diagram</a:t>
            </a:r>
          </a:p>
          <a:p>
            <a:pPr>
              <a:buFont typeface="Wingdings" panose="05000000000000000000" pitchFamily="2" charset="2"/>
              <a:buChar char="Ø"/>
            </a:pPr>
            <a:endParaRPr lang="en-IN" b="1" u="sng" dirty="0"/>
          </a:p>
          <a:p>
            <a:pPr>
              <a:buFont typeface="Wingdings" panose="05000000000000000000" pitchFamily="2" charset="2"/>
              <a:buChar char="Ø"/>
            </a:pPr>
            <a:endParaRPr lang="en-IN" b="1" u="sng" dirty="0"/>
          </a:p>
        </p:txBody>
      </p:sp>
      <p:pic>
        <p:nvPicPr>
          <p:cNvPr id="4" name="image2.jpeg">
            <a:extLst>
              <a:ext uri="{FF2B5EF4-FFF2-40B4-BE49-F238E27FC236}">
                <a16:creationId xmlns:a16="http://schemas.microsoft.com/office/drawing/2014/main" id="{B3D07F74-FC16-0D68-7941-C1A8796FFA32}"/>
              </a:ext>
            </a:extLst>
          </p:cNvPr>
          <p:cNvPicPr>
            <a:picLocks noChangeAspect="1"/>
          </p:cNvPicPr>
          <p:nvPr/>
        </p:nvPicPr>
        <p:blipFill>
          <a:blip r:embed="rId2" cstate="print"/>
          <a:stretch>
            <a:fillRect/>
          </a:stretch>
        </p:blipFill>
        <p:spPr>
          <a:xfrm>
            <a:off x="1376680" y="1769417"/>
            <a:ext cx="4719320" cy="923925"/>
          </a:xfrm>
          <a:prstGeom prst="rect">
            <a:avLst/>
          </a:prstGeom>
        </p:spPr>
      </p:pic>
      <p:pic>
        <p:nvPicPr>
          <p:cNvPr id="5" name="image3.jpeg">
            <a:extLst>
              <a:ext uri="{FF2B5EF4-FFF2-40B4-BE49-F238E27FC236}">
                <a16:creationId xmlns:a16="http://schemas.microsoft.com/office/drawing/2014/main" id="{8043FE1D-4A00-0D7B-9ECE-FFE9AE7E9BF6}"/>
              </a:ext>
            </a:extLst>
          </p:cNvPr>
          <p:cNvPicPr>
            <a:picLocks noChangeAspect="1"/>
          </p:cNvPicPr>
          <p:nvPr/>
        </p:nvPicPr>
        <p:blipFill>
          <a:blip r:embed="rId3" cstate="print"/>
          <a:stretch>
            <a:fillRect/>
          </a:stretch>
        </p:blipFill>
        <p:spPr>
          <a:xfrm>
            <a:off x="1933063" y="3670775"/>
            <a:ext cx="4936141" cy="2638003"/>
          </a:xfrm>
          <a:prstGeom prst="rect">
            <a:avLst/>
          </a:prstGeom>
        </p:spPr>
      </p:pic>
    </p:spTree>
    <p:extLst>
      <p:ext uri="{BB962C8B-B14F-4D97-AF65-F5344CB8AC3E}">
        <p14:creationId xmlns:p14="http://schemas.microsoft.com/office/powerpoint/2010/main" val="249332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0377-88BA-08BA-9D31-AEF984B1C6DF}"/>
              </a:ext>
            </a:extLst>
          </p:cNvPr>
          <p:cNvSpPr>
            <a:spLocks noGrp="1"/>
          </p:cNvSpPr>
          <p:nvPr>
            <p:ph type="title"/>
          </p:nvPr>
        </p:nvSpPr>
        <p:spPr/>
        <p:txBody>
          <a:bodyPr/>
          <a:lstStyle/>
          <a:p>
            <a:pPr algn="ctr"/>
            <a:r>
              <a:rPr lang="en-US" b="1" u="sng" dirty="0"/>
              <a:t>Module of Project</a:t>
            </a:r>
            <a:endParaRPr lang="en-IN" b="1" u="sng" dirty="0"/>
          </a:p>
        </p:txBody>
      </p:sp>
      <p:sp>
        <p:nvSpPr>
          <p:cNvPr id="3" name="Content Placeholder 2">
            <a:extLst>
              <a:ext uri="{FF2B5EF4-FFF2-40B4-BE49-F238E27FC236}">
                <a16:creationId xmlns:a16="http://schemas.microsoft.com/office/drawing/2014/main" id="{C76CEBD8-88B9-F389-EED3-1750B94B3974}"/>
              </a:ext>
            </a:extLst>
          </p:cNvPr>
          <p:cNvSpPr>
            <a:spLocks noGrp="1"/>
          </p:cNvSpPr>
          <p:nvPr>
            <p:ph idx="1"/>
          </p:nvPr>
        </p:nvSpPr>
        <p:spPr/>
        <p:txBody>
          <a:bodyPr>
            <a:normAutofit/>
          </a:bodyPr>
          <a:lstStyle/>
          <a:p>
            <a:pPr>
              <a:buFont typeface="Wingdings" panose="05000000000000000000" pitchFamily="2" charset="2"/>
              <a:buChar char="Ø"/>
            </a:pPr>
            <a:r>
              <a:rPr lang="en-US" sz="2000" b="1" dirty="0"/>
              <a:t>CUSTOMERS:-</a:t>
            </a:r>
          </a:p>
          <a:p>
            <a:pPr marL="0" indent="0">
              <a:buNone/>
            </a:pPr>
            <a:endParaRPr lang="en-IN" sz="2000" b="1" dirty="0"/>
          </a:p>
          <a:p>
            <a:pPr lvl="1">
              <a:buFont typeface="Arial" panose="020B0604020202020204" pitchFamily="34" charset="0"/>
              <a:buChar char="•"/>
            </a:pPr>
            <a:r>
              <a:rPr lang="en-US" sz="1800" dirty="0"/>
              <a:t>Registration</a:t>
            </a:r>
          </a:p>
          <a:p>
            <a:pPr lvl="1">
              <a:buFont typeface="Arial" panose="020B0604020202020204" pitchFamily="34" charset="0"/>
              <a:buChar char="•"/>
            </a:pPr>
            <a:r>
              <a:rPr lang="en-US" sz="1800" dirty="0"/>
              <a:t>View Packages</a:t>
            </a:r>
          </a:p>
          <a:p>
            <a:pPr lvl="1">
              <a:buFont typeface="Arial" panose="020B0604020202020204" pitchFamily="34" charset="0"/>
              <a:buChar char="•"/>
            </a:pPr>
            <a:r>
              <a:rPr lang="en-US" sz="1800" dirty="0"/>
              <a:t>Booking</a:t>
            </a:r>
          </a:p>
          <a:p>
            <a:pPr lvl="1">
              <a:buFont typeface="Arial" panose="020B0604020202020204" pitchFamily="34" charset="0"/>
              <a:buChar char="•"/>
            </a:pPr>
            <a:r>
              <a:rPr lang="en-US" sz="1800" dirty="0"/>
              <a:t>Give E-Payment</a:t>
            </a:r>
          </a:p>
          <a:p>
            <a:pPr lvl="1">
              <a:buFont typeface="Arial" panose="020B0604020202020204" pitchFamily="34" charset="0"/>
              <a:buChar char="•"/>
            </a:pPr>
            <a:r>
              <a:rPr lang="en-US" sz="1800" dirty="0"/>
              <a:t>Booking Cancellation</a:t>
            </a:r>
          </a:p>
          <a:p>
            <a:pPr lvl="1">
              <a:buFont typeface="Arial" panose="020B0604020202020204" pitchFamily="34" charset="0"/>
              <a:buChar char="•"/>
            </a:pPr>
            <a:r>
              <a:rPr lang="en-US" sz="1800" dirty="0"/>
              <a:t>Give Feedback</a:t>
            </a:r>
          </a:p>
        </p:txBody>
      </p:sp>
    </p:spTree>
    <p:extLst>
      <p:ext uri="{BB962C8B-B14F-4D97-AF65-F5344CB8AC3E}">
        <p14:creationId xmlns:p14="http://schemas.microsoft.com/office/powerpoint/2010/main" val="297356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D9DB8-A7BD-0585-20AC-A5B8E58D31D7}"/>
              </a:ext>
            </a:extLst>
          </p:cNvPr>
          <p:cNvSpPr>
            <a:spLocks noGrp="1"/>
          </p:cNvSpPr>
          <p:nvPr>
            <p:ph sz="half" idx="1"/>
          </p:nvPr>
        </p:nvSpPr>
        <p:spPr>
          <a:xfrm>
            <a:off x="466941" y="1831209"/>
            <a:ext cx="7600818" cy="4590478"/>
          </a:xfrm>
        </p:spPr>
        <p:txBody>
          <a:bodyPr>
            <a:normAutofit/>
          </a:bodyPr>
          <a:lstStyle/>
          <a:p>
            <a:pPr lvl="1">
              <a:buFont typeface="+mj-lt"/>
              <a:buAutoNum type="romanLcPeriod"/>
            </a:pPr>
            <a:r>
              <a:rPr lang="en-US" sz="2000" b="1" dirty="0"/>
              <a:t>Registration(Login)</a:t>
            </a:r>
          </a:p>
          <a:p>
            <a:pPr lvl="1">
              <a:buFont typeface="+mj-lt"/>
              <a:buAutoNum type="romanLcPeriod"/>
            </a:pPr>
            <a:r>
              <a:rPr lang="en-US" sz="2000" b="1" dirty="0"/>
              <a:t>Managing User</a:t>
            </a:r>
          </a:p>
          <a:p>
            <a:pPr lvl="1">
              <a:buFont typeface="+mj-lt"/>
              <a:buAutoNum type="romanLcPeriod"/>
            </a:pPr>
            <a:r>
              <a:rPr lang="en-US" sz="2000" b="1" dirty="0"/>
              <a:t>Manage Tour Packages</a:t>
            </a:r>
          </a:p>
          <a:p>
            <a:pPr lvl="1">
              <a:buFont typeface="+mj-lt"/>
              <a:buAutoNum type="romanLcPeriod"/>
            </a:pPr>
            <a:r>
              <a:rPr lang="en-US" sz="2000" b="1" dirty="0"/>
              <a:t>Manage Ticket Booking</a:t>
            </a:r>
          </a:p>
          <a:p>
            <a:pPr lvl="1">
              <a:buFont typeface="+mj-lt"/>
              <a:buAutoNum type="romanLcPeriod"/>
            </a:pPr>
            <a:r>
              <a:rPr lang="en-US" sz="2000" b="1" dirty="0"/>
              <a:t>Manage E- Payment</a:t>
            </a:r>
          </a:p>
          <a:p>
            <a:pPr lvl="1">
              <a:buFont typeface="+mj-lt"/>
              <a:buAutoNum type="romanLcPeriod"/>
            </a:pPr>
            <a:r>
              <a:rPr lang="en-US" sz="2000" b="1" dirty="0"/>
              <a:t>View Cancellation</a:t>
            </a:r>
          </a:p>
          <a:p>
            <a:pPr lvl="1">
              <a:buFont typeface="+mj-lt"/>
              <a:buAutoNum type="romanLcPeriod"/>
            </a:pPr>
            <a:r>
              <a:rPr lang="en-US" sz="2000" b="1" dirty="0"/>
              <a:t>View Feedback</a:t>
            </a:r>
            <a:endParaRPr lang="en-IN" sz="2000" b="1" dirty="0"/>
          </a:p>
        </p:txBody>
      </p:sp>
      <p:sp>
        <p:nvSpPr>
          <p:cNvPr id="5" name="Title 4">
            <a:extLst>
              <a:ext uri="{FF2B5EF4-FFF2-40B4-BE49-F238E27FC236}">
                <a16:creationId xmlns:a16="http://schemas.microsoft.com/office/drawing/2014/main" id="{2ABFA009-0C12-EB6E-6CAC-7E1421D961A1}"/>
              </a:ext>
            </a:extLst>
          </p:cNvPr>
          <p:cNvSpPr>
            <a:spLocks noGrp="1"/>
          </p:cNvSpPr>
          <p:nvPr>
            <p:ph type="title"/>
          </p:nvPr>
        </p:nvSpPr>
        <p:spPr>
          <a:xfrm>
            <a:off x="1096412" y="576530"/>
            <a:ext cx="8596668" cy="1320800"/>
          </a:xfrm>
        </p:spPr>
        <p:txBody>
          <a:bodyPr>
            <a:normAutofit/>
          </a:bodyPr>
          <a:lstStyle/>
          <a:p>
            <a:r>
              <a:rPr lang="en-US" sz="3200" b="1" u="sng" dirty="0">
                <a:solidFill>
                  <a:schemeClr val="tx1"/>
                </a:solidFill>
              </a:rPr>
              <a:t>ADMIN:-</a:t>
            </a:r>
            <a:endParaRPr lang="en-IN" sz="3200" b="1" u="sng" dirty="0">
              <a:solidFill>
                <a:schemeClr val="tx1"/>
              </a:solidFill>
            </a:endParaRPr>
          </a:p>
        </p:txBody>
      </p:sp>
    </p:spTree>
    <p:extLst>
      <p:ext uri="{BB962C8B-B14F-4D97-AF65-F5344CB8AC3E}">
        <p14:creationId xmlns:p14="http://schemas.microsoft.com/office/powerpoint/2010/main" val="230070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24DD-91A5-BA1A-C201-EDF095E59F57}"/>
              </a:ext>
            </a:extLst>
          </p:cNvPr>
          <p:cNvSpPr>
            <a:spLocks noGrp="1"/>
          </p:cNvSpPr>
          <p:nvPr>
            <p:ph type="title"/>
          </p:nvPr>
        </p:nvSpPr>
        <p:spPr>
          <a:xfrm>
            <a:off x="677334" y="322783"/>
            <a:ext cx="8596668" cy="1320800"/>
          </a:xfrm>
        </p:spPr>
        <p:txBody>
          <a:bodyPr/>
          <a:lstStyle/>
          <a:p>
            <a:pPr algn="ctr"/>
            <a:r>
              <a:rPr lang="en-US" b="1" u="sng" dirty="0"/>
              <a:t>Project Screenshots</a:t>
            </a:r>
            <a:endParaRPr lang="en-IN" b="1" u="sng" dirty="0"/>
          </a:p>
        </p:txBody>
      </p:sp>
      <p:sp>
        <p:nvSpPr>
          <p:cNvPr id="3" name="Content Placeholder 2">
            <a:extLst>
              <a:ext uri="{FF2B5EF4-FFF2-40B4-BE49-F238E27FC236}">
                <a16:creationId xmlns:a16="http://schemas.microsoft.com/office/drawing/2014/main" id="{46A070B8-0804-DFF3-A488-EC32A81291D3}"/>
              </a:ext>
            </a:extLst>
          </p:cNvPr>
          <p:cNvSpPr>
            <a:spLocks noGrp="1"/>
          </p:cNvSpPr>
          <p:nvPr>
            <p:ph idx="1"/>
          </p:nvPr>
        </p:nvSpPr>
        <p:spPr>
          <a:xfrm>
            <a:off x="677334" y="1205712"/>
            <a:ext cx="8596668" cy="5591597"/>
          </a:xfrm>
        </p:spPr>
        <p:txBody>
          <a:bodyPr/>
          <a:lstStyle/>
          <a:p>
            <a:pPr marL="0" indent="0" algn="ctr">
              <a:buNone/>
            </a:pPr>
            <a:r>
              <a:rPr lang="en-US" dirty="0"/>
              <a:t> </a:t>
            </a:r>
            <a:r>
              <a:rPr lang="en-US" sz="2400" b="1" dirty="0"/>
              <a:t>Home Page</a:t>
            </a:r>
          </a:p>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dirty="0"/>
          </a:p>
          <a:p>
            <a:pPr marL="0" indent="0">
              <a:buNone/>
            </a:pPr>
            <a:endParaRPr lang="en-IN" b="1" dirty="0"/>
          </a:p>
          <a:p>
            <a:pPr marL="0" indent="0">
              <a:buNone/>
            </a:pPr>
            <a:r>
              <a:rPr lang="en-IN" b="1" dirty="0"/>
              <a:t>    Description:- </a:t>
            </a:r>
            <a:r>
              <a:rPr lang="en-IN" dirty="0"/>
              <a:t>Home page of tour and travel management system.</a:t>
            </a:r>
          </a:p>
        </p:txBody>
      </p:sp>
      <p:pic>
        <p:nvPicPr>
          <p:cNvPr id="5" name="Picture 4">
            <a:extLst>
              <a:ext uri="{FF2B5EF4-FFF2-40B4-BE49-F238E27FC236}">
                <a16:creationId xmlns:a16="http://schemas.microsoft.com/office/drawing/2014/main" id="{3E3A0357-83DA-B248-CDD0-9D448E6D95BE}"/>
              </a:ext>
            </a:extLst>
          </p:cNvPr>
          <p:cNvPicPr>
            <a:picLocks noChangeAspect="1"/>
          </p:cNvPicPr>
          <p:nvPr/>
        </p:nvPicPr>
        <p:blipFill>
          <a:blip r:embed="rId2"/>
          <a:stretch>
            <a:fillRect/>
          </a:stretch>
        </p:blipFill>
        <p:spPr>
          <a:xfrm>
            <a:off x="1060058" y="1832846"/>
            <a:ext cx="8132494" cy="3819441"/>
          </a:xfrm>
          <a:prstGeom prst="rect">
            <a:avLst/>
          </a:prstGeom>
        </p:spPr>
      </p:pic>
    </p:spTree>
    <p:extLst>
      <p:ext uri="{BB962C8B-B14F-4D97-AF65-F5344CB8AC3E}">
        <p14:creationId xmlns:p14="http://schemas.microsoft.com/office/powerpoint/2010/main" val="131675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3D5D-2C02-C08C-3E5A-CB42B4FDEC91}"/>
              </a:ext>
            </a:extLst>
          </p:cNvPr>
          <p:cNvSpPr>
            <a:spLocks noGrp="1"/>
          </p:cNvSpPr>
          <p:nvPr>
            <p:ph type="title"/>
          </p:nvPr>
        </p:nvSpPr>
        <p:spPr>
          <a:xfrm>
            <a:off x="539770" y="277827"/>
            <a:ext cx="8596668" cy="1320800"/>
          </a:xfrm>
        </p:spPr>
        <p:txBody>
          <a:bodyPr/>
          <a:lstStyle/>
          <a:p>
            <a:pPr algn="ctr"/>
            <a:r>
              <a:rPr lang="en-US" b="1" u="sng" dirty="0"/>
              <a:t>User Registration</a:t>
            </a:r>
            <a:endParaRPr lang="en-IN" b="1" u="sng" dirty="0"/>
          </a:p>
        </p:txBody>
      </p:sp>
      <p:sp>
        <p:nvSpPr>
          <p:cNvPr id="3" name="Content Placeholder 2">
            <a:extLst>
              <a:ext uri="{FF2B5EF4-FFF2-40B4-BE49-F238E27FC236}">
                <a16:creationId xmlns:a16="http://schemas.microsoft.com/office/drawing/2014/main" id="{413B82EB-B92A-1350-A4AF-83BEAA344CBD}"/>
              </a:ext>
            </a:extLst>
          </p:cNvPr>
          <p:cNvSpPr>
            <a:spLocks noGrp="1"/>
          </p:cNvSpPr>
          <p:nvPr>
            <p:ph idx="1"/>
          </p:nvPr>
        </p:nvSpPr>
        <p:spPr>
          <a:xfrm>
            <a:off x="321284" y="1416106"/>
            <a:ext cx="9793760" cy="5000878"/>
          </a:xfrm>
        </p:spPr>
        <p:txBody>
          <a:bodyPr/>
          <a:lstStyle/>
          <a:p>
            <a:pPr marL="0" indent="0">
              <a:buNone/>
            </a:pPr>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pPr lvl="1">
              <a:buFont typeface="Wingdings" panose="05000000000000000000" pitchFamily="2" charset="2"/>
              <a:buChar char="Ø"/>
            </a:pPr>
            <a:r>
              <a:rPr lang="en-US" b="1" dirty="0">
                <a:solidFill>
                  <a:schemeClr val="tx1"/>
                </a:solidFill>
              </a:rPr>
              <a:t>Description</a:t>
            </a:r>
            <a:r>
              <a:rPr lang="en-US" dirty="0">
                <a:solidFill>
                  <a:schemeClr val="tx1"/>
                </a:solidFill>
              </a:rPr>
              <a:t>:- Registration for Trip</a:t>
            </a:r>
            <a:endParaRPr lang="en-IN" dirty="0">
              <a:solidFill>
                <a:schemeClr val="tx1"/>
              </a:solidFill>
            </a:endParaRPr>
          </a:p>
        </p:txBody>
      </p:sp>
      <p:pic>
        <p:nvPicPr>
          <p:cNvPr id="5" name="Picture 4">
            <a:extLst>
              <a:ext uri="{FF2B5EF4-FFF2-40B4-BE49-F238E27FC236}">
                <a16:creationId xmlns:a16="http://schemas.microsoft.com/office/drawing/2014/main" id="{83578DE9-D104-052A-4025-6F0452FC7A6E}"/>
              </a:ext>
            </a:extLst>
          </p:cNvPr>
          <p:cNvPicPr>
            <a:picLocks noChangeAspect="1"/>
          </p:cNvPicPr>
          <p:nvPr/>
        </p:nvPicPr>
        <p:blipFill>
          <a:blip r:embed="rId2"/>
          <a:stretch>
            <a:fillRect/>
          </a:stretch>
        </p:blipFill>
        <p:spPr>
          <a:xfrm>
            <a:off x="936561" y="1666960"/>
            <a:ext cx="8401647" cy="3260641"/>
          </a:xfrm>
          <a:prstGeom prst="rect">
            <a:avLst/>
          </a:prstGeom>
        </p:spPr>
      </p:pic>
    </p:spTree>
    <p:extLst>
      <p:ext uri="{BB962C8B-B14F-4D97-AF65-F5344CB8AC3E}">
        <p14:creationId xmlns:p14="http://schemas.microsoft.com/office/powerpoint/2010/main" val="1243201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273</TotalTime>
  <Words>338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 Travel Management System</vt:lpstr>
      <vt:lpstr>Contents   </vt:lpstr>
      <vt:lpstr>Introduction</vt:lpstr>
      <vt:lpstr>Problem Statement </vt:lpstr>
      <vt:lpstr>Data Flow Diagram </vt:lpstr>
      <vt:lpstr>Module of Project</vt:lpstr>
      <vt:lpstr>ADMIN:-</vt:lpstr>
      <vt:lpstr>Project Screenshots</vt:lpstr>
      <vt:lpstr>User Registration</vt:lpstr>
      <vt:lpstr>Tour Packages</vt:lpstr>
      <vt:lpstr>Admin Login</vt:lpstr>
      <vt:lpstr>About Us</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Minor Project</dc:title>
  <dc:creator>jayant bhardwaj</dc:creator>
  <cp:lastModifiedBy>Anoop Pal</cp:lastModifiedBy>
  <cp:revision>5</cp:revision>
  <dcterms:created xsi:type="dcterms:W3CDTF">2022-11-21T04:39:24Z</dcterms:created>
  <dcterms:modified xsi:type="dcterms:W3CDTF">2023-04-24T04:47:50Z</dcterms:modified>
</cp:coreProperties>
</file>