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2838-D578-AF45-9FA7-2EF0D330D29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0170-C6BC-754C-B6BB-F5F9982C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9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S1: “Cats eat dogs”</a:t>
            </a:r>
          </a:p>
          <a:p>
            <a:r>
              <a:rPr lang="en-US" dirty="0" smtClean="0"/>
              <a:t>S2: “Dogs eat cats”</a:t>
            </a:r>
          </a:p>
          <a:p>
            <a:r>
              <a:rPr lang="en-US" dirty="0" smtClean="0"/>
              <a:t>S3: “Dogs are cute”</a:t>
            </a:r>
            <a:endParaRPr lang="en-US" dirty="0" smtClean="0"/>
          </a:p>
          <a:p>
            <a:r>
              <a:rPr lang="en-US" dirty="0" smtClean="0"/>
              <a:t>Vocab: </a:t>
            </a:r>
            <a:br>
              <a:rPr lang="en-US" dirty="0" smtClean="0"/>
            </a:br>
            <a:r>
              <a:rPr lang="en-US" dirty="0" smtClean="0"/>
              <a:t>{“cats”: 0, “dogs”: 1, “eats”: 2, “are”: 3, “cute”: 4}</a:t>
            </a:r>
          </a:p>
          <a:p>
            <a:r>
              <a:rPr lang="en-US" dirty="0" smtClean="0"/>
              <a:t>       0 1 2 3 4</a:t>
            </a:r>
            <a:br>
              <a:rPr lang="en-US" dirty="0" smtClean="0"/>
            </a:br>
            <a:r>
              <a:rPr lang="en-US" dirty="0" smtClean="0"/>
              <a:t>S1:[1 1 1 </a:t>
            </a:r>
            <a:r>
              <a:rPr lang="en-US" dirty="0"/>
              <a:t>0</a:t>
            </a:r>
            <a:r>
              <a:rPr lang="en-US" dirty="0" smtClean="0"/>
              <a:t> 0]</a:t>
            </a:r>
            <a:br>
              <a:rPr lang="en-US" dirty="0" smtClean="0"/>
            </a:br>
            <a:r>
              <a:rPr lang="en-US" dirty="0" smtClean="0"/>
              <a:t>S2:[1 1 1 0 0]</a:t>
            </a:r>
            <a:br>
              <a:rPr lang="en-US" dirty="0" smtClean="0"/>
            </a:br>
            <a:r>
              <a:rPr lang="en-US" dirty="0" smtClean="0"/>
              <a:t>S3:[0 1 0 1 1]</a:t>
            </a:r>
          </a:p>
          <a:p>
            <a:r>
              <a:rPr lang="en-US" dirty="0" smtClean="0"/>
              <a:t>Notice anything?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3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for optimization.</a:t>
            </a:r>
          </a:p>
          <a:p>
            <a:r>
              <a:rPr lang="en-US" dirty="0" smtClean="0"/>
              <a:t>Cornerstone of most machine learning.</a:t>
            </a:r>
          </a:p>
          <a:p>
            <a:r>
              <a:rPr lang="en-US" dirty="0" smtClean="0"/>
              <a:t>Requires loss function to be </a:t>
            </a:r>
            <a:r>
              <a:rPr lang="en-US" b="1" dirty="0" smtClean="0"/>
              <a:t>smooth</a:t>
            </a:r>
            <a:r>
              <a:rPr lang="en-US" dirty="0" smtClean="0"/>
              <a:t>, </a:t>
            </a:r>
            <a:r>
              <a:rPr lang="en-US" b="1" dirty="0" smtClean="0"/>
              <a:t>differentiable</a:t>
            </a:r>
            <a:endParaRPr lang="en-US" dirty="0" smtClean="0"/>
          </a:p>
          <a:p>
            <a:r>
              <a:rPr lang="en-US" dirty="0" smtClean="0"/>
              <a:t>Convex optimization: Gradient Descent reaches global maximum</a:t>
            </a:r>
          </a:p>
          <a:p>
            <a:r>
              <a:rPr lang="en-US" dirty="0" smtClean="0"/>
              <a:t>Non-convex optimization: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9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f(x) = x^2</a:t>
            </a:r>
          </a:p>
          <a:p>
            <a:r>
              <a:rPr lang="en-US" dirty="0" smtClean="0"/>
              <a:t>We want </a:t>
            </a:r>
            <a:r>
              <a:rPr lang="en-US" dirty="0" err="1" smtClean="0"/>
              <a:t>argmin</a:t>
            </a:r>
            <a:r>
              <a:rPr lang="en-US" dirty="0" smtClean="0"/>
              <a:t> f</a:t>
            </a:r>
          </a:p>
        </p:txBody>
      </p:sp>
    </p:spTree>
    <p:extLst>
      <p:ext uri="{BB962C8B-B14F-4D97-AF65-F5344CB8AC3E}">
        <p14:creationId xmlns:p14="http://schemas.microsoft.com/office/powerpoint/2010/main" val="69632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“King of production ML”</a:t>
            </a:r>
          </a:p>
          <a:p>
            <a:r>
              <a:rPr lang="en-US" dirty="0" smtClean="0"/>
              <a:t>Makes use of </a:t>
            </a:r>
            <a:r>
              <a:rPr lang="en-US" b="1" dirty="0" smtClean="0"/>
              <a:t>logistic </a:t>
            </a:r>
            <a:r>
              <a:rPr lang="en-US" dirty="0" smtClean="0"/>
              <a:t>(also called Sigmoid)</a:t>
            </a:r>
          </a:p>
          <a:p>
            <a:r>
              <a:rPr lang="en-US" dirty="0" smtClean="0"/>
              <a:t>Discriminative model</a:t>
            </a:r>
          </a:p>
          <a:p>
            <a:r>
              <a:rPr lang="en-US" b="1" dirty="0" smtClean="0"/>
              <a:t>LINEAR</a:t>
            </a:r>
            <a:r>
              <a:rPr lang="en-US" dirty="0" smtClean="0"/>
              <a:t> (more on this later)</a:t>
            </a:r>
          </a:p>
          <a:p>
            <a:r>
              <a:rPr lang="en-US" dirty="0" smtClean="0"/>
              <a:t>Almost identical to Perceptron (precursor to Neural Networks)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0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multi-layer </a:t>
            </a:r>
            <a:r>
              <a:rPr lang="en-US" dirty="0" smtClean="0"/>
              <a:t>perceptron</a:t>
            </a:r>
          </a:p>
          <a:p>
            <a:pPr lvl="1"/>
            <a:r>
              <a:rPr lang="en-US" dirty="0" smtClean="0"/>
              <a:t>Take output of first layer and give it to second etc.</a:t>
            </a:r>
          </a:p>
          <a:p>
            <a:r>
              <a:rPr lang="en-US" dirty="0" smtClean="0"/>
              <a:t>How do we leverage linear models for non-linear data?</a:t>
            </a:r>
          </a:p>
          <a:p>
            <a:r>
              <a:rPr lang="en-US" dirty="0" smtClean="0"/>
              <a:t>What are the problems with it?</a:t>
            </a:r>
          </a:p>
          <a:p>
            <a:r>
              <a:rPr lang="en-US" dirty="0" smtClean="0"/>
              <a:t>How are neural networks different?</a:t>
            </a:r>
          </a:p>
          <a:p>
            <a:pPr lvl="1"/>
            <a:r>
              <a:rPr lang="en-US" dirty="0" smtClean="0"/>
              <a:t>Learns representation</a:t>
            </a:r>
          </a:p>
          <a:p>
            <a:pPr lvl="1"/>
            <a:r>
              <a:rPr lang="en-US" dirty="0" smtClean="0"/>
              <a:t>Not bound by 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with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complexity is a double edged sword</a:t>
            </a:r>
          </a:p>
          <a:p>
            <a:pPr lvl="1"/>
            <a:r>
              <a:rPr lang="en-US" dirty="0" smtClean="0"/>
              <a:t>How do we train these complex models with intricate dependencies?</a:t>
            </a:r>
          </a:p>
          <a:p>
            <a:r>
              <a:rPr lang="en-US" dirty="0" smtClean="0"/>
              <a:t>Not convex</a:t>
            </a:r>
          </a:p>
          <a:p>
            <a:r>
              <a:rPr lang="en-US" dirty="0" smtClean="0"/>
              <a:t>Much more computationally 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7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2641600"/>
            <a:ext cx="5080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3740944"/>
            <a:ext cx="5080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68600" y="2370138"/>
            <a:ext cx="508000" cy="520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68600" y="3185716"/>
            <a:ext cx="508000" cy="520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68600" y="4001294"/>
            <a:ext cx="508000" cy="520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29100" y="2773364"/>
            <a:ext cx="508000" cy="520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9100" y="3582988"/>
            <a:ext cx="508000" cy="520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 flipV="1">
            <a:off x="2108200" y="2630488"/>
            <a:ext cx="660400" cy="271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2108200" y="2901950"/>
            <a:ext cx="650081" cy="53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</p:cNvCxnSpPr>
          <p:nvPr/>
        </p:nvCxnSpPr>
        <p:spPr>
          <a:xfrm>
            <a:off x="2108200" y="2901950"/>
            <a:ext cx="650081" cy="1359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7" idx="2"/>
          </p:cNvCxnSpPr>
          <p:nvPr/>
        </p:nvCxnSpPr>
        <p:spPr>
          <a:xfrm flipV="1">
            <a:off x="2108200" y="2630488"/>
            <a:ext cx="660400" cy="137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9" idx="2"/>
          </p:cNvCxnSpPr>
          <p:nvPr/>
        </p:nvCxnSpPr>
        <p:spPr>
          <a:xfrm>
            <a:off x="2108200" y="4001294"/>
            <a:ext cx="660400" cy="260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8" idx="2"/>
          </p:cNvCxnSpPr>
          <p:nvPr/>
        </p:nvCxnSpPr>
        <p:spPr>
          <a:xfrm flipV="1">
            <a:off x="2108200" y="3446066"/>
            <a:ext cx="660400" cy="555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6"/>
            <a:endCxn id="10" idx="2"/>
          </p:cNvCxnSpPr>
          <p:nvPr/>
        </p:nvCxnSpPr>
        <p:spPr>
          <a:xfrm flipV="1">
            <a:off x="3276600" y="3033714"/>
            <a:ext cx="952500" cy="122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6"/>
            <a:endCxn id="10" idx="2"/>
          </p:cNvCxnSpPr>
          <p:nvPr/>
        </p:nvCxnSpPr>
        <p:spPr>
          <a:xfrm>
            <a:off x="3276600" y="2630488"/>
            <a:ext cx="952500" cy="40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1" idx="2"/>
          </p:cNvCxnSpPr>
          <p:nvPr/>
        </p:nvCxnSpPr>
        <p:spPr>
          <a:xfrm>
            <a:off x="3286919" y="2630488"/>
            <a:ext cx="942181" cy="1212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10" idx="2"/>
          </p:cNvCxnSpPr>
          <p:nvPr/>
        </p:nvCxnSpPr>
        <p:spPr>
          <a:xfrm flipV="1">
            <a:off x="3276600" y="3033714"/>
            <a:ext cx="952500" cy="412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6"/>
            <a:endCxn id="11" idx="2"/>
          </p:cNvCxnSpPr>
          <p:nvPr/>
        </p:nvCxnSpPr>
        <p:spPr>
          <a:xfrm>
            <a:off x="3276600" y="3446066"/>
            <a:ext cx="952500" cy="397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6"/>
            <a:endCxn id="11" idx="2"/>
          </p:cNvCxnSpPr>
          <p:nvPr/>
        </p:nvCxnSpPr>
        <p:spPr>
          <a:xfrm flipV="1">
            <a:off x="3276600" y="3843338"/>
            <a:ext cx="952500" cy="41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197600" y="3706416"/>
            <a:ext cx="508000" cy="520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197600" y="2976563"/>
            <a:ext cx="508000" cy="520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197600" y="2245519"/>
            <a:ext cx="5080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996508" y="3052247"/>
            <a:ext cx="256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Units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96508" y="3782100"/>
            <a:ext cx="256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Units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996507" y="2321203"/>
            <a:ext cx="256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 Units</a:t>
            </a:r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311900" y="4660900"/>
            <a:ext cx="393700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996507" y="4482584"/>
                <a:ext cx="2567781" cy="75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Multiplication with some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507" y="4482584"/>
                <a:ext cx="2567781" cy="753220"/>
              </a:xfrm>
              <a:prstGeom prst="rect">
                <a:avLst/>
              </a:prstGeom>
              <a:blipFill rotWithShape="0">
                <a:blip r:embed="rId2"/>
                <a:stretch>
                  <a:fillRect l="-2138" t="-4032" r="-1425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ame 69"/>
          <p:cNvSpPr/>
          <p:nvPr/>
        </p:nvSpPr>
        <p:spPr>
          <a:xfrm>
            <a:off x="3295982" y="2370138"/>
            <a:ext cx="922799" cy="21518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2108200" y="2370138"/>
            <a:ext cx="650081" cy="21518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2052507" y="4805760"/>
                <a:ext cx="66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507" y="4805760"/>
                <a:ext cx="6604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3422650" y="4805760"/>
                <a:ext cx="66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50" y="4805760"/>
                <a:ext cx="6604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eft Brace 76"/>
          <p:cNvSpPr/>
          <p:nvPr/>
        </p:nvSpPr>
        <p:spPr>
          <a:xfrm rot="16200000">
            <a:off x="2877212" y="4218054"/>
            <a:ext cx="290775" cy="20559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670574" y="5435431"/>
            <a:ext cx="98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1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Neural Network (Actual Math)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dirty="0"/>
              <a:t>:</a:t>
            </a:r>
            <a:r>
              <a:rPr lang="en-US" dirty="0" smtClean="0"/>
              <a:t> input layer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 : hidden activation (basically 2*Sigmoid </a:t>
            </a:r>
            <a:r>
              <a:rPr lang="mr-IN" dirty="0" smtClean="0"/>
              <a:t>–</a:t>
            </a:r>
            <a:r>
              <a:rPr lang="en-US" dirty="0" smtClean="0"/>
              <a:t> 1)</a:t>
            </a:r>
          </a:p>
          <a:p>
            <a:r>
              <a:rPr lang="en-US" b="1" dirty="0" err="1" smtClean="0"/>
              <a:t>Softmax</a:t>
            </a:r>
            <a:r>
              <a:rPr lang="en-US" dirty="0" smtClean="0"/>
              <a:t> : output activation</a:t>
            </a:r>
          </a:p>
          <a:p>
            <a:endParaRPr lang="en-US" dirty="0"/>
          </a:p>
          <a:p>
            <a:r>
              <a:rPr lang="en-US" dirty="0" smtClean="0"/>
              <a:t>How do we generate a prediction?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train Neural Networks?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Loss function: log-likelihood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b="1" dirty="0" smtClean="0"/>
                  <a:t>Get gradients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Update weights using gradient descent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bSup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𝑔𝑟𝑎𝑑𝑖𝑒𝑛𝑡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Epsilon is the learning rate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6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“Apply chain rule until you die”</a:t>
            </a:r>
          </a:p>
          <a:p>
            <a:r>
              <a:rPr lang="en-US" dirty="0" smtClean="0"/>
              <a:t>Relies on a concept called the </a:t>
            </a:r>
            <a:r>
              <a:rPr lang="en-US" b="1" dirty="0" smtClean="0"/>
              <a:t>computational graph</a:t>
            </a:r>
          </a:p>
          <a:p>
            <a:r>
              <a:rPr lang="en-US" dirty="0" smtClean="0"/>
              <a:t>We will look at a neural network in various abstractions.</a:t>
            </a:r>
          </a:p>
          <a:p>
            <a:pPr lvl="1"/>
            <a:r>
              <a:rPr lang="en-US" dirty="0" smtClean="0"/>
              <a:t>Gates: Addition, Multiplication</a:t>
            </a:r>
          </a:p>
          <a:p>
            <a:pPr lvl="1"/>
            <a:r>
              <a:rPr lang="en-US" dirty="0" smtClean="0"/>
              <a:t>Activations: Sigmoid, </a:t>
            </a:r>
            <a:r>
              <a:rPr lang="en-US" dirty="0" err="1" smtClean="0"/>
              <a:t>Tanh</a:t>
            </a:r>
            <a:endParaRPr lang="en-US" dirty="0"/>
          </a:p>
          <a:p>
            <a:pPr lvl="1"/>
            <a:r>
              <a:rPr lang="en-US" dirty="0" smtClean="0"/>
              <a:t>Output: </a:t>
            </a:r>
            <a:r>
              <a:rPr lang="en-US" dirty="0" err="1" smtClean="0"/>
              <a:t>Softmax</a:t>
            </a:r>
            <a:endParaRPr lang="en-US" dirty="0" smtClean="0"/>
          </a:p>
          <a:p>
            <a:pPr lvl="1"/>
            <a:r>
              <a:rPr lang="en-US" dirty="0" smtClean="0"/>
              <a:t>(optional) Layer: Combination of of the three above</a:t>
            </a:r>
          </a:p>
          <a:p>
            <a:pPr lvl="1"/>
            <a:r>
              <a:rPr lang="en-US" dirty="0" smtClean="0"/>
              <a:t>(optional) Model: Comprised of multiple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2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Aviral Mansingka</a:t>
            </a:r>
          </a:p>
          <a:p>
            <a:r>
              <a:rPr lang="en-US" smtClean="0"/>
              <a:t>amansin@purdue.edu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aviralmansingka</a:t>
            </a:r>
            <a:r>
              <a:rPr lang="en-US" dirty="0" smtClean="0"/>
              <a:t>/deep-learning-talks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2438399" y="2692400"/>
            <a:ext cx="817033" cy="643466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6566" y="2821000"/>
            <a:ext cx="6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99067" y="2133600"/>
            <a:ext cx="692150" cy="5757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2417" y="3335866"/>
            <a:ext cx="558800" cy="5757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6"/>
            <a:endCxn id="4" idx="1"/>
          </p:cNvCxnSpPr>
          <p:nvPr/>
        </p:nvCxnSpPr>
        <p:spPr>
          <a:xfrm>
            <a:off x="1691217" y="2421467"/>
            <a:ext cx="747182" cy="59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4" idx="1"/>
          </p:cNvCxnSpPr>
          <p:nvPr/>
        </p:nvCxnSpPr>
        <p:spPr>
          <a:xfrm flipV="1">
            <a:off x="1691217" y="3014133"/>
            <a:ext cx="74718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255432" y="3014133"/>
            <a:ext cx="571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32417" y="4324614"/>
            <a:ext cx="558800" cy="5757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32417" y="5489311"/>
            <a:ext cx="558800" cy="5757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/>
          <p:cNvCxnSpPr>
            <a:stCxn id="30" idx="6"/>
            <a:endCxn id="39" idx="1"/>
          </p:cNvCxnSpPr>
          <p:nvPr/>
        </p:nvCxnSpPr>
        <p:spPr>
          <a:xfrm>
            <a:off x="1691217" y="4612481"/>
            <a:ext cx="889000" cy="5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9" idx="1"/>
          </p:cNvCxnSpPr>
          <p:nvPr/>
        </p:nvCxnSpPr>
        <p:spPr>
          <a:xfrm flipV="1">
            <a:off x="1691216" y="5167578"/>
            <a:ext cx="889001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ame 38"/>
          <p:cNvSpPr/>
          <p:nvPr/>
        </p:nvSpPr>
        <p:spPr>
          <a:xfrm>
            <a:off x="2580217" y="4845845"/>
            <a:ext cx="817033" cy="643466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14625" y="4977857"/>
            <a:ext cx="66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Mul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77141" y="5196389"/>
            <a:ext cx="571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43348" y="4931041"/>
            <a:ext cx="667809" cy="5582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824815" y="2726266"/>
            <a:ext cx="558800" cy="575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1" name="Frame 50"/>
          <p:cNvSpPr/>
          <p:nvPr/>
        </p:nvSpPr>
        <p:spPr>
          <a:xfrm>
            <a:off x="7481356" y="2583933"/>
            <a:ext cx="2712511" cy="643466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36933" y="2726266"/>
            <a:ext cx="2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Activation/Output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9" idx="6"/>
            <a:endCxn id="51" idx="1"/>
          </p:cNvCxnSpPr>
          <p:nvPr/>
        </p:nvCxnSpPr>
        <p:spPr>
          <a:xfrm>
            <a:off x="6844238" y="2902465"/>
            <a:ext cx="637118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85438" y="2614598"/>
            <a:ext cx="558800" cy="575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800291" y="2614599"/>
            <a:ext cx="558800" cy="5757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1" idx="3"/>
            <a:endCxn id="60" idx="2"/>
          </p:cNvCxnSpPr>
          <p:nvPr/>
        </p:nvCxnSpPr>
        <p:spPr>
          <a:xfrm flipV="1">
            <a:off x="10193867" y="2902466"/>
            <a:ext cx="606424" cy="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00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Phase</a:t>
            </a:r>
          </a:p>
          <a:p>
            <a:pPr lvl="1"/>
            <a:r>
              <a:rPr lang="en-US" dirty="0" smtClean="0"/>
              <a:t>Inputs are computed and move in the direction of the arrows</a:t>
            </a:r>
          </a:p>
          <a:p>
            <a:pPr lvl="1"/>
            <a:r>
              <a:rPr lang="en-US" dirty="0" smtClean="0"/>
              <a:t>Can be variable inputs to a gate</a:t>
            </a:r>
          </a:p>
          <a:p>
            <a:endParaRPr lang="en-US" dirty="0"/>
          </a:p>
          <a:p>
            <a:r>
              <a:rPr lang="en-US" dirty="0" smtClean="0"/>
              <a:t>Backward Phase</a:t>
            </a:r>
          </a:p>
          <a:p>
            <a:pPr lvl="1"/>
            <a:r>
              <a:rPr lang="en-US" dirty="0" smtClean="0"/>
              <a:t>Every gate has exactly one input </a:t>
            </a:r>
            <a:r>
              <a:rPr lang="en-US" b="1" dirty="0" smtClean="0"/>
              <a:t>loss gradient</a:t>
            </a:r>
          </a:p>
          <a:p>
            <a:pPr lvl="1"/>
            <a:r>
              <a:rPr lang="en-US" b="1" dirty="0" smtClean="0"/>
              <a:t>Loss gradients </a:t>
            </a:r>
            <a:r>
              <a:rPr lang="en-US" dirty="0" smtClean="0"/>
              <a:t>must move back (back-propagation)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61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are going to cover neural networks from start to finish</a:t>
            </a:r>
          </a:p>
          <a:p>
            <a:r>
              <a:rPr lang="en-US" dirty="0" smtClean="0"/>
              <a:t>We are going to introduce you to </a:t>
            </a:r>
            <a:r>
              <a:rPr lang="en-US" dirty="0" err="1" smtClean="0"/>
              <a:t>keras</a:t>
            </a:r>
            <a:r>
              <a:rPr lang="en-US" dirty="0" smtClean="0"/>
              <a:t> (my fav library)</a:t>
            </a:r>
          </a:p>
          <a:p>
            <a:r>
              <a:rPr lang="en-US" dirty="0" smtClean="0"/>
              <a:t>We are going to look at my brother’s chat and tell if he likes 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Aviral Mansingka</a:t>
            </a:r>
          </a:p>
          <a:p>
            <a:r>
              <a:rPr lang="en-US" dirty="0" err="1" smtClean="0"/>
              <a:t>amansin@purdue.edu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aviralmansingka</a:t>
            </a:r>
            <a:r>
              <a:rPr lang="en-US" dirty="0" smtClean="0"/>
              <a:t>/deep-learning-talks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(Regression)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Talk of the series</a:t>
            </a:r>
          </a:p>
          <a:p>
            <a:r>
              <a:rPr lang="en-US" dirty="0" smtClean="0"/>
              <a:t>Loosely covering Chapter 6 of </a:t>
            </a:r>
            <a:r>
              <a:rPr lang="en-US" dirty="0" err="1" smtClean="0"/>
              <a:t>deeplearningbook.org</a:t>
            </a:r>
            <a:endParaRPr lang="en-US" dirty="0" smtClean="0"/>
          </a:p>
          <a:p>
            <a:r>
              <a:rPr lang="en-US" dirty="0" smtClean="0"/>
              <a:t>Inspired from CS231n, </a:t>
            </a:r>
            <a:r>
              <a:rPr lang="en-US" dirty="0" err="1" smtClean="0"/>
              <a:t>dennybritz</a:t>
            </a:r>
            <a:r>
              <a:rPr lang="en-US" dirty="0" smtClean="0"/>
              <a:t>/</a:t>
            </a:r>
            <a:r>
              <a:rPr lang="en-US" dirty="0" err="1" smtClean="0"/>
              <a:t>nn</a:t>
            </a:r>
            <a:r>
              <a:rPr lang="en-US" dirty="0" smtClean="0"/>
              <a:t>-from-scratch</a:t>
            </a:r>
          </a:p>
          <a:p>
            <a:r>
              <a:rPr lang="en-US" dirty="0" smtClean="0"/>
              <a:t>Submit Feedback!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Bag of words representations of sentences</a:t>
            </a:r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Logistic Regression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728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“The process of building machines that learn”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Loss Functions</a:t>
            </a:r>
          </a:p>
          <a:p>
            <a:pPr lvl="1"/>
            <a:r>
              <a:rPr lang="en-US" dirty="0" smtClean="0"/>
              <a:t>Measure of how good out predictions are</a:t>
            </a:r>
          </a:p>
          <a:p>
            <a:pPr lvl="1"/>
            <a:r>
              <a:rPr lang="en-US" dirty="0" smtClean="0"/>
              <a:t>Also called objective functions/ cost functions</a:t>
            </a:r>
          </a:p>
          <a:p>
            <a:pPr lvl="1"/>
            <a:r>
              <a:rPr lang="en-US" dirty="0" smtClean="0"/>
              <a:t>E.g. log-likelihood, </a:t>
            </a:r>
            <a:r>
              <a:rPr lang="en-US" b="1" dirty="0" smtClean="0"/>
              <a:t>zero-one loss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Generative: models the distribution of inputs and outputs together               e.g.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Discriminative: models the distributions of labels conditioned on input        e.g. 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5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Given some data point, determine which of 2 classes it belongs to.</a:t>
            </a:r>
          </a:p>
          <a:p>
            <a:r>
              <a:rPr lang="en-US" dirty="0" smtClean="0"/>
              <a:t>E.g. Generative model: Naïve Bayes</a:t>
            </a:r>
          </a:p>
          <a:p>
            <a:pPr lvl="1"/>
            <a:r>
              <a:rPr lang="en-US" dirty="0" smtClean="0"/>
              <a:t>Makes classification based on which is more likely (recall Maximum Likelihood Estimation)</a:t>
            </a:r>
          </a:p>
          <a:p>
            <a:r>
              <a:rPr lang="en-US" dirty="0" smtClean="0"/>
              <a:t>E.g. Discriminative model: Logistic Regression </a:t>
            </a:r>
          </a:p>
          <a:p>
            <a:pPr lvl="1"/>
            <a:r>
              <a:rPr lang="en-US" dirty="0" smtClean="0"/>
              <a:t>Makes classification using a decision boundary (more on this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clearly defined problems in natural language</a:t>
            </a:r>
          </a:p>
          <a:p>
            <a:r>
              <a:rPr lang="en-US" dirty="0" smtClean="0"/>
              <a:t>State of the art is pretty good! (+90% on hard datasets)</a:t>
            </a:r>
          </a:p>
          <a:p>
            <a:r>
              <a:rPr lang="en-US" dirty="0" smtClean="0"/>
              <a:t>Fundamentally,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/>
              <a:t>“Given a sentence, tell me whether it has a positive or negative tone”\</a:t>
            </a:r>
          </a:p>
          <a:p>
            <a:r>
              <a:rPr lang="en-US" dirty="0" smtClean="0"/>
              <a:t>An application of binary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7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Assumption: Words occur independent of one another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Given some list of sentences, find all words that occur in them -&gt; vocabulary</a:t>
            </a:r>
          </a:p>
          <a:p>
            <a:pPr lvl="1"/>
            <a:r>
              <a:rPr lang="en-US" dirty="0" smtClean="0"/>
              <a:t>Create a vector of size(vocabulary) and set all values to zero</a:t>
            </a:r>
          </a:p>
          <a:p>
            <a:pPr lvl="1"/>
            <a:r>
              <a:rPr lang="en-US" dirty="0" smtClean="0"/>
              <a:t>Given a new sentence,</a:t>
            </a:r>
            <a:r>
              <a:rPr lang="en-US" b="1" dirty="0" smtClean="0"/>
              <a:t> increment </a:t>
            </a:r>
            <a:r>
              <a:rPr lang="en-US" dirty="0" smtClean="0"/>
              <a:t>the value at the position of the word in the vector</a:t>
            </a:r>
          </a:p>
          <a:p>
            <a:r>
              <a:rPr lang="en-US" dirty="0" smtClean="0"/>
              <a:t>Makes no assumption about sentiment in the data, model learns this from a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4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S1: “Java is horribly terse”</a:t>
            </a:r>
          </a:p>
          <a:p>
            <a:r>
              <a:rPr lang="en-US" dirty="0" smtClean="0"/>
              <a:t>S2: “Python is beautiful”</a:t>
            </a:r>
          </a:p>
          <a:p>
            <a:r>
              <a:rPr lang="en-US" dirty="0" smtClean="0"/>
              <a:t>Vocab: </a:t>
            </a:r>
            <a:br>
              <a:rPr lang="en-US" dirty="0" smtClean="0"/>
            </a:br>
            <a:r>
              <a:rPr lang="en-US" dirty="0" smtClean="0"/>
              <a:t>{“python”: 0, “java”: 1, “is”: 2, “horribly”: 3, “beautiful”: 4, “terse”: 5}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0 1 2 3 4 5</a:t>
            </a:r>
            <a:br>
              <a:rPr lang="en-US" dirty="0" smtClean="0"/>
            </a:br>
            <a:r>
              <a:rPr lang="en-US" dirty="0" smtClean="0"/>
              <a:t>S1:[0 1 1 1 0 1]</a:t>
            </a:r>
            <a:br>
              <a:rPr lang="en-US" dirty="0" smtClean="0"/>
            </a:br>
            <a:r>
              <a:rPr lang="en-US" dirty="0" smtClean="0"/>
              <a:t>S2:[1 0 1 0 1 0]</a:t>
            </a:r>
          </a:p>
        </p:txBody>
      </p:sp>
    </p:spTree>
    <p:extLst>
      <p:ext uri="{BB962C8B-B14F-4D97-AF65-F5344CB8AC3E}">
        <p14:creationId xmlns:p14="http://schemas.microsoft.com/office/powerpoint/2010/main" val="163540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718</Words>
  <Application>Microsoft Macintosh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Introduction to Neural Networks</vt:lpstr>
      <vt:lpstr>Introduction to Neural Networks</vt:lpstr>
      <vt:lpstr>Logistics (Regression)</vt:lpstr>
      <vt:lpstr>Recap</vt:lpstr>
      <vt:lpstr>Machine Learning</vt:lpstr>
      <vt:lpstr>Binary Classification </vt:lpstr>
      <vt:lpstr>Sentiment Analysis</vt:lpstr>
      <vt:lpstr>Bag of Words</vt:lpstr>
      <vt:lpstr>Bag of Words (example)</vt:lpstr>
      <vt:lpstr>Bag of Words (Contd.)</vt:lpstr>
      <vt:lpstr>Gradient Descent</vt:lpstr>
      <vt:lpstr>Gradient Descent (example)</vt:lpstr>
      <vt:lpstr>Logistic Regression</vt:lpstr>
      <vt:lpstr>Motivations for Neural Networks</vt:lpstr>
      <vt:lpstr>Difficulties with Neural Networks</vt:lpstr>
      <vt:lpstr>Structure of Neural Networks</vt:lpstr>
      <vt:lpstr>Structure of Neural Network (Actual Math)</vt:lpstr>
      <vt:lpstr>How do we train Neural Networks?</vt:lpstr>
      <vt:lpstr>Backpropagation</vt:lpstr>
      <vt:lpstr>Computational Graph</vt:lpstr>
      <vt:lpstr>Computation Graph</vt:lpstr>
      <vt:lpstr>Implementation Time!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Aviral Mansingka</dc:creator>
  <cp:lastModifiedBy>Aviral Mansingka</cp:lastModifiedBy>
  <cp:revision>12</cp:revision>
  <dcterms:created xsi:type="dcterms:W3CDTF">2017-10-19T15:41:08Z</dcterms:created>
  <dcterms:modified xsi:type="dcterms:W3CDTF">2017-10-19T20:45:25Z</dcterms:modified>
</cp:coreProperties>
</file>