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86" r:id="rId5"/>
    <p:sldId id="287" r:id="rId6"/>
    <p:sldId id="258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3" r:id="rId17"/>
    <p:sldId id="285" r:id="rId18"/>
    <p:sldId id="259" r:id="rId19"/>
    <p:sldId id="260" r:id="rId20"/>
    <p:sldId id="265" r:id="rId21"/>
    <p:sldId id="264" r:id="rId22"/>
    <p:sldId id="266" r:id="rId23"/>
    <p:sldId id="273" r:id="rId24"/>
    <p:sldId id="272" r:id="rId25"/>
    <p:sldId id="288" r:id="rId26"/>
    <p:sldId id="289" r:id="rId27"/>
    <p:sldId id="290" r:id="rId28"/>
    <p:sldId id="291" r:id="rId29"/>
    <p:sldId id="293" r:id="rId30"/>
    <p:sldId id="294" r:id="rId31"/>
    <p:sldId id="295" r:id="rId32"/>
    <p:sldId id="296" r:id="rId33"/>
    <p:sldId id="292" r:id="rId34"/>
    <p:sldId id="298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1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5792-7092-A847-BDFE-DFFF72D42A4A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3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5792-7092-A847-BDFE-DFFF72D42A4A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C554-8AAA-BE49-8977-B1FDD8D12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mansin@purdue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mansin@purdue.edu" TargetMode="External"/><Relationship Id="rId3" Type="http://schemas.openxmlformats.org/officeDocument/2006/relationships/hyperlink" Target="https://aviralmansingka.sarahah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mansin@purdue.edu" TargetMode="External"/><Relationship Id="rId3" Type="http://schemas.openxmlformats.org/officeDocument/2006/relationships/hyperlink" Target="https://aviralmansingka.sarahah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Aviral Mansingka</a:t>
            </a:r>
          </a:p>
          <a:p>
            <a:r>
              <a:rPr lang="en-US" dirty="0" smtClean="0">
                <a:hlinkClick r:id="rId2"/>
              </a:rPr>
              <a:t>amansin@purdue.edu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</a:t>
            </a:r>
          </a:p>
          <a:p>
            <a:r>
              <a:rPr lang="en-US" dirty="0" smtClean="0"/>
              <a:t>Performance Measure</a:t>
            </a:r>
          </a:p>
          <a:p>
            <a:r>
              <a:rPr lang="en-US" dirty="0" smtClean="0"/>
              <a:t>Experience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”What do you want your model to output?”</a:t>
            </a:r>
          </a:p>
          <a:p>
            <a:r>
              <a:rPr lang="en-US" dirty="0" smtClean="0"/>
              <a:t>NOT LEARNING</a:t>
            </a:r>
          </a:p>
          <a:p>
            <a:r>
              <a:rPr lang="en-US" dirty="0" smtClean="0"/>
              <a:t>E.g. handwritten digit recognition, image classification, price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endParaRPr lang="en-US" dirty="0"/>
          </a:p>
          <a:p>
            <a:r>
              <a:rPr lang="en-US" dirty="0" smtClean="0"/>
              <a:t>Regression</a:t>
            </a:r>
          </a:p>
          <a:p>
            <a:endParaRPr lang="en-US" dirty="0"/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model of evaluating how good we are. (Accuracy)</a:t>
            </a:r>
          </a:p>
          <a:p>
            <a:r>
              <a:rPr lang="en-US" dirty="0" smtClean="0"/>
              <a:t>E.g. zero-one loss, error-rate</a:t>
            </a:r>
          </a:p>
          <a:p>
            <a:endParaRPr lang="en-US" dirty="0"/>
          </a:p>
          <a:p>
            <a:r>
              <a:rPr lang="en-US" dirty="0" smtClean="0"/>
              <a:t>Raises important questions about evaluating our results</a:t>
            </a:r>
          </a:p>
          <a:p>
            <a:endParaRPr lang="en-US" dirty="0"/>
          </a:p>
          <a:p>
            <a:r>
              <a:rPr lang="en-US" dirty="0" smtClean="0"/>
              <a:t>Generalization!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xample: single point of data. E.g. (Aviral, Junior,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ataset: collection/list/array or points</a:t>
            </a:r>
          </a:p>
          <a:p>
            <a:pPr lvl="1"/>
            <a:r>
              <a:rPr lang="en-US" dirty="0" smtClean="0"/>
              <a:t>Input: generally denoted ‘x’</a:t>
            </a:r>
          </a:p>
          <a:p>
            <a:pPr lvl="1"/>
            <a:r>
              <a:rPr lang="en-US" dirty="0" smtClean="0"/>
              <a:t>Output: generally denoted ’y’</a:t>
            </a:r>
          </a:p>
          <a:p>
            <a:endParaRPr lang="en-US" dirty="0"/>
          </a:p>
          <a:p>
            <a:r>
              <a:rPr lang="en-US" dirty="0" smtClean="0"/>
              <a:t>Unsupervised learning: Discover the structure of the dataset</a:t>
            </a:r>
          </a:p>
          <a:p>
            <a:pPr lvl="1"/>
            <a:r>
              <a:rPr lang="en-US" dirty="0" smtClean="0"/>
              <a:t>We wish to know p(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Supervised learning: Given some part of dataset, predict what the other part is.</a:t>
            </a:r>
          </a:p>
          <a:p>
            <a:pPr lvl="1"/>
            <a:r>
              <a:rPr lang="en-US" dirty="0" smtClean="0"/>
              <a:t>We wish to know 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15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Model:</a:t>
            </a:r>
          </a:p>
          <a:p>
            <a:pPr lvl="1"/>
            <a:r>
              <a:rPr lang="en-US" dirty="0" smtClean="0"/>
              <a:t>Probability distribution</a:t>
            </a:r>
          </a:p>
          <a:p>
            <a:pPr lvl="1"/>
            <a:r>
              <a:rPr lang="en-US" dirty="0" smtClean="0"/>
              <a:t>Supervised: X: -&gt; f(X; W)</a:t>
            </a:r>
          </a:p>
          <a:p>
            <a:pPr lvl="1"/>
            <a:r>
              <a:rPr lang="en-US" dirty="0" smtClean="0"/>
              <a:t>The W is the weights of the model</a:t>
            </a:r>
          </a:p>
          <a:p>
            <a:endParaRPr lang="en-US" dirty="0" smtClean="0"/>
          </a:p>
          <a:p>
            <a:r>
              <a:rPr lang="en-US" dirty="0" smtClean="0"/>
              <a:t>There are 2 things that define the model:</a:t>
            </a:r>
          </a:p>
          <a:p>
            <a:pPr lvl="1"/>
            <a:r>
              <a:rPr lang="en-US" dirty="0" smtClean="0"/>
              <a:t>The type of function used to map inputs to output</a:t>
            </a:r>
          </a:p>
          <a:p>
            <a:pPr lvl="1"/>
            <a:r>
              <a:rPr lang="en-US" dirty="0" smtClean="0"/>
              <a:t>The weights that characterize the function</a:t>
            </a:r>
          </a:p>
          <a:p>
            <a:pPr lvl="1"/>
            <a:r>
              <a:rPr lang="en-US" dirty="0" smtClean="0"/>
              <a:t>E.g. f(X, [w1, w2]) = w1*X[0] +w2*X[1]</a:t>
            </a:r>
            <a:br>
              <a:rPr lang="en-US" dirty="0" smtClean="0"/>
            </a:br>
            <a:r>
              <a:rPr lang="en-US" dirty="0" smtClean="0"/>
              <a:t>			OR </a:t>
            </a:r>
            <a:br>
              <a:rPr lang="en-US" dirty="0" smtClean="0"/>
            </a:br>
            <a:r>
              <a:rPr lang="en-US" dirty="0" smtClean="0"/>
              <a:t>f(X, [w1, w2]) = w1*(X[0]*X[1]) + w2</a:t>
            </a:r>
          </a:p>
        </p:txBody>
      </p:sp>
    </p:spTree>
    <p:extLst>
      <p:ext uri="{BB962C8B-B14F-4D97-AF65-F5344CB8AC3E}">
        <p14:creationId xmlns:p14="http://schemas.microsoft.com/office/powerpoint/2010/main" val="7253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CONGRATS!!</a:t>
            </a:r>
          </a:p>
          <a:p>
            <a:endParaRPr lang="en-US" dirty="0"/>
          </a:p>
          <a:p>
            <a:r>
              <a:rPr lang="en-US" dirty="0" smtClean="0"/>
              <a:t>You have all taken your first step in understanding more about this illustrious field!</a:t>
            </a:r>
          </a:p>
          <a:p>
            <a:endParaRPr lang="en-US" dirty="0"/>
          </a:p>
          <a:p>
            <a:r>
              <a:rPr lang="en-US" dirty="0" smtClean="0"/>
              <a:t>Let’s take a deep dive into an example of 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Supervised </a:t>
            </a:r>
            <a:r>
              <a:rPr lang="en-US" dirty="0"/>
              <a:t>m</a:t>
            </a:r>
            <a:r>
              <a:rPr lang="en-US" dirty="0" smtClean="0"/>
              <a:t>odel for </a:t>
            </a:r>
            <a:r>
              <a:rPr lang="en-US" b="1" dirty="0" smtClean="0"/>
              <a:t>binary classification.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visualize some data!</a:t>
            </a:r>
          </a:p>
          <a:p>
            <a:endParaRPr lang="en-US" dirty="0"/>
          </a:p>
          <a:p>
            <a:r>
              <a:rPr lang="en-US" dirty="0" smtClean="0"/>
              <a:t>Its learning procedure is described as </a:t>
            </a:r>
            <a:r>
              <a:rPr lang="en-US" b="1" dirty="0" smtClean="0"/>
              <a:t>convex optimization </a:t>
            </a:r>
            <a:r>
              <a:rPr lang="en-US" dirty="0" smtClean="0"/>
              <a:t>(more on this later)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Linear Algebra (Dot Products)!</a:t>
            </a:r>
          </a:p>
          <a:p>
            <a:r>
              <a:rPr lang="en-US" dirty="0" smtClean="0"/>
              <a:t>Chain rule!</a:t>
            </a:r>
          </a:p>
          <a:p>
            <a:r>
              <a:rPr lang="en-US" dirty="0" smtClean="0"/>
              <a:t>Basic functions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THAT’S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7" y="3269304"/>
            <a:ext cx="5816600" cy="1054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7" y="1690688"/>
            <a:ext cx="8586422" cy="1408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4493908"/>
            <a:ext cx="4686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a </a:t>
            </a:r>
            <a:r>
              <a:rPr lang="en-US" dirty="0" smtClean="0"/>
              <a:t>junior graduating a year early with 6 tracks (points for guessing)</a:t>
            </a:r>
            <a:endParaRPr lang="en-US" dirty="0" smtClean="0"/>
          </a:p>
          <a:p>
            <a:r>
              <a:rPr lang="en-US" dirty="0" smtClean="0"/>
              <a:t>Started learning about machine learning and neural networks little more than a year ago</a:t>
            </a:r>
          </a:p>
          <a:p>
            <a:r>
              <a:rPr lang="en-US" dirty="0" smtClean="0"/>
              <a:t>Interned at Yelp’s Data Mining and Search team, Microsoft PowerPoint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Built a neural network to stylize images in pretty ways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87" y="4671906"/>
            <a:ext cx="3044042" cy="1910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93" y="4671906"/>
            <a:ext cx="3054268" cy="19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logistic regression work?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You have some </a:t>
                </a:r>
                <a:r>
                  <a:rPr lang="en-US" dirty="0" smtClean="0"/>
                  <a:t>input: </a:t>
                </a:r>
                <a:r>
                  <a:rPr lang="en-US" dirty="0" smtClean="0"/>
                  <a:t>	</a:t>
                </a: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You have a set of weight parameters: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You apply the dot product and add a bias term: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𝒘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endParaRPr lang="en-US" b="1" dirty="0" smtClean="0"/>
              </a:p>
              <a:p>
                <a:r>
                  <a:rPr lang="en-US" dirty="0" smtClean="0"/>
                  <a:t>You put it through </a:t>
                </a:r>
                <a:r>
                  <a:rPr lang="en-US" dirty="0" smtClean="0"/>
                  <a:t>logistic function: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𝒘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BAM! You have some likelihood or probability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logistic regression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690688"/>
            <a:ext cx="8267700" cy="4203700"/>
          </a:xfrm>
        </p:spPr>
      </p:pic>
    </p:spTree>
    <p:extLst>
      <p:ext uri="{BB962C8B-B14F-4D97-AF65-F5344CB8AC3E}">
        <p14:creationId xmlns:p14="http://schemas.microsoft.com/office/powerpoint/2010/main" val="9427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Logistic Regression work?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The weights,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 smtClean="0"/>
                  <a:t>, and bias term,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 smtClean="0"/>
                  <a:t>, are the parameters for the model. 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is why </a:t>
                </a:r>
                <a:r>
                  <a:rPr lang="en-US" dirty="0" smtClean="0"/>
                  <a:t>logistic regression models are </a:t>
                </a:r>
                <a:r>
                  <a:rPr lang="en-US" dirty="0" smtClean="0"/>
                  <a:t>under a class of models called parametric models</a:t>
                </a:r>
                <a:endParaRPr lang="en-US" b="1" dirty="0" smtClean="0"/>
              </a:p>
              <a:p>
                <a:endParaRPr lang="en-US" dirty="0"/>
              </a:p>
              <a:p>
                <a:r>
                  <a:rPr lang="en-US" dirty="0" smtClean="0"/>
                  <a:t>In order to learn our model given some data, we adjust the weight vector and bias term with some tough math</a:t>
                </a:r>
                <a:r>
                  <a:rPr lang="en-US" dirty="0" smtClean="0"/>
                  <a:t>. (more on this later)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5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 far we have learned about: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Models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Inputs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Class outputs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machine learning algorithm needs something else, a loss function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 describes how far we are from our solution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Using this </a:t>
            </a:r>
            <a:r>
              <a:rPr lang="en-US" dirty="0" err="1" smtClean="0"/>
              <a:t>tensorflow</a:t>
            </a:r>
            <a:r>
              <a:rPr lang="en-US" dirty="0" smtClean="0"/>
              <a:t> will automatically update our parameters using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6092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popular neural networks framework called </a:t>
            </a:r>
            <a:r>
              <a:rPr lang="en-US" dirty="0" err="1" smtClean="0"/>
              <a:t>tensorflow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an idea called symbolic math, and ‘building a graph’ of computations</a:t>
            </a:r>
          </a:p>
          <a:p>
            <a:endParaRPr lang="en-US" dirty="0"/>
          </a:p>
          <a:p>
            <a:r>
              <a:rPr lang="en-US" dirty="0" smtClean="0"/>
              <a:t>It’s super easy</a:t>
            </a:r>
            <a:r>
              <a:rPr lang="en-US" dirty="0" smtClean="0"/>
              <a:t>! But we aren’t going to do that </a:t>
            </a:r>
            <a:r>
              <a:rPr lang="en-US" dirty="0" smtClean="0">
                <a:sym typeface="Wingdings"/>
              </a:rPr>
              <a:t>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We are going to build everything from scratch using </a:t>
            </a:r>
            <a:r>
              <a:rPr lang="en-US" dirty="0" err="1" smtClean="0">
                <a:sym typeface="Wingdings"/>
              </a:rPr>
              <a:t>NumPy</a:t>
            </a:r>
            <a:r>
              <a:rPr lang="en-US" dirty="0" smtClean="0">
                <a:sym typeface="Wingdings"/>
              </a:rPr>
              <a:t>, a fast numerical computation library in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tell if your friends like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Task?</a:t>
            </a:r>
          </a:p>
          <a:p>
            <a:r>
              <a:rPr lang="en-US" dirty="0" smtClean="0"/>
              <a:t>Performance?</a:t>
            </a:r>
          </a:p>
          <a:p>
            <a:r>
              <a:rPr lang="en-US" dirty="0" smtClean="0"/>
              <a:t>Experience?</a:t>
            </a:r>
          </a:p>
          <a:p>
            <a:r>
              <a:rPr lang="en-US" dirty="0" smtClean="0"/>
              <a:t>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tell if your friends like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Task:</a:t>
            </a:r>
          </a:p>
          <a:p>
            <a:pPr lvl="1"/>
            <a:r>
              <a:rPr lang="en-US" dirty="0" smtClean="0"/>
              <a:t>Given a sentence, we want to know if it is ’positive’ or ‘negative’.</a:t>
            </a:r>
          </a:p>
          <a:p>
            <a:pPr lvl="1"/>
            <a:r>
              <a:rPr lang="en-US" dirty="0" smtClean="0"/>
              <a:t>For all sentences, we simply add this up and if it’s greater than 0, we are overall ‘positive’, else ‘negative’</a:t>
            </a:r>
          </a:p>
          <a:p>
            <a:r>
              <a:rPr lang="en-US" u="sng" dirty="0" smtClean="0"/>
              <a:t>Performance:</a:t>
            </a:r>
          </a:p>
          <a:p>
            <a:pPr lvl="1"/>
            <a:r>
              <a:rPr lang="en-US" dirty="0" smtClean="0"/>
              <a:t>We want to select weights such that the probability of generating our data is maximized (called </a:t>
            </a:r>
            <a:r>
              <a:rPr lang="en-US" b="1" dirty="0" smtClean="0"/>
              <a:t>Maximum Likelihood Estimation</a:t>
            </a:r>
            <a:r>
              <a:rPr lang="en-US" dirty="0" smtClean="0"/>
              <a:t>)</a:t>
            </a:r>
          </a:p>
          <a:p>
            <a:r>
              <a:rPr lang="en-US" u="sng" dirty="0" smtClean="0"/>
              <a:t>Experience:</a:t>
            </a:r>
          </a:p>
          <a:p>
            <a:pPr lvl="1"/>
            <a:r>
              <a:rPr lang="en-US" dirty="0" smtClean="0"/>
              <a:t>We are going to train our model on a subset of strongly worded reviews</a:t>
            </a:r>
          </a:p>
          <a:p>
            <a:pPr lvl="1"/>
            <a:r>
              <a:rPr lang="en-US" dirty="0" smtClean="0"/>
              <a:t>Apply the learning from that to general sentences</a:t>
            </a:r>
          </a:p>
          <a:p>
            <a:pPr lvl="1"/>
            <a:r>
              <a:rPr lang="en-US" dirty="0" smtClean="0"/>
              <a:t>How are we going to ‘learn'?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tell if your friends like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input sentences in our model? Discuss.</a:t>
            </a:r>
          </a:p>
          <a:p>
            <a:endParaRPr lang="en-US" dirty="0" smtClean="0"/>
          </a:p>
          <a:p>
            <a:r>
              <a:rPr lang="en-US" dirty="0" smtClean="0"/>
              <a:t>Converting the raw input into something the model can understand is called its representation</a:t>
            </a:r>
          </a:p>
          <a:p>
            <a:pPr lvl="1"/>
            <a:r>
              <a:rPr lang="en-US" dirty="0" smtClean="0"/>
              <a:t>It’s its own field of study (representation learning/feature engineering).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tell if your friends like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have talked about getting the gradient, now we use it</a:t>
            </a:r>
          </a:p>
          <a:p>
            <a:r>
              <a:rPr lang="en-US" u="sng" dirty="0" smtClean="0"/>
              <a:t>Learning:</a:t>
            </a:r>
          </a:p>
          <a:p>
            <a:pPr lvl="1"/>
            <a:r>
              <a:rPr lang="en-US" dirty="0" smtClean="0"/>
              <a:t>We use a form of optimization called </a:t>
            </a:r>
            <a:r>
              <a:rPr lang="en-US" b="1" dirty="0" smtClean="0"/>
              <a:t>gradient descent.</a:t>
            </a:r>
          </a:p>
          <a:p>
            <a:pPr lvl="1"/>
            <a:r>
              <a:rPr lang="en-US" dirty="0" smtClean="0"/>
              <a:t>Given some function and some inputs, we:</a:t>
            </a:r>
          </a:p>
          <a:p>
            <a:pPr lvl="2"/>
            <a:r>
              <a:rPr lang="en-US" dirty="0" smtClean="0"/>
              <a:t>calculate the gradient of the function at those points. (gradient calculation)</a:t>
            </a:r>
          </a:p>
          <a:p>
            <a:pPr lvl="2"/>
            <a:r>
              <a:rPr lang="en-US" dirty="0" smtClean="0"/>
              <a:t>Sum them up.</a:t>
            </a:r>
          </a:p>
          <a:p>
            <a:pPr lvl="2"/>
            <a:r>
              <a:rPr lang="en-US" dirty="0" smtClean="0"/>
              <a:t>We update our weights in the direction of the gradient! (update rule)</a:t>
            </a:r>
          </a:p>
          <a:p>
            <a:pPr lvl="1"/>
            <a:r>
              <a:rPr lang="en-US" dirty="0" smtClean="0"/>
              <a:t>How do we calculate the gradient?</a:t>
            </a:r>
          </a:p>
          <a:p>
            <a:pPr lvl="2"/>
            <a:r>
              <a:rPr lang="en-US" dirty="0" smtClean="0"/>
              <a:t>Math!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Gradient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Likelihood Estimation (MLE):</a:t>
            </a:r>
          </a:p>
          <a:p>
            <a:pPr lvl="1"/>
            <a:r>
              <a:rPr lang="en-US" dirty="0" smtClean="0"/>
              <a:t>Given some weights, how likely are we to generate the data?</a:t>
            </a:r>
          </a:p>
          <a:p>
            <a:pPr lvl="1"/>
            <a:r>
              <a:rPr lang="en-US" dirty="0" smtClean="0"/>
              <a:t>We want to maximize this by changing weights.</a:t>
            </a:r>
          </a:p>
          <a:p>
            <a:pPr lvl="1"/>
            <a:r>
              <a:rPr lang="en-US" dirty="0" smtClean="0"/>
              <a:t>MATH WARNING!</a:t>
            </a:r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27" y="3810174"/>
            <a:ext cx="4495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Goal/Motivations of the series!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hands on experience with Deep Learning</a:t>
            </a:r>
          </a:p>
          <a:p>
            <a:r>
              <a:rPr lang="en-US" dirty="0" smtClean="0"/>
              <a:t>Experience with frameworks for dealing with data (possibly the big variety)</a:t>
            </a:r>
          </a:p>
          <a:p>
            <a:r>
              <a:rPr lang="en-US" dirty="0" smtClean="0"/>
              <a:t>Practical knowledge in building models from scratch with plenty of examples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Gradient of 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63" y="1975937"/>
            <a:ext cx="8557258" cy="4351338"/>
          </a:xfrm>
        </p:spPr>
      </p:pic>
    </p:spTree>
    <p:extLst>
      <p:ext uri="{BB962C8B-B14F-4D97-AF65-F5344CB8AC3E}">
        <p14:creationId xmlns:p14="http://schemas.microsoft.com/office/powerpoint/2010/main" val="21053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Gradient of 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2191544"/>
            <a:ext cx="8166100" cy="3619500"/>
          </a:xfrm>
        </p:spPr>
      </p:pic>
      <p:sp>
        <p:nvSpPr>
          <p:cNvPr id="5" name="Frame 4"/>
          <p:cNvSpPr/>
          <p:nvPr/>
        </p:nvSpPr>
        <p:spPr>
          <a:xfrm>
            <a:off x="3920647" y="4359058"/>
            <a:ext cx="5448822" cy="1716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update our weights using the following strategy:</a:t>
            </a:r>
          </a:p>
          <a:p>
            <a:endParaRPr lang="en-US" dirty="0"/>
          </a:p>
          <a:p>
            <a:pPr marL="457200" lvl="1" indent="0" algn="ctr">
              <a:buNone/>
            </a:pPr>
            <a:r>
              <a:rPr lang="en-US" dirty="0" smtClean="0"/>
              <a:t>W = W </a:t>
            </a:r>
            <a:r>
              <a:rPr lang="mr-IN" dirty="0" smtClean="0"/>
              <a:t>–</a:t>
            </a:r>
            <a:r>
              <a:rPr lang="en-US" dirty="0" smtClean="0"/>
              <a:t> [ (gradient) * (learning rate)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gradient descent look like?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182741"/>
          </a:xfrm>
        </p:spPr>
      </p:pic>
    </p:spTree>
    <p:extLst>
      <p:ext uri="{BB962C8B-B14F-4D97-AF65-F5344CB8AC3E}">
        <p14:creationId xmlns:p14="http://schemas.microsoft.com/office/powerpoint/2010/main" val="12684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Armed with all this information, we can build our own model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Email:</a:t>
            </a:r>
          </a:p>
          <a:p>
            <a:pPr lvl="1"/>
            <a:r>
              <a:rPr lang="en-US" dirty="0" smtClean="0">
                <a:hlinkClick r:id="rId2"/>
              </a:rPr>
              <a:t>amansin@purdue.edu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Anonymous Feedback:</a:t>
            </a:r>
          </a:p>
          <a:p>
            <a:pPr lvl="1"/>
            <a:r>
              <a:rPr lang="en-US" dirty="0">
                <a:hlinkClick r:id="rId3"/>
              </a:rPr>
              <a:t>https://aviralmansingka.sarahah.com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9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Funky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neural algorithm of artistic style” (Shown earlier)</a:t>
            </a:r>
          </a:p>
          <a:p>
            <a:endParaRPr lang="en-US" dirty="0"/>
          </a:p>
          <a:p>
            <a:r>
              <a:rPr lang="en-US" dirty="0" smtClean="0"/>
              <a:t>Facebook’s facial recognition, Self Driving Car etc. </a:t>
            </a:r>
          </a:p>
          <a:p>
            <a:pPr lvl="1"/>
            <a:r>
              <a:rPr lang="en-US" dirty="0" smtClean="0"/>
              <a:t>Relies mostly convolutional neural networks (CNNs), something we might be able to learn about</a:t>
            </a:r>
          </a:p>
          <a:p>
            <a:endParaRPr lang="en-US" dirty="0"/>
          </a:p>
          <a:p>
            <a:r>
              <a:rPr lang="en-US" dirty="0" smtClean="0"/>
              <a:t>Predicting Diseases with IBM Watson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733" y="2811992"/>
            <a:ext cx="10515600" cy="1325563"/>
          </a:xfrm>
        </p:spPr>
        <p:txBody>
          <a:bodyPr/>
          <a:lstStyle/>
          <a:p>
            <a:r>
              <a:rPr lang="en-US" dirty="0" smtClean="0"/>
              <a:t>So</a:t>
            </a:r>
            <a:r>
              <a:rPr lang="is-IS" dirty="0" smtClean="0"/>
              <a:t>… that’s why they are awesome!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933" y="1961886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0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Sky-high overview of the Series!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733"/>
            <a:ext cx="10515600" cy="483923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Week 1: Introduction to Machine Learning + basics (Chapter 1-5)</a:t>
            </a:r>
          </a:p>
          <a:p>
            <a:endParaRPr lang="en-US" dirty="0" smtClean="0"/>
          </a:p>
          <a:p>
            <a:r>
              <a:rPr lang="en-US" dirty="0" smtClean="0"/>
              <a:t>Week 2: Neural Networks + secret project (Chapters 6-8)</a:t>
            </a:r>
          </a:p>
          <a:p>
            <a:endParaRPr lang="en-US" dirty="0" smtClean="0"/>
          </a:p>
          <a:p>
            <a:r>
              <a:rPr lang="en-US" dirty="0" smtClean="0"/>
              <a:t>Week 3: Convolutional Neural Networks + secret project (Chapter 9)</a:t>
            </a:r>
          </a:p>
          <a:p>
            <a:endParaRPr lang="en-US" dirty="0" smtClean="0"/>
          </a:p>
          <a:p>
            <a:r>
              <a:rPr lang="en-US" dirty="0" smtClean="0"/>
              <a:t>Week 4: Recurrent Networks and LSTMS + secret project (Chapter 10-11)</a:t>
            </a:r>
          </a:p>
          <a:p>
            <a:endParaRPr lang="en-US" dirty="0" smtClean="0"/>
          </a:p>
          <a:p>
            <a:r>
              <a:rPr lang="en-US" dirty="0" smtClean="0"/>
              <a:t>Week 5: ~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3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each talk!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INTERACTIVE!</a:t>
            </a:r>
          </a:p>
          <a:p>
            <a:r>
              <a:rPr lang="en-US" dirty="0" smtClean="0"/>
              <a:t>Discussion of chapter (loosely)</a:t>
            </a:r>
          </a:p>
          <a:p>
            <a:r>
              <a:rPr lang="en-US" dirty="0" smtClean="0"/>
              <a:t>Theory (~1 hour):</a:t>
            </a:r>
          </a:p>
          <a:p>
            <a:pPr lvl="1"/>
            <a:r>
              <a:rPr lang="en-US" dirty="0" smtClean="0"/>
              <a:t>High level overview of concepts</a:t>
            </a:r>
          </a:p>
          <a:p>
            <a:pPr lvl="1"/>
            <a:r>
              <a:rPr lang="en-US" dirty="0" smtClean="0"/>
              <a:t>Deep dive into some aspects I think are going to be important</a:t>
            </a:r>
          </a:p>
          <a:p>
            <a:pPr lvl="1"/>
            <a:r>
              <a:rPr lang="en-US" dirty="0" smtClean="0"/>
              <a:t>Code samples embedded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 project (rest):</a:t>
            </a:r>
          </a:p>
          <a:p>
            <a:pPr lvl="1"/>
            <a:r>
              <a:rPr lang="en-US" dirty="0" smtClean="0"/>
              <a:t>From scratch!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minimal libraries</a:t>
            </a:r>
          </a:p>
          <a:p>
            <a:pPr lvl="1"/>
            <a:r>
              <a:rPr lang="en-US" dirty="0" smtClean="0"/>
              <a:t>Summary of everything we learned this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Email:</a:t>
            </a:r>
          </a:p>
          <a:p>
            <a:pPr lvl="1"/>
            <a:r>
              <a:rPr lang="en-US" dirty="0" smtClean="0">
                <a:hlinkClick r:id="rId2"/>
              </a:rPr>
              <a:t>amansin@purdue.edu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Anonymous Feedback:</a:t>
            </a:r>
          </a:p>
          <a:p>
            <a:pPr lvl="1"/>
            <a:r>
              <a:rPr lang="en-US" dirty="0">
                <a:hlinkClick r:id="rId3"/>
              </a:rPr>
              <a:t>https://aviralmansingka.sarahah.com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9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Mitchell, 1997: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6350" y="2608262"/>
            <a:ext cx="9553575" cy="278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“A computer program is said to learn from experience E with respect to some class of Tasks T and performance measure P, if its performance at tasks in T, as measured by P, improves with experience 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1176</Words>
  <Application>Microsoft Macintosh PowerPoint</Application>
  <PresentationFormat>Widescreen</PresentationFormat>
  <Paragraphs>210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Introduction to Machine Learning!</vt:lpstr>
      <vt:lpstr>Little about me</vt:lpstr>
      <vt:lpstr>Goal/Motivations of the series!</vt:lpstr>
      <vt:lpstr>Funky Applications</vt:lpstr>
      <vt:lpstr>So… that’s why they are awesome!</vt:lpstr>
      <vt:lpstr>Sky-high overview of the Series!</vt:lpstr>
      <vt:lpstr>Structure of each talk!</vt:lpstr>
      <vt:lpstr>Additional Contact Information</vt:lpstr>
      <vt:lpstr>What’s Machine Learning</vt:lpstr>
      <vt:lpstr>What’s Machine Learning</vt:lpstr>
      <vt:lpstr>Task</vt:lpstr>
      <vt:lpstr>Task</vt:lpstr>
      <vt:lpstr>Performance Measure</vt:lpstr>
      <vt:lpstr>Experience</vt:lpstr>
      <vt:lpstr>What’s Machine Learning?</vt:lpstr>
      <vt:lpstr>What’s Machine Learning</vt:lpstr>
      <vt:lpstr>Logistic Regression</vt:lpstr>
      <vt:lpstr>Background Knowledge</vt:lpstr>
      <vt:lpstr>Dot Products</vt:lpstr>
      <vt:lpstr>How does logistic regression work?</vt:lpstr>
      <vt:lpstr>How does logistic regression work?</vt:lpstr>
      <vt:lpstr>How does Logistic Regression work?</vt:lpstr>
      <vt:lpstr>Let’s talk application</vt:lpstr>
      <vt:lpstr>Let’s talk application</vt:lpstr>
      <vt:lpstr>How to tell if your friends like you?</vt:lpstr>
      <vt:lpstr>How to tell if your friends like you?</vt:lpstr>
      <vt:lpstr>How to tell if your friends like you?</vt:lpstr>
      <vt:lpstr>How to tell if your friends like you?</vt:lpstr>
      <vt:lpstr>Calculating the Gradient of Logistic Regression</vt:lpstr>
      <vt:lpstr>Calculating the Gradient of Logistic Regression</vt:lpstr>
      <vt:lpstr>Calculating the Gradient of Logistic Regression</vt:lpstr>
      <vt:lpstr>Update rule</vt:lpstr>
      <vt:lpstr>What does gradient descent look like?</vt:lpstr>
      <vt:lpstr>Code Sample!</vt:lpstr>
      <vt:lpstr>Additional Contact Information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creator>Aviral Mansingka</dc:creator>
  <cp:lastModifiedBy>Aviral Mansingka</cp:lastModifiedBy>
  <cp:revision>31</cp:revision>
  <dcterms:created xsi:type="dcterms:W3CDTF">2017-02-18T22:06:33Z</dcterms:created>
  <dcterms:modified xsi:type="dcterms:W3CDTF">2017-10-13T01:55:21Z</dcterms:modified>
</cp:coreProperties>
</file>