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95" r:id="rId3"/>
    <p:sldId id="300" r:id="rId4"/>
    <p:sldId id="296" r:id="rId5"/>
    <p:sldId id="297" r:id="rId6"/>
    <p:sldId id="294"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298" r:id="rId21"/>
    <p:sldId id="299" r:id="rId22"/>
  </p:sldIdLst>
  <p:sldSz cx="9144000" cy="6858000" type="screen4x3"/>
  <p:notesSz cx="6858000" cy="9144000"/>
  <p:embeddedFontLst>
    <p:embeddedFont>
      <p:font typeface="Abadi" panose="020B0604020104020204" pitchFamily="34" charset="0"/>
      <p:regular r:id="rId24"/>
    </p:embeddedFont>
    <p:embeddedFont>
      <p:font typeface="Candara" panose="020E0502030303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0xsihnaAQnR/7PSBjVcidkV3VY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2"/>
    <p:restoredTop sz="96608"/>
  </p:normalViewPr>
  <p:slideViewPr>
    <p:cSldViewPr snapToGrid="0">
      <p:cViewPr varScale="1">
        <p:scale>
          <a:sx n="82" d="100"/>
          <a:sy n="82" d="100"/>
        </p:scale>
        <p:origin x="151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badi" panose="020F0502020204030204" pitchFamily="34" charset="0"/>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badi" panose="020F0502020204030204" pitchFamily="34" charset="0"/>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dirty="0"/>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badi" panose="020F0502020204030204" pitchFamily="34" charset="0"/>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lvl1pPr>
              <a:defRPr>
                <a:latin typeface="Abadi" panose="020F0502020204030204" pitchFamily="34" charset="0"/>
              </a:defRPr>
            </a:lvl1pPr>
          </a:lstStyle>
          <a:p>
            <a:pPr algn="r"/>
            <a:fld id="{00000000-1234-1234-1234-123412341234}" type="slidenum">
              <a:rPr lang="en-US" sz="1200" smtClean="0">
                <a:solidFill>
                  <a:schemeClr val="dk1"/>
                </a:solidFill>
                <a:ea typeface="Calibri"/>
                <a:cs typeface="Calibri"/>
                <a:sym typeface="Calibri"/>
              </a:rPr>
              <a:pPr algn="r"/>
              <a:t>‹#›</a:t>
            </a:fld>
            <a:endParaRPr lang="en-US" sz="1200" dirty="0">
              <a:solidFill>
                <a:schemeClr val="dk1"/>
              </a:solidFill>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F0502020204030204" pitchFamily="34" charset="0"/>
        <a:ea typeface="Abadi" panose="020F050202020403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latin typeface="Abadi" panose="020F0502020204030204" pitchFamily="34" charset="0"/>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dirty="0">
                <a:solidFill>
                  <a:schemeClr val="dk1"/>
                </a:solidFill>
                <a:latin typeface="Abadi" panose="020F0502020204030204" pitchFamily="34" charset="0"/>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atin typeface="Abadi" panose="020F0502020204030204" pitchFamily="34" charset="0"/>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dirty="0"/>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atin typeface="Abadi" panose="020F0502020204030204" pitchFamily="34" charset="0"/>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dirty="0"/>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dirty="0"/>
              <a:t>22CS016</a:t>
            </a: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US" dirty="0"/>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98989"/>
                </a:solidFill>
                <a:latin typeface="Abadi" panose="020F0502020204030204" pitchFamily="34" charset="0"/>
                <a:ea typeface="Calibri"/>
                <a:cs typeface="Calibri"/>
                <a:sym typeface="Calibri"/>
              </a:defRPr>
            </a:lvl1pPr>
            <a:lvl2pPr marL="0" marR="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dirty="0"/>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Abadi" panose="020F0502020204030204" pitchFamily="34" charset="0"/>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dirty="0"/>
              <a:t>22CS016</a:t>
            </a: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Abadi" panose="020F0502020204030204" pitchFamily="34" charset="0"/>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lang="en-US" dirty="0"/>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Abadi" panose="020F0502020204030204" pitchFamily="34" charset="0"/>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dirty="0"/>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dirty="0">
              <a:solidFill>
                <a:schemeClr val="dk1"/>
              </a:solidFill>
              <a:latin typeface="Abadi" panose="020F0502020204030204" pitchFamily="34" charset="0"/>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dirty="0">
              <a:solidFill>
                <a:schemeClr val="dk1"/>
              </a:solidFill>
              <a:latin typeface="Abadi" panose="020F0502020204030204" pitchFamily="34" charset="0"/>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dirty="0">
                <a:solidFill>
                  <a:schemeClr val="dk1"/>
                </a:solidFill>
                <a:latin typeface="Abadi" panose="020F0502020204030204" pitchFamily="34" charset="0"/>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F0502020204030204" pitchFamily="34" charset="0"/>
          <a:ea typeface="Abadi" panose="020F050202020403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F0502020204030204" pitchFamily="34" charset="0"/>
          <a:ea typeface="Abadi" panose="020F050202020403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22CS016</a:t>
            </a:r>
            <a:endParaRPr dirty="0"/>
          </a:p>
        </p:txBody>
      </p:sp>
      <p:sp>
        <p:nvSpPr>
          <p:cNvPr id="47" name="Google Shape;47;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dirty="0"/>
          </a:p>
        </p:txBody>
      </p:sp>
      <p:sp>
        <p:nvSpPr>
          <p:cNvPr id="48" name="Google Shape;48;p1"/>
          <p:cNvSpPr txBox="1"/>
          <p:nvPr/>
        </p:nvSpPr>
        <p:spPr>
          <a:xfrm>
            <a:off x="0" y="701675"/>
            <a:ext cx="9144000" cy="6019800"/>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r>
              <a:rPr lang="en-IN" sz="4800" b="1" dirty="0">
                <a:solidFill>
                  <a:srgbClr val="FF0000"/>
                </a:solidFill>
                <a:latin typeface="Calibri" panose="020F0502020204030204" pitchFamily="34" charset="0"/>
                <a:ea typeface="Candara"/>
                <a:cs typeface="Candara"/>
                <a:sym typeface="Candara"/>
              </a:rPr>
              <a:t>Language Detection</a:t>
            </a:r>
          </a:p>
          <a:p>
            <a:pPr marL="0" marR="0" lvl="0" indent="0" algn="ctr" rtl="0">
              <a:spcBef>
                <a:spcPts val="0"/>
              </a:spcBef>
              <a:spcAft>
                <a:spcPts val="0"/>
              </a:spcAft>
              <a:buNone/>
            </a:pPr>
            <a:r>
              <a:rPr lang="en-IN" sz="4800" b="1" dirty="0">
                <a:solidFill>
                  <a:srgbClr val="FF0000"/>
                </a:solidFill>
                <a:latin typeface="Calibri" panose="020F0502020204030204" pitchFamily="34" charset="0"/>
                <a:ea typeface="Candara"/>
                <a:cs typeface="Candara"/>
                <a:sym typeface="Candara"/>
              </a:rPr>
              <a:t>Using NLP</a:t>
            </a:r>
            <a:endParaRPr sz="3200" b="1" i="0" u="none" strike="noStrike" cap="none" dirty="0">
              <a:solidFill>
                <a:srgbClr val="FF0000"/>
              </a:solidFill>
              <a:latin typeface="Calibri" panose="020F0502020204030204" pitchFamily="34" charset="0"/>
              <a:ea typeface="Candara"/>
              <a:cs typeface="Candara"/>
              <a:sym typeface="Candara"/>
            </a:endParaRPr>
          </a:p>
          <a:p>
            <a:pPr marL="0" marR="0" lvl="0" indent="0" algn="ctr" rtl="0">
              <a:spcBef>
                <a:spcPts val="0"/>
              </a:spcBef>
              <a:spcAft>
                <a:spcPts val="0"/>
              </a:spcAft>
              <a:buNone/>
            </a:pPr>
            <a:endParaRPr lang="en-IN" sz="3200" dirty="0">
              <a:latin typeface="Calibri" panose="020F0502020204030204" pitchFamily="34" charset="0"/>
            </a:endParaRPr>
          </a:p>
          <a:p>
            <a:pPr marL="0" marR="0" lvl="0" indent="0" algn="ctr" rtl="0">
              <a:spcBef>
                <a:spcPts val="0"/>
              </a:spcBef>
              <a:spcAft>
                <a:spcPts val="0"/>
              </a:spcAft>
              <a:buNone/>
            </a:pPr>
            <a:r>
              <a:rPr lang="en-IN" sz="3200" b="1" dirty="0">
                <a:solidFill>
                  <a:srgbClr val="FF0000"/>
                </a:solidFill>
                <a:latin typeface="Calibri" panose="020F0502020204030204" pitchFamily="34" charset="0"/>
                <a:ea typeface="Candara"/>
                <a:cs typeface="Candara"/>
                <a:sym typeface="Candara"/>
              </a:rPr>
              <a:t>Name - Avireet Kaur</a:t>
            </a:r>
          </a:p>
          <a:p>
            <a:pPr marL="0" marR="0" lvl="0" indent="0" algn="ctr" rtl="0">
              <a:spcBef>
                <a:spcPts val="0"/>
              </a:spcBef>
              <a:spcAft>
                <a:spcPts val="0"/>
              </a:spcAft>
              <a:buNone/>
            </a:pPr>
            <a:r>
              <a:rPr lang="en-IN" sz="3200" b="1" i="0" u="none" strike="noStrike" cap="none" dirty="0">
                <a:solidFill>
                  <a:srgbClr val="FF0000"/>
                </a:solidFill>
                <a:latin typeface="Calibri" panose="020F0502020204030204" pitchFamily="34" charset="0"/>
                <a:ea typeface="Candara"/>
                <a:cs typeface="Candara"/>
                <a:sym typeface="Candara"/>
              </a:rPr>
              <a:t>Roll No - </a:t>
            </a:r>
            <a:r>
              <a:rPr lang="en-IN" sz="3200" b="1" dirty="0">
                <a:solidFill>
                  <a:srgbClr val="FF0000"/>
                </a:solidFill>
                <a:latin typeface="Calibri" panose="020F0502020204030204" pitchFamily="34" charset="0"/>
                <a:ea typeface="Candara"/>
                <a:cs typeface="Candara"/>
                <a:sym typeface="Candara"/>
              </a:rPr>
              <a:t>2210990202</a:t>
            </a:r>
            <a:endParaRPr b="1" i="0" u="none" strike="noStrike" cap="none" dirty="0">
              <a:solidFill>
                <a:srgbClr val="FF0000"/>
              </a:solidFill>
              <a:latin typeface="Calibri" panose="020F0502020204030204" pitchFamily="34" charset="0"/>
              <a:ea typeface="Candara"/>
              <a:cs typeface="Candara"/>
              <a:sym typeface="Candara"/>
            </a:endParaRPr>
          </a:p>
          <a:p>
            <a:pPr marL="0" marR="0" lvl="0" indent="0" algn="ctr" rtl="0">
              <a:spcBef>
                <a:spcPts val="0"/>
              </a:spcBef>
              <a:spcAft>
                <a:spcPts val="0"/>
              </a:spcAft>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6CD4-E899-A6F5-9E14-1EF0DEEFFA6B}"/>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CA79299B-EED4-50B0-1D9C-900116962D44}"/>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52F2281F-F11E-820C-B0C4-D8113F965D00}"/>
              </a:ext>
            </a:extLst>
          </p:cNvPr>
          <p:cNvSpPr>
            <a:spLocks noGrp="1"/>
          </p:cNvSpPr>
          <p:nvPr>
            <p:ph type="sldNum" idx="12"/>
          </p:nvPr>
        </p:nvSpPr>
        <p:spPr/>
        <p:txBody>
          <a:bodyPr/>
          <a:lstStyle/>
          <a:p>
            <a:fld id="{00000000-1234-1234-1234-123412341234}" type="slidenum">
              <a:rPr lang="en-US" smtClean="0"/>
              <a:pPr/>
              <a:t>10</a:t>
            </a:fld>
            <a:endParaRPr lang="en-US" dirty="0"/>
          </a:p>
        </p:txBody>
      </p:sp>
      <p:pic>
        <p:nvPicPr>
          <p:cNvPr id="7" name="Picture 6">
            <a:extLst>
              <a:ext uri="{FF2B5EF4-FFF2-40B4-BE49-F238E27FC236}">
                <a16:creationId xmlns:a16="http://schemas.microsoft.com/office/drawing/2014/main" id="{B54877CD-1195-504D-EC6A-8B3D1DD9E859}"/>
              </a:ext>
            </a:extLst>
          </p:cNvPr>
          <p:cNvPicPr>
            <a:picLocks noChangeAspect="1"/>
          </p:cNvPicPr>
          <p:nvPr/>
        </p:nvPicPr>
        <p:blipFill rotWithShape="1">
          <a:blip r:embed="rId2"/>
          <a:srcRect r="14035"/>
          <a:stretch/>
        </p:blipFill>
        <p:spPr>
          <a:xfrm>
            <a:off x="0" y="1351383"/>
            <a:ext cx="9144000" cy="4061540"/>
          </a:xfrm>
          <a:prstGeom prst="rect">
            <a:avLst/>
          </a:prstGeom>
        </p:spPr>
      </p:pic>
    </p:spTree>
    <p:extLst>
      <p:ext uri="{BB962C8B-B14F-4D97-AF65-F5344CB8AC3E}">
        <p14:creationId xmlns:p14="http://schemas.microsoft.com/office/powerpoint/2010/main" val="281284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BC4E-C12E-D9B2-0D17-30DB2287BEC3}"/>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D49AC3E2-E28A-979C-5D97-6A096525620B}"/>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7172294D-9B3B-3FFB-186F-8A455C07E9B7}"/>
              </a:ext>
            </a:extLst>
          </p:cNvPr>
          <p:cNvSpPr>
            <a:spLocks noGrp="1"/>
          </p:cNvSpPr>
          <p:nvPr>
            <p:ph type="sldNum" idx="12"/>
          </p:nvPr>
        </p:nvSpPr>
        <p:spPr/>
        <p:txBody>
          <a:bodyPr/>
          <a:lstStyle/>
          <a:p>
            <a:fld id="{00000000-1234-1234-1234-123412341234}" type="slidenum">
              <a:rPr lang="en-US" smtClean="0"/>
              <a:pPr/>
              <a:t>11</a:t>
            </a:fld>
            <a:endParaRPr lang="en-US" dirty="0"/>
          </a:p>
        </p:txBody>
      </p:sp>
      <p:pic>
        <p:nvPicPr>
          <p:cNvPr id="7" name="Picture 6">
            <a:extLst>
              <a:ext uri="{FF2B5EF4-FFF2-40B4-BE49-F238E27FC236}">
                <a16:creationId xmlns:a16="http://schemas.microsoft.com/office/drawing/2014/main" id="{F99A88A2-ACD0-6A73-61D6-8F297C29637E}"/>
              </a:ext>
            </a:extLst>
          </p:cNvPr>
          <p:cNvPicPr>
            <a:picLocks noChangeAspect="1"/>
          </p:cNvPicPr>
          <p:nvPr/>
        </p:nvPicPr>
        <p:blipFill rotWithShape="1">
          <a:blip r:embed="rId2"/>
          <a:srcRect r="2585"/>
          <a:stretch/>
        </p:blipFill>
        <p:spPr>
          <a:xfrm>
            <a:off x="0" y="856861"/>
            <a:ext cx="9144000" cy="5834255"/>
          </a:xfrm>
          <a:prstGeom prst="rect">
            <a:avLst/>
          </a:prstGeom>
        </p:spPr>
      </p:pic>
    </p:spTree>
    <p:extLst>
      <p:ext uri="{BB962C8B-B14F-4D97-AF65-F5344CB8AC3E}">
        <p14:creationId xmlns:p14="http://schemas.microsoft.com/office/powerpoint/2010/main" val="319916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5C46-51D1-04AA-75F1-77C339AC78BA}"/>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E2C80426-1E99-A154-D786-8B258F42A08B}"/>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C96E4D39-1D6B-A2FB-0AA8-6DE71E563978}"/>
              </a:ext>
            </a:extLst>
          </p:cNvPr>
          <p:cNvSpPr>
            <a:spLocks noGrp="1"/>
          </p:cNvSpPr>
          <p:nvPr>
            <p:ph type="sldNum" idx="12"/>
          </p:nvPr>
        </p:nvSpPr>
        <p:spPr/>
        <p:txBody>
          <a:bodyPr/>
          <a:lstStyle/>
          <a:p>
            <a:fld id="{00000000-1234-1234-1234-123412341234}" type="slidenum">
              <a:rPr lang="en-US" smtClean="0"/>
              <a:pPr/>
              <a:t>12</a:t>
            </a:fld>
            <a:endParaRPr lang="en-US" dirty="0"/>
          </a:p>
        </p:txBody>
      </p:sp>
      <p:pic>
        <p:nvPicPr>
          <p:cNvPr id="7" name="Picture 6">
            <a:extLst>
              <a:ext uri="{FF2B5EF4-FFF2-40B4-BE49-F238E27FC236}">
                <a16:creationId xmlns:a16="http://schemas.microsoft.com/office/drawing/2014/main" id="{EB0FAAEB-05F4-7F8F-F5D6-00F89892F925}"/>
              </a:ext>
            </a:extLst>
          </p:cNvPr>
          <p:cNvPicPr>
            <a:picLocks noChangeAspect="1"/>
          </p:cNvPicPr>
          <p:nvPr/>
        </p:nvPicPr>
        <p:blipFill rotWithShape="1">
          <a:blip r:embed="rId2"/>
          <a:srcRect l="6977"/>
          <a:stretch/>
        </p:blipFill>
        <p:spPr>
          <a:xfrm>
            <a:off x="0" y="1895445"/>
            <a:ext cx="9144000" cy="2853580"/>
          </a:xfrm>
          <a:prstGeom prst="rect">
            <a:avLst/>
          </a:prstGeom>
        </p:spPr>
      </p:pic>
    </p:spTree>
    <p:extLst>
      <p:ext uri="{BB962C8B-B14F-4D97-AF65-F5344CB8AC3E}">
        <p14:creationId xmlns:p14="http://schemas.microsoft.com/office/powerpoint/2010/main" val="193799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31D1-F9DB-F201-4A76-CAFF34F034E5}"/>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FC1F1238-F1AF-8863-1955-41F6354138DB}"/>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8F688025-D55C-BDA8-9AE4-587031A9956C}"/>
              </a:ext>
            </a:extLst>
          </p:cNvPr>
          <p:cNvSpPr>
            <a:spLocks noGrp="1"/>
          </p:cNvSpPr>
          <p:nvPr>
            <p:ph type="sldNum" idx="12"/>
          </p:nvPr>
        </p:nvSpPr>
        <p:spPr/>
        <p:txBody>
          <a:bodyPr/>
          <a:lstStyle/>
          <a:p>
            <a:fld id="{00000000-1234-1234-1234-123412341234}" type="slidenum">
              <a:rPr lang="en-US" smtClean="0"/>
              <a:pPr/>
              <a:t>13</a:t>
            </a:fld>
            <a:endParaRPr lang="en-US" dirty="0"/>
          </a:p>
        </p:txBody>
      </p:sp>
      <p:pic>
        <p:nvPicPr>
          <p:cNvPr id="7" name="Picture 6">
            <a:extLst>
              <a:ext uri="{FF2B5EF4-FFF2-40B4-BE49-F238E27FC236}">
                <a16:creationId xmlns:a16="http://schemas.microsoft.com/office/drawing/2014/main" id="{EF8F753F-FF0E-E22D-E6AD-E7274AA494C0}"/>
              </a:ext>
            </a:extLst>
          </p:cNvPr>
          <p:cNvPicPr>
            <a:picLocks noChangeAspect="1"/>
          </p:cNvPicPr>
          <p:nvPr/>
        </p:nvPicPr>
        <p:blipFill rotWithShape="1">
          <a:blip r:embed="rId2"/>
          <a:srcRect l="6020"/>
          <a:stretch/>
        </p:blipFill>
        <p:spPr>
          <a:xfrm>
            <a:off x="0" y="1156995"/>
            <a:ext cx="9162701" cy="4544009"/>
          </a:xfrm>
          <a:prstGeom prst="rect">
            <a:avLst/>
          </a:prstGeom>
        </p:spPr>
      </p:pic>
    </p:spTree>
    <p:extLst>
      <p:ext uri="{BB962C8B-B14F-4D97-AF65-F5344CB8AC3E}">
        <p14:creationId xmlns:p14="http://schemas.microsoft.com/office/powerpoint/2010/main" val="1602164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A9D4-0CCB-1410-CA99-E1CCE65D4939}"/>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C77928D2-9074-0629-9EC6-9FBD01C56CBA}"/>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DEFC7F4B-871E-7942-1B00-3DF84765F84A}"/>
              </a:ext>
            </a:extLst>
          </p:cNvPr>
          <p:cNvSpPr>
            <a:spLocks noGrp="1"/>
          </p:cNvSpPr>
          <p:nvPr>
            <p:ph type="sldNum" idx="12"/>
          </p:nvPr>
        </p:nvSpPr>
        <p:spPr/>
        <p:txBody>
          <a:bodyPr/>
          <a:lstStyle/>
          <a:p>
            <a:fld id="{00000000-1234-1234-1234-123412341234}" type="slidenum">
              <a:rPr lang="en-US" smtClean="0"/>
              <a:pPr/>
              <a:t>14</a:t>
            </a:fld>
            <a:endParaRPr lang="en-US" dirty="0"/>
          </a:p>
        </p:txBody>
      </p:sp>
      <p:pic>
        <p:nvPicPr>
          <p:cNvPr id="7" name="Picture 6">
            <a:extLst>
              <a:ext uri="{FF2B5EF4-FFF2-40B4-BE49-F238E27FC236}">
                <a16:creationId xmlns:a16="http://schemas.microsoft.com/office/drawing/2014/main" id="{C17E708F-1D73-C73A-4167-3ECD962537F0}"/>
              </a:ext>
            </a:extLst>
          </p:cNvPr>
          <p:cNvPicPr>
            <a:picLocks noChangeAspect="1"/>
          </p:cNvPicPr>
          <p:nvPr/>
        </p:nvPicPr>
        <p:blipFill rotWithShape="1">
          <a:blip r:embed="rId2"/>
          <a:srcRect l="3061" r="2317"/>
          <a:stretch/>
        </p:blipFill>
        <p:spPr>
          <a:xfrm>
            <a:off x="-1" y="1510258"/>
            <a:ext cx="9144001" cy="4055613"/>
          </a:xfrm>
          <a:prstGeom prst="rect">
            <a:avLst/>
          </a:prstGeom>
        </p:spPr>
      </p:pic>
    </p:spTree>
    <p:extLst>
      <p:ext uri="{BB962C8B-B14F-4D97-AF65-F5344CB8AC3E}">
        <p14:creationId xmlns:p14="http://schemas.microsoft.com/office/powerpoint/2010/main" val="3304587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D306-60E7-15A0-08BD-C94C3763F4BA}"/>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D4049E88-A4CE-2C05-FFCD-3BC3F75A0492}"/>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F7CF85BD-1A50-BA77-751E-C8A18297AAF8}"/>
              </a:ext>
            </a:extLst>
          </p:cNvPr>
          <p:cNvSpPr>
            <a:spLocks noGrp="1"/>
          </p:cNvSpPr>
          <p:nvPr>
            <p:ph type="sldNum" idx="12"/>
          </p:nvPr>
        </p:nvSpPr>
        <p:spPr/>
        <p:txBody>
          <a:bodyPr/>
          <a:lstStyle/>
          <a:p>
            <a:fld id="{00000000-1234-1234-1234-123412341234}" type="slidenum">
              <a:rPr lang="en-US" smtClean="0"/>
              <a:pPr/>
              <a:t>15</a:t>
            </a:fld>
            <a:endParaRPr lang="en-US" dirty="0"/>
          </a:p>
        </p:txBody>
      </p:sp>
      <p:pic>
        <p:nvPicPr>
          <p:cNvPr id="7" name="Picture 6">
            <a:extLst>
              <a:ext uri="{FF2B5EF4-FFF2-40B4-BE49-F238E27FC236}">
                <a16:creationId xmlns:a16="http://schemas.microsoft.com/office/drawing/2014/main" id="{54AD79EA-C356-593D-550A-807AF65CFE35}"/>
              </a:ext>
            </a:extLst>
          </p:cNvPr>
          <p:cNvPicPr>
            <a:picLocks noChangeAspect="1"/>
          </p:cNvPicPr>
          <p:nvPr/>
        </p:nvPicPr>
        <p:blipFill rotWithShape="1">
          <a:blip r:embed="rId2"/>
          <a:srcRect l="5624" r="2074"/>
          <a:stretch/>
        </p:blipFill>
        <p:spPr>
          <a:xfrm>
            <a:off x="279919" y="838200"/>
            <a:ext cx="8304246" cy="5889643"/>
          </a:xfrm>
          <a:prstGeom prst="rect">
            <a:avLst/>
          </a:prstGeom>
        </p:spPr>
      </p:pic>
    </p:spTree>
    <p:extLst>
      <p:ext uri="{BB962C8B-B14F-4D97-AF65-F5344CB8AC3E}">
        <p14:creationId xmlns:p14="http://schemas.microsoft.com/office/powerpoint/2010/main" val="1026211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7524-72C6-06D2-D182-4968EAA5CDFC}"/>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2817F742-430D-DF5C-8E17-0F13B4A0682F}"/>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79EC6917-95BB-9100-4EFD-0DB0B3DD5DA9}"/>
              </a:ext>
            </a:extLst>
          </p:cNvPr>
          <p:cNvSpPr>
            <a:spLocks noGrp="1"/>
          </p:cNvSpPr>
          <p:nvPr>
            <p:ph type="sldNum" idx="12"/>
          </p:nvPr>
        </p:nvSpPr>
        <p:spPr/>
        <p:txBody>
          <a:bodyPr/>
          <a:lstStyle/>
          <a:p>
            <a:fld id="{00000000-1234-1234-1234-123412341234}" type="slidenum">
              <a:rPr lang="en-US" smtClean="0"/>
              <a:pPr/>
              <a:t>16</a:t>
            </a:fld>
            <a:endParaRPr lang="en-US" dirty="0"/>
          </a:p>
        </p:txBody>
      </p:sp>
      <p:pic>
        <p:nvPicPr>
          <p:cNvPr id="7" name="Picture 6">
            <a:extLst>
              <a:ext uri="{FF2B5EF4-FFF2-40B4-BE49-F238E27FC236}">
                <a16:creationId xmlns:a16="http://schemas.microsoft.com/office/drawing/2014/main" id="{8FD4D6E9-8658-265C-C2AC-9B00F0DE01F0}"/>
              </a:ext>
            </a:extLst>
          </p:cNvPr>
          <p:cNvPicPr>
            <a:picLocks noChangeAspect="1"/>
          </p:cNvPicPr>
          <p:nvPr/>
        </p:nvPicPr>
        <p:blipFill rotWithShape="1">
          <a:blip r:embed="rId2"/>
          <a:srcRect l="6676" r="2764"/>
          <a:stretch/>
        </p:blipFill>
        <p:spPr>
          <a:xfrm>
            <a:off x="0" y="1537960"/>
            <a:ext cx="9144000" cy="3913354"/>
          </a:xfrm>
          <a:prstGeom prst="rect">
            <a:avLst/>
          </a:prstGeom>
        </p:spPr>
      </p:pic>
    </p:spTree>
    <p:extLst>
      <p:ext uri="{BB962C8B-B14F-4D97-AF65-F5344CB8AC3E}">
        <p14:creationId xmlns:p14="http://schemas.microsoft.com/office/powerpoint/2010/main" val="131559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0BE6-2053-34D3-8F9A-FAD704C57EEC}"/>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4C333D2E-6921-B690-0A4A-C7DD71F198CD}"/>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095A1FA1-BB18-3B57-58C1-6BFBBD5098F1}"/>
              </a:ext>
            </a:extLst>
          </p:cNvPr>
          <p:cNvSpPr>
            <a:spLocks noGrp="1"/>
          </p:cNvSpPr>
          <p:nvPr>
            <p:ph type="sldNum" idx="12"/>
          </p:nvPr>
        </p:nvSpPr>
        <p:spPr/>
        <p:txBody>
          <a:bodyPr/>
          <a:lstStyle/>
          <a:p>
            <a:fld id="{00000000-1234-1234-1234-123412341234}" type="slidenum">
              <a:rPr lang="en-US" smtClean="0"/>
              <a:pPr/>
              <a:t>17</a:t>
            </a:fld>
            <a:endParaRPr lang="en-US" dirty="0"/>
          </a:p>
        </p:txBody>
      </p:sp>
      <p:pic>
        <p:nvPicPr>
          <p:cNvPr id="7" name="Picture 6">
            <a:extLst>
              <a:ext uri="{FF2B5EF4-FFF2-40B4-BE49-F238E27FC236}">
                <a16:creationId xmlns:a16="http://schemas.microsoft.com/office/drawing/2014/main" id="{F798D86B-CDD6-453B-CB88-1997FA99CD60}"/>
              </a:ext>
            </a:extLst>
          </p:cNvPr>
          <p:cNvPicPr>
            <a:picLocks noChangeAspect="1"/>
          </p:cNvPicPr>
          <p:nvPr/>
        </p:nvPicPr>
        <p:blipFill rotWithShape="1">
          <a:blip r:embed="rId2"/>
          <a:srcRect l="3524"/>
          <a:stretch/>
        </p:blipFill>
        <p:spPr>
          <a:xfrm>
            <a:off x="0" y="811309"/>
            <a:ext cx="9144000" cy="5910166"/>
          </a:xfrm>
          <a:prstGeom prst="rect">
            <a:avLst/>
          </a:prstGeom>
        </p:spPr>
      </p:pic>
    </p:spTree>
    <p:extLst>
      <p:ext uri="{BB962C8B-B14F-4D97-AF65-F5344CB8AC3E}">
        <p14:creationId xmlns:p14="http://schemas.microsoft.com/office/powerpoint/2010/main" val="734068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B077-23C8-A639-648A-1D1BC2A154CC}"/>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2AA63F0E-CB73-C3D6-D6C8-BDDBC9D28DAE}"/>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EB416F14-738C-B368-3727-A832864DC280}"/>
              </a:ext>
            </a:extLst>
          </p:cNvPr>
          <p:cNvSpPr>
            <a:spLocks noGrp="1"/>
          </p:cNvSpPr>
          <p:nvPr>
            <p:ph type="sldNum" idx="12"/>
          </p:nvPr>
        </p:nvSpPr>
        <p:spPr/>
        <p:txBody>
          <a:bodyPr/>
          <a:lstStyle/>
          <a:p>
            <a:fld id="{00000000-1234-1234-1234-123412341234}" type="slidenum">
              <a:rPr lang="en-US" smtClean="0"/>
              <a:pPr/>
              <a:t>18</a:t>
            </a:fld>
            <a:endParaRPr lang="en-US" dirty="0"/>
          </a:p>
        </p:txBody>
      </p:sp>
      <p:pic>
        <p:nvPicPr>
          <p:cNvPr id="25" name="Picture 24">
            <a:extLst>
              <a:ext uri="{FF2B5EF4-FFF2-40B4-BE49-F238E27FC236}">
                <a16:creationId xmlns:a16="http://schemas.microsoft.com/office/drawing/2014/main" id="{844EAEDC-E221-791E-07B5-EB1CF7785D83}"/>
              </a:ext>
            </a:extLst>
          </p:cNvPr>
          <p:cNvPicPr>
            <a:picLocks noChangeAspect="1"/>
          </p:cNvPicPr>
          <p:nvPr/>
        </p:nvPicPr>
        <p:blipFill rotWithShape="1">
          <a:blip r:embed="rId2"/>
          <a:srcRect l="4115" r="8434"/>
          <a:stretch/>
        </p:blipFill>
        <p:spPr>
          <a:xfrm>
            <a:off x="167951" y="1252554"/>
            <a:ext cx="8901404" cy="4716027"/>
          </a:xfrm>
          <a:prstGeom prst="rect">
            <a:avLst/>
          </a:prstGeom>
        </p:spPr>
      </p:pic>
    </p:spTree>
    <p:extLst>
      <p:ext uri="{BB962C8B-B14F-4D97-AF65-F5344CB8AC3E}">
        <p14:creationId xmlns:p14="http://schemas.microsoft.com/office/powerpoint/2010/main" val="397319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CE63-1FAB-A59D-3CCB-4EE4B4F2F6E0}"/>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795C1B2C-7826-65A3-AA11-8E6B08A69508}"/>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A1FA123D-68BC-98D1-EB62-6322624996D5}"/>
              </a:ext>
            </a:extLst>
          </p:cNvPr>
          <p:cNvSpPr>
            <a:spLocks noGrp="1"/>
          </p:cNvSpPr>
          <p:nvPr>
            <p:ph type="sldNum" idx="12"/>
          </p:nvPr>
        </p:nvSpPr>
        <p:spPr/>
        <p:txBody>
          <a:bodyPr/>
          <a:lstStyle/>
          <a:p>
            <a:fld id="{00000000-1234-1234-1234-123412341234}" type="slidenum">
              <a:rPr lang="en-US" smtClean="0"/>
              <a:pPr/>
              <a:t>19</a:t>
            </a:fld>
            <a:endParaRPr lang="en-US" dirty="0"/>
          </a:p>
        </p:txBody>
      </p:sp>
      <p:pic>
        <p:nvPicPr>
          <p:cNvPr id="7" name="Picture 6">
            <a:extLst>
              <a:ext uri="{FF2B5EF4-FFF2-40B4-BE49-F238E27FC236}">
                <a16:creationId xmlns:a16="http://schemas.microsoft.com/office/drawing/2014/main" id="{824D9470-E3CA-4F5E-D4A3-FF285FDDD716}"/>
              </a:ext>
            </a:extLst>
          </p:cNvPr>
          <p:cNvPicPr>
            <a:picLocks noChangeAspect="1"/>
          </p:cNvPicPr>
          <p:nvPr/>
        </p:nvPicPr>
        <p:blipFill rotWithShape="1">
          <a:blip r:embed="rId2"/>
          <a:srcRect l="4966"/>
          <a:stretch/>
        </p:blipFill>
        <p:spPr>
          <a:xfrm>
            <a:off x="298579" y="838200"/>
            <a:ext cx="7987004" cy="5884547"/>
          </a:xfrm>
          <a:prstGeom prst="rect">
            <a:avLst/>
          </a:prstGeom>
        </p:spPr>
      </p:pic>
    </p:spTree>
    <p:extLst>
      <p:ext uri="{BB962C8B-B14F-4D97-AF65-F5344CB8AC3E}">
        <p14:creationId xmlns:p14="http://schemas.microsoft.com/office/powerpoint/2010/main" val="3483315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A396-E02C-1435-1C50-565E67FD25A9}"/>
              </a:ext>
            </a:extLst>
          </p:cNvPr>
          <p:cNvSpPr>
            <a:spLocks noGrp="1"/>
          </p:cNvSpPr>
          <p:nvPr>
            <p:ph type="title"/>
          </p:nvPr>
        </p:nvSpPr>
        <p:spPr/>
        <p:txBody>
          <a:bodyPr/>
          <a:lstStyle/>
          <a:p>
            <a:r>
              <a:rPr lang="en-IN" sz="4000"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Text Placeholder 2">
            <a:extLst>
              <a:ext uri="{FF2B5EF4-FFF2-40B4-BE49-F238E27FC236}">
                <a16:creationId xmlns:a16="http://schemas.microsoft.com/office/drawing/2014/main" id="{2957E920-7261-4D19-3C89-29F5B83BF4C1}"/>
              </a:ext>
            </a:extLst>
          </p:cNvPr>
          <p:cNvSpPr>
            <a:spLocks noGrp="1"/>
          </p:cNvSpPr>
          <p:nvPr>
            <p:ph type="body" idx="1"/>
          </p:nvPr>
        </p:nvSpPr>
        <p:spPr>
          <a:xfrm>
            <a:off x="251927" y="1035698"/>
            <a:ext cx="8434873" cy="5159829"/>
          </a:xfrm>
        </p:spPr>
        <p:txBody>
          <a:bodyPr/>
          <a:lstStyle/>
          <a:p>
            <a:pPr marL="114300" indent="0" algn="just">
              <a:buNone/>
            </a:pPr>
            <a:r>
              <a:rPr lang="en-US"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Language detection is crucial today for global communication, content filtering, search accuracy, multilingual customer support, translation, data analysis, and cybersecurity.</a:t>
            </a:r>
          </a:p>
          <a:p>
            <a:pPr marL="114300" indent="0" algn="just">
              <a:buNone/>
            </a:pPr>
            <a:r>
              <a:rPr lang="en-US" sz="28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ensures effective interaction across linguistic boundaries, moderates online content, enhances search relevance, facilitates customer service, enables accurate translation, informs decision-making, and aids in threat detection.</a:t>
            </a: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5FE01502-7BE1-BFBC-955E-F388FDADBF86}"/>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B2718E3C-899A-8C4D-E84C-4708BF755CC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1215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1A29-30DE-8360-4536-00B902197738}"/>
              </a:ext>
            </a:extLst>
          </p:cNvPr>
          <p:cNvSpPr>
            <a:spLocks noGrp="1"/>
          </p:cNvSpPr>
          <p:nvPr>
            <p:ph type="title"/>
          </p:nvPr>
        </p:nvSpPr>
        <p:spPr/>
        <p:txBody>
          <a:bodyPr/>
          <a:lstStyle/>
          <a:p>
            <a:r>
              <a:rPr lang="en-IN" sz="4000" b="1" dirty="0">
                <a:latin typeface="Calibri" panose="020F0502020204030204" pitchFamily="34" charset="0"/>
                <a:ea typeface="Calibri" panose="020F0502020204030204" pitchFamily="34" charset="0"/>
                <a:cs typeface="Calibri" panose="020F0502020204030204" pitchFamily="34" charset="0"/>
              </a:rPr>
              <a:t>Output</a:t>
            </a:r>
          </a:p>
        </p:txBody>
      </p:sp>
      <p:sp>
        <p:nvSpPr>
          <p:cNvPr id="4" name="Date Placeholder 3">
            <a:extLst>
              <a:ext uri="{FF2B5EF4-FFF2-40B4-BE49-F238E27FC236}">
                <a16:creationId xmlns:a16="http://schemas.microsoft.com/office/drawing/2014/main" id="{025F7742-58BB-E622-3CBA-E43F788C3E8D}"/>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3BAEAB5A-D83B-6E1E-E4CC-6B60E8B99A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pic>
        <p:nvPicPr>
          <p:cNvPr id="8" name="Picture 7">
            <a:extLst>
              <a:ext uri="{FF2B5EF4-FFF2-40B4-BE49-F238E27FC236}">
                <a16:creationId xmlns:a16="http://schemas.microsoft.com/office/drawing/2014/main" id="{D69B09D7-88F3-35B3-116E-706E0BC00FD1}"/>
              </a:ext>
            </a:extLst>
          </p:cNvPr>
          <p:cNvPicPr>
            <a:picLocks noChangeAspect="1"/>
          </p:cNvPicPr>
          <p:nvPr/>
        </p:nvPicPr>
        <p:blipFill rotWithShape="1">
          <a:blip r:embed="rId2"/>
          <a:srcRect r="8425"/>
          <a:stretch/>
        </p:blipFill>
        <p:spPr>
          <a:xfrm>
            <a:off x="-6222" y="1051891"/>
            <a:ext cx="8804989" cy="5554647"/>
          </a:xfrm>
          <a:prstGeom prst="rect">
            <a:avLst/>
          </a:prstGeom>
        </p:spPr>
      </p:pic>
    </p:spTree>
    <p:extLst>
      <p:ext uri="{BB962C8B-B14F-4D97-AF65-F5344CB8AC3E}">
        <p14:creationId xmlns:p14="http://schemas.microsoft.com/office/powerpoint/2010/main" val="301648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39CE-E16F-4F8E-0299-8B69B3276756}"/>
              </a:ext>
            </a:extLst>
          </p:cNvPr>
          <p:cNvSpPr>
            <a:spLocks noGrp="1"/>
          </p:cNvSpPr>
          <p:nvPr>
            <p:ph type="title"/>
          </p:nvPr>
        </p:nvSpPr>
        <p:spPr/>
        <p:txBody>
          <a:bodyPr/>
          <a:lstStyle/>
          <a:p>
            <a:r>
              <a:rPr lang="en-IN" sz="4000"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Text Placeholder 2">
            <a:extLst>
              <a:ext uri="{FF2B5EF4-FFF2-40B4-BE49-F238E27FC236}">
                <a16:creationId xmlns:a16="http://schemas.microsoft.com/office/drawing/2014/main" id="{86A38F77-5942-3E7C-9DDA-C19952D9B6F0}"/>
              </a:ext>
            </a:extLst>
          </p:cNvPr>
          <p:cNvSpPr>
            <a:spLocks noGrp="1"/>
          </p:cNvSpPr>
          <p:nvPr>
            <p:ph type="body" idx="1"/>
          </p:nvPr>
        </p:nvSpPr>
        <p:spPr>
          <a:xfrm>
            <a:off x="228600" y="986589"/>
            <a:ext cx="8698832" cy="5161548"/>
          </a:xfrm>
        </p:spPr>
        <p:txBody>
          <a:bodyPr/>
          <a:lstStyle/>
          <a:p>
            <a:pPr marL="114300" indent="0" algn="just">
              <a:buNone/>
            </a:pPr>
            <a:r>
              <a:rPr lang="en-US" sz="2700" dirty="0">
                <a:latin typeface="Calibri" panose="020F0502020204030204" pitchFamily="34" charset="0"/>
              </a:rPr>
              <a:t>In conclusion, language detection plays a pivotal role in enabling computers to interact with human languages effectively.</a:t>
            </a:r>
          </a:p>
          <a:p>
            <a:pPr marL="114300" indent="0" algn="just">
              <a:buNone/>
            </a:pPr>
            <a:r>
              <a:rPr lang="en-US" sz="2700" dirty="0">
                <a:latin typeface="Calibri" panose="020F0502020204030204" pitchFamily="34" charset="0"/>
              </a:rPr>
              <a:t>Through the utilization of advanced NLP techniques and machine learning algorithms, language detection systems can accurately discern the language of textual data, thereby facilitating a wide array of applications in areas such as translation, sentiment analysis, and information retrieval. </a:t>
            </a:r>
          </a:p>
          <a:p>
            <a:pPr marL="114300" indent="0" algn="just">
              <a:buNone/>
            </a:pPr>
            <a:r>
              <a:rPr lang="en-US" sz="2700" dirty="0">
                <a:latin typeface="Calibri" panose="020F0502020204030204" pitchFamily="34" charset="0"/>
              </a:rPr>
              <a:t>As the digital landscape continues to evolve, the importance of language detection in facilitating cross-cultural communication and fostering linguistic diversity remains paramount.</a:t>
            </a:r>
            <a:endParaRPr lang="en-IN" sz="2700" dirty="0">
              <a:latin typeface="Calibri" panose="020F0502020204030204" pitchFamily="34" charset="0"/>
            </a:endParaRPr>
          </a:p>
        </p:txBody>
      </p:sp>
      <p:sp>
        <p:nvSpPr>
          <p:cNvPr id="4" name="Date Placeholder 3">
            <a:extLst>
              <a:ext uri="{FF2B5EF4-FFF2-40B4-BE49-F238E27FC236}">
                <a16:creationId xmlns:a16="http://schemas.microsoft.com/office/drawing/2014/main" id="{208977F6-762E-25EB-0640-25A0E55F35DC}"/>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15D10F51-91D3-34E3-10F9-EA0F62E017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Tree>
    <p:extLst>
      <p:ext uri="{BB962C8B-B14F-4D97-AF65-F5344CB8AC3E}">
        <p14:creationId xmlns:p14="http://schemas.microsoft.com/office/powerpoint/2010/main" val="332874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D034-B6C1-B3D5-B282-FF6CC1026DA3}"/>
              </a:ext>
            </a:extLst>
          </p:cNvPr>
          <p:cNvSpPr>
            <a:spLocks noGrp="1"/>
          </p:cNvSpPr>
          <p:nvPr>
            <p:ph type="title"/>
          </p:nvPr>
        </p:nvSpPr>
        <p:spPr/>
        <p:txBody>
          <a:bodyPr/>
          <a:lstStyle/>
          <a:p>
            <a:r>
              <a:rPr lang="en-US" sz="3600" b="1" dirty="0">
                <a:latin typeface="Calibri" panose="020F0502020204030204" pitchFamily="34" charset="0"/>
                <a:ea typeface="Calibri" panose="020F0502020204030204" pitchFamily="34" charset="0"/>
                <a:cs typeface="Calibri" panose="020F0502020204030204" pitchFamily="34" charset="0"/>
              </a:rPr>
              <a:t> Natural Language Processing</a:t>
            </a:r>
          </a:p>
        </p:txBody>
      </p:sp>
      <p:sp>
        <p:nvSpPr>
          <p:cNvPr id="3" name="Text Placeholder 2">
            <a:extLst>
              <a:ext uri="{FF2B5EF4-FFF2-40B4-BE49-F238E27FC236}">
                <a16:creationId xmlns:a16="http://schemas.microsoft.com/office/drawing/2014/main" id="{CCC624C6-DEC7-9B22-D757-E580A3038255}"/>
              </a:ext>
            </a:extLst>
          </p:cNvPr>
          <p:cNvSpPr>
            <a:spLocks noGrp="1"/>
          </p:cNvSpPr>
          <p:nvPr>
            <p:ph type="body" idx="1"/>
          </p:nvPr>
        </p:nvSpPr>
        <p:spPr>
          <a:xfrm>
            <a:off x="0" y="838200"/>
            <a:ext cx="8780107" cy="5713769"/>
          </a:xfrm>
        </p:spPr>
        <p:txBody>
          <a:bodyPr/>
          <a:lstStyle/>
          <a:p>
            <a:pPr marL="114300" indent="0" algn="just" rtl="0">
              <a:buNone/>
            </a:pP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Natural Language Processing (NLP) is a subfield of computer science and artificial intelligence that deals with the interaction between computers and human languages. The primary goal of NLP is to enable computers to understand, interpret, and generate natural language, the way humans do.</a:t>
            </a:r>
          </a:p>
          <a:p>
            <a:pPr algn="just" rtl="0"/>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NLP involves a variety of techniques, including computational linguistics, machine learning, and statistical modeling. These techniques are used to analyze, understand, and manipulate human language data, including text, speech, and other forms of communication.</a:t>
            </a:r>
          </a:p>
          <a:p>
            <a:pPr algn="just" rtl="0"/>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Some of the main applications of NLP include language translation, speech recognition, sentiment analysis, text classification, and information retrieval. NLP is used in a wide range of industries, including finance, healthcare, education, and entertainment, to name a few.</a:t>
            </a:r>
          </a:p>
          <a:p>
            <a:endParaRPr lang="en-US" sz="2400" dirty="0"/>
          </a:p>
        </p:txBody>
      </p:sp>
      <p:sp>
        <p:nvSpPr>
          <p:cNvPr id="4" name="Date Placeholder 3">
            <a:extLst>
              <a:ext uri="{FF2B5EF4-FFF2-40B4-BE49-F238E27FC236}">
                <a16:creationId xmlns:a16="http://schemas.microsoft.com/office/drawing/2014/main" id="{68DC0EF0-699E-ABE8-4845-71F95B827607}"/>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7278174B-0F50-E0B7-977A-9F83737FB699}"/>
              </a:ext>
            </a:extLst>
          </p:cNvPr>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205032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2C86-9225-EC1F-A85E-529A8AB6C8C8}"/>
              </a:ext>
            </a:extLst>
          </p:cNvPr>
          <p:cNvSpPr>
            <a:spLocks noGrp="1"/>
          </p:cNvSpPr>
          <p:nvPr>
            <p:ph type="title"/>
          </p:nvPr>
        </p:nvSpPr>
        <p:spPr/>
        <p:txBody>
          <a:bodyPr/>
          <a:lstStyle/>
          <a:p>
            <a:r>
              <a:rPr lang="en-IN" sz="4000" b="1" dirty="0">
                <a:latin typeface="Calibri" panose="020F0502020204030204" pitchFamily="34" charset="0"/>
                <a:ea typeface="Calibri" panose="020F0502020204030204" pitchFamily="34" charset="0"/>
                <a:cs typeface="Calibri" panose="020F0502020204030204" pitchFamily="34" charset="0"/>
              </a:rPr>
              <a:t>Objective</a:t>
            </a:r>
          </a:p>
        </p:txBody>
      </p:sp>
      <p:sp>
        <p:nvSpPr>
          <p:cNvPr id="3" name="Text Placeholder 2">
            <a:extLst>
              <a:ext uri="{FF2B5EF4-FFF2-40B4-BE49-F238E27FC236}">
                <a16:creationId xmlns:a16="http://schemas.microsoft.com/office/drawing/2014/main" id="{616E510B-384A-087D-3383-E6C99F5584BA}"/>
              </a:ext>
            </a:extLst>
          </p:cNvPr>
          <p:cNvSpPr>
            <a:spLocks noGrp="1"/>
          </p:cNvSpPr>
          <p:nvPr>
            <p:ph type="body" idx="1"/>
          </p:nvPr>
        </p:nvSpPr>
        <p:spPr>
          <a:xfrm>
            <a:off x="74644" y="1073021"/>
            <a:ext cx="8714793" cy="2174033"/>
          </a:xfrm>
        </p:spPr>
        <p:txBody>
          <a:bodyPr/>
          <a:lstStyle/>
          <a:p>
            <a:pPr marL="114300" indent="0" algn="just">
              <a:buNone/>
            </a:pPr>
            <a:r>
              <a:rPr lang="en-US"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idea behind language detection is based on the detection of the character among the expression and words in the text. The main principle is to detect commonly used words like to, of in English</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2785FFDA-FE25-63DE-4B8E-500BD6ECF6AB}"/>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1A9BF153-A47A-F27D-92EA-A748C1F57D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extLst>
      <p:ext uri="{BB962C8B-B14F-4D97-AF65-F5344CB8AC3E}">
        <p14:creationId xmlns:p14="http://schemas.microsoft.com/office/powerpoint/2010/main" val="15950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3D8AD-7C22-1D1C-36B8-1AE9B855D6AC}"/>
              </a:ext>
            </a:extLst>
          </p:cNvPr>
          <p:cNvSpPr>
            <a:spLocks noGrp="1"/>
          </p:cNvSpPr>
          <p:nvPr>
            <p:ph type="title"/>
          </p:nvPr>
        </p:nvSpPr>
        <p:spPr/>
        <p:txBody>
          <a:bodyPr/>
          <a:lstStyle/>
          <a:p>
            <a:r>
              <a:rPr lang="en-IN" sz="4000" b="1" dirty="0">
                <a:latin typeface="Calibri" panose="020F0502020204030204" pitchFamily="34" charset="0"/>
                <a:ea typeface="Calibri" panose="020F0502020204030204" pitchFamily="34" charset="0"/>
                <a:cs typeface="Calibri" panose="020F0502020204030204" pitchFamily="34" charset="0"/>
              </a:rPr>
              <a:t>Tools and Working</a:t>
            </a:r>
          </a:p>
        </p:txBody>
      </p:sp>
      <p:sp>
        <p:nvSpPr>
          <p:cNvPr id="3" name="Text Placeholder 2">
            <a:extLst>
              <a:ext uri="{FF2B5EF4-FFF2-40B4-BE49-F238E27FC236}">
                <a16:creationId xmlns:a16="http://schemas.microsoft.com/office/drawing/2014/main" id="{40C0CB33-CEB9-A6B4-5B6D-8A4DF03AA909}"/>
              </a:ext>
            </a:extLst>
          </p:cNvPr>
          <p:cNvSpPr>
            <a:spLocks noGrp="1"/>
          </p:cNvSpPr>
          <p:nvPr>
            <p:ph type="body" idx="1"/>
          </p:nvPr>
        </p:nvSpPr>
        <p:spPr>
          <a:xfrm>
            <a:off x="0" y="1089835"/>
            <a:ext cx="8668139" cy="5449077"/>
          </a:xfrm>
        </p:spPr>
        <p:txBody>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This project includes Python libraries such as pandas, </a:t>
            </a:r>
            <a:r>
              <a:rPr lang="en-US" sz="2800" dirty="0" err="1">
                <a:latin typeface="Calibri" panose="020F0502020204030204" pitchFamily="34" charset="0"/>
                <a:ea typeface="Calibri" panose="020F0502020204030204" pitchFamily="34" charset="0"/>
                <a:cs typeface="Calibri" panose="020F0502020204030204" pitchFamily="34" charset="0"/>
              </a:rPr>
              <a:t>numpy</a:t>
            </a:r>
            <a:r>
              <a:rPr lang="en-US" sz="2800" dirty="0">
                <a:latin typeface="Calibri" panose="020F0502020204030204" pitchFamily="34" charset="0"/>
                <a:ea typeface="Calibri" panose="020F0502020204030204" pitchFamily="34" charset="0"/>
                <a:cs typeface="Calibri" panose="020F0502020204030204" pitchFamily="34" charset="0"/>
              </a:rPr>
              <a:t>, re, seaborn, matplotlib and scikit-learn, alongside NLP techniques like Bag of Words and Label Encoding.</a:t>
            </a:r>
          </a:p>
          <a:p>
            <a:pPr algn="just"/>
            <a:r>
              <a:rPr lang="en-US" sz="2800" dirty="0">
                <a:latin typeface="Calibri" panose="020F0502020204030204" pitchFamily="34" charset="0"/>
                <a:ea typeface="Calibri" panose="020F0502020204030204" pitchFamily="34" charset="0"/>
                <a:cs typeface="Calibri" panose="020F0502020204030204" pitchFamily="34" charset="0"/>
              </a:rPr>
              <a:t> The workflow encompasses data loading, preprocessing, feature extraction using </a:t>
            </a:r>
            <a:r>
              <a:rPr lang="en-US" sz="2800" dirty="0" err="1">
                <a:latin typeface="Calibri" panose="020F0502020204030204" pitchFamily="34" charset="0"/>
                <a:ea typeface="Calibri" panose="020F0502020204030204" pitchFamily="34" charset="0"/>
                <a:cs typeface="Calibri" panose="020F0502020204030204" pitchFamily="34" charset="0"/>
              </a:rPr>
              <a:t>CountVectorizer</a:t>
            </a:r>
            <a:r>
              <a:rPr lang="en-US" sz="2800" dirty="0">
                <a:latin typeface="Calibri" panose="020F0502020204030204" pitchFamily="34" charset="0"/>
                <a:ea typeface="Calibri" panose="020F0502020204030204" pitchFamily="34" charset="0"/>
                <a:cs typeface="Calibri" panose="020F0502020204030204" pitchFamily="34" charset="0"/>
              </a:rPr>
              <a:t>, and model training and evaluation with Multinomial Naive Bayes. This approach enables the transformation of raw textual data into a format suitable for machine learning algorithms, ultimately leading to the creation of a robust language detection system.</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E69DB966-4A18-8242-9BE9-68F50E94CEAC}"/>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5B717FDD-CE7B-9EBF-9A2C-3BE478B0FD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Tree>
    <p:extLst>
      <p:ext uri="{BB962C8B-B14F-4D97-AF65-F5344CB8AC3E}">
        <p14:creationId xmlns:p14="http://schemas.microsoft.com/office/powerpoint/2010/main" val="2323929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E8BDF-B1ED-7B78-CCFC-80B7803A1A98}"/>
              </a:ext>
            </a:extLst>
          </p:cNvPr>
          <p:cNvSpPr>
            <a:spLocks noGrp="1"/>
          </p:cNvSpPr>
          <p:nvPr>
            <p:ph type="title"/>
          </p:nvPr>
        </p:nvSpPr>
        <p:spPr/>
        <p:txBody>
          <a:bodyPr/>
          <a:lstStyle/>
          <a:p>
            <a:r>
              <a:rPr lang="en-US" sz="4000" b="1" dirty="0">
                <a:latin typeface="Calibri" panose="020F0502020204030204" pitchFamily="34" charset="0"/>
                <a:ea typeface="Calibri" panose="020F0502020204030204" pitchFamily="34" charset="0"/>
                <a:cs typeface="Calibri" panose="020F0502020204030204" pitchFamily="34" charset="0"/>
              </a:rPr>
              <a:t>Code Snippet</a:t>
            </a:r>
          </a:p>
        </p:txBody>
      </p:sp>
      <p:sp>
        <p:nvSpPr>
          <p:cNvPr id="3" name="Text Placeholder 2">
            <a:extLst>
              <a:ext uri="{FF2B5EF4-FFF2-40B4-BE49-F238E27FC236}">
                <a16:creationId xmlns:a16="http://schemas.microsoft.com/office/drawing/2014/main" id="{922D1CDA-F8AE-5AD2-4E10-C34589941235}"/>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p:txBody>
      </p:sp>
      <p:sp>
        <p:nvSpPr>
          <p:cNvPr id="4" name="Date Placeholder 3">
            <a:extLst>
              <a:ext uri="{FF2B5EF4-FFF2-40B4-BE49-F238E27FC236}">
                <a16:creationId xmlns:a16="http://schemas.microsoft.com/office/drawing/2014/main" id="{533F3BF1-3F27-EA3E-5E69-9B085B365AB7}"/>
              </a:ext>
            </a:extLst>
          </p:cNvPr>
          <p:cNvSpPr>
            <a:spLocks noGrp="1"/>
          </p:cNvSpPr>
          <p:nvPr>
            <p:ph type="dt" idx="10"/>
          </p:nvPr>
        </p:nvSpPr>
        <p:spPr/>
        <p:txBody>
          <a:bodyPr/>
          <a:lstStyle/>
          <a:p>
            <a:r>
              <a:rPr lang="en-US" dirty="0"/>
              <a:t>22CS016</a:t>
            </a:r>
          </a:p>
        </p:txBody>
      </p:sp>
      <p:sp>
        <p:nvSpPr>
          <p:cNvPr id="5" name="Slide Number Placeholder 4">
            <a:extLst>
              <a:ext uri="{FF2B5EF4-FFF2-40B4-BE49-F238E27FC236}">
                <a16:creationId xmlns:a16="http://schemas.microsoft.com/office/drawing/2014/main" id="{6DAB9B5D-DEA3-284C-EEB9-470D1EDB55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pic>
        <p:nvPicPr>
          <p:cNvPr id="8" name="Picture 7">
            <a:extLst>
              <a:ext uri="{FF2B5EF4-FFF2-40B4-BE49-F238E27FC236}">
                <a16:creationId xmlns:a16="http://schemas.microsoft.com/office/drawing/2014/main" id="{45C3DAC0-E38A-114F-A9B2-31852351F76A}"/>
              </a:ext>
            </a:extLst>
          </p:cNvPr>
          <p:cNvPicPr>
            <a:picLocks noChangeAspect="1"/>
          </p:cNvPicPr>
          <p:nvPr/>
        </p:nvPicPr>
        <p:blipFill>
          <a:blip r:embed="rId2"/>
          <a:stretch>
            <a:fillRect/>
          </a:stretch>
        </p:blipFill>
        <p:spPr>
          <a:xfrm>
            <a:off x="-1" y="901671"/>
            <a:ext cx="9144001" cy="5819804"/>
          </a:xfrm>
          <a:prstGeom prst="rect">
            <a:avLst/>
          </a:prstGeom>
        </p:spPr>
      </p:pic>
    </p:spTree>
    <p:extLst>
      <p:ext uri="{BB962C8B-B14F-4D97-AF65-F5344CB8AC3E}">
        <p14:creationId xmlns:p14="http://schemas.microsoft.com/office/powerpoint/2010/main" val="112449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C986-F7E8-80BA-21BE-7804F8BABCD5}"/>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5D216442-F99A-05A6-9626-5F04C6F58514}"/>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FB1EE105-0365-9CC1-5C7C-30E0A38E0E8C}"/>
              </a:ext>
            </a:extLst>
          </p:cNvPr>
          <p:cNvSpPr>
            <a:spLocks noGrp="1"/>
          </p:cNvSpPr>
          <p:nvPr>
            <p:ph type="sldNum" idx="12"/>
          </p:nvPr>
        </p:nvSpPr>
        <p:spPr/>
        <p:txBody>
          <a:bodyPr/>
          <a:lstStyle/>
          <a:p>
            <a:fld id="{00000000-1234-1234-1234-123412341234}" type="slidenum">
              <a:rPr lang="en-US" smtClean="0"/>
              <a:pPr/>
              <a:t>7</a:t>
            </a:fld>
            <a:endParaRPr lang="en-US" dirty="0"/>
          </a:p>
        </p:txBody>
      </p:sp>
      <p:pic>
        <p:nvPicPr>
          <p:cNvPr id="7" name="Picture 6">
            <a:extLst>
              <a:ext uri="{FF2B5EF4-FFF2-40B4-BE49-F238E27FC236}">
                <a16:creationId xmlns:a16="http://schemas.microsoft.com/office/drawing/2014/main" id="{2D06D1FA-F4E1-25FF-FB43-F29FC6958898}"/>
              </a:ext>
            </a:extLst>
          </p:cNvPr>
          <p:cNvPicPr>
            <a:picLocks noChangeAspect="1"/>
          </p:cNvPicPr>
          <p:nvPr/>
        </p:nvPicPr>
        <p:blipFill>
          <a:blip r:embed="rId2"/>
          <a:stretch>
            <a:fillRect/>
          </a:stretch>
        </p:blipFill>
        <p:spPr>
          <a:xfrm>
            <a:off x="0" y="887528"/>
            <a:ext cx="9144000" cy="5816028"/>
          </a:xfrm>
          <a:prstGeom prst="rect">
            <a:avLst/>
          </a:prstGeom>
        </p:spPr>
      </p:pic>
    </p:spTree>
    <p:extLst>
      <p:ext uri="{BB962C8B-B14F-4D97-AF65-F5344CB8AC3E}">
        <p14:creationId xmlns:p14="http://schemas.microsoft.com/office/powerpoint/2010/main" val="181313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CC64-CE35-6BE3-C29E-DBCD0279B3CD}"/>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E260CECF-885E-CA45-EED8-70653FE97E50}"/>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7320B7C7-DC2F-5AAC-C598-59FBEE8F2C3B}"/>
              </a:ext>
            </a:extLst>
          </p:cNvPr>
          <p:cNvSpPr>
            <a:spLocks noGrp="1"/>
          </p:cNvSpPr>
          <p:nvPr>
            <p:ph type="sldNum" idx="12"/>
          </p:nvPr>
        </p:nvSpPr>
        <p:spPr/>
        <p:txBody>
          <a:bodyPr/>
          <a:lstStyle/>
          <a:p>
            <a:fld id="{00000000-1234-1234-1234-123412341234}" type="slidenum">
              <a:rPr lang="en-US" smtClean="0"/>
              <a:pPr/>
              <a:t>8</a:t>
            </a:fld>
            <a:endParaRPr lang="en-US" dirty="0"/>
          </a:p>
        </p:txBody>
      </p:sp>
      <p:pic>
        <p:nvPicPr>
          <p:cNvPr id="7" name="Picture 6">
            <a:extLst>
              <a:ext uri="{FF2B5EF4-FFF2-40B4-BE49-F238E27FC236}">
                <a16:creationId xmlns:a16="http://schemas.microsoft.com/office/drawing/2014/main" id="{A6B45EB9-43F0-E294-4E0A-83F178F41F09}"/>
              </a:ext>
            </a:extLst>
          </p:cNvPr>
          <p:cNvPicPr>
            <a:picLocks noChangeAspect="1"/>
          </p:cNvPicPr>
          <p:nvPr/>
        </p:nvPicPr>
        <p:blipFill rotWithShape="1">
          <a:blip r:embed="rId2"/>
          <a:srcRect r="13117"/>
          <a:stretch/>
        </p:blipFill>
        <p:spPr>
          <a:xfrm>
            <a:off x="44931" y="838200"/>
            <a:ext cx="9015093" cy="5883275"/>
          </a:xfrm>
          <a:prstGeom prst="rect">
            <a:avLst/>
          </a:prstGeom>
        </p:spPr>
      </p:pic>
    </p:spTree>
    <p:extLst>
      <p:ext uri="{BB962C8B-B14F-4D97-AF65-F5344CB8AC3E}">
        <p14:creationId xmlns:p14="http://schemas.microsoft.com/office/powerpoint/2010/main" val="16414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5D66-033C-89DB-089D-67F2E3BA55D2}"/>
              </a:ext>
            </a:extLst>
          </p:cNvPr>
          <p:cNvSpPr>
            <a:spLocks noGrp="1"/>
          </p:cNvSpPr>
          <p:nvPr>
            <p:ph type="title"/>
          </p:nvPr>
        </p:nvSpPr>
        <p:spPr/>
        <p:txBody>
          <a:bodyPr/>
          <a:lstStyle/>
          <a:p>
            <a:r>
              <a:rPr lang="en-US" dirty="0"/>
              <a:t> </a:t>
            </a:r>
          </a:p>
        </p:txBody>
      </p:sp>
      <p:sp>
        <p:nvSpPr>
          <p:cNvPr id="4" name="Date Placeholder 3">
            <a:extLst>
              <a:ext uri="{FF2B5EF4-FFF2-40B4-BE49-F238E27FC236}">
                <a16:creationId xmlns:a16="http://schemas.microsoft.com/office/drawing/2014/main" id="{22007EA8-6612-3B9D-FBDB-228F38509FA9}"/>
              </a:ext>
            </a:extLst>
          </p:cNvPr>
          <p:cNvSpPr>
            <a:spLocks noGrp="1"/>
          </p:cNvSpPr>
          <p:nvPr>
            <p:ph type="dt" idx="10"/>
          </p:nvPr>
        </p:nvSpPr>
        <p:spPr/>
        <p:txBody>
          <a:bodyPr/>
          <a:lstStyle/>
          <a:p>
            <a:r>
              <a:rPr lang="en-US"/>
              <a:t>22CS016</a:t>
            </a:r>
            <a:endParaRPr lang="en-US" dirty="0"/>
          </a:p>
        </p:txBody>
      </p:sp>
      <p:sp>
        <p:nvSpPr>
          <p:cNvPr id="5" name="Slide Number Placeholder 4">
            <a:extLst>
              <a:ext uri="{FF2B5EF4-FFF2-40B4-BE49-F238E27FC236}">
                <a16:creationId xmlns:a16="http://schemas.microsoft.com/office/drawing/2014/main" id="{D8177392-3482-E12A-3A94-979BE459D211}"/>
              </a:ext>
            </a:extLst>
          </p:cNvPr>
          <p:cNvSpPr>
            <a:spLocks noGrp="1"/>
          </p:cNvSpPr>
          <p:nvPr>
            <p:ph type="sldNum" idx="12"/>
          </p:nvPr>
        </p:nvSpPr>
        <p:spPr/>
        <p:txBody>
          <a:bodyPr/>
          <a:lstStyle/>
          <a:p>
            <a:fld id="{00000000-1234-1234-1234-123412341234}" type="slidenum">
              <a:rPr lang="en-US" smtClean="0"/>
              <a:pPr/>
              <a:t>9</a:t>
            </a:fld>
            <a:endParaRPr lang="en-US" dirty="0"/>
          </a:p>
        </p:txBody>
      </p:sp>
      <p:pic>
        <p:nvPicPr>
          <p:cNvPr id="7" name="Picture 6">
            <a:extLst>
              <a:ext uri="{FF2B5EF4-FFF2-40B4-BE49-F238E27FC236}">
                <a16:creationId xmlns:a16="http://schemas.microsoft.com/office/drawing/2014/main" id="{21851870-1D76-CC81-BFFD-0A6F34B1D99A}"/>
              </a:ext>
            </a:extLst>
          </p:cNvPr>
          <p:cNvPicPr>
            <a:picLocks noChangeAspect="1"/>
          </p:cNvPicPr>
          <p:nvPr/>
        </p:nvPicPr>
        <p:blipFill rotWithShape="1">
          <a:blip r:embed="rId2"/>
          <a:srcRect r="5587"/>
          <a:stretch/>
        </p:blipFill>
        <p:spPr>
          <a:xfrm>
            <a:off x="0" y="838199"/>
            <a:ext cx="9144000" cy="5822121"/>
          </a:xfrm>
          <a:prstGeom prst="rect">
            <a:avLst/>
          </a:prstGeom>
        </p:spPr>
      </p:pic>
    </p:spTree>
    <p:extLst>
      <p:ext uri="{BB962C8B-B14F-4D97-AF65-F5344CB8AC3E}">
        <p14:creationId xmlns:p14="http://schemas.microsoft.com/office/powerpoint/2010/main" val="35493316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TotalTime>
  <Words>491</Words>
  <Application>Microsoft Office PowerPoint</Application>
  <PresentationFormat>On-screen Show (4:3)</PresentationFormat>
  <Paragraphs>79</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Candara</vt:lpstr>
      <vt:lpstr>Abadi</vt:lpstr>
      <vt:lpstr>Office Theme</vt:lpstr>
      <vt:lpstr>PowerPoint Presentation</vt:lpstr>
      <vt:lpstr>Introduction</vt:lpstr>
      <vt:lpstr> Natural Language Processing</vt:lpstr>
      <vt:lpstr>Objective</vt:lpstr>
      <vt:lpstr>Tools and Working</vt:lpstr>
      <vt:lpstr>Code Snippet</vt:lpstr>
      <vt:lpstr> </vt:lpstr>
      <vt:lpstr> </vt:lpstr>
      <vt:lpstr> </vt:lpstr>
      <vt:lpstr> </vt:lpstr>
      <vt:lpstr> </vt:lpstr>
      <vt:lpstr> </vt:lpstr>
      <vt:lpstr> </vt:lpstr>
      <vt:lpstr> </vt:lpstr>
      <vt:lpstr> </vt:lpstr>
      <vt:lpstr> </vt:lpstr>
      <vt:lpstr> </vt:lpstr>
      <vt:lpstr> </vt:lpstr>
      <vt:lpstr> </vt:lpstr>
      <vt:lpstr>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Avireet Kaur</cp:lastModifiedBy>
  <cp:revision>67</cp:revision>
  <dcterms:created xsi:type="dcterms:W3CDTF">2010-04-09T07:36:15Z</dcterms:created>
  <dcterms:modified xsi:type="dcterms:W3CDTF">2024-03-18T10:19:28Z</dcterms:modified>
</cp:coreProperties>
</file>