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134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051590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</a:t>
            </a:r>
            <a:r>
              <a:rPr lang="en-US" baseline="0" dirty="0" smtClean="0"/>
              <a:t> of writing the non-recursive cost, you could label it as the cost of operating (dividing and combining) non leaf nodes.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8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Breadth in place of breath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8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defTabSz="584200">
              <a:defRPr sz="80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defTabSz="584200">
              <a:defRPr sz="80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>
            <a:normAutofit/>
          </a:bodyPr>
          <a:lstStyle>
            <a:lvl1pPr defTabSz="584200">
              <a:defRPr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52499" y="444499"/>
            <a:ext cx="11099801" cy="215900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defTabSz="584200">
              <a:defRPr sz="78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099801" cy="6286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19805" marR="0" indent="-419805" defTabSz="584200">
              <a:spcBef>
                <a:spcPts val="4200"/>
              </a:spcBef>
              <a:buSzPct val="75000"/>
              <a:defRPr sz="34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64305" marR="0" indent="-419805" defTabSz="584200">
              <a:spcBef>
                <a:spcPts val="4200"/>
              </a:spcBef>
              <a:buSzPct val="75000"/>
              <a:defRPr sz="34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08805" marR="0" indent="-419805" defTabSz="584200">
              <a:spcBef>
                <a:spcPts val="4200"/>
              </a:spcBef>
              <a:buSzPct val="75000"/>
              <a:defRPr sz="3400"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53305" marR="0" indent="-419805" defTabSz="584200">
              <a:spcBef>
                <a:spcPts val="4200"/>
              </a:spcBef>
              <a:buSzPct val="75000"/>
              <a:defRPr sz="34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197805" marR="0" indent="-419805" defTabSz="584200">
              <a:spcBef>
                <a:spcPts val="4200"/>
              </a:spcBef>
              <a:buSzPct val="75000"/>
              <a:defRPr sz="34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952499" y="444499"/>
            <a:ext cx="11099801" cy="215900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defTabSz="584200">
              <a:defRPr sz="78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099801" cy="6286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19805" marR="0" indent="-419805" defTabSz="584200">
              <a:spcBef>
                <a:spcPts val="4200"/>
              </a:spcBef>
              <a:buSzPct val="75000"/>
              <a:defRPr sz="34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64305" marR="0" indent="-419805" defTabSz="584200">
              <a:spcBef>
                <a:spcPts val="4200"/>
              </a:spcBef>
              <a:buSzPct val="75000"/>
              <a:defRPr sz="34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08805" marR="0" indent="-419805" defTabSz="584200">
              <a:spcBef>
                <a:spcPts val="4200"/>
              </a:spcBef>
              <a:buSzPct val="75000"/>
              <a:defRPr sz="3400"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53305" marR="0" indent="-419805" defTabSz="584200">
              <a:spcBef>
                <a:spcPts val="4200"/>
              </a:spcBef>
              <a:buSzPct val="75000"/>
              <a:defRPr sz="34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197805" marR="0" indent="-419805" defTabSz="584200">
              <a:spcBef>
                <a:spcPts val="4200"/>
              </a:spcBef>
              <a:buSzPct val="75000"/>
              <a:defRPr sz="34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83590" indent="-285750">
              <a:spcBef>
                <a:spcPts val="900"/>
              </a:spcBef>
              <a:buChar char="–"/>
              <a:defRPr sz="3800"/>
            </a:lvl2pPr>
            <a:lvl3pPr marL="1183639" indent="-228600">
              <a:spcBef>
                <a:spcPts val="700"/>
              </a:spcBef>
              <a:defRPr sz="3400"/>
            </a:lvl3pPr>
            <a:lvl4pPr marL="1640839" indent="-228600">
              <a:spcBef>
                <a:spcPts val="600"/>
              </a:spcBef>
              <a:buChar char="–"/>
              <a:defRPr sz="2800"/>
            </a:lvl4pPr>
            <a:lvl5pPr marL="2098039" indent="-228600">
              <a:spcBef>
                <a:spcPts val="600"/>
              </a:spcBef>
              <a:buChar char="»"/>
              <a:defRPr sz="2800"/>
            </a:lvl5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 marL="0" marR="0" defTabSz="584200">
              <a:defRPr sz="8400"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defTabSz="584200">
              <a:defRPr sz="80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defTabSz="584200">
              <a:defRPr sz="80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defTabSz="584200">
              <a:defRPr sz="60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>
              <a:spcBef>
                <a:spcPts val="0"/>
              </a:spcBef>
              <a:buSzTx/>
              <a:buNone/>
              <a:defRPr sz="32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defTabSz="584200">
              <a:defRPr sz="80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defTabSz="584200">
              <a:defRPr sz="80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44500" marR="0" indent="-444500" defTabSz="584200">
              <a:spcBef>
                <a:spcPts val="4200"/>
              </a:spcBef>
              <a:buSzPct val="75000"/>
              <a:defRPr sz="36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defTabSz="584200">
              <a:spcBef>
                <a:spcPts val="4200"/>
              </a:spcBef>
              <a:buSzPct val="75000"/>
              <a:defRPr sz="36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defTabSz="584200">
              <a:spcBef>
                <a:spcPts val="4200"/>
              </a:spcBef>
              <a:buSzPct val="75000"/>
              <a:defRPr sz="3600"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defTabSz="584200">
              <a:spcBef>
                <a:spcPts val="4200"/>
              </a:spcBef>
              <a:buSzPct val="75000"/>
              <a:defRPr sz="36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defTabSz="584200">
              <a:spcBef>
                <a:spcPts val="4200"/>
              </a:spcBef>
              <a:buSzPct val="75000"/>
              <a:defRPr sz="36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defTabSz="584200">
              <a:defRPr sz="80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marR="0" defTabSz="584200">
              <a:spcBef>
                <a:spcPts val="3200"/>
              </a:spcBef>
              <a:buSzPct val="75000"/>
              <a:defRPr sz="28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685800" marR="0" indent="-342900" defTabSz="584200">
              <a:spcBef>
                <a:spcPts val="3200"/>
              </a:spcBef>
              <a:buSzPct val="75000"/>
              <a:defRPr sz="28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028700" marR="0" indent="-342900" defTabSz="584200">
              <a:spcBef>
                <a:spcPts val="3200"/>
              </a:spcBef>
              <a:buSzPct val="75000"/>
              <a:defRPr sz="2800"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371600" marR="0" indent="-342900" defTabSz="584200">
              <a:spcBef>
                <a:spcPts val="3200"/>
              </a:spcBef>
              <a:buSzPct val="75000"/>
              <a:defRPr sz="28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1714500" marR="0" indent="-342900" defTabSz="584200">
              <a:spcBef>
                <a:spcPts val="3200"/>
              </a:spcBef>
              <a:buSzPct val="75000"/>
              <a:defRPr sz="28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44500" marR="0" indent="-444500" defTabSz="584200">
              <a:spcBef>
                <a:spcPts val="4200"/>
              </a:spcBef>
              <a:buSzPct val="75000"/>
              <a:defRPr sz="3600"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defTabSz="584200">
              <a:spcBef>
                <a:spcPts val="4200"/>
              </a:spcBef>
              <a:buSzPct val="75000"/>
              <a:defRPr sz="3600"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defTabSz="584200">
              <a:spcBef>
                <a:spcPts val="4200"/>
              </a:spcBef>
              <a:buSzPct val="75000"/>
              <a:defRPr sz="3600"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defTabSz="584200">
              <a:spcBef>
                <a:spcPts val="4200"/>
              </a:spcBef>
              <a:buSzPct val="75000"/>
              <a:defRPr sz="3600"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defTabSz="584200">
              <a:spcBef>
                <a:spcPts val="4200"/>
              </a:spcBef>
              <a:buSzPct val="75000"/>
              <a:defRPr sz="3600">
                <a:uFillTx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47700" y="130951"/>
            <a:ext cx="11709400" cy="214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47700" y="2273300"/>
            <a:ext cx="11709400" cy="748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783590" indent="-285750">
              <a:spcBef>
                <a:spcPts val="900"/>
              </a:spcBef>
              <a:buChar char="–"/>
              <a:defRPr sz="3800"/>
            </a:lvl2pPr>
            <a:lvl3pPr marL="1183639" indent="-228600">
              <a:spcBef>
                <a:spcPts val="700"/>
              </a:spcBef>
              <a:defRPr sz="3400"/>
            </a:lvl3pPr>
            <a:lvl4pPr marL="1640839" indent="-228600">
              <a:spcBef>
                <a:spcPts val="600"/>
              </a:spcBef>
              <a:buChar char="–"/>
              <a:defRPr sz="2800"/>
            </a:lvl4pPr>
            <a:lvl5pPr marL="2098039" indent="-228600">
              <a:spcBef>
                <a:spcPts val="600"/>
              </a:spcBef>
              <a:buChar char="»"/>
              <a:defRPr sz="2800"/>
            </a:lvl5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0653047" y="8882098"/>
            <a:ext cx="368574" cy="360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8255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57799" marR="57799" algn="ctr" defTabSz="1295400">
        <a:defRPr sz="6200">
          <a:uFill>
            <a:solidFill/>
          </a:uFill>
          <a:latin typeface="Arial"/>
          <a:ea typeface="Arial"/>
          <a:cs typeface="Arial"/>
          <a:sym typeface="Arial"/>
        </a:defRPr>
      </a:lvl1pPr>
      <a:lvl2pPr marL="57799" marR="57799" indent="228600" algn="ctr" defTabSz="1295400">
        <a:defRPr sz="6200">
          <a:uFill>
            <a:solidFill/>
          </a:uFill>
          <a:latin typeface="Arial"/>
          <a:ea typeface="Arial"/>
          <a:cs typeface="Arial"/>
          <a:sym typeface="Arial"/>
        </a:defRPr>
      </a:lvl2pPr>
      <a:lvl3pPr marL="57799" marR="57799" indent="457200" algn="ctr" defTabSz="1295400">
        <a:defRPr sz="6200">
          <a:uFill>
            <a:solidFill/>
          </a:uFill>
          <a:latin typeface="Arial"/>
          <a:ea typeface="Arial"/>
          <a:cs typeface="Arial"/>
          <a:sym typeface="Arial"/>
        </a:defRPr>
      </a:lvl3pPr>
      <a:lvl4pPr marL="57799" marR="57799" indent="685800" algn="ctr" defTabSz="1295400">
        <a:defRPr sz="6200">
          <a:uFill>
            <a:solidFill/>
          </a:uFill>
          <a:latin typeface="Arial"/>
          <a:ea typeface="Arial"/>
          <a:cs typeface="Arial"/>
          <a:sym typeface="Arial"/>
        </a:defRPr>
      </a:lvl4pPr>
      <a:lvl5pPr marL="57799" marR="57799" indent="914400" algn="ctr" defTabSz="1295400">
        <a:defRPr sz="6200">
          <a:uFill>
            <a:solidFill/>
          </a:uFill>
          <a:latin typeface="Arial"/>
          <a:ea typeface="Arial"/>
          <a:cs typeface="Arial"/>
          <a:sym typeface="Arial"/>
        </a:defRPr>
      </a:lvl5pPr>
      <a:lvl6pPr marL="57799" marR="57799" indent="1143000" algn="ctr" defTabSz="1295400">
        <a:defRPr sz="6200">
          <a:uFill>
            <a:solidFill/>
          </a:uFill>
          <a:latin typeface="Arial"/>
          <a:ea typeface="Arial"/>
          <a:cs typeface="Arial"/>
          <a:sym typeface="Arial"/>
        </a:defRPr>
      </a:lvl6pPr>
      <a:lvl7pPr marL="57799" marR="57799" indent="1371600" algn="ctr" defTabSz="1295400">
        <a:defRPr sz="6200">
          <a:uFill>
            <a:solidFill/>
          </a:uFill>
          <a:latin typeface="Arial"/>
          <a:ea typeface="Arial"/>
          <a:cs typeface="Arial"/>
          <a:sym typeface="Arial"/>
        </a:defRPr>
      </a:lvl7pPr>
      <a:lvl8pPr marL="57799" marR="57799" indent="1600200" algn="ctr" defTabSz="1295400">
        <a:defRPr sz="6200">
          <a:uFill>
            <a:solidFill/>
          </a:uFill>
          <a:latin typeface="Arial"/>
          <a:ea typeface="Arial"/>
          <a:cs typeface="Arial"/>
          <a:sym typeface="Arial"/>
        </a:defRPr>
      </a:lvl8pPr>
      <a:lvl9pPr marL="57799" marR="57799" indent="1828800" algn="ctr" defTabSz="1295400">
        <a:defRPr sz="6200">
          <a:uFill>
            <a:solidFill/>
          </a:uFill>
          <a:latin typeface="Arial"/>
          <a:ea typeface="Arial"/>
          <a:cs typeface="Arial"/>
          <a:sym typeface="Arial"/>
        </a:defRPr>
      </a:lvl9pPr>
    </p:titleStyle>
    <p:bodyStyle>
      <a:lvl1pPr marL="383540" marR="57799" indent="-342900" defTabSz="1295400">
        <a:spcBef>
          <a:spcPts val="1000"/>
        </a:spcBef>
        <a:buSzPct val="100000"/>
        <a:buChar char="•"/>
        <a:defRPr sz="4400">
          <a:uFill>
            <a:solidFill/>
          </a:uFill>
          <a:latin typeface="Arial"/>
          <a:ea typeface="Arial"/>
          <a:cs typeface="Arial"/>
          <a:sym typeface="Arial"/>
        </a:defRPr>
      </a:lvl1pPr>
      <a:lvl2pPr marL="828708" marR="57799" indent="-330868" defTabSz="1295400">
        <a:spcBef>
          <a:spcPts val="1000"/>
        </a:spcBef>
        <a:buSzPct val="100000"/>
        <a:buChar char="•"/>
        <a:defRPr sz="4400">
          <a:uFill>
            <a:solidFill/>
          </a:uFill>
          <a:latin typeface="Arial"/>
          <a:ea typeface="Arial"/>
          <a:cs typeface="Arial"/>
          <a:sym typeface="Arial"/>
        </a:defRPr>
      </a:lvl2pPr>
      <a:lvl3pPr marL="1250875" marR="57799" indent="-295835" defTabSz="1295400">
        <a:spcBef>
          <a:spcPts val="1000"/>
        </a:spcBef>
        <a:buSzPct val="100000"/>
        <a:buChar char="•"/>
        <a:defRPr sz="4400">
          <a:uFill>
            <a:solidFill/>
          </a:uFill>
          <a:latin typeface="Arial"/>
          <a:ea typeface="Arial"/>
          <a:cs typeface="Arial"/>
          <a:sym typeface="Arial"/>
        </a:defRPr>
      </a:lvl3pPr>
      <a:lvl4pPr marL="1771468" marR="57799" indent="-359228" defTabSz="1295400">
        <a:spcBef>
          <a:spcPts val="1000"/>
        </a:spcBef>
        <a:buSzPct val="100000"/>
        <a:buChar char="•"/>
        <a:defRPr sz="4400">
          <a:uFill>
            <a:solidFill/>
          </a:uFill>
          <a:latin typeface="Arial"/>
          <a:ea typeface="Arial"/>
          <a:cs typeface="Arial"/>
          <a:sym typeface="Arial"/>
        </a:defRPr>
      </a:lvl4pPr>
      <a:lvl5pPr marL="2228668" marR="57799" indent="-359228" defTabSz="1295400">
        <a:spcBef>
          <a:spcPts val="1000"/>
        </a:spcBef>
        <a:buSzPct val="100000"/>
        <a:buChar char="•"/>
        <a:defRPr sz="4400">
          <a:uFill>
            <a:solidFill/>
          </a:uFill>
          <a:latin typeface="Arial"/>
          <a:ea typeface="Arial"/>
          <a:cs typeface="Arial"/>
          <a:sym typeface="Arial"/>
        </a:defRPr>
      </a:lvl5pPr>
      <a:lvl6pPr marL="2228668" marR="57799" indent="-359228" defTabSz="1295400">
        <a:spcBef>
          <a:spcPts val="1000"/>
        </a:spcBef>
        <a:buSzPct val="100000"/>
        <a:buChar char="•"/>
        <a:defRPr sz="4400">
          <a:uFill>
            <a:solidFill/>
          </a:uFill>
          <a:latin typeface="Arial"/>
          <a:ea typeface="Arial"/>
          <a:cs typeface="Arial"/>
          <a:sym typeface="Arial"/>
        </a:defRPr>
      </a:lvl6pPr>
      <a:lvl7pPr marL="2228668" marR="57799" indent="-359228" defTabSz="1295400">
        <a:spcBef>
          <a:spcPts val="1000"/>
        </a:spcBef>
        <a:buSzPct val="100000"/>
        <a:buChar char="•"/>
        <a:defRPr sz="4400">
          <a:uFill>
            <a:solidFill/>
          </a:uFill>
          <a:latin typeface="Arial"/>
          <a:ea typeface="Arial"/>
          <a:cs typeface="Arial"/>
          <a:sym typeface="Arial"/>
        </a:defRPr>
      </a:lvl7pPr>
      <a:lvl8pPr marL="2228668" marR="57799" indent="-359228" defTabSz="1295400">
        <a:spcBef>
          <a:spcPts val="1000"/>
        </a:spcBef>
        <a:buSzPct val="100000"/>
        <a:buChar char="•"/>
        <a:defRPr sz="4400">
          <a:uFill>
            <a:solidFill/>
          </a:uFill>
          <a:latin typeface="Arial"/>
          <a:ea typeface="Arial"/>
          <a:cs typeface="Arial"/>
          <a:sym typeface="Arial"/>
        </a:defRPr>
      </a:lvl8pPr>
      <a:lvl9pPr marL="2228668" marR="57799" indent="-359228" defTabSz="1295400">
        <a:spcBef>
          <a:spcPts val="1000"/>
        </a:spcBef>
        <a:buSzPct val="100000"/>
        <a:buChar char="•"/>
        <a:defRPr sz="4400">
          <a:uFill>
            <a:solidFill/>
          </a:uFill>
          <a:latin typeface="Arial"/>
          <a:ea typeface="Arial"/>
          <a:cs typeface="Arial"/>
          <a:sym typeface="Arial"/>
        </a:defRPr>
      </a:lvl9pPr>
    </p:bodyStyle>
    <p:otherStyle>
      <a:lvl1pPr algn="ctr" defTabSz="8255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228600" algn="ctr" defTabSz="8255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457200" algn="ctr" defTabSz="8255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685800" algn="ctr" defTabSz="8255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914400" algn="ctr" defTabSz="8255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indent="1143000" algn="ctr" defTabSz="8255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indent="1371600" algn="ctr" defTabSz="8255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indent="1600200" algn="ctr" defTabSz="8255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indent="1828800" algn="ctr" defTabSz="8255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12" Type="http://schemas.openxmlformats.org/officeDocument/2006/relationships/image" Target="../media/image82.png"/><Relationship Id="rId2" Type="http://schemas.openxmlformats.org/officeDocument/2006/relationships/image" Target="../media/image68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0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69.png"/><Relationship Id="rId7" Type="http://schemas.openxmlformats.org/officeDocument/2006/relationships/image" Target="../media/image88.png"/><Relationship Id="rId12" Type="http://schemas.openxmlformats.org/officeDocument/2006/relationships/image" Target="../media/image7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70.png"/><Relationship Id="rId10" Type="http://schemas.openxmlformats.org/officeDocument/2006/relationships/image" Target="../media/image85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02.png"/><Relationship Id="rId12" Type="http://schemas.openxmlformats.org/officeDocument/2006/relationships/image" Target="../media/image11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1.png"/><Relationship Id="rId11" Type="http://schemas.openxmlformats.org/officeDocument/2006/relationships/image" Target="../media/image112.png"/><Relationship Id="rId5" Type="http://schemas.openxmlformats.org/officeDocument/2006/relationships/image" Target="../media/image100.png"/><Relationship Id="rId15" Type="http://schemas.openxmlformats.org/officeDocument/2006/relationships/image" Target="../media/image1.png"/><Relationship Id="rId10" Type="http://schemas.openxmlformats.org/officeDocument/2006/relationships/image" Target="../media/image111.png"/><Relationship Id="rId4" Type="http://schemas.openxmlformats.org/officeDocument/2006/relationships/image" Target="../media/image99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69.png"/><Relationship Id="rId7" Type="http://schemas.openxmlformats.org/officeDocument/2006/relationships/image" Target="../media/image88.png"/><Relationship Id="rId12" Type="http://schemas.openxmlformats.org/officeDocument/2006/relationships/image" Target="../media/image7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11" Type="http://schemas.openxmlformats.org/officeDocument/2006/relationships/image" Target="../media/image97.png"/><Relationship Id="rId5" Type="http://schemas.openxmlformats.org/officeDocument/2006/relationships/image" Target="../media/image70.png"/><Relationship Id="rId10" Type="http://schemas.openxmlformats.org/officeDocument/2006/relationships/image" Target="../media/image85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12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10" Type="http://schemas.openxmlformats.org/officeDocument/2006/relationships/image" Target="../media/image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10.png"/><Relationship Id="rId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3.png"/><Relationship Id="rId7" Type="http://schemas.openxmlformats.org/officeDocument/2006/relationships/image" Target="../media/image145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6.png"/><Relationship Id="rId5" Type="http://schemas.openxmlformats.org/officeDocument/2006/relationships/image" Target="../media/image134.png"/><Relationship Id="rId4" Type="http://schemas.openxmlformats.org/officeDocument/2006/relationships/image" Target="../media/image144.png"/><Relationship Id="rId9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3.png"/><Relationship Id="rId3" Type="http://schemas.openxmlformats.org/officeDocument/2006/relationships/image" Target="../media/image135.png"/><Relationship Id="rId7" Type="http://schemas.openxmlformats.org/officeDocument/2006/relationships/image" Target="../media/image146.png"/><Relationship Id="rId12" Type="http://schemas.openxmlformats.org/officeDocument/2006/relationships/image" Target="../media/image152.png"/><Relationship Id="rId2" Type="http://schemas.openxmlformats.org/officeDocument/2006/relationships/image" Target="../media/image134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8.png"/><Relationship Id="rId11" Type="http://schemas.openxmlformats.org/officeDocument/2006/relationships/image" Target="../media/image123.png"/><Relationship Id="rId5" Type="http://schemas.openxmlformats.org/officeDocument/2006/relationships/image" Target="../media/image136.png"/><Relationship Id="rId15" Type="http://schemas.openxmlformats.org/officeDocument/2006/relationships/image" Target="../media/image155.png"/><Relationship Id="rId10" Type="http://schemas.openxmlformats.org/officeDocument/2006/relationships/image" Target="../media/image151.png"/><Relationship Id="rId4" Type="http://schemas.openxmlformats.org/officeDocument/2006/relationships/image" Target="../media/image147.png"/><Relationship Id="rId9" Type="http://schemas.openxmlformats.org/officeDocument/2006/relationships/image" Target="../media/image150.png"/><Relationship Id="rId14" Type="http://schemas.openxmlformats.org/officeDocument/2006/relationships/image" Target="../media/image15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Maze_Type_Standard.png" TargetMode="External"/><Relationship Id="rId2" Type="http://schemas.openxmlformats.org/officeDocument/2006/relationships/image" Target="../media/image163.t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30.png"/><Relationship Id="rId3" Type="http://schemas.openxmlformats.org/officeDocument/2006/relationships/image" Target="../media/image37.jpe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0.png"/><Relationship Id="rId4" Type="http://schemas.openxmlformats.org/officeDocument/2006/relationships/image" Target="../media/image2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8.png"/><Relationship Id="rId7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7.png"/><Relationship Id="rId3" Type="http://schemas.openxmlformats.org/officeDocument/2006/relationships/image" Target="../media/image19.png"/><Relationship Id="rId7" Type="http://schemas.openxmlformats.org/officeDocument/2006/relationships/image" Target="../media/image64.png"/><Relationship Id="rId12" Type="http://schemas.openxmlformats.org/officeDocument/2006/relationships/image" Target="../media/image5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57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55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577051" y="-612853"/>
            <a:ext cx="3929201" cy="3021259"/>
            <a:chOff x="0" y="0"/>
            <a:chExt cx="3929200" cy="3021258"/>
          </a:xfrm>
        </p:grpSpPr>
        <p:pic>
          <p:nvPicPr>
            <p:cNvPr id="49" name="wPCyAuCH2ARIwAAAABJRU5ErkJggg==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929201" cy="3021259"/>
            </a:xfrm>
            <a:prstGeom prst="rect">
              <a:avLst/>
            </a:prstGeom>
            <a:ln w="9525" cap="flat">
              <a:noFill/>
              <a:round/>
            </a:ln>
            <a:effectLst/>
          </p:spPr>
        </p:pic>
        <p:sp>
          <p:nvSpPr>
            <p:cNvPr id="50" name="Shape 50"/>
            <p:cNvSpPr/>
            <p:nvPr/>
          </p:nvSpPr>
          <p:spPr>
            <a:xfrm>
              <a:off x="236319" y="733356"/>
              <a:ext cx="3309705" cy="1883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40639" marR="40639" defTabSz="914400">
                <a:defRPr sz="1800">
                  <a:uFill>
                    <a:solidFill/>
                  </a:u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If we had done the iterative substitution method, or the recursion tree method again and again… we might have started to see a pattern. </a:t>
              </a:r>
            </a:p>
          </p:txBody>
        </p:sp>
      </p:grpSp>
      <p:sp>
        <p:nvSpPr>
          <p:cNvPr id="52" name="Shape 52"/>
          <p:cNvSpPr>
            <a:spLocks noGrp="1"/>
          </p:cNvSpPr>
          <p:nvPr>
            <p:ph type="title" idx="4294967295"/>
          </p:nvPr>
        </p:nvSpPr>
        <p:spPr>
          <a:xfrm>
            <a:off x="-389929" y="3049353"/>
            <a:ext cx="13784659" cy="2159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defTabSz="584200">
              <a:defRPr sz="1800">
                <a:uFillTx/>
              </a:defRPr>
            </a:pPr>
            <a:r>
              <a:rPr sz="5000">
                <a:solidFill>
                  <a:srgbClr val="C82506"/>
                </a:solidFill>
                <a:latin typeface="+mn-lt"/>
                <a:ea typeface="+mn-ea"/>
                <a:cs typeface="+mn-cs"/>
                <a:sym typeface="Helvetica Light"/>
              </a:rPr>
              <a:t>Master Method</a:t>
            </a:r>
          </a:p>
          <a:p>
            <a:pPr marL="0" marR="0" lvl="0" defTabSz="584200">
              <a:defRPr sz="1800">
                <a:uFillTx/>
              </a:defRPr>
            </a:pPr>
            <a:r>
              <a:rPr sz="5000">
                <a:solidFill>
                  <a:srgbClr val="C82506"/>
                </a:solidFill>
                <a:latin typeface="+mn-lt"/>
                <a:ea typeface="+mn-ea"/>
                <a:cs typeface="+mn-cs"/>
                <a:sym typeface="Helvetica Light"/>
              </a:rPr>
              <a:t>Recurrence Relation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908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1765300" y="3429000"/>
            <a:ext cx="5054601" cy="402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43A3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>
                <a:solidFill>
                  <a:srgbClr val="F3F1D8"/>
                </a:solidFill>
                <a:latin typeface="Didot"/>
                <a:ea typeface="Didot"/>
                <a:cs typeface="Didot"/>
                <a:sym typeface="Didot"/>
              </a:defRPr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6691587" y="399994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25</a:t>
            </a:r>
          </a:p>
        </p:txBody>
      </p:sp>
      <p:sp>
        <p:nvSpPr>
          <p:cNvPr id="423" name="Shape 423"/>
          <p:cNvSpPr/>
          <p:nvPr/>
        </p:nvSpPr>
        <p:spPr>
          <a:xfrm>
            <a:off x="7953498" y="415234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19</a:t>
            </a:r>
          </a:p>
        </p:txBody>
      </p:sp>
      <p:sp>
        <p:nvSpPr>
          <p:cNvPr id="424" name="Shape 424"/>
          <p:cNvSpPr/>
          <p:nvPr/>
        </p:nvSpPr>
        <p:spPr>
          <a:xfrm>
            <a:off x="3176524" y="435554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15</a:t>
            </a:r>
          </a:p>
        </p:txBody>
      </p:sp>
      <p:sp>
        <p:nvSpPr>
          <p:cNvPr id="425" name="Shape 425"/>
          <p:cNvSpPr/>
          <p:nvPr/>
        </p:nvSpPr>
        <p:spPr>
          <a:xfrm>
            <a:off x="9429003" y="505404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20</a:t>
            </a:r>
          </a:p>
        </p:txBody>
      </p:sp>
      <p:sp>
        <p:nvSpPr>
          <p:cNvPr id="426" name="Shape 426"/>
          <p:cNvSpPr/>
          <p:nvPr/>
        </p:nvSpPr>
        <p:spPr>
          <a:xfrm>
            <a:off x="4152894" y="5452901"/>
            <a:ext cx="616205" cy="699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72</a:t>
            </a:r>
          </a:p>
        </p:txBody>
      </p:sp>
      <p:sp>
        <p:nvSpPr>
          <p:cNvPr id="427" name="Shape 427"/>
          <p:cNvSpPr/>
          <p:nvPr/>
        </p:nvSpPr>
        <p:spPr>
          <a:xfrm>
            <a:off x="7365994" y="593669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43</a:t>
            </a:r>
          </a:p>
        </p:txBody>
      </p:sp>
      <p:sp>
        <p:nvSpPr>
          <p:cNvPr id="428" name="Shape 428"/>
          <p:cNvSpPr/>
          <p:nvPr/>
        </p:nvSpPr>
        <p:spPr>
          <a:xfrm>
            <a:off x="4660894" y="399994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37</a:t>
            </a:r>
          </a:p>
        </p:txBody>
      </p:sp>
      <p:sp>
        <p:nvSpPr>
          <p:cNvPr id="429" name="Shape 429"/>
          <p:cNvSpPr/>
          <p:nvPr/>
        </p:nvSpPr>
        <p:spPr>
          <a:xfrm>
            <a:off x="1587499" y="3454399"/>
            <a:ext cx="9499601" cy="3797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43A3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>
                <a:solidFill>
                  <a:srgbClr val="F3F1D8"/>
                </a:solidFill>
                <a:latin typeface="Didot"/>
                <a:ea typeface="Didot"/>
                <a:cs typeface="Didot"/>
                <a:sym typeface="Didot"/>
              </a:defRPr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7327900" y="3301999"/>
            <a:ext cx="5054601" cy="3937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43A3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>
                <a:solidFill>
                  <a:srgbClr val="F3F1D8"/>
                </a:solidFill>
                <a:latin typeface="Didot"/>
                <a:ea typeface="Didot"/>
                <a:cs typeface="Didot"/>
                <a:sym typeface="Didot"/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2540751" y="1434541"/>
            <a:ext cx="9321801" cy="130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Reduce the original problem into subproblems that are easier to solve.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2" animBg="1" advAuto="0"/>
      <p:bldP spid="429" grpId="1" animBg="1" advAuto="0"/>
      <p:bldP spid="430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1765300" y="3429000"/>
            <a:ext cx="5054601" cy="402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43A3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>
                <a:solidFill>
                  <a:srgbClr val="F3F1D8"/>
                </a:solidFill>
                <a:latin typeface="Didot"/>
                <a:ea typeface="Didot"/>
                <a:cs typeface="Didot"/>
                <a:sym typeface="Didot"/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6780487" y="505404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25</a:t>
            </a:r>
          </a:p>
        </p:txBody>
      </p:sp>
      <p:sp>
        <p:nvSpPr>
          <p:cNvPr id="435" name="Shape 435"/>
          <p:cNvSpPr/>
          <p:nvPr/>
        </p:nvSpPr>
        <p:spPr>
          <a:xfrm>
            <a:off x="4136898" y="400629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19</a:t>
            </a:r>
          </a:p>
        </p:txBody>
      </p:sp>
      <p:sp>
        <p:nvSpPr>
          <p:cNvPr id="436" name="Shape 436"/>
          <p:cNvSpPr/>
          <p:nvPr/>
        </p:nvSpPr>
        <p:spPr>
          <a:xfrm>
            <a:off x="3036824" y="445714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15</a:t>
            </a:r>
          </a:p>
        </p:txBody>
      </p:sp>
      <p:sp>
        <p:nvSpPr>
          <p:cNvPr id="437" name="Shape 437"/>
          <p:cNvSpPr/>
          <p:nvPr/>
        </p:nvSpPr>
        <p:spPr>
          <a:xfrm>
            <a:off x="3313332" y="545409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20</a:t>
            </a:r>
          </a:p>
        </p:txBody>
      </p:sp>
      <p:sp>
        <p:nvSpPr>
          <p:cNvPr id="438" name="Shape 438"/>
          <p:cNvSpPr/>
          <p:nvPr/>
        </p:nvSpPr>
        <p:spPr>
          <a:xfrm>
            <a:off x="9115298" y="579699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72</a:t>
            </a:r>
          </a:p>
        </p:txBody>
      </p:sp>
      <p:sp>
        <p:nvSpPr>
          <p:cNvPr id="439" name="Shape 439"/>
          <p:cNvSpPr/>
          <p:nvPr/>
        </p:nvSpPr>
        <p:spPr>
          <a:xfrm>
            <a:off x="8191494" y="578429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43</a:t>
            </a:r>
          </a:p>
        </p:txBody>
      </p:sp>
      <p:sp>
        <p:nvSpPr>
          <p:cNvPr id="440" name="Shape 440"/>
          <p:cNvSpPr/>
          <p:nvPr/>
        </p:nvSpPr>
        <p:spPr>
          <a:xfrm>
            <a:off x="8699494" y="480004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37</a:t>
            </a:r>
          </a:p>
        </p:txBody>
      </p:sp>
      <p:sp>
        <p:nvSpPr>
          <p:cNvPr id="441" name="Shape 441"/>
          <p:cNvSpPr/>
          <p:nvPr/>
        </p:nvSpPr>
        <p:spPr>
          <a:xfrm>
            <a:off x="1587499" y="3454399"/>
            <a:ext cx="9499601" cy="3797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43A3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>
                <a:solidFill>
                  <a:srgbClr val="F3F1D8"/>
                </a:solidFill>
                <a:latin typeface="Didot"/>
                <a:ea typeface="Didot"/>
                <a:cs typeface="Didot"/>
                <a:sym typeface="Didot"/>
              </a:defRPr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7327900" y="3301999"/>
            <a:ext cx="5054601" cy="3937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43A3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>
                <a:solidFill>
                  <a:srgbClr val="F3F1D8"/>
                </a:solidFill>
                <a:latin typeface="Didot"/>
                <a:ea typeface="Didot"/>
                <a:cs typeface="Didot"/>
                <a:sym typeface="Didot"/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540751" y="1434541"/>
            <a:ext cx="9321801" cy="130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Solve the subproblems, and the combine to solve the original problem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0" dur="2000" fill="hold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4" dur="2000" fill="hold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2" animBg="1" advAuto="0"/>
      <p:bldP spid="441" grpId="1" animBg="1" advAuto="0"/>
      <p:bldP spid="442" grpId="3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698500" y="927100"/>
            <a:ext cx="5054601" cy="402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43A3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>
                <a:solidFill>
                  <a:srgbClr val="F3F1D8"/>
                </a:solidFill>
                <a:latin typeface="Didot"/>
                <a:ea typeface="Didot"/>
                <a:cs typeface="Didot"/>
                <a:sym typeface="Didot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6245098" y="187269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25</a:t>
            </a:r>
          </a:p>
        </p:txBody>
      </p:sp>
      <p:sp>
        <p:nvSpPr>
          <p:cNvPr id="447" name="Shape 447"/>
          <p:cNvSpPr/>
          <p:nvPr/>
        </p:nvSpPr>
        <p:spPr>
          <a:xfrm>
            <a:off x="2727198" y="316809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19</a:t>
            </a:r>
          </a:p>
        </p:txBody>
      </p:sp>
      <p:sp>
        <p:nvSpPr>
          <p:cNvPr id="448" name="Shape 448"/>
          <p:cNvSpPr/>
          <p:nvPr/>
        </p:nvSpPr>
        <p:spPr>
          <a:xfrm>
            <a:off x="3976624" y="177744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15</a:t>
            </a:r>
          </a:p>
        </p:txBody>
      </p:sp>
      <p:sp>
        <p:nvSpPr>
          <p:cNvPr id="449" name="Shape 449"/>
          <p:cNvSpPr/>
          <p:nvPr/>
        </p:nvSpPr>
        <p:spPr>
          <a:xfrm>
            <a:off x="1304798" y="178379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20</a:t>
            </a:r>
          </a:p>
        </p:txBody>
      </p:sp>
      <p:sp>
        <p:nvSpPr>
          <p:cNvPr id="450" name="Shape 450"/>
          <p:cNvSpPr/>
          <p:nvPr/>
        </p:nvSpPr>
        <p:spPr>
          <a:xfrm>
            <a:off x="8124698" y="165679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72</a:t>
            </a:r>
          </a:p>
        </p:txBody>
      </p:sp>
      <p:sp>
        <p:nvSpPr>
          <p:cNvPr id="451" name="Shape 451"/>
          <p:cNvSpPr/>
          <p:nvPr/>
        </p:nvSpPr>
        <p:spPr>
          <a:xfrm>
            <a:off x="8877301" y="307284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43</a:t>
            </a:r>
          </a:p>
        </p:txBody>
      </p:sp>
      <p:sp>
        <p:nvSpPr>
          <p:cNvPr id="452" name="Shape 452"/>
          <p:cNvSpPr/>
          <p:nvPr/>
        </p:nvSpPr>
        <p:spPr>
          <a:xfrm>
            <a:off x="10655301" y="2945841"/>
            <a:ext cx="616205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37</a:t>
            </a:r>
          </a:p>
        </p:txBody>
      </p:sp>
      <p:sp>
        <p:nvSpPr>
          <p:cNvPr id="453" name="Shape 453"/>
          <p:cNvSpPr/>
          <p:nvPr/>
        </p:nvSpPr>
        <p:spPr>
          <a:xfrm>
            <a:off x="6934200" y="977899"/>
            <a:ext cx="5054601" cy="3937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43A3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>
                <a:solidFill>
                  <a:srgbClr val="F3F1D8"/>
                </a:solidFill>
                <a:latin typeface="Didot"/>
                <a:ea typeface="Didot"/>
                <a:cs typeface="Didot"/>
                <a:sym typeface="Didot"/>
              </a:defRPr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622299" y="6235700"/>
            <a:ext cx="1905002" cy="185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43A3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>
                <a:solidFill>
                  <a:srgbClr val="F3F1D8"/>
                </a:solidFill>
                <a:latin typeface="Didot"/>
                <a:ea typeface="Didot"/>
                <a:cs typeface="Didot"/>
                <a:sym typeface="Didot"/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3340099" y="6388100"/>
            <a:ext cx="1905002" cy="185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43A3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>
                <a:solidFill>
                  <a:srgbClr val="F3F1D8"/>
                </a:solidFill>
                <a:latin typeface="Didot"/>
                <a:ea typeface="Didot"/>
                <a:cs typeface="Didot"/>
                <a:sym typeface="Didot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6870699" y="6362700"/>
            <a:ext cx="1905002" cy="185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43A3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>
                <a:solidFill>
                  <a:srgbClr val="F3F1D8"/>
                </a:solidFill>
                <a:latin typeface="Didot"/>
                <a:ea typeface="Didot"/>
                <a:cs typeface="Didot"/>
                <a:sym typeface="Didot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9842499" y="6388100"/>
            <a:ext cx="1905002" cy="185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43A3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800">
                <a:solidFill>
                  <a:srgbClr val="F3F1D8"/>
                </a:solidFill>
                <a:latin typeface="Didot"/>
                <a:ea typeface="Didot"/>
                <a:cs typeface="Didot"/>
                <a:sym typeface="Didot"/>
              </a:defRPr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2197851" y="-25959"/>
            <a:ext cx="9321801" cy="699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3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800"/>
              <a:t>The subproblems are solved recursively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3" dur="1000" fill="hold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5" dur="1000" fill="hold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xit" presetSubtype="32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xit" presetSubtype="3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3" presetClass="exit" presetSubtype="32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3" presetClass="exit" presetSubtype="32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3" animBg="1" advAuto="0"/>
      <p:bldP spid="453" grpId="6" animBg="1" advAuto="0"/>
      <p:bldP spid="454" grpId="1" animBg="1" advAuto="0"/>
      <p:bldP spid="454" grpId="7" animBg="1" advAuto="0"/>
      <p:bldP spid="455" grpId="2" animBg="1" advAuto="0"/>
      <p:bldP spid="455" grpId="8" animBg="1" advAuto="0"/>
      <p:bldP spid="456" grpId="4" animBg="1" advAuto="0"/>
      <p:bldP spid="456" grpId="9" animBg="1" advAuto="0"/>
      <p:bldP spid="457" grpId="5" animBg="1" advAuto="0"/>
      <p:bldP spid="457" grpId="1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/>
          </p:cNvSpPr>
          <p:nvPr>
            <p:ph type="title" idx="4294967295"/>
          </p:nvPr>
        </p:nvSpPr>
        <p:spPr>
          <a:xfrm>
            <a:off x="685800" y="381000"/>
            <a:ext cx="7772400" cy="1612900"/>
          </a:xfrm>
          <a:prstGeom prst="rect">
            <a:avLst/>
          </a:prstGeom>
        </p:spPr>
        <p:txBody>
          <a:bodyPr/>
          <a:lstStyle>
            <a:lvl1pPr marL="40640" marR="40640" defTabSz="927100"/>
          </a:lstStyle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QuickSort</a:t>
            </a:r>
          </a:p>
        </p:txBody>
      </p:sp>
      <p:grpSp>
        <p:nvGrpSpPr>
          <p:cNvPr id="469" name="Group 469"/>
          <p:cNvGrpSpPr/>
          <p:nvPr/>
        </p:nvGrpSpPr>
        <p:grpSpPr>
          <a:xfrm>
            <a:off x="2498401" y="2396709"/>
            <a:ext cx="5610226" cy="429457"/>
            <a:chOff x="0" y="0"/>
            <a:chExt cx="5610225" cy="429455"/>
          </a:xfrm>
        </p:grpSpPr>
        <p:sp>
          <p:nvSpPr>
            <p:cNvPr id="461" name="Shape 461"/>
            <p:cNvSpPr/>
            <p:nvPr/>
          </p:nvSpPr>
          <p:spPr>
            <a:xfrm>
              <a:off x="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43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70167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37</a:t>
              </a:r>
            </a:p>
          </p:txBody>
        </p:sp>
        <p:sp>
          <p:nvSpPr>
            <p:cNvPr id="463" name="Shape 463"/>
            <p:cNvSpPr/>
            <p:nvPr/>
          </p:nvSpPr>
          <p:spPr>
            <a:xfrm>
              <a:off x="210502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19</a:t>
              </a:r>
            </a:p>
          </p:txBody>
        </p:sp>
        <p:sp>
          <p:nvSpPr>
            <p:cNvPr id="464" name="Shape 464"/>
            <p:cNvSpPr/>
            <p:nvPr/>
          </p:nvSpPr>
          <p:spPr>
            <a:xfrm>
              <a:off x="140335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25</a:t>
              </a:r>
            </a:p>
          </p:txBody>
        </p:sp>
        <p:sp>
          <p:nvSpPr>
            <p:cNvPr id="465" name="Shape 465"/>
            <p:cNvSpPr/>
            <p:nvPr/>
          </p:nvSpPr>
          <p:spPr>
            <a:xfrm>
              <a:off x="280670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4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x="421005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15</a:t>
              </a:r>
            </a:p>
          </p:txBody>
        </p:sp>
        <p:sp>
          <p:nvSpPr>
            <p:cNvPr id="467" name="Shape 467"/>
            <p:cNvSpPr/>
            <p:nvPr/>
          </p:nvSpPr>
          <p:spPr>
            <a:xfrm>
              <a:off x="350837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72</a:t>
              </a:r>
            </a:p>
          </p:txBody>
        </p:sp>
        <p:sp>
          <p:nvSpPr>
            <p:cNvPr id="468" name="Shape 468"/>
            <p:cNvSpPr/>
            <p:nvPr/>
          </p:nvSpPr>
          <p:spPr>
            <a:xfrm>
              <a:off x="491172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20</a:t>
              </a:r>
            </a:p>
          </p:txBody>
        </p:sp>
      </p:grpSp>
      <p:grpSp>
        <p:nvGrpSpPr>
          <p:cNvPr id="478" name="Group 478"/>
          <p:cNvGrpSpPr/>
          <p:nvPr/>
        </p:nvGrpSpPr>
        <p:grpSpPr>
          <a:xfrm>
            <a:off x="2498725" y="3970715"/>
            <a:ext cx="6007100" cy="429457"/>
            <a:chOff x="0" y="0"/>
            <a:chExt cx="6007100" cy="429455"/>
          </a:xfrm>
        </p:grpSpPr>
        <p:sp>
          <p:nvSpPr>
            <p:cNvPr id="470" name="Shape 470"/>
            <p:cNvSpPr/>
            <p:nvPr/>
          </p:nvSpPr>
          <p:spPr>
            <a:xfrm>
              <a:off x="530860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43</a:t>
              </a:r>
            </a:p>
          </p:txBody>
        </p:sp>
        <p:sp>
          <p:nvSpPr>
            <p:cNvPr id="471" name="Shape 471"/>
            <p:cNvSpPr/>
            <p:nvPr/>
          </p:nvSpPr>
          <p:spPr>
            <a:xfrm>
              <a:off x="460692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25</a:t>
              </a:r>
            </a:p>
          </p:txBody>
        </p:sp>
        <p:sp>
          <p:nvSpPr>
            <p:cNvPr id="472" name="Shape 472"/>
            <p:cNvSpPr/>
            <p:nvPr/>
          </p:nvSpPr>
          <p:spPr>
            <a:xfrm>
              <a:off x="320357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37</a:t>
              </a:r>
            </a:p>
          </p:txBody>
        </p:sp>
        <p:sp>
          <p:nvSpPr>
            <p:cNvPr id="473" name="Shape 473"/>
            <p:cNvSpPr/>
            <p:nvPr/>
          </p:nvSpPr>
          <p:spPr>
            <a:xfrm>
              <a:off x="234950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20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19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140335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15</a:t>
              </a:r>
            </a:p>
          </p:txBody>
        </p:sp>
        <p:sp>
          <p:nvSpPr>
            <p:cNvPr id="476" name="Shape 476"/>
            <p:cNvSpPr/>
            <p:nvPr/>
          </p:nvSpPr>
          <p:spPr>
            <a:xfrm>
              <a:off x="390525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72</a:t>
              </a:r>
            </a:p>
          </p:txBody>
        </p:sp>
        <p:sp>
          <p:nvSpPr>
            <p:cNvPr id="477" name="Shape 477"/>
            <p:cNvSpPr/>
            <p:nvPr/>
          </p:nvSpPr>
          <p:spPr>
            <a:xfrm>
              <a:off x="70167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4</a:t>
              </a:r>
            </a:p>
          </p:txBody>
        </p:sp>
      </p:grpSp>
      <p:sp>
        <p:nvSpPr>
          <p:cNvPr id="479" name="Shape 479"/>
          <p:cNvSpPr/>
          <p:nvPr/>
        </p:nvSpPr>
        <p:spPr>
          <a:xfrm>
            <a:off x="3001962" y="3228975"/>
            <a:ext cx="3630934" cy="41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40640" marR="40640" algn="l" defTabSz="927100">
              <a:buClr>
                <a:srgbClr val="FF4C00"/>
              </a:buClr>
              <a:buFont typeface="Times New Roman"/>
              <a:defRPr sz="22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SELECT PIVOT; PARTITION</a:t>
            </a:r>
          </a:p>
        </p:txBody>
      </p:sp>
      <p:sp>
        <p:nvSpPr>
          <p:cNvPr id="480" name="Shape 480"/>
          <p:cNvSpPr/>
          <p:nvPr/>
        </p:nvSpPr>
        <p:spPr>
          <a:xfrm>
            <a:off x="3246437" y="5214937"/>
            <a:ext cx="4114154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40640" marR="40640" algn="l" defTabSz="927100">
              <a:buClr>
                <a:srgbClr val="FF4C00"/>
              </a:buClr>
              <a:buFont typeface="Times New Roman"/>
              <a:defRPr sz="22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SORT EACH PIECE (Recursively)</a:t>
            </a:r>
          </a:p>
        </p:txBody>
      </p:sp>
      <p:grpSp>
        <p:nvGrpSpPr>
          <p:cNvPr id="489" name="Group 489"/>
          <p:cNvGrpSpPr/>
          <p:nvPr/>
        </p:nvGrpSpPr>
        <p:grpSpPr>
          <a:xfrm>
            <a:off x="2173287" y="5810250"/>
            <a:ext cx="6270626" cy="429456"/>
            <a:chOff x="0" y="0"/>
            <a:chExt cx="6270625" cy="429455"/>
          </a:xfrm>
        </p:grpSpPr>
        <p:sp>
          <p:nvSpPr>
            <p:cNvPr id="481" name="Shape 481"/>
            <p:cNvSpPr/>
            <p:nvPr/>
          </p:nvSpPr>
          <p:spPr>
            <a:xfrm>
              <a:off x="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4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335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19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70167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15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557212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72</a:t>
              </a:r>
            </a:p>
          </p:txBody>
        </p:sp>
        <p:sp>
          <p:nvSpPr>
            <p:cNvPr id="485" name="Shape 485"/>
            <p:cNvSpPr/>
            <p:nvPr/>
          </p:nvSpPr>
          <p:spPr>
            <a:xfrm>
              <a:off x="2411412" y="0"/>
              <a:ext cx="698501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20</a:t>
              </a:r>
            </a:p>
          </p:txBody>
        </p:sp>
        <p:sp>
          <p:nvSpPr>
            <p:cNvPr id="486" name="Shape 486"/>
            <p:cNvSpPr/>
            <p:nvPr/>
          </p:nvSpPr>
          <p:spPr>
            <a:xfrm>
              <a:off x="346710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25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487045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43</a:t>
              </a:r>
            </a:p>
          </p:txBody>
        </p:sp>
        <p:sp>
          <p:nvSpPr>
            <p:cNvPr id="488" name="Shape 488"/>
            <p:cNvSpPr/>
            <p:nvPr/>
          </p:nvSpPr>
          <p:spPr>
            <a:xfrm>
              <a:off x="416877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37</a:t>
              </a:r>
            </a:p>
          </p:txBody>
        </p:sp>
      </p:grpSp>
      <p:sp>
        <p:nvSpPr>
          <p:cNvPr id="490" name="Shape 490"/>
          <p:cNvSpPr/>
          <p:nvPr/>
        </p:nvSpPr>
        <p:spPr>
          <a:xfrm>
            <a:off x="2678112" y="4529137"/>
            <a:ext cx="1114287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40640" marR="40640" algn="l" defTabSz="927100">
              <a:buClr>
                <a:srgbClr val="FF4C00"/>
              </a:buClr>
              <a:buFont typeface="Times New Roman"/>
              <a:defRPr sz="22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&lt;= pivot</a:t>
            </a:r>
          </a:p>
        </p:txBody>
      </p:sp>
      <p:sp>
        <p:nvSpPr>
          <p:cNvPr id="491" name="Shape 491"/>
          <p:cNvSpPr/>
          <p:nvPr/>
        </p:nvSpPr>
        <p:spPr>
          <a:xfrm>
            <a:off x="4649787" y="4529137"/>
            <a:ext cx="729294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40640" marR="40640" algn="l" defTabSz="927100">
              <a:buClr>
                <a:srgbClr val="FF4C00"/>
              </a:buClr>
              <a:buFont typeface="Times New Roman"/>
              <a:defRPr sz="22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pivot</a:t>
            </a:r>
          </a:p>
        </p:txBody>
      </p:sp>
      <p:sp>
        <p:nvSpPr>
          <p:cNvPr id="492" name="Shape 492"/>
          <p:cNvSpPr/>
          <p:nvPr/>
        </p:nvSpPr>
        <p:spPr>
          <a:xfrm>
            <a:off x="6338887" y="4529137"/>
            <a:ext cx="1114287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40640" marR="40640" algn="l" defTabSz="927100">
              <a:buClr>
                <a:srgbClr val="FF4C00"/>
              </a:buClr>
              <a:buFont typeface="Times New Roman"/>
              <a:defRPr sz="22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&gt;= pivot</a:t>
            </a:r>
          </a:p>
        </p:txBody>
      </p:sp>
      <p:sp>
        <p:nvSpPr>
          <p:cNvPr id="493" name="Shape 493"/>
          <p:cNvSpPr/>
          <p:nvPr/>
        </p:nvSpPr>
        <p:spPr>
          <a:xfrm>
            <a:off x="4581525" y="6376987"/>
            <a:ext cx="791094" cy="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40640" marR="40640" algn="l" defTabSz="927100">
              <a:buClr>
                <a:srgbClr val="FF4C00"/>
              </a:buClr>
              <a:buFont typeface="Times New Roman"/>
              <a:defRPr sz="22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</a:rPr>
              <a:t>done!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" grpId="1" animBg="1" advAuto="0"/>
      <p:bldP spid="478" grpId="3" animBg="1" advAuto="0"/>
      <p:bldP spid="479" grpId="2" animBg="1" advAuto="0"/>
      <p:bldP spid="480" grpId="7" animBg="1" advAuto="0"/>
      <p:bldP spid="489" grpId="8" animBg="1" advAuto="0"/>
      <p:bldP spid="490" grpId="4" animBg="1" advAuto="0"/>
      <p:bldP spid="491" grpId="5" animBg="1" advAuto="0"/>
      <p:bldP spid="492" grpId="6" animBg="1" advAuto="0"/>
      <p:bldP spid="493" grpId="9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613124" y="1029022"/>
            <a:ext cx="5433493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sz="3600" b="1">
                <a:latin typeface="Times"/>
                <a:ea typeface="Times"/>
                <a:cs typeface="Times"/>
                <a:sym typeface="Times"/>
              </a:rPr>
              <a:t>QUICKSORT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(A, p, r)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</a:t>
            </a:r>
            <a:r>
              <a:rPr sz="3600" b="1">
                <a:latin typeface="Times"/>
                <a:ea typeface="Times"/>
                <a:cs typeface="Times"/>
                <a:sym typeface="Times"/>
              </a:rPr>
              <a:t>if 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p &lt; r</a:t>
            </a:r>
            <a:br>
              <a:rPr sz="3600">
                <a:latin typeface="Times"/>
                <a:ea typeface="Times"/>
                <a:cs typeface="Times"/>
                <a:sym typeface="Times"/>
              </a:rPr>
            </a:br>
            <a:r>
              <a:rPr sz="3600">
                <a:latin typeface="Times"/>
                <a:ea typeface="Times"/>
                <a:cs typeface="Times"/>
                <a:sym typeface="Times"/>
              </a:rPr>
              <a:t>    q = PARTITION(A,p, r)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  QUICKSORT(A, p, q - 1)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  QUICKSORT(A, q +1, r)</a:t>
            </a:r>
          </a:p>
        </p:txBody>
      </p:sp>
      <p:sp>
        <p:nvSpPr>
          <p:cNvPr id="496" name="Shape 496"/>
          <p:cNvSpPr/>
          <p:nvPr/>
        </p:nvSpPr>
        <p:spPr>
          <a:xfrm>
            <a:off x="3825678" y="91636"/>
            <a:ext cx="42525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>
                <a:solidFill>
                  <a:srgbClr val="0433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QUICKSORT(A, 1, n)</a:t>
            </a:r>
          </a:p>
        </p:txBody>
      </p:sp>
      <p:sp>
        <p:nvSpPr>
          <p:cNvPr id="497" name="Shape 497"/>
          <p:cNvSpPr/>
          <p:nvPr/>
        </p:nvSpPr>
        <p:spPr>
          <a:xfrm>
            <a:off x="6745244" y="925794"/>
            <a:ext cx="5612533" cy="678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sz="3600" b="1">
                <a:latin typeface="Times"/>
                <a:ea typeface="Times"/>
                <a:cs typeface="Times"/>
                <a:sym typeface="Times"/>
              </a:rPr>
              <a:t>PARTITION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(A, p, r)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x = A[r]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i = p - 1</a:t>
            </a:r>
            <a:br>
              <a:rPr sz="3600">
                <a:latin typeface="Times"/>
                <a:ea typeface="Times"/>
                <a:cs typeface="Times"/>
                <a:sym typeface="Times"/>
              </a:rPr>
            </a:br>
            <a:r>
              <a:rPr sz="3600">
                <a:latin typeface="Times"/>
                <a:ea typeface="Times"/>
                <a:cs typeface="Times"/>
                <a:sym typeface="Times"/>
              </a:rPr>
              <a:t>  </a:t>
            </a:r>
            <a:r>
              <a:rPr sz="3600" b="1">
                <a:latin typeface="Times"/>
                <a:ea typeface="Times"/>
                <a:cs typeface="Times"/>
                <a:sym typeface="Times"/>
              </a:rPr>
              <a:t>for 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j = p </a:t>
            </a:r>
            <a:r>
              <a:rPr sz="3600" b="1">
                <a:latin typeface="Times"/>
                <a:ea typeface="Times"/>
                <a:cs typeface="Times"/>
                <a:sym typeface="Times"/>
              </a:rPr>
              <a:t>to 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r -1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   </a:t>
            </a:r>
            <a:r>
              <a:rPr sz="3600" b="1">
                <a:latin typeface="Times"/>
                <a:ea typeface="Times"/>
                <a:cs typeface="Times"/>
                <a:sym typeface="Times"/>
              </a:rPr>
              <a:t>if 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A[j ] ≤ x 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      i = i +1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      exchange A[i ] with A[j]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exchange A[i + 1] with A[r]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 b="1">
                <a:latin typeface="Times"/>
                <a:ea typeface="Times"/>
                <a:cs typeface="Times"/>
                <a:sym typeface="Times"/>
              </a:rPr>
              <a:t>  return 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i + 1</a:t>
            </a:r>
          </a:p>
        </p:txBody>
      </p:sp>
      <p:grpSp>
        <p:nvGrpSpPr>
          <p:cNvPr id="506" name="Group 506"/>
          <p:cNvGrpSpPr/>
          <p:nvPr/>
        </p:nvGrpSpPr>
        <p:grpSpPr>
          <a:xfrm>
            <a:off x="1203001" y="5811837"/>
            <a:ext cx="5610226" cy="429457"/>
            <a:chOff x="0" y="0"/>
            <a:chExt cx="5610225" cy="429455"/>
          </a:xfrm>
        </p:grpSpPr>
        <p:sp>
          <p:nvSpPr>
            <p:cNvPr id="498" name="Shape 498"/>
            <p:cNvSpPr/>
            <p:nvPr/>
          </p:nvSpPr>
          <p:spPr>
            <a:xfrm>
              <a:off x="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43</a:t>
              </a:r>
            </a:p>
          </p:txBody>
        </p:sp>
        <p:sp>
          <p:nvSpPr>
            <p:cNvPr id="499" name="Shape 499"/>
            <p:cNvSpPr/>
            <p:nvPr/>
          </p:nvSpPr>
          <p:spPr>
            <a:xfrm>
              <a:off x="70167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37</a:t>
              </a: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0502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19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140335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25</a:t>
              </a:r>
            </a:p>
          </p:txBody>
        </p:sp>
        <p:sp>
          <p:nvSpPr>
            <p:cNvPr id="502" name="Shape 502"/>
            <p:cNvSpPr/>
            <p:nvPr/>
          </p:nvSpPr>
          <p:spPr>
            <a:xfrm>
              <a:off x="280670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4</a:t>
              </a:r>
            </a:p>
          </p:txBody>
        </p:sp>
        <p:sp>
          <p:nvSpPr>
            <p:cNvPr id="503" name="Shape 503"/>
            <p:cNvSpPr/>
            <p:nvPr/>
          </p:nvSpPr>
          <p:spPr>
            <a:xfrm>
              <a:off x="421005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15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350837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72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491172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20</a:t>
              </a:r>
            </a:p>
          </p:txBody>
        </p:sp>
      </p:grpSp>
      <p:grpSp>
        <p:nvGrpSpPr>
          <p:cNvPr id="515" name="Group 515"/>
          <p:cNvGrpSpPr/>
          <p:nvPr/>
        </p:nvGrpSpPr>
        <p:grpSpPr>
          <a:xfrm>
            <a:off x="1203001" y="6650037"/>
            <a:ext cx="5610226" cy="429457"/>
            <a:chOff x="0" y="0"/>
            <a:chExt cx="5610225" cy="429455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 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70167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 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210502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 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140335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 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280670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 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4210050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 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350837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 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4911725" y="0"/>
              <a:ext cx="698500" cy="42945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40" marR="40640" algn="l" defTabSz="927100">
                <a:buClr>
                  <a:srgbClr val="000000"/>
                </a:buClr>
                <a:buFont typeface="Times New Roman"/>
                <a:defRPr sz="2200">
                  <a:uFill>
                    <a:solidFill/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 </a:t>
              </a:r>
            </a:p>
          </p:txBody>
        </p:sp>
      </p:grpSp>
      <p:sp>
        <p:nvSpPr>
          <p:cNvPr id="516" name="Shape 516"/>
          <p:cNvSpPr/>
          <p:nvPr/>
        </p:nvSpPr>
        <p:spPr>
          <a:xfrm>
            <a:off x="8542583" y="2221912"/>
            <a:ext cx="2862782" cy="809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83" y="15380"/>
                </a:moveTo>
                <a:lnTo>
                  <a:pt x="6083" y="21600"/>
                </a:lnTo>
                <a:lnTo>
                  <a:pt x="0" y="10800"/>
                </a:lnTo>
                <a:lnTo>
                  <a:pt x="6083" y="0"/>
                </a:lnTo>
                <a:lnTo>
                  <a:pt x="6083" y="6220"/>
                </a:lnTo>
                <a:lnTo>
                  <a:pt x="21600" y="6220"/>
                </a:lnTo>
                <a:lnTo>
                  <a:pt x="21600" y="1538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A[i..p] ≤ A[r],  A[i+1..j-1] &gt; A[r]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" grpId="2" animBg="1" advAuto="0"/>
      <p:bldP spid="496" grpId="1" animBg="1" advAuto="0"/>
      <p:bldP spid="497" grpId="3" animBg="1" advAuto="0"/>
      <p:bldP spid="506" grpId="4" animBg="1" advAuto="0"/>
      <p:bldP spid="515" grpId="5" animBg="1" advAuto="0"/>
      <p:bldP spid="516" grpId="6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449866" y="5957723"/>
            <a:ext cx="3016393" cy="577992"/>
          </a:xfrm>
          <a:prstGeom prst="roundRect">
            <a:avLst>
              <a:gd name="adj" fmla="val 32959"/>
            </a:avLst>
          </a:prstGeom>
          <a:blipFill>
            <a:blip r:embed="rId2">
              <a:alphaModFix amt="34000"/>
            </a:blip>
          </a:blipFill>
          <a:ln w="25400">
            <a:solidFill>
              <a:srgbClr val="000000">
                <a:alpha val="34000"/>
              </a:srgbClr>
            </a:solidFill>
            <a:miter lim="400000"/>
          </a:ln>
        </p:spPr>
        <p:txBody>
          <a:bodyPr lIns="72248" tIns="72248" rIns="72248" bIns="72248" anchor="ctr"/>
          <a:lstStyle/>
          <a:p>
            <a:pPr lvl="0" defTabSz="4064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3627264" y="6933083"/>
            <a:ext cx="2338259" cy="577992"/>
          </a:xfrm>
          <a:prstGeom prst="roundRect">
            <a:avLst>
              <a:gd name="adj" fmla="val 32959"/>
            </a:avLst>
          </a:prstGeom>
          <a:blipFill>
            <a:blip r:embed="rId2">
              <a:alphaModFix amt="26000"/>
            </a:blip>
          </a:blipFill>
          <a:ln w="25400">
            <a:solidFill>
              <a:srgbClr val="000000">
                <a:alpha val="26000"/>
              </a:srgbClr>
            </a:solidFill>
            <a:miter lim="400000"/>
          </a:ln>
        </p:spPr>
        <p:txBody>
          <a:bodyPr lIns="72248" tIns="72248" rIns="72248" bIns="72248" anchor="ctr"/>
          <a:lstStyle/>
          <a:p>
            <a:pPr lvl="0" defTabSz="4064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6454773" y="6933083"/>
            <a:ext cx="2856925" cy="577992"/>
          </a:xfrm>
          <a:prstGeom prst="roundRect">
            <a:avLst>
              <a:gd name="adj" fmla="val 32959"/>
            </a:avLst>
          </a:prstGeom>
          <a:blipFill>
            <a:blip r:embed="rId2">
              <a:alphaModFix amt="29000"/>
            </a:blip>
          </a:blipFill>
          <a:ln w="25400">
            <a:solidFill>
              <a:srgbClr val="000000">
                <a:alpha val="29000"/>
              </a:srgbClr>
            </a:solidFill>
            <a:miter lim="400000"/>
          </a:ln>
        </p:spPr>
        <p:txBody>
          <a:bodyPr lIns="72248" tIns="72248" rIns="72248" bIns="72248" anchor="ctr"/>
          <a:lstStyle/>
          <a:p>
            <a:pPr lvl="0" defTabSz="4064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3745440" y="7926506"/>
            <a:ext cx="740552" cy="577992"/>
          </a:xfrm>
          <a:prstGeom prst="roundRect">
            <a:avLst>
              <a:gd name="adj" fmla="val 32959"/>
            </a:avLst>
          </a:prstGeom>
          <a:blipFill>
            <a:blip r:embed="rId2">
              <a:alphaModFix amt="21000"/>
            </a:blip>
          </a:blipFill>
          <a:ln w="25400">
            <a:solidFill>
              <a:srgbClr val="000000">
                <a:alpha val="21000"/>
              </a:srgbClr>
            </a:solidFill>
            <a:miter lim="400000"/>
          </a:ln>
        </p:spPr>
        <p:txBody>
          <a:bodyPr lIns="72248" tIns="72248" rIns="72248" bIns="72248" anchor="ctr"/>
          <a:lstStyle/>
          <a:p>
            <a:pPr lvl="0" defTabSz="4064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4883360" y="7926506"/>
            <a:ext cx="740552" cy="577992"/>
          </a:xfrm>
          <a:prstGeom prst="roundRect">
            <a:avLst>
              <a:gd name="adj" fmla="val 32959"/>
            </a:avLst>
          </a:prstGeom>
          <a:blipFill>
            <a:blip r:embed="rId2">
              <a:alphaModFix amt="33000"/>
            </a:blip>
          </a:blipFill>
          <a:ln w="25400">
            <a:solidFill>
              <a:srgbClr val="000000">
                <a:alpha val="33000"/>
              </a:srgbClr>
            </a:solidFill>
            <a:miter lim="400000"/>
          </a:ln>
        </p:spPr>
        <p:txBody>
          <a:bodyPr lIns="72248" tIns="72248" rIns="72248" bIns="72248" anchor="ctr"/>
          <a:lstStyle/>
          <a:p>
            <a:pPr lvl="0" defTabSz="4064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6079456" y="7926506"/>
            <a:ext cx="1519647" cy="577992"/>
          </a:xfrm>
          <a:prstGeom prst="roundRect">
            <a:avLst>
              <a:gd name="adj" fmla="val 32959"/>
            </a:avLst>
          </a:prstGeom>
          <a:blipFill>
            <a:blip r:embed="rId2">
              <a:alphaModFix amt="30000"/>
            </a:blip>
          </a:blipFill>
          <a:ln w="25400">
            <a:solidFill>
              <a:srgbClr val="000000">
                <a:alpha val="30000"/>
              </a:srgbClr>
            </a:solidFill>
            <a:miter lim="400000"/>
          </a:ln>
        </p:spPr>
        <p:txBody>
          <a:bodyPr lIns="72248" tIns="72248" rIns="72248" bIns="72248" anchor="ctr"/>
          <a:lstStyle/>
          <a:p>
            <a:pPr lvl="0" defTabSz="4064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7737192" y="7926506"/>
            <a:ext cx="740552" cy="577992"/>
          </a:xfrm>
          <a:prstGeom prst="roundRect">
            <a:avLst>
              <a:gd name="adj" fmla="val 32959"/>
            </a:avLst>
          </a:prstGeom>
          <a:blipFill>
            <a:blip r:embed="rId2">
              <a:alphaModFix amt="42000"/>
            </a:blip>
          </a:blipFill>
          <a:ln w="25400">
            <a:solidFill>
              <a:srgbClr val="000000">
                <a:alpha val="42000"/>
              </a:srgbClr>
            </a:solidFill>
            <a:miter lim="400000"/>
          </a:ln>
        </p:spPr>
        <p:txBody>
          <a:bodyPr lIns="72248" tIns="72248" rIns="72248" bIns="72248" anchor="ctr"/>
          <a:lstStyle/>
          <a:p>
            <a:pPr lvl="0" defTabSz="4064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 rot="106381">
            <a:off x="6728836" y="8867769"/>
            <a:ext cx="712420" cy="619918"/>
          </a:xfrm>
          <a:prstGeom prst="roundRect">
            <a:avLst>
              <a:gd name="adj" fmla="val 32959"/>
            </a:avLst>
          </a:prstGeom>
          <a:blipFill>
            <a:blip r:embed="rId2">
              <a:alphaModFix amt="27000"/>
            </a:blip>
          </a:blipFill>
          <a:ln w="25400">
            <a:solidFill>
              <a:srgbClr val="000000">
                <a:alpha val="27000"/>
              </a:srgbClr>
            </a:solidFill>
            <a:miter lim="400000"/>
          </a:ln>
        </p:spPr>
        <p:txBody>
          <a:bodyPr lIns="72248" tIns="72248" rIns="72248" bIns="72248" anchor="ctr"/>
          <a:lstStyle/>
          <a:p>
            <a:pPr lvl="0" defTabSz="406400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 flipV="1">
            <a:off x="4883360" y="6517652"/>
            <a:ext cx="140265" cy="397370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 flipV="1">
            <a:off x="4251182" y="7529137"/>
            <a:ext cx="140265" cy="397370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 flipV="1">
            <a:off x="6635396" y="7529137"/>
            <a:ext cx="140265" cy="397370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9" name="Shape 529"/>
          <p:cNvSpPr/>
          <p:nvPr/>
        </p:nvSpPr>
        <p:spPr>
          <a:xfrm flipH="1" flipV="1">
            <a:off x="5141069" y="7527370"/>
            <a:ext cx="76443" cy="378534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 flipH="1" flipV="1">
            <a:off x="6691276" y="6517652"/>
            <a:ext cx="316801" cy="451557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1" name="Shape 531"/>
          <p:cNvSpPr/>
          <p:nvPr/>
        </p:nvSpPr>
        <p:spPr>
          <a:xfrm flipH="1" flipV="1">
            <a:off x="6671520" y="8432248"/>
            <a:ext cx="316802" cy="451556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 flipH="1" flipV="1">
            <a:off x="7659623" y="7442804"/>
            <a:ext cx="360178" cy="519800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sldNum" sz="quarter" idx="4294967295"/>
          </p:nvPr>
        </p:nvSpPr>
        <p:spPr>
          <a:xfrm>
            <a:off x="10467057" y="8886613"/>
            <a:ext cx="415432" cy="419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2248" tIns="72248" rIns="72248" bIns="72248"/>
          <a:lstStyle>
            <a:lvl1pPr defTabSz="830862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16</a:t>
            </a:fld>
            <a:endParaRPr>
              <a:uFill>
                <a:solidFill/>
              </a:uFill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2383056" y="4674599"/>
            <a:ext cx="49598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defTabSz="406400"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A</a:t>
            </a:r>
          </a:p>
        </p:txBody>
      </p:sp>
      <p:graphicFrame>
        <p:nvGraphicFramePr>
          <p:cNvPr id="535" name="Table 535"/>
          <p:cNvGraphicFramePr/>
          <p:nvPr/>
        </p:nvGraphicFramePr>
        <p:xfrm>
          <a:off x="3709315" y="4711430"/>
          <a:ext cx="5201920" cy="6502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</a:tblGrid>
              <a:tr h="650240">
                <a:tc>
                  <a:txBody>
                    <a:bodyPr/>
                    <a:lstStyle/>
                    <a:p>
                      <a:pPr lvl="0" defTabSz="914400">
                        <a:tabLst>
                          <a:tab pos="6477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43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6477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37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6477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6477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19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6477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6477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6477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6477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6" name="Shape 536"/>
          <p:cNvSpPr/>
          <p:nvPr/>
        </p:nvSpPr>
        <p:spPr>
          <a:xfrm>
            <a:off x="3467128" y="4110421"/>
            <a:ext cx="5354402" cy="469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2248" tIns="72248" rIns="72248" bIns="72248" anchor="ctr">
            <a:spAutoFit/>
          </a:bodyPr>
          <a:lstStyle>
            <a:lvl1pPr algn="l" defTabSz="406400">
              <a:defRPr sz="180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/>
            <a:r>
              <a:t>       1         2        3         4        5        6        7        8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1" animBg="1" advAuto="0"/>
      <p:bldP spid="518" grpId="30" animBg="1" advAuto="0"/>
      <p:bldP spid="519" grpId="3" animBg="1" advAuto="0"/>
      <p:bldP spid="519" grpId="12" animBg="1" advAuto="0"/>
      <p:bldP spid="520" grpId="15" animBg="1" advAuto="0"/>
      <p:bldP spid="520" grpId="28" animBg="1" advAuto="0"/>
      <p:bldP spid="521" grpId="5" animBg="1" advAuto="0"/>
      <p:bldP spid="521" grpId="6" animBg="1" advAuto="0"/>
      <p:bldP spid="522" grpId="9" animBg="1" advAuto="0"/>
      <p:bldP spid="522" grpId="10" animBg="1" advAuto="0"/>
      <p:bldP spid="523" grpId="17" animBg="1" advAuto="0"/>
      <p:bldP spid="523" grpId="22" animBg="1" advAuto="0"/>
      <p:bldP spid="524" grpId="25" animBg="1" advAuto="0"/>
      <p:bldP spid="524" grpId="26" animBg="1" advAuto="0"/>
      <p:bldP spid="525" grpId="19" animBg="1" advAuto="0"/>
      <p:bldP spid="525" grpId="20" animBg="1" advAuto="0"/>
      <p:bldP spid="526" grpId="2" animBg="1" advAuto="0"/>
      <p:bldP spid="526" grpId="13" animBg="1" advAuto="0"/>
      <p:bldP spid="527" grpId="4" animBg="1" advAuto="0"/>
      <p:bldP spid="527" grpId="7" animBg="1" advAuto="0"/>
      <p:bldP spid="528" grpId="16" animBg="1" advAuto="0"/>
      <p:bldP spid="528" grpId="23" animBg="1" advAuto="0"/>
      <p:bldP spid="529" grpId="8" animBg="1" advAuto="0"/>
      <p:bldP spid="529" grpId="11" animBg="1" advAuto="0"/>
      <p:bldP spid="530" grpId="14" animBg="1" advAuto="0"/>
      <p:bldP spid="530" grpId="29" animBg="1" advAuto="0"/>
      <p:bldP spid="531" grpId="18" animBg="1" advAuto="0"/>
      <p:bldP spid="531" grpId="21" animBg="1" advAuto="0"/>
      <p:bldP spid="532" grpId="24" animBg="1" advAuto="0"/>
      <p:bldP spid="532" grpId="27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5461000" y="1955800"/>
            <a:ext cx="3022600" cy="584200"/>
          </a:xfrm>
          <a:prstGeom prst="roundRect">
            <a:avLst>
              <a:gd name="adj" fmla="val 32609"/>
            </a:avLst>
          </a:prstGeom>
          <a:blipFill>
            <a:blip r:embed="rId3">
              <a:alphaModFix amt="63000"/>
            </a:blip>
          </a:blipFill>
          <a:ln w="25400">
            <a:solidFill>
              <a:srgbClr val="000000">
                <a:alpha val="6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5130800" y="2921000"/>
            <a:ext cx="1498600" cy="584200"/>
          </a:xfrm>
          <a:prstGeom prst="roundRect">
            <a:avLst>
              <a:gd name="adj" fmla="val 32609"/>
            </a:avLst>
          </a:prstGeom>
          <a:blipFill>
            <a:blip r:embed="rId3">
              <a:alphaModFix amt="52999"/>
            </a:blip>
          </a:blipFill>
          <a:ln w="25400">
            <a:solidFill>
              <a:srgbClr val="000000">
                <a:alpha val="5299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7454900" y="2921000"/>
            <a:ext cx="1498600" cy="584200"/>
          </a:xfrm>
          <a:prstGeom prst="roundRect">
            <a:avLst>
              <a:gd name="adj" fmla="val 32609"/>
            </a:avLst>
          </a:prstGeom>
          <a:blipFill>
            <a:blip r:embed="rId3">
              <a:alphaModFix amt="51000"/>
            </a:blip>
          </a:blipFill>
          <a:ln w="25400">
            <a:solidFill>
              <a:srgbClr val="000000">
                <a:alpha val="5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4787900" y="3898900"/>
            <a:ext cx="736600" cy="584200"/>
          </a:xfrm>
          <a:prstGeom prst="roundRect">
            <a:avLst>
              <a:gd name="adj" fmla="val 32609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5918200" y="3898900"/>
            <a:ext cx="736600" cy="584200"/>
          </a:xfrm>
          <a:prstGeom prst="roundRect">
            <a:avLst>
              <a:gd name="adj" fmla="val 32609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7302500" y="3898900"/>
            <a:ext cx="736600" cy="584200"/>
          </a:xfrm>
          <a:prstGeom prst="roundRect">
            <a:avLst>
              <a:gd name="adj" fmla="val 32609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8775700" y="3898900"/>
            <a:ext cx="736600" cy="584200"/>
          </a:xfrm>
          <a:prstGeom prst="roundRect">
            <a:avLst>
              <a:gd name="adj" fmla="val 32609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4457700" y="4864100"/>
            <a:ext cx="393700" cy="584200"/>
          </a:xfrm>
          <a:prstGeom prst="roundRect">
            <a:avLst>
              <a:gd name="adj" fmla="val 48387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5168900" y="4864100"/>
            <a:ext cx="393700" cy="584200"/>
          </a:xfrm>
          <a:prstGeom prst="roundRect">
            <a:avLst>
              <a:gd name="adj" fmla="val 48387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5867400" y="4864100"/>
            <a:ext cx="393700" cy="584200"/>
          </a:xfrm>
          <a:prstGeom prst="roundRect">
            <a:avLst>
              <a:gd name="adj" fmla="val 48387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48" name="Shape 548"/>
          <p:cNvSpPr/>
          <p:nvPr/>
        </p:nvSpPr>
        <p:spPr>
          <a:xfrm rot="106381">
            <a:off x="6553396" y="4851397"/>
            <a:ext cx="393701" cy="584201"/>
          </a:xfrm>
          <a:prstGeom prst="roundRect">
            <a:avLst>
              <a:gd name="adj" fmla="val 48387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 rot="106381">
            <a:off x="7247943" y="4838697"/>
            <a:ext cx="393701" cy="584201"/>
          </a:xfrm>
          <a:prstGeom prst="roundRect">
            <a:avLst>
              <a:gd name="adj" fmla="val 48387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50" name="Shape 550"/>
          <p:cNvSpPr/>
          <p:nvPr/>
        </p:nvSpPr>
        <p:spPr>
          <a:xfrm rot="106381">
            <a:off x="7772596" y="4851397"/>
            <a:ext cx="393701" cy="584201"/>
          </a:xfrm>
          <a:prstGeom prst="roundRect">
            <a:avLst>
              <a:gd name="adj" fmla="val 48387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51" name="Shape 551"/>
          <p:cNvSpPr/>
          <p:nvPr/>
        </p:nvSpPr>
        <p:spPr>
          <a:xfrm rot="106381">
            <a:off x="8699696" y="4838697"/>
            <a:ext cx="393701" cy="584201"/>
          </a:xfrm>
          <a:prstGeom prst="roundRect">
            <a:avLst>
              <a:gd name="adj" fmla="val 48387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 rot="106381">
            <a:off x="9461696" y="4838697"/>
            <a:ext cx="393701" cy="584201"/>
          </a:xfrm>
          <a:prstGeom prst="roundRect">
            <a:avLst>
              <a:gd name="adj" fmla="val 48387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53" name="Shape 553"/>
          <p:cNvSpPr/>
          <p:nvPr/>
        </p:nvSpPr>
        <p:spPr>
          <a:xfrm flipV="1">
            <a:off x="5892800" y="25146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4" name="Shape 554"/>
          <p:cNvSpPr/>
          <p:nvPr/>
        </p:nvSpPr>
        <p:spPr>
          <a:xfrm flipV="1">
            <a:off x="5257800" y="35179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5" name="Shape 555"/>
          <p:cNvSpPr/>
          <p:nvPr/>
        </p:nvSpPr>
        <p:spPr>
          <a:xfrm flipV="1">
            <a:off x="4699000" y="44831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 flipV="1">
            <a:off x="7645400" y="35179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 flipH="1" flipV="1">
            <a:off x="6146558" y="3520367"/>
            <a:ext cx="76442" cy="378533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8" name="Shape 558"/>
          <p:cNvSpPr/>
          <p:nvPr/>
        </p:nvSpPr>
        <p:spPr>
          <a:xfrm flipH="1" flipV="1">
            <a:off x="7696764" y="2514600"/>
            <a:ext cx="316802" cy="4572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 flipV="1">
            <a:off x="8826500" y="44831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 flipV="1">
            <a:off x="7353300" y="44577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 flipV="1">
            <a:off x="6027365" y="4483665"/>
            <a:ext cx="199374" cy="367322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2" name="Shape 562"/>
          <p:cNvSpPr/>
          <p:nvPr/>
        </p:nvSpPr>
        <p:spPr>
          <a:xfrm flipH="1" flipV="1">
            <a:off x="5130800" y="4419600"/>
            <a:ext cx="194953" cy="4572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 flipH="1" flipV="1">
            <a:off x="6451600" y="4457700"/>
            <a:ext cx="316801" cy="4572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 flipH="1" flipV="1">
            <a:off x="7670800" y="4419600"/>
            <a:ext cx="316801" cy="4572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 flipH="1" flipV="1">
            <a:off x="9244634" y="4414929"/>
            <a:ext cx="369533" cy="415742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 flipH="1" flipV="1">
            <a:off x="8712200" y="3454400"/>
            <a:ext cx="316801" cy="4572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67" name="temp.pict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42499" y="2146300"/>
            <a:ext cx="2429566" cy="508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temp.pict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09400" y="3708400"/>
            <a:ext cx="1155983" cy="470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temp.pict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68700" y="8458200"/>
            <a:ext cx="4140200" cy="598737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Shape 570"/>
          <p:cNvSpPr/>
          <p:nvPr/>
        </p:nvSpPr>
        <p:spPr>
          <a:xfrm>
            <a:off x="6773989" y="5723168"/>
            <a:ext cx="495605" cy="674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...</a:t>
            </a:r>
          </a:p>
        </p:txBody>
      </p:sp>
      <p:sp>
        <p:nvSpPr>
          <p:cNvPr id="571" name="Shape 571"/>
          <p:cNvSpPr/>
          <p:nvPr/>
        </p:nvSpPr>
        <p:spPr>
          <a:xfrm flipV="1">
            <a:off x="4394200" y="54610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 flipV="1">
            <a:off x="5080000" y="54864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3" name="Shape 573"/>
          <p:cNvSpPr/>
          <p:nvPr/>
        </p:nvSpPr>
        <p:spPr>
          <a:xfrm flipV="1">
            <a:off x="5765800" y="54864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 flipV="1">
            <a:off x="6489700" y="54610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5" name="Shape 575"/>
          <p:cNvSpPr/>
          <p:nvPr/>
        </p:nvSpPr>
        <p:spPr>
          <a:xfrm flipV="1">
            <a:off x="7137400" y="54610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6" name="Shape 576"/>
          <p:cNvSpPr/>
          <p:nvPr/>
        </p:nvSpPr>
        <p:spPr>
          <a:xfrm flipV="1">
            <a:off x="7696200" y="54864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7" name="Shape 577"/>
          <p:cNvSpPr/>
          <p:nvPr/>
        </p:nvSpPr>
        <p:spPr>
          <a:xfrm flipV="1">
            <a:off x="8610600" y="54610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8" name="Shape 578"/>
          <p:cNvSpPr/>
          <p:nvPr/>
        </p:nvSpPr>
        <p:spPr>
          <a:xfrm flipV="1">
            <a:off x="9398000" y="54610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9" name="Shape 579"/>
          <p:cNvSpPr/>
          <p:nvPr/>
        </p:nvSpPr>
        <p:spPr>
          <a:xfrm flipH="1" flipV="1">
            <a:off x="9739359" y="5454362"/>
            <a:ext cx="229442" cy="387639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0" name="Shape 580"/>
          <p:cNvSpPr/>
          <p:nvPr/>
        </p:nvSpPr>
        <p:spPr>
          <a:xfrm flipH="1" flipV="1">
            <a:off x="8953500" y="5461000"/>
            <a:ext cx="229442" cy="387638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1" name="Shape 581"/>
          <p:cNvSpPr/>
          <p:nvPr/>
        </p:nvSpPr>
        <p:spPr>
          <a:xfrm flipH="1" flipV="1">
            <a:off x="8039100" y="5461000"/>
            <a:ext cx="229442" cy="387638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 flipH="1" flipV="1">
            <a:off x="7442200" y="5461000"/>
            <a:ext cx="170872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3" name="Shape 583"/>
          <p:cNvSpPr/>
          <p:nvPr/>
        </p:nvSpPr>
        <p:spPr>
          <a:xfrm flipH="1" flipV="1">
            <a:off x="6769100" y="5461000"/>
            <a:ext cx="229442" cy="387638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4" name="Shape 584"/>
          <p:cNvSpPr/>
          <p:nvPr/>
        </p:nvSpPr>
        <p:spPr>
          <a:xfrm flipH="1" flipV="1">
            <a:off x="6083300" y="5461000"/>
            <a:ext cx="229442" cy="387638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5" name="Shape 585"/>
          <p:cNvSpPr/>
          <p:nvPr/>
        </p:nvSpPr>
        <p:spPr>
          <a:xfrm flipH="1" flipV="1">
            <a:off x="5384800" y="5461000"/>
            <a:ext cx="229442" cy="387638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 flipH="1" flipV="1">
            <a:off x="4673600" y="5461000"/>
            <a:ext cx="229442" cy="387638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644900" y="64897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4178300" y="64897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4711700" y="64897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5232400" y="64897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5778500" y="64897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6299200" y="64897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7391400" y="64897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7912100" y="64897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8458200" y="64897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8940800" y="65151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9486900" y="65151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10007600" y="65151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6783924" y="6210847"/>
            <a:ext cx="495606" cy="674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...</a:t>
            </a:r>
          </a:p>
        </p:txBody>
      </p:sp>
      <p:pic>
        <p:nvPicPr>
          <p:cNvPr id="600" name="temp.pict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7100" y="6731000"/>
            <a:ext cx="229394" cy="395068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Shape 601"/>
          <p:cNvSpPr/>
          <p:nvPr/>
        </p:nvSpPr>
        <p:spPr>
          <a:xfrm>
            <a:off x="2599519" y="733495"/>
            <a:ext cx="5695036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400">
                <a:solidFill>
                  <a:srgbClr val="942193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942193"/>
                </a:solidFill>
              </a:rPr>
              <a:t>Best Case: 50/50 Split!</a:t>
            </a:r>
          </a:p>
        </p:txBody>
      </p:sp>
      <p:sp>
        <p:nvSpPr>
          <p:cNvPr id="602" name="Shape 602"/>
          <p:cNvSpPr>
            <a:spLocks noGrp="1"/>
          </p:cNvSpPr>
          <p:nvPr>
            <p:ph type="sldNum" sz="quarter" idx="4294967295"/>
          </p:nvPr>
        </p:nvSpPr>
        <p:spPr>
          <a:xfrm>
            <a:off x="10505158" y="8890000"/>
            <a:ext cx="342901" cy="3585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17</a:t>
            </a:fld>
            <a:endParaRPr>
              <a:uFill>
                <a:solidFill/>
              </a:uFill>
            </a:endParaRPr>
          </a:p>
        </p:txBody>
      </p:sp>
      <p:pic>
        <p:nvPicPr>
          <p:cNvPr id="603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630264" y="7658100"/>
            <a:ext cx="4021668" cy="564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MathType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69506" y="7011193"/>
            <a:ext cx="1411112" cy="493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2" animBg="1" advAuto="0"/>
      <p:bldP spid="568" grpId="3" animBg="1" advAuto="0"/>
      <p:bldP spid="569" grpId="6" animBg="1" advAuto="0"/>
      <p:bldP spid="600" grpId="1" animBg="1" advAuto="0"/>
      <p:bldP spid="603" grpId="5" animBg="1" advAuto="0"/>
      <p:bldP spid="604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4800600" y="1955800"/>
            <a:ext cx="30226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4483100" y="2921000"/>
            <a:ext cx="14986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7010400" y="2946400"/>
            <a:ext cx="8255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4076700" y="3924300"/>
            <a:ext cx="7366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5232400" y="3924300"/>
            <a:ext cx="7366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6616700" y="3924300"/>
            <a:ext cx="7366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8255000" y="3860800"/>
            <a:ext cx="419100" cy="584200"/>
          </a:xfrm>
          <a:prstGeom prst="roundRect">
            <a:avLst>
              <a:gd name="adj" fmla="val 45455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3454400" y="4800600"/>
            <a:ext cx="393700" cy="584200"/>
          </a:xfrm>
          <a:prstGeom prst="roundRect">
            <a:avLst>
              <a:gd name="adj" fmla="val 48387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4013200" y="4864100"/>
            <a:ext cx="393700" cy="584200"/>
          </a:xfrm>
          <a:prstGeom prst="roundRect">
            <a:avLst>
              <a:gd name="adj" fmla="val 48387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5092700" y="4876800"/>
            <a:ext cx="393700" cy="584200"/>
          </a:xfrm>
          <a:prstGeom prst="roundRect">
            <a:avLst>
              <a:gd name="adj" fmla="val 48387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16" name="Shape 616"/>
          <p:cNvSpPr/>
          <p:nvPr/>
        </p:nvSpPr>
        <p:spPr>
          <a:xfrm rot="106381">
            <a:off x="6553396" y="4864097"/>
            <a:ext cx="393701" cy="584201"/>
          </a:xfrm>
          <a:prstGeom prst="roundRect">
            <a:avLst>
              <a:gd name="adj" fmla="val 48387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17" name="Shape 617"/>
          <p:cNvSpPr/>
          <p:nvPr/>
        </p:nvSpPr>
        <p:spPr>
          <a:xfrm flipV="1">
            <a:off x="5232400" y="25146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8" name="Shape 618"/>
          <p:cNvSpPr/>
          <p:nvPr/>
        </p:nvSpPr>
        <p:spPr>
          <a:xfrm flipV="1">
            <a:off x="4610100" y="35179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9" name="Shape 619"/>
          <p:cNvSpPr/>
          <p:nvPr/>
        </p:nvSpPr>
        <p:spPr>
          <a:xfrm flipV="1">
            <a:off x="3721100" y="4483100"/>
            <a:ext cx="465385" cy="3048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0" name="Shape 620"/>
          <p:cNvSpPr/>
          <p:nvPr/>
        </p:nvSpPr>
        <p:spPr>
          <a:xfrm flipV="1">
            <a:off x="6985000" y="35179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 flipH="1" flipV="1">
            <a:off x="5486158" y="3520367"/>
            <a:ext cx="76442" cy="378533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 flipH="1" flipV="1">
            <a:off x="7036364" y="2514600"/>
            <a:ext cx="316802" cy="4572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3" name="Shape 623"/>
          <p:cNvSpPr/>
          <p:nvPr/>
        </p:nvSpPr>
        <p:spPr>
          <a:xfrm flipV="1">
            <a:off x="6705600" y="44577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 flipV="1">
            <a:off x="5359400" y="4483665"/>
            <a:ext cx="41839" cy="405836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5" name="Shape 625"/>
          <p:cNvSpPr/>
          <p:nvPr/>
        </p:nvSpPr>
        <p:spPr>
          <a:xfrm flipV="1">
            <a:off x="4191000" y="4419600"/>
            <a:ext cx="292100" cy="4699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 flipH="1" flipV="1">
            <a:off x="7815950" y="3317852"/>
            <a:ext cx="556603" cy="583589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7" name="temp.pict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17900" y="2908300"/>
            <a:ext cx="890040" cy="317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8" name="temp.pict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82099" y="2146300"/>
            <a:ext cx="2429566" cy="508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9" name="temp.pict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290300" y="3949700"/>
            <a:ext cx="1409700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temp.pict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32617" y="8522563"/>
            <a:ext cx="4140201" cy="598738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Shape 631"/>
          <p:cNvSpPr/>
          <p:nvPr/>
        </p:nvSpPr>
        <p:spPr>
          <a:xfrm>
            <a:off x="3509524" y="5470297"/>
            <a:ext cx="495606" cy="674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...</a:t>
            </a:r>
          </a:p>
        </p:txBody>
      </p:sp>
      <p:sp>
        <p:nvSpPr>
          <p:cNvPr id="632" name="Shape 632"/>
          <p:cNvSpPr/>
          <p:nvPr/>
        </p:nvSpPr>
        <p:spPr>
          <a:xfrm flipV="1">
            <a:off x="3429000" y="53848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 flipV="1">
            <a:off x="4076700" y="54610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 flipV="1">
            <a:off x="4965700" y="54737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5" name="Shape 635"/>
          <p:cNvSpPr/>
          <p:nvPr/>
        </p:nvSpPr>
        <p:spPr>
          <a:xfrm flipV="1">
            <a:off x="6489700" y="54610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6" name="Shape 636"/>
          <p:cNvSpPr/>
          <p:nvPr/>
        </p:nvSpPr>
        <p:spPr>
          <a:xfrm flipH="1" flipV="1">
            <a:off x="3721100" y="5384800"/>
            <a:ext cx="229442" cy="387638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2946400" y="67056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3430986" y="679308"/>
            <a:ext cx="575929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400">
                <a:solidFill>
                  <a:srgbClr val="942193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942193"/>
                </a:solidFill>
              </a:rPr>
              <a:t>Suppose: 90/10 Split...</a:t>
            </a:r>
          </a:p>
        </p:txBody>
      </p:sp>
      <p:pic>
        <p:nvPicPr>
          <p:cNvPr id="639" name="temp.pict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31200" y="2984500"/>
            <a:ext cx="864611" cy="317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0" name="temp.pict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851900" y="3898900"/>
            <a:ext cx="1017189" cy="317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1" name="temp.pict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277100" y="3810000"/>
            <a:ext cx="1042619" cy="317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2" name="temp.pict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327400" y="3835400"/>
            <a:ext cx="1017189" cy="317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3" name="temp.pict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689600" y="3683000"/>
            <a:ext cx="1169767" cy="317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4" name="temp.pict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934200" y="4876800"/>
            <a:ext cx="1169767" cy="317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temp.pict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384800" y="4914900"/>
            <a:ext cx="1182482" cy="317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temp.pict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565400" y="4660900"/>
            <a:ext cx="1029904" cy="317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7" name="temp.pict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279900" y="4648200"/>
            <a:ext cx="1169767" cy="317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temp.pict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921000" y="6426200"/>
            <a:ext cx="139864" cy="254298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Shape 649"/>
          <p:cNvSpPr/>
          <p:nvPr/>
        </p:nvSpPr>
        <p:spPr>
          <a:xfrm flipH="1" flipV="1">
            <a:off x="7391400" y="4318000"/>
            <a:ext cx="296975" cy="2921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8411307" y="4444136"/>
            <a:ext cx="495606" cy="67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...</a:t>
            </a:r>
          </a:p>
        </p:txBody>
      </p:sp>
      <p:sp>
        <p:nvSpPr>
          <p:cNvPr id="651" name="Shape 651"/>
          <p:cNvSpPr/>
          <p:nvPr/>
        </p:nvSpPr>
        <p:spPr>
          <a:xfrm>
            <a:off x="7471507" y="4164736"/>
            <a:ext cx="495606" cy="67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...</a:t>
            </a:r>
          </a:p>
        </p:txBody>
      </p:sp>
      <p:sp>
        <p:nvSpPr>
          <p:cNvPr id="652" name="Shape 652"/>
          <p:cNvSpPr/>
          <p:nvPr/>
        </p:nvSpPr>
        <p:spPr>
          <a:xfrm flipV="1">
            <a:off x="8331200" y="44069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3" name="Shape 653"/>
          <p:cNvSpPr/>
          <p:nvPr/>
        </p:nvSpPr>
        <p:spPr>
          <a:xfrm flipH="1" flipV="1">
            <a:off x="8674100" y="4356100"/>
            <a:ext cx="177800" cy="3429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 flipH="1" flipV="1">
            <a:off x="4318000" y="5422900"/>
            <a:ext cx="177800" cy="3429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 flipH="1" flipV="1">
            <a:off x="5892800" y="4419600"/>
            <a:ext cx="127000" cy="2540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 flipH="1" flipV="1">
            <a:off x="6896100" y="5461000"/>
            <a:ext cx="177800" cy="3429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7" name="Shape 657"/>
          <p:cNvSpPr/>
          <p:nvPr/>
        </p:nvSpPr>
        <p:spPr>
          <a:xfrm flipH="1" flipV="1">
            <a:off x="5359400" y="5461000"/>
            <a:ext cx="177800" cy="3429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6417407" y="5637936"/>
            <a:ext cx="495606" cy="67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...</a:t>
            </a:r>
          </a:p>
        </p:txBody>
      </p:sp>
      <p:sp>
        <p:nvSpPr>
          <p:cNvPr id="659" name="Shape 659"/>
          <p:cNvSpPr/>
          <p:nvPr/>
        </p:nvSpPr>
        <p:spPr>
          <a:xfrm>
            <a:off x="4982308" y="5625236"/>
            <a:ext cx="495605" cy="67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...</a:t>
            </a:r>
          </a:p>
        </p:txBody>
      </p:sp>
      <p:sp>
        <p:nvSpPr>
          <p:cNvPr id="660" name="Shape 660"/>
          <p:cNvSpPr/>
          <p:nvPr/>
        </p:nvSpPr>
        <p:spPr>
          <a:xfrm>
            <a:off x="4042508" y="5536336"/>
            <a:ext cx="495605" cy="67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...</a:t>
            </a:r>
          </a:p>
        </p:txBody>
      </p:sp>
      <p:sp>
        <p:nvSpPr>
          <p:cNvPr id="661" name="Shape 661"/>
          <p:cNvSpPr/>
          <p:nvPr/>
        </p:nvSpPr>
        <p:spPr>
          <a:xfrm>
            <a:off x="5922108" y="4266336"/>
            <a:ext cx="495605" cy="67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...</a:t>
            </a:r>
          </a:p>
        </p:txBody>
      </p:sp>
      <p:sp>
        <p:nvSpPr>
          <p:cNvPr id="662" name="Shape 662"/>
          <p:cNvSpPr>
            <a:spLocks noGrp="1"/>
          </p:cNvSpPr>
          <p:nvPr>
            <p:ph type="sldNum" sz="quarter" idx="4294967295"/>
          </p:nvPr>
        </p:nvSpPr>
        <p:spPr>
          <a:xfrm>
            <a:off x="10505158" y="8890000"/>
            <a:ext cx="342901" cy="3585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18</a:t>
            </a:fld>
            <a:endParaRPr>
              <a:uFill>
                <a:solidFill/>
              </a:uFill>
            </a:endParaRPr>
          </a:p>
        </p:txBody>
      </p:sp>
      <p:pic>
        <p:nvPicPr>
          <p:cNvPr id="663" name="MathTypeImage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630264" y="7658100"/>
            <a:ext cx="5997223" cy="564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64" name="MathTypeImage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669506" y="7011193"/>
            <a:ext cx="1411112" cy="493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1" animBg="1" advAuto="0"/>
      <p:bldP spid="628" grpId="12" animBg="1" advAuto="0"/>
      <p:bldP spid="629" grpId="13" animBg="1" advAuto="0"/>
      <p:bldP spid="630" grpId="16" animBg="1" advAuto="0"/>
      <p:bldP spid="639" grpId="2" animBg="1" advAuto="0"/>
      <p:bldP spid="640" grpId="6" animBg="1" advAuto="0"/>
      <p:bldP spid="641" grpId="5" animBg="1" advAuto="0"/>
      <p:bldP spid="642" grpId="3" animBg="1" advAuto="0"/>
      <p:bldP spid="643" grpId="4" animBg="1" advAuto="0"/>
      <p:bldP spid="644" grpId="10" animBg="1" advAuto="0"/>
      <p:bldP spid="645" grpId="9" animBg="1" advAuto="0"/>
      <p:bldP spid="646" grpId="7" animBg="1" advAuto="0"/>
      <p:bldP spid="647" grpId="8" animBg="1" advAuto="0"/>
      <p:bldP spid="648" grpId="11" animBg="1" advAuto="0"/>
      <p:bldP spid="663" grpId="15" animBg="1" advAuto="0"/>
      <p:bldP spid="664" grpId="14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4800600" y="1955800"/>
            <a:ext cx="30226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4483100" y="2921000"/>
            <a:ext cx="31115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4076700" y="3924300"/>
            <a:ext cx="28956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3759200" y="4876800"/>
            <a:ext cx="26797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70" name="Shape 670"/>
          <p:cNvSpPr/>
          <p:nvPr/>
        </p:nvSpPr>
        <p:spPr>
          <a:xfrm flipV="1">
            <a:off x="5232400" y="25146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1" name="Shape 671"/>
          <p:cNvSpPr/>
          <p:nvPr/>
        </p:nvSpPr>
        <p:spPr>
          <a:xfrm flipV="1">
            <a:off x="4610100" y="35179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 flipV="1">
            <a:off x="4051300" y="44831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73" name="temp.pict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08400" y="2908300"/>
            <a:ext cx="584884" cy="2542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6" name="Group 676"/>
          <p:cNvGrpSpPr/>
          <p:nvPr/>
        </p:nvGrpSpPr>
        <p:grpSpPr>
          <a:xfrm>
            <a:off x="7861582" y="1765300"/>
            <a:ext cx="3263618" cy="6160656"/>
            <a:chOff x="0" y="0"/>
            <a:chExt cx="3263617" cy="6160655"/>
          </a:xfrm>
        </p:grpSpPr>
        <p:pic>
          <p:nvPicPr>
            <p:cNvPr id="674" name="temp.pict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946401" cy="6160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5" name="temp.pict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831817" y="2717800"/>
              <a:ext cx="431801" cy="431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77" name="temp.pict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01777" y="8871091"/>
            <a:ext cx="2709334" cy="715673"/>
          </a:xfrm>
          <a:prstGeom prst="rect">
            <a:avLst/>
          </a:prstGeom>
          <a:ln w="12700">
            <a:miter lim="400000"/>
          </a:ln>
        </p:spPr>
      </p:pic>
      <p:sp>
        <p:nvSpPr>
          <p:cNvPr id="678" name="Shape 678"/>
          <p:cNvSpPr/>
          <p:nvPr/>
        </p:nvSpPr>
        <p:spPr>
          <a:xfrm rot="17624971">
            <a:off x="3246747" y="5779114"/>
            <a:ext cx="495606" cy="674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...</a:t>
            </a:r>
          </a:p>
        </p:txBody>
      </p:sp>
      <p:sp>
        <p:nvSpPr>
          <p:cNvPr id="679" name="Shape 679"/>
          <p:cNvSpPr/>
          <p:nvPr/>
        </p:nvSpPr>
        <p:spPr>
          <a:xfrm flipV="1">
            <a:off x="3733800" y="54610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3119175" y="679308"/>
            <a:ext cx="638291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400">
                <a:solidFill>
                  <a:srgbClr val="942193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942193"/>
                </a:solidFill>
              </a:rPr>
              <a:t>Worst Case: n-1/0 Split...</a:t>
            </a:r>
          </a:p>
        </p:txBody>
      </p:sp>
      <p:pic>
        <p:nvPicPr>
          <p:cNvPr id="681" name="temp.pict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02000" y="3975100"/>
            <a:ext cx="635743" cy="254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temp.pict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073400" y="4864100"/>
            <a:ext cx="623028" cy="254298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Shape 683"/>
          <p:cNvSpPr/>
          <p:nvPr/>
        </p:nvSpPr>
        <p:spPr>
          <a:xfrm>
            <a:off x="3086100" y="67691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684" name="Shape 684"/>
          <p:cNvSpPr/>
          <p:nvPr/>
        </p:nvSpPr>
        <p:spPr>
          <a:xfrm flipV="1">
            <a:off x="3340100" y="63881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5" name="Shape 685"/>
          <p:cNvSpPr>
            <a:spLocks noGrp="1"/>
          </p:cNvSpPr>
          <p:nvPr>
            <p:ph type="sldNum" sz="quarter" idx="4294967295"/>
          </p:nvPr>
        </p:nvSpPr>
        <p:spPr>
          <a:xfrm>
            <a:off x="10505158" y="8890000"/>
            <a:ext cx="342901" cy="3585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19</a:t>
            </a:fld>
            <a:endParaRPr>
              <a:uFill>
                <a:solidFill/>
              </a:uFill>
            </a:endParaRPr>
          </a:p>
        </p:txBody>
      </p:sp>
      <p:pic>
        <p:nvPicPr>
          <p:cNvPr id="686" name="temp.pict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68600" y="6692900"/>
            <a:ext cx="139864" cy="254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87" name="MathType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551832" y="8114973"/>
            <a:ext cx="4974168" cy="564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8" name="MathType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542324" y="7429500"/>
            <a:ext cx="1411112" cy="493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1" animBg="1" advAuto="0"/>
      <p:bldP spid="676" grpId="5" animBg="1" advAuto="0"/>
      <p:bldP spid="677" grpId="8" animBg="1" advAuto="0"/>
      <p:bldP spid="681" grpId="2" animBg="1" advAuto="0"/>
      <p:bldP spid="682" grpId="3" animBg="1" advAuto="0"/>
      <p:bldP spid="686" grpId="4" animBg="1" advAuto="0"/>
      <p:bldP spid="687" grpId="7" animBg="1" advAuto="0"/>
      <p:bldP spid="688" grpId="6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270000" y="1350433"/>
            <a:ext cx="104648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recurrence equation (recurrence)</a:t>
            </a:r>
          </a:p>
        </p:txBody>
      </p:sp>
      <p:sp>
        <p:nvSpPr>
          <p:cNvPr id="55" name="Shape 55"/>
          <p:cNvSpPr/>
          <p:nvPr/>
        </p:nvSpPr>
        <p:spPr>
          <a:xfrm>
            <a:off x="1270000" y="5080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Analyzing Divide and Conquer Algorithms</a:t>
            </a:r>
          </a:p>
        </p:txBody>
      </p:sp>
      <p:sp>
        <p:nvSpPr>
          <p:cNvPr id="56" name="Shape 56"/>
          <p:cNvSpPr/>
          <p:nvPr/>
        </p:nvSpPr>
        <p:spPr>
          <a:xfrm>
            <a:off x="711200" y="2138890"/>
            <a:ext cx="486310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300" i="1">
                <a:solidFill>
                  <a:srgbClr val="008F00"/>
                </a:solidFill>
              </a:rPr>
              <a:t>T(n)</a:t>
            </a:r>
            <a:r>
              <a:rPr sz="3300" i="1"/>
              <a:t> </a:t>
            </a:r>
            <a:r>
              <a:rPr sz="3300"/>
              <a:t>= running time</a:t>
            </a:r>
          </a:p>
        </p:txBody>
      </p:sp>
      <p:sp>
        <p:nvSpPr>
          <p:cNvPr id="57" name="Shape 57"/>
          <p:cNvSpPr/>
          <p:nvPr/>
        </p:nvSpPr>
        <p:spPr>
          <a:xfrm>
            <a:off x="711200" y="3056466"/>
            <a:ext cx="486310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300" b="1"/>
              <a:t>Base case:</a:t>
            </a:r>
          </a:p>
        </p:txBody>
      </p:sp>
      <p:sp>
        <p:nvSpPr>
          <p:cNvPr id="58" name="Shape 58"/>
          <p:cNvSpPr/>
          <p:nvPr/>
        </p:nvSpPr>
        <p:spPr>
          <a:xfrm>
            <a:off x="711200" y="3676646"/>
            <a:ext cx="10321264" cy="609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300" b="1">
                <a:latin typeface="Helvetica"/>
                <a:ea typeface="Helvetica"/>
                <a:cs typeface="Helvetica"/>
                <a:sym typeface="Helvetica"/>
              </a:rPr>
              <a:t>General case</a:t>
            </a:r>
            <a:r>
              <a:rPr sz="3300"/>
              <a:t>: </a:t>
            </a:r>
            <a:r>
              <a:rPr sz="3300" i="1">
                <a:solidFill>
                  <a:srgbClr val="011993"/>
                </a:solidFill>
              </a:rPr>
              <a:t>a</a:t>
            </a:r>
            <a:r>
              <a:rPr sz="3300"/>
              <a:t> subproblems of size </a:t>
            </a:r>
            <a:r>
              <a:rPr sz="3300" i="1"/>
              <a:t>n/</a:t>
            </a:r>
            <a:r>
              <a:rPr sz="3300" i="1">
                <a:solidFill>
                  <a:srgbClr val="942193"/>
                </a:solidFill>
              </a:rPr>
              <a:t>b</a:t>
            </a:r>
          </a:p>
        </p:txBody>
      </p:sp>
      <p:sp>
        <p:nvSpPr>
          <p:cNvPr id="59" name="Shape 59"/>
          <p:cNvSpPr/>
          <p:nvPr/>
        </p:nvSpPr>
        <p:spPr>
          <a:xfrm>
            <a:off x="1521310" y="4329643"/>
            <a:ext cx="1150666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300" i="1">
                <a:solidFill>
                  <a:srgbClr val="FF2600"/>
                </a:solidFill>
              </a:rPr>
              <a:t>D(n)</a:t>
            </a:r>
            <a:r>
              <a:rPr sz="3300">
                <a:solidFill>
                  <a:srgbClr val="FF2600"/>
                </a:solidFill>
              </a:rPr>
              <a:t> </a:t>
            </a:r>
            <a:r>
              <a:rPr sz="3300"/>
              <a:t>= time to divide the problem into subproblems</a:t>
            </a:r>
          </a:p>
        </p:txBody>
      </p:sp>
      <p:sp>
        <p:nvSpPr>
          <p:cNvPr id="60" name="Shape 60"/>
          <p:cNvSpPr/>
          <p:nvPr/>
        </p:nvSpPr>
        <p:spPr>
          <a:xfrm>
            <a:off x="1533805" y="4988983"/>
            <a:ext cx="1257650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300" i="1">
                <a:solidFill>
                  <a:srgbClr val="0433FF"/>
                </a:solidFill>
              </a:rPr>
              <a:t>C(n) </a:t>
            </a:r>
            <a:r>
              <a:rPr sz="3300"/>
              <a:t>= time to combine the solutions to the subproblems</a:t>
            </a:r>
          </a:p>
        </p:txBody>
      </p:sp>
      <p:pic>
        <p:nvPicPr>
          <p:cNvPr id="61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0370" y="6527800"/>
            <a:ext cx="6838510" cy="12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animBg="1" advAuto="0"/>
      <p:bldP spid="57" grpId="2" animBg="1" advAuto="0"/>
      <p:bldP spid="58" grpId="3" animBg="1" advAuto="0"/>
      <p:bldP spid="59" grpId="4" animBg="1" advAuto="0"/>
      <p:bldP spid="60" grpId="5" animBg="1" advAuto="0"/>
      <p:bldP spid="61" grpId="6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/>
        </p:nvSpPr>
        <p:spPr>
          <a:xfrm>
            <a:off x="952500" y="459014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How to (probably) avoid the bad case in QuickSort</a:t>
            </a:r>
          </a:p>
        </p:txBody>
      </p:sp>
      <p:sp>
        <p:nvSpPr>
          <p:cNvPr id="691" name="Shape 691"/>
          <p:cNvSpPr/>
          <p:nvPr/>
        </p:nvSpPr>
        <p:spPr>
          <a:xfrm>
            <a:off x="2864447" y="2932508"/>
            <a:ext cx="5694947" cy="1035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solidFill>
                  <a:srgbClr val="942193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42193"/>
                </a:solidFill>
              </a:rPr>
              <a:t>Randomization!</a:t>
            </a:r>
          </a:p>
        </p:txBody>
      </p:sp>
      <p:sp>
        <p:nvSpPr>
          <p:cNvPr id="692" name="Shape 692"/>
          <p:cNvSpPr/>
          <p:nvPr/>
        </p:nvSpPr>
        <p:spPr>
          <a:xfrm>
            <a:off x="-8638" y="4559300"/>
            <a:ext cx="9452802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Assume any input - not just the “average” input</a:t>
            </a:r>
          </a:p>
        </p:txBody>
      </p:sp>
      <p:sp>
        <p:nvSpPr>
          <p:cNvPr id="693" name="Shape 693"/>
          <p:cNvSpPr/>
          <p:nvPr/>
        </p:nvSpPr>
        <p:spPr>
          <a:xfrm>
            <a:off x="-43572" y="5465428"/>
            <a:ext cx="4609828" cy="63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500"/>
              <a:t>Chose a random </a:t>
            </a:r>
            <a:r>
              <a:rPr sz="3500" b="1">
                <a:solidFill>
                  <a:srgbClr val="531B93"/>
                </a:solidFill>
                <a:latin typeface="Helvetica"/>
                <a:ea typeface="Helvetica"/>
                <a:cs typeface="Helvetica"/>
                <a:sym typeface="Helvetica"/>
              </a:rPr>
              <a:t>pivot</a:t>
            </a:r>
          </a:p>
        </p:txBody>
      </p:sp>
      <p:sp>
        <p:nvSpPr>
          <p:cNvPr id="694" name="Shape 694"/>
          <p:cNvSpPr/>
          <p:nvPr/>
        </p:nvSpPr>
        <p:spPr>
          <a:xfrm>
            <a:off x="98768" y="6519658"/>
            <a:ext cx="7041730" cy="34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RANDOMIZED-PARTITION(A,p,r)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i = </a:t>
            </a:r>
            <a:r>
              <a:rPr sz="3600" b="1">
                <a:solidFill>
                  <a:srgbClr val="531B93"/>
                </a:solidFill>
                <a:latin typeface="Times"/>
                <a:ea typeface="Times"/>
                <a:cs typeface="Times"/>
                <a:sym typeface="Times"/>
              </a:rPr>
              <a:t>RANDOM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(p,r)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exchange A[r] with A[i] 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</a:t>
            </a:r>
            <a:r>
              <a:rPr sz="3600" b="1">
                <a:latin typeface="Times"/>
                <a:ea typeface="Times"/>
                <a:cs typeface="Times"/>
                <a:sym typeface="Times"/>
              </a:rPr>
              <a:t>return 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PARTITION(A, p, 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" grpId="1" animBg="1" advAuto="0"/>
      <p:bldP spid="692" grpId="2" animBg="1" advAuto="0"/>
      <p:bldP spid="693" grpId="3" animBg="1" advAuto="0"/>
      <p:bldP spid="694" grpId="4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2925584" y="160949"/>
            <a:ext cx="5694948" cy="103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solidFill>
                  <a:srgbClr val="942193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42193"/>
                </a:solidFill>
              </a:rPr>
              <a:t>Randomization!</a:t>
            </a:r>
          </a:p>
        </p:txBody>
      </p:sp>
      <p:sp>
        <p:nvSpPr>
          <p:cNvPr id="697" name="Shape 697"/>
          <p:cNvSpPr/>
          <p:nvPr/>
        </p:nvSpPr>
        <p:spPr>
          <a:xfrm>
            <a:off x="162108" y="1525011"/>
            <a:ext cx="8450388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QUICKSORT(A, p, r)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 b="1">
                <a:latin typeface="Times"/>
                <a:ea typeface="Times"/>
                <a:cs typeface="Times"/>
                <a:sym typeface="Times"/>
              </a:rPr>
              <a:t>if 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p &lt; r</a:t>
            </a:r>
            <a:br>
              <a:rPr sz="3600">
                <a:latin typeface="Times"/>
                <a:ea typeface="Times"/>
                <a:cs typeface="Times"/>
                <a:sym typeface="Times"/>
              </a:rPr>
            </a:br>
            <a:r>
              <a:rPr sz="3600">
                <a:latin typeface="Times"/>
                <a:ea typeface="Times"/>
                <a:cs typeface="Times"/>
                <a:sym typeface="Times"/>
              </a:rPr>
              <a:t>  q = </a:t>
            </a:r>
            <a:r>
              <a:rPr sz="3600" b="1">
                <a:solidFill>
                  <a:srgbClr val="531B93"/>
                </a:solidFill>
                <a:latin typeface="Times"/>
                <a:ea typeface="Times"/>
                <a:cs typeface="Times"/>
                <a:sym typeface="Times"/>
              </a:rPr>
              <a:t>RANDOMIZED-PARTITION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(A,p, r)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QUICKSORT(A, p, q - 1)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QUICKSORT(A, q +1, r)</a:t>
            </a:r>
          </a:p>
        </p:txBody>
      </p:sp>
      <p:sp>
        <p:nvSpPr>
          <p:cNvPr id="698" name="Shape 698"/>
          <p:cNvSpPr/>
          <p:nvPr/>
        </p:nvSpPr>
        <p:spPr>
          <a:xfrm>
            <a:off x="8971508" y="-481623"/>
            <a:ext cx="4014134" cy="235482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Now, there is no worst case input.  A sorted array will work just as fast as an array filled with randomly chosen elements!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1" animBg="1" advAuto="0"/>
      <p:bldP spid="697" grpId="2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2925584" y="160949"/>
            <a:ext cx="5694948" cy="103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solidFill>
                  <a:srgbClr val="FF2600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2600"/>
                </a:solidFill>
              </a:rPr>
              <a:t>But….</a:t>
            </a:r>
          </a:p>
        </p:txBody>
      </p:sp>
      <p:sp>
        <p:nvSpPr>
          <p:cNvPr id="701" name="Shape 701"/>
          <p:cNvSpPr/>
          <p:nvPr/>
        </p:nvSpPr>
        <p:spPr>
          <a:xfrm>
            <a:off x="9360975" y="-290035"/>
            <a:ext cx="4014133" cy="235482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Now, there is no worst case input.  A sorted array will work just as fast as an array filled with randomly chosen elements!</a:t>
            </a:r>
          </a:p>
        </p:txBody>
      </p:sp>
      <p:sp>
        <p:nvSpPr>
          <p:cNvPr id="702" name="Shape 702"/>
          <p:cNvSpPr/>
          <p:nvPr/>
        </p:nvSpPr>
        <p:spPr>
          <a:xfrm>
            <a:off x="381885" y="2048584"/>
            <a:ext cx="5234360" cy="87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Worst Case Analysis</a:t>
            </a:r>
          </a:p>
        </p:txBody>
      </p:sp>
      <p:pic>
        <p:nvPicPr>
          <p:cNvPr id="703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801" y="3916877"/>
            <a:ext cx="4974168" cy="564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4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293" y="3231404"/>
            <a:ext cx="1411112" cy="493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" grpId="1" animBg="1" advAuto="0"/>
      <p:bldP spid="702" grpId="2" animBg="1" advAuto="0"/>
      <p:bldP spid="703" grpId="4" animBg="1" advAuto="0"/>
      <p:bldP spid="704" grpId="3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/>
        </p:nvSpPr>
        <p:spPr>
          <a:xfrm>
            <a:off x="955518" y="-559942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Indicator Random Variable</a:t>
            </a:r>
          </a:p>
        </p:txBody>
      </p:sp>
      <p:pic>
        <p:nvPicPr>
          <p:cNvPr id="707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341" y="1718442"/>
            <a:ext cx="4868334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29744" y="1718442"/>
            <a:ext cx="5679723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Shape 709"/>
          <p:cNvSpPr/>
          <p:nvPr/>
        </p:nvSpPr>
        <p:spPr>
          <a:xfrm>
            <a:off x="224329" y="3981591"/>
            <a:ext cx="14602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Proof:</a:t>
            </a:r>
          </a:p>
        </p:txBody>
      </p:sp>
      <p:pic>
        <p:nvPicPr>
          <p:cNvPr id="710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5109" y="4788299"/>
            <a:ext cx="5961945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3044" y="6305672"/>
            <a:ext cx="5115279" cy="564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63328" y="5582307"/>
            <a:ext cx="11147778" cy="564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6157" y="3187584"/>
            <a:ext cx="5573890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714" name="Shape 714"/>
          <p:cNvSpPr/>
          <p:nvPr/>
        </p:nvSpPr>
        <p:spPr>
          <a:xfrm>
            <a:off x="156087" y="2446663"/>
            <a:ext cx="27820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Observation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" grpId="1" animBg="1" advAuto="0"/>
      <p:bldP spid="708" grpId="2" animBg="1" advAuto="0"/>
      <p:bldP spid="709" grpId="3" animBg="1" advAuto="0"/>
      <p:bldP spid="710" grpId="4" animBg="1" advAuto="0"/>
      <p:bldP spid="711" grpId="6" animBg="1" advAuto="0"/>
      <p:bldP spid="712" grpId="5" animBg="1" advAuto="0"/>
      <p:bldP spid="713" grpId="7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/>
        </p:nvSpPr>
        <p:spPr>
          <a:xfrm>
            <a:off x="1920386" y="160949"/>
            <a:ext cx="7705345" cy="103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solidFill>
                  <a:srgbClr val="942193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42193"/>
                </a:solidFill>
              </a:rPr>
              <a:t>Average Case Analysis</a:t>
            </a:r>
          </a:p>
        </p:txBody>
      </p:sp>
      <p:sp>
        <p:nvSpPr>
          <p:cNvPr id="717" name="Shape 717"/>
          <p:cNvSpPr/>
          <p:nvPr/>
        </p:nvSpPr>
        <p:spPr>
          <a:xfrm>
            <a:off x="9555047" y="-603536"/>
            <a:ext cx="4014133" cy="235482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We add randomness to the algorithm.  Randomness is not assumed for the data</a:t>
            </a:r>
          </a:p>
        </p:txBody>
      </p:sp>
      <p:pic>
        <p:nvPicPr>
          <p:cNvPr id="718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4256" y="2130284"/>
            <a:ext cx="331611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9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302" y="1381344"/>
            <a:ext cx="8572501" cy="564445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Shape 720"/>
          <p:cNvSpPr/>
          <p:nvPr/>
        </p:nvSpPr>
        <p:spPr>
          <a:xfrm>
            <a:off x="152400" y="2554218"/>
            <a:ext cx="12700000" cy="140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l">
              <a:defRPr sz="3200"/>
            </a:lvl1pPr>
          </a:lstStyle>
          <a:p>
            <a:pPr lvl="0">
              <a:defRPr sz="1800"/>
            </a:pPr>
            <a:r>
              <a:rPr sz="3200"/>
              <a:t>Observe that any two elements will be compared at most one time</a:t>
            </a:r>
          </a:p>
        </p:txBody>
      </p:sp>
      <p:pic>
        <p:nvPicPr>
          <p:cNvPr id="721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920" y="4038565"/>
            <a:ext cx="4868335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2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331" y="5946845"/>
            <a:ext cx="3668889" cy="1375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723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88637" y="6052961"/>
            <a:ext cx="254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4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04838" y="6052961"/>
            <a:ext cx="5644445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25" name="Shape 725"/>
          <p:cNvSpPr/>
          <p:nvPr/>
        </p:nvSpPr>
        <p:spPr>
          <a:xfrm>
            <a:off x="8149105" y="1812784"/>
            <a:ext cx="3668714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47" y="15055"/>
                </a:moveTo>
                <a:lnTo>
                  <a:pt x="4747" y="21600"/>
                </a:lnTo>
                <a:lnTo>
                  <a:pt x="0" y="10800"/>
                </a:lnTo>
                <a:lnTo>
                  <a:pt x="4747" y="0"/>
                </a:lnTo>
                <a:lnTo>
                  <a:pt x="4747" y="6545"/>
                </a:lnTo>
                <a:lnTo>
                  <a:pt x="21600" y="6545"/>
                </a:lnTo>
                <a:lnTo>
                  <a:pt x="21600" y="15055"/>
                </a:lnTo>
                <a:close/>
              </a:path>
            </a:pathLst>
          </a:custGeom>
          <a:blipFill>
            <a:blip r:embed="rId8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1400">
                <a:solidFill>
                  <a:srgbClr val="FFFFFF"/>
                </a:solidFill>
              </a:rPr>
              <a:t>All the elements from z</a:t>
            </a:r>
            <a:r>
              <a:rPr sz="1400" baseline="-5999">
                <a:solidFill>
                  <a:srgbClr val="FFFFFF"/>
                </a:solidFill>
              </a:rPr>
              <a:t>i </a:t>
            </a:r>
            <a:r>
              <a:rPr sz="1400">
                <a:solidFill>
                  <a:srgbClr val="FFFFFF"/>
                </a:solidFill>
              </a:rPr>
              <a:t>to z</a:t>
            </a:r>
            <a:r>
              <a:rPr sz="1400" baseline="-5999">
                <a:solidFill>
                  <a:srgbClr val="FFFFFF"/>
                </a:solidFill>
              </a:rPr>
              <a:t>j</a:t>
            </a:r>
          </a:p>
        </p:txBody>
      </p:sp>
      <p:pic>
        <p:nvPicPr>
          <p:cNvPr id="726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920" y="4564787"/>
            <a:ext cx="811389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27" name="Shape 727"/>
          <p:cNvSpPr/>
          <p:nvPr/>
        </p:nvSpPr>
        <p:spPr>
          <a:xfrm rot="2520000">
            <a:off x="5505364" y="7716265"/>
            <a:ext cx="3668713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47" y="15055"/>
                </a:moveTo>
                <a:lnTo>
                  <a:pt x="4747" y="21600"/>
                </a:lnTo>
                <a:lnTo>
                  <a:pt x="0" y="10800"/>
                </a:lnTo>
                <a:lnTo>
                  <a:pt x="4747" y="0"/>
                </a:lnTo>
                <a:lnTo>
                  <a:pt x="4747" y="6545"/>
                </a:lnTo>
                <a:lnTo>
                  <a:pt x="21600" y="6545"/>
                </a:lnTo>
                <a:lnTo>
                  <a:pt x="21600" y="15055"/>
                </a:lnTo>
                <a:close/>
              </a:path>
            </a:pathLst>
          </a:custGeom>
          <a:blipFill>
            <a:blip r:embed="rId8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Linearity of expectation!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6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" grpId="1" animBg="1" advAuto="0"/>
      <p:bldP spid="718" grpId="3" animBg="1" advAuto="0"/>
      <p:bldP spid="719" grpId="2" animBg="1" advAuto="0"/>
      <p:bldP spid="720" grpId="5" animBg="1" advAuto="0"/>
      <p:bldP spid="721" grpId="6" animBg="1" advAuto="0"/>
      <p:bldP spid="722" grpId="8" animBg="1" advAuto="0"/>
      <p:bldP spid="723" grpId="9" animBg="1" advAuto="0"/>
      <p:bldP spid="724" grpId="11" animBg="1" advAuto="0"/>
      <p:bldP spid="725" grpId="4" animBg="1" advAuto="0"/>
      <p:bldP spid="726" grpId="7" animBg="1" advAuto="0"/>
      <p:bldP spid="727" grpId="1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/>
        </p:nvSpPr>
        <p:spPr>
          <a:xfrm>
            <a:off x="1920386" y="160949"/>
            <a:ext cx="7705345" cy="103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solidFill>
                  <a:srgbClr val="942193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42193"/>
                </a:solidFill>
              </a:rPr>
              <a:t>Average Case Analysis</a:t>
            </a:r>
          </a:p>
        </p:txBody>
      </p:sp>
      <p:pic>
        <p:nvPicPr>
          <p:cNvPr id="730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827" y="1568357"/>
            <a:ext cx="4198057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08827" y="1568357"/>
            <a:ext cx="8008057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08827" y="2574955"/>
            <a:ext cx="7126113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86627" y="3286155"/>
            <a:ext cx="7126113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08827" y="3997354"/>
            <a:ext cx="3457223" cy="1164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86627" y="5237589"/>
            <a:ext cx="1763890" cy="1164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/>
        </p:nvSpPr>
        <p:spPr>
          <a:xfrm>
            <a:off x="1920386" y="160949"/>
            <a:ext cx="7705345" cy="103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solidFill>
                  <a:srgbClr val="942193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42193"/>
                </a:solidFill>
              </a:rPr>
              <a:t>Average Case Analysis</a:t>
            </a:r>
          </a:p>
        </p:txBody>
      </p:sp>
      <p:sp>
        <p:nvSpPr>
          <p:cNvPr id="738" name="Shape 738"/>
          <p:cNvSpPr/>
          <p:nvPr/>
        </p:nvSpPr>
        <p:spPr>
          <a:xfrm>
            <a:off x="9360975" y="-290035"/>
            <a:ext cx="4014133" cy="235482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randomness occurs in the algorithm.  Randomness is not assumed for the data</a:t>
            </a:r>
          </a:p>
        </p:txBody>
      </p:sp>
      <p:pic>
        <p:nvPicPr>
          <p:cNvPr id="739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8294" y="2134111"/>
            <a:ext cx="331611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190" y="1381344"/>
            <a:ext cx="8572501" cy="564445"/>
          </a:xfrm>
          <a:prstGeom prst="rect">
            <a:avLst/>
          </a:prstGeom>
          <a:ln w="12700">
            <a:miter lim="400000"/>
          </a:ln>
        </p:spPr>
      </p:pic>
      <p:sp>
        <p:nvSpPr>
          <p:cNvPr id="741" name="Shape 741"/>
          <p:cNvSpPr/>
          <p:nvPr/>
        </p:nvSpPr>
        <p:spPr>
          <a:xfrm>
            <a:off x="152400" y="2700898"/>
            <a:ext cx="12700000" cy="1402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l">
              <a:defRPr sz="3200"/>
            </a:lvl1pPr>
          </a:lstStyle>
          <a:p>
            <a:pPr lvl="0">
              <a:defRPr sz="1800"/>
            </a:pPr>
            <a:r>
              <a:rPr sz="3200"/>
              <a:t>Observe that any two elements will be compared at most one time</a:t>
            </a:r>
          </a:p>
        </p:txBody>
      </p:sp>
      <p:pic>
        <p:nvPicPr>
          <p:cNvPr id="742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920" y="4025865"/>
            <a:ext cx="4868335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7120" y="4755860"/>
            <a:ext cx="3668890" cy="1375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21427" y="4861976"/>
            <a:ext cx="254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5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37627" y="4861976"/>
            <a:ext cx="5644446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6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58179" y="6332937"/>
            <a:ext cx="2892779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7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6253" y="6333087"/>
            <a:ext cx="8995835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48" name="Shape 748"/>
          <p:cNvSpPr/>
          <p:nvPr/>
        </p:nvSpPr>
        <p:spPr>
          <a:xfrm>
            <a:off x="88295" y="7804198"/>
            <a:ext cx="207883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94219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942193"/>
                </a:solidFill>
              </a:rPr>
              <a:t>Renaming</a:t>
            </a:r>
          </a:p>
        </p:txBody>
      </p:sp>
      <p:pic>
        <p:nvPicPr>
          <p:cNvPr id="749" name="MathType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393124" y="7814119"/>
            <a:ext cx="1481668" cy="564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0" name="MathType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28753" y="8260565"/>
            <a:ext cx="2293056" cy="1234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51" name="MathType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123877" y="8224840"/>
            <a:ext cx="1763890" cy="1234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52" name="MathType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810289" y="8242904"/>
            <a:ext cx="2610557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3" name="MathType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487056" y="8574627"/>
            <a:ext cx="2363611" cy="564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54" name="MathType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514727" y="8242904"/>
            <a:ext cx="2751667" cy="1234724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Shape 755"/>
          <p:cNvSpPr/>
          <p:nvPr/>
        </p:nvSpPr>
        <p:spPr>
          <a:xfrm rot="20373757">
            <a:off x="7685468" y="7147825"/>
            <a:ext cx="2322705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97" y="15055"/>
                </a:moveTo>
                <a:lnTo>
                  <a:pt x="7497" y="21600"/>
                </a:lnTo>
                <a:lnTo>
                  <a:pt x="0" y="10800"/>
                </a:lnTo>
                <a:lnTo>
                  <a:pt x="7497" y="0"/>
                </a:lnTo>
                <a:lnTo>
                  <a:pt x="7497" y="6545"/>
                </a:lnTo>
                <a:lnTo>
                  <a:pt x="21600" y="6545"/>
                </a:lnTo>
                <a:lnTo>
                  <a:pt x="21600" y="15055"/>
                </a:lnTo>
                <a:close/>
              </a:path>
            </a:pathLst>
          </a:custGeom>
          <a:blipFill>
            <a:blip r:embed="rId1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Homework assignment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2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" grpId="2" animBg="1" advAuto="0"/>
      <p:bldP spid="747" grpId="1" animBg="1" advAuto="0"/>
      <p:bldP spid="748" grpId="3" animBg="1" advAuto="0"/>
      <p:bldP spid="749" grpId="4" animBg="1" advAuto="0"/>
      <p:bldP spid="750" grpId="5" animBg="1" advAuto="0"/>
      <p:bldP spid="751" grpId="6" animBg="1" advAuto="0"/>
      <p:bldP spid="752" grpId="7" animBg="1" advAuto="0"/>
      <p:bldP spid="753" grpId="10" animBg="1" advAuto="0"/>
      <p:bldP spid="754" grpId="8" animBg="1" advAuto="0"/>
      <p:bldP spid="755" grpId="9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/>
          </p:cNvSpPr>
          <p:nvPr>
            <p:ph type="title"/>
          </p:nvPr>
        </p:nvSpPr>
        <p:spPr>
          <a:xfrm>
            <a:off x="1276350" y="596574"/>
            <a:ext cx="10452100" cy="2984501"/>
          </a:xfrm>
          <a:prstGeom prst="rect">
            <a:avLst/>
          </a:prstGeom>
          <a:effectLst>
            <a:outerShdw blurRad="12700" dist="25400" dir="5400000" rotWithShape="0">
              <a:srgbClr val="EBDEC4">
                <a:alpha val="75000"/>
              </a:srgbClr>
            </a:outerShdw>
          </a:effectLst>
        </p:spPr>
        <p:txBody>
          <a:bodyPr>
            <a:no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8200">
                <a:solidFill>
                  <a:srgbClr val="515151"/>
                </a:solidFill>
                <a:latin typeface="Didot"/>
                <a:ea typeface="Didot"/>
                <a:cs typeface="Didot"/>
                <a:sym typeface="Didot"/>
              </a:rPr>
              <a:t>i</a:t>
            </a:r>
            <a:r>
              <a:rPr sz="8200" baseline="31999">
                <a:solidFill>
                  <a:srgbClr val="515151"/>
                </a:solidFill>
                <a:latin typeface="Didot"/>
                <a:ea typeface="Didot"/>
                <a:cs typeface="Didot"/>
                <a:sym typeface="Didot"/>
              </a:rPr>
              <a:t>th</a:t>
            </a:r>
            <a:r>
              <a:rPr sz="8200">
                <a:solidFill>
                  <a:srgbClr val="515151"/>
                </a:solidFill>
                <a:latin typeface="Didot"/>
                <a:ea typeface="Didot"/>
                <a:cs typeface="Didot"/>
                <a:sym typeface="Didot"/>
              </a:rPr>
              <a:t> Order Statistic</a:t>
            </a:r>
          </a:p>
        </p:txBody>
      </p:sp>
      <p:sp>
        <p:nvSpPr>
          <p:cNvPr id="758" name="Shape 758"/>
          <p:cNvSpPr/>
          <p:nvPr/>
        </p:nvSpPr>
        <p:spPr>
          <a:xfrm>
            <a:off x="987750" y="6708002"/>
            <a:ext cx="28156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3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3200"/>
              <a:t>minimum (i = 1)</a:t>
            </a:r>
          </a:p>
        </p:txBody>
      </p:sp>
      <p:sp>
        <p:nvSpPr>
          <p:cNvPr id="759" name="Shape 759"/>
          <p:cNvSpPr/>
          <p:nvPr/>
        </p:nvSpPr>
        <p:spPr>
          <a:xfrm>
            <a:off x="954015" y="7317272"/>
            <a:ext cx="288310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3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3200"/>
              <a:t>maximum (i = n)</a:t>
            </a:r>
          </a:p>
        </p:txBody>
      </p:sp>
      <p:sp>
        <p:nvSpPr>
          <p:cNvPr id="760" name="Shape 760"/>
          <p:cNvSpPr/>
          <p:nvPr/>
        </p:nvSpPr>
        <p:spPr>
          <a:xfrm>
            <a:off x="998796" y="7926541"/>
            <a:ext cx="3762376" cy="618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3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3200"/>
              <a:t>median (i = ⎣(n+1)/2)⎦</a:t>
            </a:r>
          </a:p>
        </p:txBody>
      </p:sp>
      <p:sp>
        <p:nvSpPr>
          <p:cNvPr id="761" name="Shape 761"/>
          <p:cNvSpPr/>
          <p:nvPr/>
        </p:nvSpPr>
        <p:spPr>
          <a:xfrm>
            <a:off x="987750" y="4244963"/>
            <a:ext cx="700682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sz="3200" b="1">
                <a:latin typeface="Times"/>
                <a:ea typeface="Times"/>
                <a:cs typeface="Times"/>
                <a:sym typeface="Times"/>
              </a:rPr>
              <a:t>Input: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 A (n distinct numbers), i (1 ≤ i ≤ n)</a:t>
            </a:r>
          </a:p>
        </p:txBody>
      </p:sp>
      <p:sp>
        <p:nvSpPr>
          <p:cNvPr id="762" name="Shape 762"/>
          <p:cNvSpPr/>
          <p:nvPr/>
        </p:nvSpPr>
        <p:spPr>
          <a:xfrm>
            <a:off x="987750" y="4991100"/>
            <a:ext cx="8913416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sz="3200" b="1">
                <a:latin typeface="Times"/>
                <a:ea typeface="Times"/>
                <a:cs typeface="Times"/>
                <a:sym typeface="Times"/>
              </a:rPr>
              <a:t>Output: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 x such that (n distinct numbers), i (1 ≤ i ≤ n)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such that i-1 numbers in A are smaller than x</a:t>
            </a:r>
          </a:p>
        </p:txBody>
      </p:sp>
      <p:sp>
        <p:nvSpPr>
          <p:cNvPr id="763" name="Shape 763"/>
          <p:cNvSpPr/>
          <p:nvPr/>
        </p:nvSpPr>
        <p:spPr>
          <a:xfrm>
            <a:off x="9360975" y="-290035"/>
            <a:ext cx="4014133" cy="235482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200"/>
              <a:t>We can solve this problem in</a:t>
            </a:r>
          </a:p>
          <a:p>
            <a:pPr lvl="0">
              <a:defRPr sz="1800"/>
            </a:pPr>
            <a:r>
              <a:rPr sz="1200"/>
              <a:t>n*log(n) time!</a:t>
            </a:r>
          </a:p>
          <a:p>
            <a:pPr lvl="0">
              <a:defRPr sz="1800"/>
            </a:pPr>
            <a:r>
              <a:rPr sz="1200"/>
              <a:t>Just sort the items fist.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/>
        </p:nvSpPr>
        <p:spPr>
          <a:xfrm>
            <a:off x="952500" y="1260513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60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433FF"/>
                </a:solidFill>
              </a:rPr>
              <a:t>Can we find the min/max faster?</a:t>
            </a:r>
          </a:p>
        </p:txBody>
      </p:sp>
      <p:sp>
        <p:nvSpPr>
          <p:cNvPr id="766" name="Shape 766"/>
          <p:cNvSpPr/>
          <p:nvPr/>
        </p:nvSpPr>
        <p:spPr>
          <a:xfrm>
            <a:off x="921115" y="3732381"/>
            <a:ext cx="3128170" cy="43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MINIMUM(A, n)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200" i="1">
                <a:latin typeface="Times"/>
                <a:ea typeface="Times"/>
                <a:cs typeface="Times"/>
                <a:sym typeface="Times"/>
              </a:rPr>
              <a:t>min =A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[1]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</a:t>
            </a:r>
            <a:r>
              <a:rPr sz="3200" b="1">
                <a:latin typeface="Times"/>
                <a:ea typeface="Times"/>
                <a:cs typeface="Times"/>
                <a:sym typeface="Times"/>
              </a:rPr>
              <a:t>for 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i = 2 </a:t>
            </a:r>
            <a:r>
              <a:rPr sz="3200" b="1">
                <a:latin typeface="Times"/>
                <a:ea typeface="Times"/>
                <a:cs typeface="Times"/>
                <a:sym typeface="Times"/>
              </a:rPr>
              <a:t>to 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n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   </a:t>
            </a:r>
            <a:r>
              <a:rPr sz="3200" b="1">
                <a:latin typeface="Times"/>
                <a:ea typeface="Times"/>
                <a:cs typeface="Times"/>
                <a:sym typeface="Times"/>
              </a:rPr>
              <a:t>if </a:t>
            </a:r>
            <a:r>
              <a:rPr sz="3200" i="1">
                <a:latin typeface="Times"/>
                <a:ea typeface="Times"/>
                <a:cs typeface="Times"/>
                <a:sym typeface="Times"/>
              </a:rPr>
              <a:t>min 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&gt; A[i] 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       </a:t>
            </a:r>
            <a:r>
              <a:rPr sz="3200" i="1">
                <a:latin typeface="Times"/>
                <a:ea typeface="Times"/>
                <a:cs typeface="Times"/>
                <a:sym typeface="Times"/>
              </a:rPr>
              <a:t>min = 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A[i]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200" b="1">
                <a:latin typeface="Times"/>
                <a:ea typeface="Times"/>
                <a:cs typeface="Times"/>
                <a:sym typeface="Times"/>
              </a:rPr>
              <a:t>return </a:t>
            </a:r>
            <a:r>
              <a:rPr sz="3200" i="1">
                <a:latin typeface="Times"/>
                <a:ea typeface="Times"/>
                <a:cs typeface="Times"/>
                <a:sym typeface="Times"/>
              </a:rPr>
              <a:t>min</a:t>
            </a:r>
            <a:endParaRPr sz="3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006682" y="3732381"/>
            <a:ext cx="3286324" cy="43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MAXIMUM(A, n)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200" i="1">
                <a:latin typeface="Times"/>
                <a:ea typeface="Times"/>
                <a:cs typeface="Times"/>
                <a:sym typeface="Times"/>
              </a:rPr>
              <a:t>max =A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[1]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</a:t>
            </a:r>
            <a:r>
              <a:rPr sz="3200" b="1">
                <a:latin typeface="Times"/>
                <a:ea typeface="Times"/>
                <a:cs typeface="Times"/>
                <a:sym typeface="Times"/>
              </a:rPr>
              <a:t>for 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i = 2 </a:t>
            </a:r>
            <a:r>
              <a:rPr sz="3200" b="1">
                <a:latin typeface="Times"/>
                <a:ea typeface="Times"/>
                <a:cs typeface="Times"/>
                <a:sym typeface="Times"/>
              </a:rPr>
              <a:t>to 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n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   </a:t>
            </a:r>
            <a:r>
              <a:rPr sz="3200" b="1">
                <a:latin typeface="Times"/>
                <a:ea typeface="Times"/>
                <a:cs typeface="Times"/>
                <a:sym typeface="Times"/>
              </a:rPr>
              <a:t>if </a:t>
            </a:r>
            <a:r>
              <a:rPr sz="3200" i="1">
                <a:latin typeface="Times"/>
                <a:ea typeface="Times"/>
                <a:cs typeface="Times"/>
                <a:sym typeface="Times"/>
              </a:rPr>
              <a:t>max &lt;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 A[i] 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      </a:t>
            </a:r>
            <a:r>
              <a:rPr sz="3200" i="1">
                <a:latin typeface="Times"/>
                <a:ea typeface="Times"/>
                <a:cs typeface="Times"/>
                <a:sym typeface="Times"/>
              </a:rPr>
              <a:t>max = 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A[i]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200" b="1">
                <a:latin typeface="Times"/>
                <a:ea typeface="Times"/>
                <a:cs typeface="Times"/>
                <a:sym typeface="Times"/>
              </a:rPr>
              <a:t>return </a:t>
            </a:r>
            <a:r>
              <a:rPr sz="3200" i="1">
                <a:latin typeface="Times"/>
                <a:ea typeface="Times"/>
                <a:cs typeface="Times"/>
                <a:sym typeface="Times"/>
              </a:rPr>
              <a:t>max</a:t>
            </a:r>
            <a:endParaRPr sz="3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980167" y="197366"/>
            <a:ext cx="24671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24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2400"/>
              <a:t>a graphics program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/>
        </p:nvSpPr>
        <p:spPr>
          <a:xfrm>
            <a:off x="952500" y="1260513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60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433FF"/>
                </a:solidFill>
              </a:rPr>
              <a:t>Can we do this faster?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952500" y="21166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2600"/>
                </a:solidFill>
              </a:rPr>
              <a:t>Master Method </a:t>
            </a:r>
          </a:p>
        </p:txBody>
      </p:sp>
      <p:pic>
        <p:nvPicPr>
          <p:cNvPr id="64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5573" y="2040466"/>
            <a:ext cx="3404193" cy="48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0492" y="2798677"/>
            <a:ext cx="3434318" cy="391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7025" y="2798677"/>
            <a:ext cx="783266" cy="391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72758" y="3305651"/>
            <a:ext cx="8525544" cy="48201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33491" y="4483099"/>
            <a:ext cx="163906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u="sng">
                <a:solidFill>
                  <a:srgbClr val="0433FF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4500" u="sng">
                <a:solidFill>
                  <a:srgbClr val="0433FF"/>
                </a:solidFill>
              </a:rPr>
              <a:t>cases</a:t>
            </a:r>
          </a:p>
        </p:txBody>
      </p:sp>
      <p:sp>
        <p:nvSpPr>
          <p:cNvPr id="69" name="Shape 69"/>
          <p:cNvSpPr/>
          <p:nvPr/>
        </p:nvSpPr>
        <p:spPr>
          <a:xfrm>
            <a:off x="7280983" y="7590077"/>
            <a:ext cx="573806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/>
            </a:lvl1pPr>
          </a:lstStyle>
          <a:p>
            <a:pPr lvl="0">
              <a:defRPr sz="1800"/>
            </a:pPr>
            <a:r>
              <a:rPr sz="3200"/>
              <a:t>(cost dominated by the leaves)</a:t>
            </a:r>
          </a:p>
        </p:txBody>
      </p:sp>
      <p:sp>
        <p:nvSpPr>
          <p:cNvPr id="70" name="Shape 70"/>
          <p:cNvSpPr/>
          <p:nvPr/>
        </p:nvSpPr>
        <p:spPr>
          <a:xfrm>
            <a:off x="7890019" y="6532240"/>
            <a:ext cx="508335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/>
            </a:lvl1pPr>
          </a:lstStyle>
          <a:p>
            <a:pPr lvl="0">
              <a:defRPr sz="1800"/>
            </a:pPr>
            <a:r>
              <a:rPr sz="3200"/>
              <a:t>(cost is same at each level)</a:t>
            </a:r>
          </a:p>
        </p:txBody>
      </p:sp>
      <p:pic>
        <p:nvPicPr>
          <p:cNvPr id="71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91948" y="6956772"/>
            <a:ext cx="1997926" cy="50741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7382583" y="5455774"/>
            <a:ext cx="525648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/>
            </a:lvl1pPr>
          </a:lstStyle>
          <a:p>
            <a:pPr lvl="0">
              <a:defRPr sz="1800"/>
            </a:pPr>
            <a:r>
              <a:rPr sz="3200"/>
              <a:t>(cost dominated by the root)</a:t>
            </a:r>
          </a:p>
        </p:txBody>
      </p:sp>
      <p:sp>
        <p:nvSpPr>
          <p:cNvPr id="73" name="Shape 73"/>
          <p:cNvSpPr/>
          <p:nvPr/>
        </p:nvSpPr>
        <p:spPr>
          <a:xfrm>
            <a:off x="-14247" y="5133631"/>
            <a:ext cx="7017215" cy="336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635000" lvl="0" indent="-635000" algn="l">
              <a:spcBef>
                <a:spcPts val="4200"/>
              </a:spcBef>
              <a:buSzPct val="100000"/>
              <a:buAutoNum type="arabicPeriod"/>
              <a:defRPr sz="1800"/>
            </a:pPr>
            <a:r>
              <a:rPr sz="3600"/>
              <a:t>if                        then </a:t>
            </a:r>
          </a:p>
          <a:p>
            <a:pPr marL="635000" lvl="0" indent="-635000" algn="l">
              <a:spcBef>
                <a:spcPts val="4200"/>
              </a:spcBef>
              <a:buSzPct val="100000"/>
              <a:buAutoNum type="arabicPeriod"/>
              <a:defRPr sz="1800"/>
            </a:pPr>
            <a:r>
              <a:rPr sz="3600"/>
              <a:t>if                      then</a:t>
            </a:r>
          </a:p>
          <a:p>
            <a:pPr marL="635000" lvl="0" indent="-635000" algn="l">
              <a:spcBef>
                <a:spcPts val="4200"/>
              </a:spcBef>
              <a:buSzPct val="100000"/>
              <a:buAutoNum type="arabicPeriod"/>
              <a:defRPr sz="1800"/>
            </a:pPr>
            <a:r>
              <a:rPr sz="3600"/>
              <a:t>if                      then</a:t>
            </a:r>
          </a:p>
        </p:txBody>
      </p:sp>
      <p:pic>
        <p:nvPicPr>
          <p:cNvPr id="74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08299" y="5462521"/>
            <a:ext cx="2093065" cy="57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94005" y="6528454"/>
            <a:ext cx="3076171" cy="57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620855" y="7596823"/>
            <a:ext cx="2505336" cy="57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MathType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08234" y="6528454"/>
            <a:ext cx="2505335" cy="57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MathType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3182" y="7596823"/>
            <a:ext cx="2695614" cy="57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MathType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04378" y="5424421"/>
            <a:ext cx="2727327" cy="57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MathType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52486" y="5981506"/>
            <a:ext cx="2188204" cy="38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MathType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31859" y="8727475"/>
            <a:ext cx="2124779" cy="38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MathType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20976" y="8165094"/>
            <a:ext cx="2790753" cy="507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MathTypeImage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965879" y="8663975"/>
            <a:ext cx="3583581" cy="507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428" y="3667060"/>
            <a:ext cx="2540001" cy="564446"/>
          </a:xfrm>
          <a:prstGeom prst="rect">
            <a:avLst/>
          </a:prstGeom>
          <a:ln w="12700">
            <a:miter lim="400000"/>
          </a:ln>
        </p:spPr>
      </p:pic>
      <p:sp>
        <p:nvSpPr>
          <p:cNvPr id="773" name="Shape 773"/>
          <p:cNvSpPr/>
          <p:nvPr/>
        </p:nvSpPr>
        <p:spPr>
          <a:xfrm>
            <a:off x="7546021" y="-290035"/>
            <a:ext cx="5783558" cy="231215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200"/>
              <a:t>Compare A[2i] with A[2i+1]</a:t>
            </a:r>
          </a:p>
          <a:p>
            <a:pPr lvl="0">
              <a:defRPr sz="1800"/>
            </a:pPr>
            <a:r>
              <a:rPr sz="1200"/>
              <a:t>The larger is compared with max </a:t>
            </a:r>
          </a:p>
          <a:p>
            <a:pPr lvl="0">
              <a:defRPr sz="1800"/>
            </a:pPr>
            <a:r>
              <a:rPr sz="1200"/>
              <a:t>the smaller with min</a:t>
            </a:r>
          </a:p>
        </p:txBody>
      </p:sp>
      <p:pic>
        <p:nvPicPr>
          <p:cNvPr id="774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5828" y="3402345"/>
            <a:ext cx="2293056" cy="1093612"/>
          </a:xfrm>
          <a:prstGeom prst="rect">
            <a:avLst/>
          </a:prstGeom>
          <a:ln w="12700">
            <a:miter lim="400000"/>
          </a:ln>
        </p:spPr>
      </p:pic>
      <p:sp>
        <p:nvSpPr>
          <p:cNvPr id="775" name="Shape 775"/>
          <p:cNvSpPr/>
          <p:nvPr/>
        </p:nvSpPr>
        <p:spPr>
          <a:xfrm>
            <a:off x="8802267" y="2402762"/>
            <a:ext cx="5783558" cy="231215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1200"/>
              <a:t>For analysis - assume n is even.  </a:t>
            </a:r>
          </a:p>
          <a:p>
            <a:pPr lvl="0">
              <a:defRPr sz="1800"/>
            </a:pPr>
            <a:r>
              <a:rPr sz="1200"/>
              <a:t>The case when n is odd is similar</a:t>
            </a:r>
          </a:p>
        </p:txBody>
      </p:sp>
      <p:pic>
        <p:nvPicPr>
          <p:cNvPr id="776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55828" y="4942560"/>
            <a:ext cx="2116667" cy="1093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44132" y="6081877"/>
            <a:ext cx="1587501" cy="1093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" grpId="1" animBg="1" advAuto="0"/>
      <p:bldP spid="774" grpId="2" animBg="1" advAuto="0"/>
      <p:bldP spid="776" grpId="3" animBg="1" advAuto="0"/>
      <p:bldP spid="777" grpId="4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/>
        </p:nvSpPr>
        <p:spPr>
          <a:xfrm>
            <a:off x="3234867" y="593442"/>
            <a:ext cx="6108447" cy="1035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6000">
                <a:solidFill>
                  <a:srgbClr val="515151"/>
                </a:solidFill>
                <a:latin typeface="Didot"/>
                <a:ea typeface="Didot"/>
                <a:cs typeface="Didot"/>
                <a:sym typeface="Didot"/>
              </a:rPr>
              <a:t>i</a:t>
            </a:r>
            <a:r>
              <a:rPr sz="6000" baseline="31999">
                <a:solidFill>
                  <a:srgbClr val="515151"/>
                </a:solidFill>
                <a:latin typeface="Didot"/>
                <a:ea typeface="Didot"/>
                <a:cs typeface="Didot"/>
                <a:sym typeface="Didot"/>
              </a:rPr>
              <a:t>th</a:t>
            </a:r>
            <a:r>
              <a:rPr sz="6000">
                <a:solidFill>
                  <a:srgbClr val="515151"/>
                </a:solidFill>
                <a:latin typeface="Didot"/>
                <a:ea typeface="Didot"/>
                <a:cs typeface="Didot"/>
                <a:sym typeface="Didot"/>
              </a:rPr>
              <a:t> Order Statistic</a:t>
            </a:r>
          </a:p>
        </p:txBody>
      </p:sp>
      <p:sp>
        <p:nvSpPr>
          <p:cNvPr id="780" name="Shape 780"/>
          <p:cNvSpPr/>
          <p:nvPr/>
        </p:nvSpPr>
        <p:spPr>
          <a:xfrm>
            <a:off x="644746" y="2016686"/>
            <a:ext cx="8793288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QUICKSORT(A, p, r)</a:t>
            </a:r>
          </a:p>
          <a:p>
            <a:pPr lvl="0" algn="l" defTabSz="457200">
              <a:spcBef>
                <a:spcPts val="1200"/>
              </a:spcBef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  </a:t>
            </a:r>
            <a:r>
              <a:rPr sz="3600" b="1">
                <a:latin typeface="Times"/>
                <a:ea typeface="Times"/>
                <a:cs typeface="Times"/>
                <a:sym typeface="Times"/>
              </a:rPr>
              <a:t>if 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p &lt; r</a:t>
            </a:r>
            <a:br>
              <a:rPr sz="3600">
                <a:latin typeface="Times"/>
                <a:ea typeface="Times"/>
                <a:cs typeface="Times"/>
                <a:sym typeface="Times"/>
              </a:rPr>
            </a:br>
            <a:r>
              <a:rPr sz="3600">
                <a:latin typeface="Times"/>
                <a:ea typeface="Times"/>
                <a:cs typeface="Times"/>
                <a:sym typeface="Times"/>
              </a:rPr>
              <a:t>     q = </a:t>
            </a:r>
            <a:r>
              <a:rPr sz="3600" b="1">
                <a:solidFill>
                  <a:srgbClr val="531B93"/>
                </a:solidFill>
                <a:latin typeface="Times"/>
                <a:ea typeface="Times"/>
                <a:cs typeface="Times"/>
                <a:sym typeface="Times"/>
              </a:rPr>
              <a:t>RANDOMIZED-PARTITION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(A, p, r)</a:t>
            </a:r>
          </a:p>
        </p:txBody>
      </p:sp>
      <p:sp>
        <p:nvSpPr>
          <p:cNvPr id="781" name="Shape 781"/>
          <p:cNvSpPr/>
          <p:nvPr/>
        </p:nvSpPr>
        <p:spPr>
          <a:xfrm>
            <a:off x="1036361" y="4048538"/>
            <a:ext cx="509059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3600"/>
              <a:t>  QUICKSORT(A, p, q - 1)</a:t>
            </a:r>
          </a:p>
        </p:txBody>
      </p:sp>
      <p:sp>
        <p:nvSpPr>
          <p:cNvPr id="782" name="Shape 782"/>
          <p:cNvSpPr/>
          <p:nvPr/>
        </p:nvSpPr>
        <p:spPr>
          <a:xfrm>
            <a:off x="1131686" y="5102299"/>
            <a:ext cx="50055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3600"/>
              <a:t>  QUICKSORT(A, q +1, r)</a:t>
            </a:r>
          </a:p>
        </p:txBody>
      </p:sp>
      <p:grpSp>
        <p:nvGrpSpPr>
          <p:cNvPr id="785" name="Group 785"/>
          <p:cNvGrpSpPr/>
          <p:nvPr/>
        </p:nvGrpSpPr>
        <p:grpSpPr>
          <a:xfrm>
            <a:off x="659444" y="2030049"/>
            <a:ext cx="6613088" cy="647701"/>
            <a:chOff x="0" y="0"/>
            <a:chExt cx="6613087" cy="647700"/>
          </a:xfrm>
        </p:grpSpPr>
        <p:sp>
          <p:nvSpPr>
            <p:cNvPr id="783" name="Shape 783"/>
            <p:cNvSpPr/>
            <p:nvPr/>
          </p:nvSpPr>
          <p:spPr>
            <a:xfrm>
              <a:off x="0" y="0"/>
              <a:ext cx="6613088" cy="6477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0" y="0"/>
              <a:ext cx="661308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 defTabSz="457200">
                <a:spcBef>
                  <a:spcPts val="1200"/>
                </a:spcBef>
                <a:defRPr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RANDOMIZED-SELECT(A,p,r, i)</a:t>
              </a:r>
            </a:p>
          </p:txBody>
        </p:sp>
      </p:grpSp>
      <p:grpSp>
        <p:nvGrpSpPr>
          <p:cNvPr id="788" name="Group 788"/>
          <p:cNvGrpSpPr/>
          <p:nvPr/>
        </p:nvGrpSpPr>
        <p:grpSpPr>
          <a:xfrm>
            <a:off x="1821806" y="5583290"/>
            <a:ext cx="8934570" cy="768371"/>
            <a:chOff x="0" y="0"/>
            <a:chExt cx="8934568" cy="768369"/>
          </a:xfrm>
        </p:grpSpPr>
        <p:sp>
          <p:nvSpPr>
            <p:cNvPr id="786" name="Shape 786"/>
            <p:cNvSpPr/>
            <p:nvPr/>
          </p:nvSpPr>
          <p:spPr>
            <a:xfrm>
              <a:off x="0" y="0"/>
              <a:ext cx="8934569" cy="76837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20940" y="0"/>
              <a:ext cx="8692688" cy="768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457200">
                <a:spcBef>
                  <a:spcPts val="1200"/>
                </a:spcBef>
                <a:defRPr sz="1800"/>
              </a:pPr>
              <a:r>
                <a:rPr sz="3600" b="1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return</a:t>
              </a:r>
              <a:r>
                <a:rPr sz="36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 RANDOMIZED-SELECT(A, r, q-1, i)</a:t>
              </a:r>
            </a:p>
          </p:txBody>
        </p:sp>
      </p:grpSp>
      <p:grpSp>
        <p:nvGrpSpPr>
          <p:cNvPr id="791" name="Group 791"/>
          <p:cNvGrpSpPr/>
          <p:nvPr/>
        </p:nvGrpSpPr>
        <p:grpSpPr>
          <a:xfrm>
            <a:off x="1843616" y="6943313"/>
            <a:ext cx="9592522" cy="793601"/>
            <a:chOff x="0" y="0"/>
            <a:chExt cx="9592520" cy="793600"/>
          </a:xfrm>
        </p:grpSpPr>
        <p:sp>
          <p:nvSpPr>
            <p:cNvPr id="789" name="Shape 789"/>
            <p:cNvSpPr/>
            <p:nvPr/>
          </p:nvSpPr>
          <p:spPr>
            <a:xfrm>
              <a:off x="0" y="0"/>
              <a:ext cx="8995941" cy="773648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121771" y="19952"/>
              <a:ext cx="9470750" cy="773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457200">
                <a:spcBef>
                  <a:spcPts val="1200"/>
                </a:spcBef>
                <a:defRPr sz="1800"/>
              </a:pPr>
              <a:r>
                <a:rPr sz="3600" b="1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return</a:t>
              </a:r>
              <a:r>
                <a:rPr sz="36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 RANDOMIZED-SELECT(A,q+1,r, i-k)</a:t>
              </a:r>
            </a:p>
          </p:txBody>
        </p:sp>
      </p:grpSp>
      <p:sp>
        <p:nvSpPr>
          <p:cNvPr id="792" name="Shape 792"/>
          <p:cNvSpPr/>
          <p:nvPr/>
        </p:nvSpPr>
        <p:spPr>
          <a:xfrm>
            <a:off x="1341961" y="4188474"/>
            <a:ext cx="160779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sz="3600" b="1">
                <a:latin typeface="Times"/>
                <a:ea typeface="Times"/>
                <a:cs typeface="Times"/>
                <a:sym typeface="Times"/>
              </a:rPr>
              <a:t>if 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k == i</a:t>
            </a:r>
          </a:p>
        </p:txBody>
      </p:sp>
      <p:sp>
        <p:nvSpPr>
          <p:cNvPr id="793" name="Shape 793"/>
          <p:cNvSpPr/>
          <p:nvPr/>
        </p:nvSpPr>
        <p:spPr>
          <a:xfrm>
            <a:off x="1813114" y="4574588"/>
            <a:ext cx="23534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sz="3600" b="1">
                <a:latin typeface="Times"/>
                <a:ea typeface="Times"/>
                <a:cs typeface="Times"/>
                <a:sym typeface="Times"/>
              </a:rPr>
              <a:t>return 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A[q]</a:t>
            </a:r>
          </a:p>
        </p:txBody>
      </p:sp>
      <p:sp>
        <p:nvSpPr>
          <p:cNvPr id="794" name="Shape 794"/>
          <p:cNvSpPr/>
          <p:nvPr/>
        </p:nvSpPr>
        <p:spPr>
          <a:xfrm>
            <a:off x="1288807" y="3757624"/>
            <a:ext cx="23824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3600"/>
              <a:t>k = q - p + 1</a:t>
            </a:r>
          </a:p>
        </p:txBody>
      </p:sp>
      <p:sp>
        <p:nvSpPr>
          <p:cNvPr id="795" name="Shape 795"/>
          <p:cNvSpPr/>
          <p:nvPr/>
        </p:nvSpPr>
        <p:spPr>
          <a:xfrm>
            <a:off x="1299846" y="4940350"/>
            <a:ext cx="20607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sz="3600" b="1">
                <a:latin typeface="Times"/>
                <a:ea typeface="Times"/>
                <a:cs typeface="Times"/>
                <a:sym typeface="Times"/>
              </a:rPr>
              <a:t>elseif 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i &lt; k</a:t>
            </a:r>
          </a:p>
        </p:txBody>
      </p:sp>
      <p:sp>
        <p:nvSpPr>
          <p:cNvPr id="796" name="Shape 796"/>
          <p:cNvSpPr/>
          <p:nvPr/>
        </p:nvSpPr>
        <p:spPr>
          <a:xfrm>
            <a:off x="1260204" y="6346900"/>
            <a:ext cx="8251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 b="0"/>
            </a:pPr>
            <a:r>
              <a:rPr sz="3600" b="1"/>
              <a:t>else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" grpId="1" animBg="1" advAuto="0"/>
      <p:bldP spid="781" grpId="2" animBg="1" advAuto="0"/>
      <p:bldP spid="782" grpId="3" animBg="1" advAuto="0"/>
      <p:bldP spid="785" grpId="4" animBg="1" advAuto="0"/>
      <p:bldP spid="788" grpId="9" animBg="1" advAuto="0"/>
      <p:bldP spid="791" grpId="11" animBg="1" advAuto="0"/>
      <p:bldP spid="792" grpId="6" animBg="1" advAuto="0"/>
      <p:bldP spid="793" grpId="7" animBg="1" advAuto="0"/>
      <p:bldP spid="794" grpId="5" animBg="1" advAuto="0"/>
      <p:bldP spid="795" grpId="8" animBg="1" advAuto="0"/>
      <p:bldP spid="796" grpId="1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4800600" y="1955800"/>
            <a:ext cx="30226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4483100" y="2921000"/>
            <a:ext cx="31115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4076700" y="3924300"/>
            <a:ext cx="28956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3759200" y="4876800"/>
            <a:ext cx="2679700" cy="584200"/>
          </a:xfrm>
          <a:prstGeom prst="roundRect">
            <a:avLst>
              <a:gd name="adj" fmla="val 32609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02" name="Shape 802"/>
          <p:cNvSpPr/>
          <p:nvPr/>
        </p:nvSpPr>
        <p:spPr>
          <a:xfrm flipV="1">
            <a:off x="5232400" y="25146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3" name="Shape 803"/>
          <p:cNvSpPr/>
          <p:nvPr/>
        </p:nvSpPr>
        <p:spPr>
          <a:xfrm flipV="1">
            <a:off x="4610100" y="35179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4" name="Shape 804"/>
          <p:cNvSpPr/>
          <p:nvPr/>
        </p:nvSpPr>
        <p:spPr>
          <a:xfrm flipV="1">
            <a:off x="4051300" y="44831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05" name="temp.pict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08400" y="2908300"/>
            <a:ext cx="584884" cy="2542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8" name="Group 808"/>
          <p:cNvGrpSpPr/>
          <p:nvPr/>
        </p:nvGrpSpPr>
        <p:grpSpPr>
          <a:xfrm>
            <a:off x="7861582" y="1765300"/>
            <a:ext cx="3263618" cy="6160656"/>
            <a:chOff x="0" y="0"/>
            <a:chExt cx="3263617" cy="6160655"/>
          </a:xfrm>
        </p:grpSpPr>
        <p:pic>
          <p:nvPicPr>
            <p:cNvPr id="806" name="temp.pict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946401" cy="6160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7" name="temp.pict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831817" y="2717800"/>
              <a:ext cx="431801" cy="431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09" name="temp.pict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01777" y="8871091"/>
            <a:ext cx="2709334" cy="715673"/>
          </a:xfrm>
          <a:prstGeom prst="rect">
            <a:avLst/>
          </a:prstGeom>
          <a:ln w="12700">
            <a:miter lim="400000"/>
          </a:ln>
        </p:spPr>
      </p:pic>
      <p:sp>
        <p:nvSpPr>
          <p:cNvPr id="810" name="Shape 810"/>
          <p:cNvSpPr/>
          <p:nvPr/>
        </p:nvSpPr>
        <p:spPr>
          <a:xfrm rot="17624971">
            <a:off x="3246747" y="5779114"/>
            <a:ext cx="495606" cy="674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...</a:t>
            </a:r>
          </a:p>
        </p:txBody>
      </p:sp>
      <p:sp>
        <p:nvSpPr>
          <p:cNvPr id="811" name="Shape 811"/>
          <p:cNvSpPr/>
          <p:nvPr/>
        </p:nvSpPr>
        <p:spPr>
          <a:xfrm flipV="1">
            <a:off x="3733800" y="54610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3119175" y="679308"/>
            <a:ext cx="638291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400">
                <a:solidFill>
                  <a:srgbClr val="942193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942193"/>
                </a:solidFill>
              </a:rPr>
              <a:t>Worst Case: n-1/0 Split...</a:t>
            </a:r>
          </a:p>
        </p:txBody>
      </p:sp>
      <p:pic>
        <p:nvPicPr>
          <p:cNvPr id="813" name="temp.pict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02000" y="3975100"/>
            <a:ext cx="635743" cy="254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4" name="temp.pict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073400" y="4864100"/>
            <a:ext cx="623028" cy="254298"/>
          </a:xfrm>
          <a:prstGeom prst="rect">
            <a:avLst/>
          </a:prstGeom>
          <a:ln w="12700">
            <a:miter lim="400000"/>
          </a:ln>
        </p:spPr>
      </p:pic>
      <p:sp>
        <p:nvSpPr>
          <p:cNvPr id="815" name="Shape 815"/>
          <p:cNvSpPr/>
          <p:nvPr/>
        </p:nvSpPr>
        <p:spPr>
          <a:xfrm>
            <a:off x="3086100" y="67691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16" name="Shape 816"/>
          <p:cNvSpPr/>
          <p:nvPr/>
        </p:nvSpPr>
        <p:spPr>
          <a:xfrm flipV="1">
            <a:off x="3340100" y="63881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7" name="Shape 817"/>
          <p:cNvSpPr>
            <a:spLocks noGrp="1"/>
          </p:cNvSpPr>
          <p:nvPr>
            <p:ph type="sldNum" sz="quarter" idx="4294967295"/>
          </p:nvPr>
        </p:nvSpPr>
        <p:spPr>
          <a:xfrm>
            <a:off x="10505158" y="8890000"/>
            <a:ext cx="342901" cy="3585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32</a:t>
            </a:fld>
            <a:endParaRPr>
              <a:uFill>
                <a:solidFill/>
              </a:uFill>
            </a:endParaRPr>
          </a:p>
        </p:txBody>
      </p:sp>
      <p:pic>
        <p:nvPicPr>
          <p:cNvPr id="818" name="temp.pict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68600" y="6692900"/>
            <a:ext cx="139864" cy="254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9" name="MathType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551832" y="8114973"/>
            <a:ext cx="3810001" cy="564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MathType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542324" y="7429500"/>
            <a:ext cx="1411112" cy="493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" grpId="1" animBg="1" advAuto="0"/>
      <p:bldP spid="808" grpId="5" animBg="1" advAuto="0"/>
      <p:bldP spid="809" grpId="6" animBg="1" advAuto="0"/>
      <p:bldP spid="813" grpId="2" animBg="1" advAuto="0"/>
      <p:bldP spid="814" grpId="3" animBg="1" advAuto="0"/>
      <p:bldP spid="818" grpId="4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/>
        </p:nvSpPr>
        <p:spPr>
          <a:xfrm>
            <a:off x="5461000" y="1955800"/>
            <a:ext cx="3022600" cy="584200"/>
          </a:xfrm>
          <a:prstGeom prst="roundRect">
            <a:avLst>
              <a:gd name="adj" fmla="val 32609"/>
            </a:avLst>
          </a:prstGeom>
          <a:blipFill>
            <a:blip r:embed="rId3">
              <a:alphaModFix amt="63000"/>
            </a:blip>
          </a:blipFill>
          <a:ln w="25400">
            <a:solidFill>
              <a:srgbClr val="000000">
                <a:alpha val="6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5130800" y="2921000"/>
            <a:ext cx="1498600" cy="584200"/>
          </a:xfrm>
          <a:prstGeom prst="roundRect">
            <a:avLst>
              <a:gd name="adj" fmla="val 32609"/>
            </a:avLst>
          </a:prstGeom>
          <a:blipFill>
            <a:blip r:embed="rId3">
              <a:alphaModFix amt="52999"/>
            </a:blip>
          </a:blipFill>
          <a:ln w="25400">
            <a:solidFill>
              <a:srgbClr val="000000">
                <a:alpha val="5299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5918200" y="3898900"/>
            <a:ext cx="736600" cy="584200"/>
          </a:xfrm>
          <a:prstGeom prst="roundRect">
            <a:avLst>
              <a:gd name="adj" fmla="val 32609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5867400" y="4864100"/>
            <a:ext cx="393700" cy="584200"/>
          </a:xfrm>
          <a:prstGeom prst="roundRect">
            <a:avLst>
              <a:gd name="adj" fmla="val 48387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26" name="Shape 826"/>
          <p:cNvSpPr/>
          <p:nvPr/>
        </p:nvSpPr>
        <p:spPr>
          <a:xfrm flipV="1">
            <a:off x="5892800" y="25146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7" name="Shape 827"/>
          <p:cNvSpPr/>
          <p:nvPr/>
        </p:nvSpPr>
        <p:spPr>
          <a:xfrm flipH="1" flipV="1">
            <a:off x="6146558" y="3520367"/>
            <a:ext cx="76442" cy="378533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8" name="Shape 828"/>
          <p:cNvSpPr/>
          <p:nvPr/>
        </p:nvSpPr>
        <p:spPr>
          <a:xfrm flipV="1">
            <a:off x="6027365" y="4483665"/>
            <a:ext cx="199374" cy="367322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29" name="temp.pict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42499" y="2146300"/>
            <a:ext cx="2429566" cy="508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0" name="temp.pict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09400" y="3708400"/>
            <a:ext cx="1155983" cy="470015"/>
          </a:xfrm>
          <a:prstGeom prst="rect">
            <a:avLst/>
          </a:prstGeom>
          <a:ln w="12700">
            <a:miter lim="400000"/>
          </a:ln>
        </p:spPr>
      </p:pic>
      <p:sp>
        <p:nvSpPr>
          <p:cNvPr id="831" name="Shape 831"/>
          <p:cNvSpPr/>
          <p:nvPr/>
        </p:nvSpPr>
        <p:spPr>
          <a:xfrm flipH="1" flipV="1">
            <a:off x="6083300" y="5461000"/>
            <a:ext cx="229442" cy="387638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6299200" y="64897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pic>
        <p:nvPicPr>
          <p:cNvPr id="833" name="temp.pict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7100" y="6731000"/>
            <a:ext cx="229394" cy="395068"/>
          </a:xfrm>
          <a:prstGeom prst="rect">
            <a:avLst/>
          </a:prstGeom>
          <a:ln w="12700">
            <a:miter lim="400000"/>
          </a:ln>
        </p:spPr>
      </p:pic>
      <p:sp>
        <p:nvSpPr>
          <p:cNvPr id="834" name="Shape 834"/>
          <p:cNvSpPr/>
          <p:nvPr/>
        </p:nvSpPr>
        <p:spPr>
          <a:xfrm>
            <a:off x="2599519" y="733495"/>
            <a:ext cx="569494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400">
                <a:solidFill>
                  <a:srgbClr val="942193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942193"/>
                </a:solidFill>
              </a:rPr>
              <a:t>Best Case:</a:t>
            </a:r>
          </a:p>
        </p:txBody>
      </p:sp>
      <p:sp>
        <p:nvSpPr>
          <p:cNvPr id="835" name="Shape 835"/>
          <p:cNvSpPr>
            <a:spLocks noGrp="1"/>
          </p:cNvSpPr>
          <p:nvPr>
            <p:ph type="sldNum" sz="quarter" idx="4294967295"/>
          </p:nvPr>
        </p:nvSpPr>
        <p:spPr>
          <a:xfrm>
            <a:off x="10505158" y="8890000"/>
            <a:ext cx="342901" cy="3585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33</a:t>
            </a:fld>
            <a:endParaRPr>
              <a:uFill>
                <a:solidFill/>
              </a:uFill>
            </a:endParaRPr>
          </a:p>
        </p:txBody>
      </p:sp>
      <p:pic>
        <p:nvPicPr>
          <p:cNvPr id="836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30264" y="7658100"/>
            <a:ext cx="3774723" cy="564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37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69506" y="7011193"/>
            <a:ext cx="1411112" cy="493890"/>
          </a:xfrm>
          <a:prstGeom prst="rect">
            <a:avLst/>
          </a:prstGeom>
          <a:ln w="12700">
            <a:miter lim="400000"/>
          </a:ln>
        </p:spPr>
      </p:pic>
      <p:sp>
        <p:nvSpPr>
          <p:cNvPr id="838" name="Shape 838"/>
          <p:cNvSpPr/>
          <p:nvPr/>
        </p:nvSpPr>
        <p:spPr>
          <a:xfrm rot="15238850">
            <a:off x="6038697" y="5841136"/>
            <a:ext cx="495606" cy="67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" grpId="2" animBg="1" advAuto="0"/>
      <p:bldP spid="830" grpId="3" animBg="1" advAuto="0"/>
      <p:bldP spid="833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/>
        </p:nvSpPr>
        <p:spPr>
          <a:xfrm>
            <a:off x="5461000" y="1955800"/>
            <a:ext cx="3022600" cy="584200"/>
          </a:xfrm>
          <a:prstGeom prst="roundRect">
            <a:avLst>
              <a:gd name="adj" fmla="val 32609"/>
            </a:avLst>
          </a:prstGeom>
          <a:blipFill>
            <a:blip r:embed="rId3">
              <a:alphaModFix amt="63000"/>
            </a:blip>
          </a:blipFill>
          <a:ln w="25400">
            <a:solidFill>
              <a:srgbClr val="000000">
                <a:alpha val="63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5130800" y="2921000"/>
            <a:ext cx="1498600" cy="584200"/>
          </a:xfrm>
          <a:prstGeom prst="roundRect">
            <a:avLst>
              <a:gd name="adj" fmla="val 32609"/>
            </a:avLst>
          </a:prstGeom>
          <a:blipFill>
            <a:blip r:embed="rId3">
              <a:alphaModFix amt="52999"/>
            </a:blip>
          </a:blipFill>
          <a:ln w="25400">
            <a:solidFill>
              <a:srgbClr val="000000">
                <a:alpha val="5299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5918200" y="3898900"/>
            <a:ext cx="736600" cy="584200"/>
          </a:xfrm>
          <a:prstGeom prst="roundRect">
            <a:avLst>
              <a:gd name="adj" fmla="val 32609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5867400" y="4864100"/>
            <a:ext cx="393700" cy="584200"/>
          </a:xfrm>
          <a:prstGeom prst="roundRect">
            <a:avLst>
              <a:gd name="adj" fmla="val 48387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44" name="Shape 844"/>
          <p:cNvSpPr/>
          <p:nvPr/>
        </p:nvSpPr>
        <p:spPr>
          <a:xfrm flipV="1">
            <a:off x="5892800" y="2514600"/>
            <a:ext cx="140265" cy="393700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5" name="Shape 845"/>
          <p:cNvSpPr/>
          <p:nvPr/>
        </p:nvSpPr>
        <p:spPr>
          <a:xfrm flipH="1" flipV="1">
            <a:off x="6146558" y="3520367"/>
            <a:ext cx="76442" cy="378533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6" name="Shape 846"/>
          <p:cNvSpPr/>
          <p:nvPr/>
        </p:nvSpPr>
        <p:spPr>
          <a:xfrm flipV="1">
            <a:off x="6027365" y="4483665"/>
            <a:ext cx="199374" cy="367322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47" name="temp.pict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4289" y="1920928"/>
            <a:ext cx="2429565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temp.pdf"/>
          <p:cNvPicPr/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>
            <a:off x="10712771" y="3467100"/>
            <a:ext cx="1765732" cy="470015"/>
          </a:xfrm>
          <a:prstGeom prst="rect">
            <a:avLst/>
          </a:prstGeom>
          <a:ln w="12700">
            <a:miter lim="400000"/>
          </a:ln>
        </p:spPr>
      </p:pic>
      <p:sp>
        <p:nvSpPr>
          <p:cNvPr id="849" name="Shape 849"/>
          <p:cNvSpPr/>
          <p:nvPr/>
        </p:nvSpPr>
        <p:spPr>
          <a:xfrm flipH="1" flipV="1">
            <a:off x="6083300" y="5461000"/>
            <a:ext cx="229442" cy="387638"/>
          </a:xfrm>
          <a:prstGeom prst="line">
            <a:avLst/>
          </a:prstGeom>
          <a:ln w="25400">
            <a:solidFill>
              <a:srgbClr val="39362D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6299200" y="6489700"/>
            <a:ext cx="393700" cy="355600"/>
          </a:xfrm>
          <a:prstGeom prst="roundRect">
            <a:avLst>
              <a:gd name="adj" fmla="val 50000"/>
            </a:avLst>
          </a:prstGeom>
          <a:blipFill>
            <a:blip r:embed="rId3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pic>
        <p:nvPicPr>
          <p:cNvPr id="851" name="temp.pict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7100" y="6731000"/>
            <a:ext cx="229394" cy="395068"/>
          </a:xfrm>
          <a:prstGeom prst="rect">
            <a:avLst/>
          </a:prstGeom>
          <a:ln w="12700">
            <a:miter lim="400000"/>
          </a:ln>
        </p:spPr>
      </p:pic>
      <p:sp>
        <p:nvSpPr>
          <p:cNvPr id="852" name="Shape 852"/>
          <p:cNvSpPr/>
          <p:nvPr/>
        </p:nvSpPr>
        <p:spPr>
          <a:xfrm>
            <a:off x="2599519" y="733495"/>
            <a:ext cx="569494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400">
                <a:solidFill>
                  <a:srgbClr val="942193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942193"/>
                </a:solidFill>
              </a:rPr>
              <a:t>OK Case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4294967295"/>
          </p:nvPr>
        </p:nvSpPr>
        <p:spPr>
          <a:xfrm>
            <a:off x="10505158" y="8890000"/>
            <a:ext cx="342901" cy="3585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34</a:t>
            </a:fld>
            <a:endParaRPr>
              <a:uFill>
                <a:solidFill/>
              </a:uFill>
            </a:endParaRPr>
          </a:p>
        </p:txBody>
      </p:sp>
      <p:pic>
        <p:nvPicPr>
          <p:cNvPr id="854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30264" y="7658100"/>
            <a:ext cx="4198057" cy="564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669506" y="7011193"/>
            <a:ext cx="1411112" cy="493890"/>
          </a:xfrm>
          <a:prstGeom prst="rect">
            <a:avLst/>
          </a:prstGeom>
          <a:ln w="12700">
            <a:miter lim="400000"/>
          </a:ln>
        </p:spPr>
      </p:pic>
      <p:sp>
        <p:nvSpPr>
          <p:cNvPr id="856" name="Shape 856"/>
          <p:cNvSpPr/>
          <p:nvPr/>
        </p:nvSpPr>
        <p:spPr>
          <a:xfrm rot="15238850">
            <a:off x="6038697" y="5841136"/>
            <a:ext cx="495606" cy="67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Didot"/>
                <a:ea typeface="Didot"/>
                <a:cs typeface="Didot"/>
                <a:sym typeface="Didot"/>
              </a:defRPr>
            </a:lvl1pPr>
          </a:lstStyle>
          <a:p>
            <a:pPr lvl="0">
              <a:defRPr sz="1800"/>
            </a:pPr>
            <a:r>
              <a:rPr sz="3600"/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" grpId="2" animBg="1" advAuto="0"/>
      <p:bldP spid="848" grpId="3" animBg="1" advAuto="0"/>
      <p:bldP spid="851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/>
        </p:nvSpPr>
        <p:spPr>
          <a:xfrm>
            <a:off x="1362042" y="-192660"/>
            <a:ext cx="11099801" cy="16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60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433FF"/>
                </a:solidFill>
              </a:rPr>
              <a:t>Average Case Analysis</a:t>
            </a:r>
          </a:p>
        </p:txBody>
      </p:sp>
      <p:pic>
        <p:nvPicPr>
          <p:cNvPr id="859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612" y="1781334"/>
            <a:ext cx="6843889" cy="1234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860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612" y="3113530"/>
            <a:ext cx="4515556" cy="1234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61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2226" y="4226522"/>
            <a:ext cx="3033890" cy="458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2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0828" y="4740800"/>
            <a:ext cx="1940279" cy="529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63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9645" y="5194668"/>
            <a:ext cx="12558890" cy="564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64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1441" y="5662425"/>
            <a:ext cx="3986390" cy="1234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865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83325" y="5662425"/>
            <a:ext cx="2928057" cy="1234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866" name="MathType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967140" y="5662425"/>
            <a:ext cx="4374446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7" name="MathType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74677" y="6801449"/>
            <a:ext cx="7090835" cy="1093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868" name="MathType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674677" y="7966750"/>
            <a:ext cx="5573890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MathType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337205" y="7937681"/>
            <a:ext cx="3951112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MathType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457002" y="8541958"/>
            <a:ext cx="5362223" cy="1093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MathType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836202" y="8872596"/>
            <a:ext cx="3351389" cy="458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" grpId="1" animBg="1" advAuto="0"/>
      <p:bldP spid="860" grpId="2" animBg="1" advAuto="0"/>
      <p:bldP spid="861" grpId="3" animBg="1" advAuto="0"/>
      <p:bldP spid="862" grpId="4" animBg="1" advAuto="0"/>
      <p:bldP spid="863" grpId="5" animBg="1" advAuto="0"/>
      <p:bldP spid="864" grpId="6" animBg="1" advAuto="0"/>
      <p:bldP spid="865" grpId="7" animBg="1" advAuto="0"/>
      <p:bldP spid="866" grpId="8" animBg="1" advAuto="0"/>
      <p:bldP spid="867" grpId="9" animBg="1" advAuto="0"/>
      <p:bldP spid="868" grpId="10" animBg="1" advAuto="0"/>
      <p:bldP spid="869" grpId="11" animBg="1" advAuto="0"/>
      <p:bldP spid="870" grpId="12" animBg="1" advAuto="0"/>
      <p:bldP spid="871" grpId="13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/>
        </p:nvSpPr>
        <p:spPr>
          <a:xfrm>
            <a:off x="1286581" y="1227105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60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433FF"/>
                </a:solidFill>
              </a:rPr>
              <a:t>Can we do this better?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/>
        </p:nvSpPr>
        <p:spPr>
          <a:xfrm>
            <a:off x="1286581" y="1227105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60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433FF"/>
                </a:solidFill>
              </a:rPr>
              <a:t>Deterministic Linear Selection!</a:t>
            </a:r>
          </a:p>
        </p:txBody>
      </p:sp>
      <p:sp>
        <p:nvSpPr>
          <p:cNvPr id="876" name="Shape 876"/>
          <p:cNvSpPr/>
          <p:nvPr/>
        </p:nvSpPr>
        <p:spPr>
          <a:xfrm>
            <a:off x="1805799" y="349966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1805799" y="398152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1805799" y="44633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1805799" y="494525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1805799" y="5427116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2494105" y="349966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2494105" y="398152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2494105" y="44633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2494105" y="494525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2494105" y="5427116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3182411" y="349966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3182411" y="398152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3182411" y="44633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3182411" y="494525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3182411" y="5427116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3870717" y="349966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3870717" y="398152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3870717" y="44633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3870717" y="494525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3870717" y="5427116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4559024" y="349966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4559024" y="398152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4559024" y="44633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4559024" y="494525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4559024" y="5427116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5247330" y="349966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5247330" y="398152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5247330" y="44633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5247330" y="494525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5247330" y="5427116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5935637" y="349966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5935637" y="398152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5935637" y="44633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5935637" y="494525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5935637" y="5427116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9259262" y="349966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9259262" y="398152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9259262" y="44633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9259262" y="494525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9259262" y="5427116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56000"/>
            </a:blip>
          </a:blipFill>
          <a:ln w="25400">
            <a:solidFill>
              <a:srgbClr val="000000">
                <a:alpha val="56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914400">
              <a:tabLst>
                <a:tab pos="1168400" algn="l"/>
              </a:tabLst>
              <a:defRPr sz="3800" b="1">
                <a:solidFill>
                  <a:srgbClr val="39362D"/>
                </a:solidFill>
                <a:latin typeface="Copperplate"/>
                <a:ea typeface="Copperplate"/>
                <a:cs typeface="Copperplate"/>
                <a:sym typeface="Copperplate"/>
              </a:defRPr>
            </a:pP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1805799" y="44506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2506805" y="44760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3169711" y="44760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3858017" y="44760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4571724" y="44760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5234630" y="44506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5935637" y="44760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9259262" y="445069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7337649" y="3876021"/>
            <a:ext cx="8763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C82506"/>
                </a:solidFill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" grpId="1" animBg="1" advAuto="0"/>
      <p:bldP spid="917" grpId="4" animBg="1" advAuto="0"/>
      <p:bldP spid="918" grpId="6" animBg="1" advAuto="0"/>
      <p:bldP spid="919" grpId="7" animBg="1" advAuto="0"/>
      <p:bldP spid="920" grpId="8" animBg="1" advAuto="0"/>
      <p:bldP spid="921" grpId="2" animBg="1" advAuto="0"/>
      <p:bldP spid="922" grpId="5" animBg="1" advAuto="0"/>
      <p:bldP spid="923" grpId="3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/>
          <p:nvPr/>
        </p:nvSpPr>
        <p:spPr>
          <a:xfrm>
            <a:off x="4571724" y="45279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5234630" y="451102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5938953" y="451102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1720888" y="358492"/>
            <a:ext cx="11099801" cy="148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60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433FF"/>
                </a:solidFill>
              </a:rPr>
              <a:t>Recursively call SELECT</a:t>
            </a:r>
          </a:p>
        </p:txBody>
      </p:sp>
      <p:sp>
        <p:nvSpPr>
          <p:cNvPr id="930" name="Shape 930"/>
          <p:cNvSpPr/>
          <p:nvPr/>
        </p:nvSpPr>
        <p:spPr>
          <a:xfrm>
            <a:off x="1805799" y="45025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2506805" y="45279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3169711" y="45279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3858017" y="45279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4571724" y="45279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5209230" y="45279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5935637" y="45279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9259262" y="45025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2506805" y="45279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2506805" y="508285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2506805" y="5620828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3169711" y="355295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3169711" y="404892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3144311" y="45279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3144311" y="508285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3144311" y="5620828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3858017" y="355295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3858017" y="404892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3870718" y="45279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3870717" y="508285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3858017" y="5620828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4571724" y="355295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4571724" y="404892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4571724" y="508285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4571724" y="5620828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5218614" y="355295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5209230" y="404892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5209230" y="508285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5209230" y="5620828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5935637" y="355295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5935637" y="4031990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5999137" y="506592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5999137" y="560389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9259262" y="3536026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9259262" y="4031990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9259262" y="45025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9259262" y="497473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9259262" y="546908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1805799" y="45025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2532205" y="45279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3144311" y="45279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3867401" y="45279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4571724" y="45279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5209230" y="45279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5935637" y="45279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9259262" y="45279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7337649" y="3876021"/>
            <a:ext cx="8763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C82506"/>
                </a:solidFill>
              </a:rPr>
              <a:t>…</a:t>
            </a:r>
          </a:p>
        </p:txBody>
      </p:sp>
      <p:sp>
        <p:nvSpPr>
          <p:cNvPr id="977" name="Shape 977"/>
          <p:cNvSpPr/>
          <p:nvPr/>
        </p:nvSpPr>
        <p:spPr>
          <a:xfrm>
            <a:off x="1483821" y="1659711"/>
            <a:ext cx="11099801" cy="793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Find the middle of the middle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9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9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9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9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0"/>
                            </p:stCondLst>
                            <p:childTnLst>
                              <p:par>
                                <p:cTn id="69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0"/>
                            </p:stCondLst>
                            <p:childTnLst>
                              <p:par>
                                <p:cTn id="73" presetID="9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0"/>
                            </p:stCondLst>
                            <p:childTnLst>
                              <p:par>
                                <p:cTn id="77" presetID="9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00"/>
                            </p:stCondLst>
                            <p:childTnLst>
                              <p:par>
                                <p:cTn id="81" presetID="9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0"/>
                            </p:stCondLst>
                            <p:childTnLst>
                              <p:par>
                                <p:cTn id="85" presetID="9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00"/>
                            </p:stCondLst>
                            <p:childTnLst>
                              <p:par>
                                <p:cTn id="89" presetID="9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00"/>
                            </p:stCondLst>
                            <p:childTnLst>
                              <p:par>
                                <p:cTn id="93" presetID="9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00"/>
                            </p:stCondLst>
                            <p:childTnLst>
                              <p:par>
                                <p:cTn id="97" presetID="9" presetClass="entr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01" presetID="9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00"/>
                            </p:stCondLst>
                            <p:childTnLst>
                              <p:par>
                                <p:cTn id="105" presetID="9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1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00"/>
                            </p:stCondLst>
                            <p:childTnLst>
                              <p:par>
                                <p:cTn id="109" presetID="9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00"/>
                            </p:stCondLst>
                            <p:childTnLst>
                              <p:par>
                                <p:cTn id="113" presetID="9" presetClass="entr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00"/>
                            </p:stCondLst>
                            <p:childTnLst>
                              <p:par>
                                <p:cTn id="117" presetID="9" presetClass="entr" presetSubtype="0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00"/>
                            </p:stCondLst>
                            <p:childTnLst>
                              <p:par>
                                <p:cTn id="121" presetID="9" presetClass="entr" presetSubtype="0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1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25" presetID="9" presetClass="entr" presetSubtype="0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500"/>
                            </p:stCondLst>
                            <p:childTnLst>
                              <p:par>
                                <p:cTn id="129" presetID="9" presetClass="entr" presetSubtype="0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8000"/>
                            </p:stCondLst>
                            <p:childTnLst>
                              <p:par>
                                <p:cTn id="133" presetID="9" presetClass="entr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1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9" presetClass="entr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1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9" presetClass="entr" presetSubtype="0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1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500"/>
                            </p:stCondLst>
                            <p:childTnLst>
                              <p:par>
                                <p:cTn id="150" presetID="9" presetClass="entr" presetSubtype="0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1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000"/>
                            </p:stCondLst>
                            <p:childTnLst>
                              <p:par>
                                <p:cTn id="154" presetID="9" presetClass="entr" presetSubtype="0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1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500"/>
                            </p:stCondLst>
                            <p:childTnLst>
                              <p:par>
                                <p:cTn id="158" presetID="9" presetClass="entr" presetSubtype="0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1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000"/>
                            </p:stCondLst>
                            <p:childTnLst>
                              <p:par>
                                <p:cTn id="162" presetID="9" presetClass="entr" presetSubtype="0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1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6" presetID="9" presetClass="entr" presetSubtype="0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1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" grpId="31" animBg="1" advAuto="0"/>
      <p:bldP spid="927" grpId="32" animBg="1" advAuto="0"/>
      <p:bldP spid="928" grpId="33" animBg="1" advAuto="0"/>
      <p:bldP spid="938" grpId="1" animBg="1" advAuto="0"/>
      <p:bldP spid="939" grpId="2" animBg="1" advAuto="0"/>
      <p:bldP spid="940" grpId="3" animBg="1" advAuto="0"/>
      <p:bldP spid="941" grpId="4" animBg="1" advAuto="0"/>
      <p:bldP spid="942" grpId="5" animBg="1" advAuto="0"/>
      <p:bldP spid="943" grpId="6" animBg="1" advAuto="0"/>
      <p:bldP spid="944" grpId="7" animBg="1" advAuto="0"/>
      <p:bldP spid="945" grpId="8" animBg="1" advAuto="0"/>
      <p:bldP spid="946" grpId="9" animBg="1" advAuto="0"/>
      <p:bldP spid="947" grpId="10" animBg="1" advAuto="0"/>
      <p:bldP spid="948" grpId="11" animBg="1" advAuto="0"/>
      <p:bldP spid="949" grpId="12" animBg="1" advAuto="0"/>
      <p:bldP spid="950" grpId="13" animBg="1" advAuto="0"/>
      <p:bldP spid="951" grpId="14" animBg="1" advAuto="0"/>
      <p:bldP spid="952" grpId="15" animBg="1" advAuto="0"/>
      <p:bldP spid="953" grpId="16" animBg="1" advAuto="0"/>
      <p:bldP spid="954" grpId="17" animBg="1" advAuto="0"/>
      <p:bldP spid="955" grpId="18" animBg="1" advAuto="0"/>
      <p:bldP spid="956" grpId="19" animBg="1" advAuto="0"/>
      <p:bldP spid="957" grpId="20" animBg="1" advAuto="0"/>
      <p:bldP spid="958" grpId="21" animBg="1" advAuto="0"/>
      <p:bldP spid="959" grpId="22" animBg="1" advAuto="0"/>
      <p:bldP spid="960" grpId="23" animBg="1" advAuto="0"/>
      <p:bldP spid="961" grpId="24" animBg="1" advAuto="0"/>
      <p:bldP spid="962" grpId="25" animBg="1" advAuto="0"/>
      <p:bldP spid="963" grpId="26" animBg="1" advAuto="0"/>
      <p:bldP spid="964" grpId="27" animBg="1" advAuto="0"/>
      <p:bldP spid="965" grpId="28" animBg="1" advAuto="0"/>
      <p:bldP spid="966" grpId="29" animBg="1" advAuto="0"/>
      <p:bldP spid="967" grpId="30" animBg="1" advAuto="0"/>
      <p:bldP spid="968" grpId="34" animBg="1" advAuto="0"/>
      <p:bldP spid="969" grpId="35" animBg="1" advAuto="0"/>
      <p:bldP spid="970" grpId="36" animBg="1" advAuto="0"/>
      <p:bldP spid="971" grpId="37" animBg="1" advAuto="0"/>
      <p:bldP spid="972" grpId="38" animBg="1" advAuto="0"/>
      <p:bldP spid="973" grpId="39" animBg="1" advAuto="0"/>
      <p:bldP spid="974" grpId="40" animBg="1" advAuto="0"/>
      <p:bldP spid="975" grpId="41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/>
          <p:nvPr/>
        </p:nvSpPr>
        <p:spPr>
          <a:xfrm>
            <a:off x="1424059" y="358492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60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433FF"/>
                </a:solidFill>
              </a:rPr>
              <a:t>The recursion returns one item</a:t>
            </a:r>
          </a:p>
        </p:txBody>
      </p:sp>
      <p:sp>
        <p:nvSpPr>
          <p:cNvPr id="980" name="Shape 980"/>
          <p:cNvSpPr/>
          <p:nvPr/>
        </p:nvSpPr>
        <p:spPr>
          <a:xfrm>
            <a:off x="893656" y="44898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1594663" y="45152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2257569" y="45152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2945875" y="45152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4571724" y="45279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5" name="Shape 985"/>
          <p:cNvSpPr/>
          <p:nvPr/>
        </p:nvSpPr>
        <p:spPr>
          <a:xfrm>
            <a:off x="5209230" y="45279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5935637" y="45279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6730306" y="45152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1594663" y="45152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2232168" y="45152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2958575" y="45152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1" name="Shape 991"/>
          <p:cNvSpPr/>
          <p:nvPr/>
        </p:nvSpPr>
        <p:spPr>
          <a:xfrm>
            <a:off x="6730306" y="45152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893656" y="4489855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3" name="Shape 993"/>
          <p:cNvSpPr/>
          <p:nvPr/>
        </p:nvSpPr>
        <p:spPr>
          <a:xfrm>
            <a:off x="1620063" y="451525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2232168" y="4515255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5" name="Shape 995"/>
          <p:cNvSpPr/>
          <p:nvPr/>
        </p:nvSpPr>
        <p:spPr>
          <a:xfrm>
            <a:off x="2955259" y="451525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4571724" y="4527955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7" name="Shape 997"/>
          <p:cNvSpPr/>
          <p:nvPr/>
        </p:nvSpPr>
        <p:spPr>
          <a:xfrm>
            <a:off x="5209230" y="452795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8" name="Shape 998"/>
          <p:cNvSpPr/>
          <p:nvPr/>
        </p:nvSpPr>
        <p:spPr>
          <a:xfrm>
            <a:off x="5935637" y="452795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9" name="Shape 999"/>
          <p:cNvSpPr/>
          <p:nvPr/>
        </p:nvSpPr>
        <p:spPr>
          <a:xfrm>
            <a:off x="6730306" y="454065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00" name="MathTypeEquation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16808" y="4669764"/>
            <a:ext cx="1143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1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9101" y="6843217"/>
            <a:ext cx="2751668" cy="529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2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34359" y="4070090"/>
            <a:ext cx="1834445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3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7353" y="7498115"/>
            <a:ext cx="6843889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4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7353" y="8258978"/>
            <a:ext cx="744361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5" name="MathType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89101" y="6136838"/>
            <a:ext cx="5432779" cy="564446"/>
          </a:xfrm>
          <a:prstGeom prst="rect">
            <a:avLst/>
          </a:prstGeom>
          <a:ln w="12700">
            <a:miter lim="400000"/>
          </a:ln>
        </p:spPr>
      </p:pic>
      <p:sp>
        <p:nvSpPr>
          <p:cNvPr id="1006" name="Shape 1006"/>
          <p:cNvSpPr/>
          <p:nvPr/>
        </p:nvSpPr>
        <p:spPr>
          <a:xfrm>
            <a:off x="8720994" y="3879590"/>
            <a:ext cx="8763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C82506"/>
                </a:solidFill>
              </a:rPr>
              <a:t>…</a:t>
            </a:r>
          </a:p>
        </p:txBody>
      </p:sp>
      <p:sp>
        <p:nvSpPr>
          <p:cNvPr id="1007" name="Shape 1007"/>
          <p:cNvSpPr/>
          <p:nvPr/>
        </p:nvSpPr>
        <p:spPr>
          <a:xfrm>
            <a:off x="3570681" y="3879590"/>
            <a:ext cx="8763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C82506"/>
                </a:solidFill>
              </a:rPr>
              <a:t>…</a:t>
            </a:r>
          </a:p>
        </p:txBody>
      </p:sp>
      <p:sp>
        <p:nvSpPr>
          <p:cNvPr id="1008" name="Shape 1008"/>
          <p:cNvSpPr/>
          <p:nvPr/>
        </p:nvSpPr>
        <p:spPr>
          <a:xfrm>
            <a:off x="7419713" y="452728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8120719" y="455268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9702605" y="4533972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8120719" y="455268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9677205" y="4533972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7419713" y="4527289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8146119" y="4552689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9677205" y="4521937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8293269" y="6448836"/>
            <a:ext cx="2872148" cy="1320801"/>
          </a:xfrm>
          <a:prstGeom prst="wedgeEllipseCallout">
            <a:avLst>
              <a:gd name="adj1" fmla="val -148604"/>
              <a:gd name="adj2" fmla="val -167450"/>
            </a:avLst>
          </a:prstGeom>
          <a:blipFill>
            <a:blip r:embed="rId10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This is the  middle of the middle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000"/>
                            </p:stCondLst>
                            <p:childTnLst>
                              <p:par>
                                <p:cTn id="60" presetID="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0"/>
                            </p:stCondLst>
                            <p:childTnLst>
                              <p:par>
                                <p:cTn id="70" presetID="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3000"/>
                            </p:stCondLst>
                            <p:childTnLst>
                              <p:par>
                                <p:cTn id="75" presetID="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0"/>
                            </p:stCondLst>
                            <p:childTnLst>
                              <p:par>
                                <p:cTn id="80" presetID="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7000"/>
                            </p:stCondLst>
                            <p:childTnLst>
                              <p:par>
                                <p:cTn id="85" presetID="2" presetClass="entr" presetSubtype="8" fill="hold" grpId="17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9000"/>
                            </p:stCondLst>
                            <p:childTnLst>
                              <p:par>
                                <p:cTn id="90" presetID="2" presetClass="entr" presetSubtype="8" fill="hold" grpId="1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1000"/>
                            </p:stCondLst>
                            <p:childTnLst>
                              <p:par>
                                <p:cTn id="95" presetID="2" presetClass="entr" presetSubtype="8" fill="hold" grpId="19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3000"/>
                            </p:stCondLst>
                            <p:childTnLst>
                              <p:par>
                                <p:cTn id="100" presetID="2" presetClass="entr" presetSubtype="8" fill="hold" grpId="2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05" presetID="2" presetClass="entr" presetSubtype="8" fill="hold" grpId="2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0" presetID="2" presetClass="entr" presetSubtype="8" fill="hold" grpId="2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9000"/>
                            </p:stCondLst>
                            <p:childTnLst>
                              <p:par>
                                <p:cTn id="115" presetID="2" presetClass="entr" presetSubtype="8" fill="hold" grpId="2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1000"/>
                            </p:stCondLst>
                            <p:childTnLst>
                              <p:par>
                                <p:cTn id="120" presetID="2" presetClass="entr" presetSubtype="8" fill="hold" grpId="2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3000"/>
                            </p:stCondLst>
                            <p:childTnLst>
                              <p:par>
                                <p:cTn id="125" presetID="2" presetClass="entr" presetSubtype="8" fill="hold" grpId="2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5000"/>
                            </p:stCondLst>
                            <p:childTnLst>
                              <p:par>
                                <p:cTn id="130" presetID="2" presetClass="entr" presetSubtype="8" fill="hold" grpId="2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35" presetID="2" presetClass="entr" presetSubtype="8" fill="hold" grpId="27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9000"/>
                            </p:stCondLst>
                            <p:childTnLst>
                              <p:par>
                                <p:cTn id="140" presetID="2" presetClass="entr" presetSubtype="8" fill="hold" grpId="2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1000"/>
                            </p:stCondLst>
                            <p:childTnLst>
                              <p:par>
                                <p:cTn id="145" presetID="2" presetClass="entr" presetSubtype="8" fill="hold" grpId="29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3000"/>
                            </p:stCondLst>
                            <p:childTnLst>
                              <p:par>
                                <p:cTn id="150" presetID="1" presetClass="entr" presetSubtype="0" fill="hold" grpId="3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3000"/>
                            </p:stCondLst>
                            <p:childTnLst>
                              <p:par>
                                <p:cTn id="153" presetID="1" presetClass="entr" presetSubtype="0" fill="hold" grpId="3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32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" grpId="4" animBg="1" advAuto="0"/>
      <p:bldP spid="981" grpId="7" animBg="1" advAuto="0"/>
      <p:bldP spid="982" grpId="15" animBg="1" advAuto="0"/>
      <p:bldP spid="983" grpId="16" animBg="1" advAuto="0"/>
      <p:bldP spid="984" grpId="22" animBg="1" advAuto="0"/>
      <p:bldP spid="986" grpId="23" animBg="1" advAuto="0"/>
      <p:bldP spid="987" grpId="12" animBg="1" advAuto="0"/>
      <p:bldP spid="988" grpId="6" animBg="1" advAuto="0"/>
      <p:bldP spid="989" grpId="9" animBg="1" advAuto="0"/>
      <p:bldP spid="990" grpId="11" animBg="1" advAuto="0"/>
      <p:bldP spid="991" grpId="13" animBg="1" advAuto="0"/>
      <p:bldP spid="992" grpId="5" animBg="1" advAuto="0"/>
      <p:bldP spid="993" grpId="8" animBg="1" advAuto="0"/>
      <p:bldP spid="994" grpId="14" animBg="1" advAuto="0"/>
      <p:bldP spid="995" grpId="10" animBg="1" advAuto="0"/>
      <p:bldP spid="996" grpId="21" animBg="1" advAuto="0"/>
      <p:bldP spid="998" grpId="20" animBg="1" advAuto="0"/>
      <p:bldP spid="999" grpId="26" animBg="1" advAuto="0"/>
      <p:bldP spid="1001" grpId="32" animBg="1" advAuto="0"/>
      <p:bldP spid="1002" grpId="2" animBg="1" advAuto="0"/>
      <p:bldP spid="1003" grpId="33" animBg="1" advAuto="0"/>
      <p:bldP spid="1004" grpId="34" animBg="1" advAuto="0"/>
      <p:bldP spid="1005" grpId="3" animBg="1" advAuto="0"/>
      <p:bldP spid="1006" grpId="31" animBg="1" advAuto="0"/>
      <p:bldP spid="1007" grpId="30" animBg="1" advAuto="0"/>
      <p:bldP spid="1008" grpId="18" animBg="1" advAuto="0"/>
      <p:bldP spid="1009" grpId="28" animBg="1" advAuto="0"/>
      <p:bldP spid="1010" grpId="25" animBg="1" advAuto="0"/>
      <p:bldP spid="1011" grpId="27" animBg="1" advAuto="0"/>
      <p:bldP spid="1012" grpId="24" animBg="1" advAuto="0"/>
      <p:bldP spid="1013" grpId="19" animBg="1" advAuto="0"/>
      <p:bldP spid="1014" grpId="29" animBg="1" advAuto="0"/>
      <p:bldP spid="1015" grpId="17" animBg="1" advAuto="0"/>
      <p:bldP spid="1016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9"/>
          <p:cNvGrpSpPr/>
          <p:nvPr/>
        </p:nvGrpSpPr>
        <p:grpSpPr>
          <a:xfrm>
            <a:off x="305878" y="5370512"/>
            <a:ext cx="6974104" cy="3342130"/>
            <a:chOff x="0" y="-304800"/>
            <a:chExt cx="6974102" cy="3342128"/>
          </a:xfrm>
        </p:grpSpPr>
        <p:sp>
          <p:nvSpPr>
            <p:cNvPr id="85" name="Shape 85"/>
            <p:cNvSpPr/>
            <p:nvPr/>
          </p:nvSpPr>
          <p:spPr>
            <a:xfrm>
              <a:off x="0" y="-304800"/>
              <a:ext cx="6974103" cy="33421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/>
            <a:p>
              <a:pPr marL="599722" lvl="0" indent="-599722" algn="l">
                <a:spcBef>
                  <a:spcPts val="4200"/>
                </a:spcBef>
                <a:buSzPct val="100000"/>
                <a:buAutoNum type="arabicPeriod"/>
                <a:defRPr sz="1800"/>
              </a:pPr>
              <a:r>
                <a:rPr sz="3400"/>
                <a:t>if               then </a:t>
              </a:r>
            </a:p>
            <a:p>
              <a:pPr marL="599722" lvl="0" indent="-599722" algn="l">
                <a:spcBef>
                  <a:spcPts val="4200"/>
                </a:spcBef>
                <a:buSzPct val="100000"/>
                <a:buAutoNum type="arabicPeriod"/>
                <a:defRPr sz="1800"/>
              </a:pPr>
              <a:r>
                <a:rPr sz="3400"/>
                <a:t>if               then</a:t>
              </a:r>
            </a:p>
            <a:p>
              <a:pPr marL="599722" lvl="0" indent="-599722" algn="l">
                <a:spcBef>
                  <a:spcPts val="4200"/>
                </a:spcBef>
                <a:buSzPct val="100000"/>
                <a:buAutoNum type="arabicPeriod"/>
                <a:defRPr sz="1800"/>
              </a:pPr>
              <a:r>
                <a:rPr sz="3400"/>
                <a:t>if               then</a:t>
              </a:r>
            </a:p>
          </p:txBody>
        </p:sp>
        <p:pic>
          <p:nvPicPr>
            <p:cNvPr id="86" name="MathTypeImage.pdf"/>
            <p:cNvPicPr/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946529" y="1148947"/>
              <a:ext cx="1544396" cy="5042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" name="MathTypeImage.pdf"/>
            <p:cNvPicPr/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971929" y="104081"/>
              <a:ext cx="1544396" cy="5042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MathTypeImage.pdf"/>
            <p:cNvPicPr/>
            <p:nvPr/>
          </p:nvPicPr>
          <p:blipFill>
            <a:blip r:embed="rId4">
              <a:extLst/>
            </a:blip>
            <a:srcRect/>
            <a:stretch>
              <a:fillRect/>
            </a:stretch>
          </p:blipFill>
          <p:spPr>
            <a:xfrm>
              <a:off x="946529" y="2206350"/>
              <a:ext cx="1544396" cy="5042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952499" y="21166"/>
            <a:ext cx="11099801" cy="2159001"/>
          </a:xfrm>
          <a:prstGeom prst="rect">
            <a:avLst/>
          </a:prstGeom>
        </p:spPr>
        <p:txBody>
          <a:bodyPr/>
          <a:lstStyle/>
          <a:p>
            <a:pPr lvl="0" defTabSz="537463">
              <a:defRPr sz="1800"/>
            </a:pPr>
            <a:r>
              <a:rPr sz="7176">
                <a:solidFill>
                  <a:srgbClr val="FF2600"/>
                </a:solidFill>
              </a:rPr>
              <a:t>Master Method</a:t>
            </a:r>
            <a:r>
              <a:rPr sz="7176"/>
              <a:t> (</a:t>
            </a:r>
            <a:r>
              <a:rPr sz="7176">
                <a:solidFill>
                  <a:srgbClr val="0433FF"/>
                </a:solidFill>
              </a:rPr>
              <a:t>simplified</a:t>
            </a:r>
            <a:r>
              <a:rPr sz="7176"/>
              <a:t>)</a:t>
            </a:r>
          </a:p>
        </p:txBody>
      </p:sp>
      <p:pic>
        <p:nvPicPr>
          <p:cNvPr id="91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93036" y="2226733"/>
            <a:ext cx="5452733" cy="1355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23559" y="3746963"/>
            <a:ext cx="783266" cy="36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16319" y="3754710"/>
            <a:ext cx="783267" cy="391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63770" y="3754710"/>
            <a:ext cx="933894" cy="361508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179560" y="4915352"/>
            <a:ext cx="153741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 u="sng">
                <a:solidFill>
                  <a:srgbClr val="0433FF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4200" u="sng">
                <a:solidFill>
                  <a:srgbClr val="0433FF"/>
                </a:solidFill>
              </a:rPr>
              <a:t>cases</a:t>
            </a:r>
          </a:p>
        </p:txBody>
      </p:sp>
      <p:sp>
        <p:nvSpPr>
          <p:cNvPr id="96" name="Shape 96"/>
          <p:cNvSpPr/>
          <p:nvPr/>
        </p:nvSpPr>
        <p:spPr>
          <a:xfrm>
            <a:off x="7663192" y="7902354"/>
            <a:ext cx="538657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spcBef>
                <a:spcPts val="4200"/>
              </a:spcBef>
              <a:defRPr sz="30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2600"/>
                </a:solidFill>
              </a:rPr>
              <a:t>(cost dominated by the leaves)</a:t>
            </a:r>
          </a:p>
        </p:txBody>
      </p:sp>
      <p:sp>
        <p:nvSpPr>
          <p:cNvPr id="97" name="Shape 97"/>
          <p:cNvSpPr/>
          <p:nvPr/>
        </p:nvSpPr>
        <p:spPr>
          <a:xfrm>
            <a:off x="7606790" y="6744561"/>
            <a:ext cx="477278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spcBef>
                <a:spcPts val="4200"/>
              </a:spcBef>
              <a:defRPr sz="30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2600"/>
                </a:solidFill>
              </a:rPr>
              <a:t>(cost is same at each level)</a:t>
            </a:r>
          </a:p>
        </p:txBody>
      </p:sp>
      <p:pic>
        <p:nvPicPr>
          <p:cNvPr id="98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8554" y="7349056"/>
            <a:ext cx="1997926" cy="50741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7563737" y="5742013"/>
            <a:ext cx="493509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spcBef>
                <a:spcPts val="4200"/>
              </a:spcBef>
              <a:defRPr sz="30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2600"/>
                </a:solidFill>
              </a:rPr>
              <a:t>(cost dominated by the root)</a:t>
            </a:r>
          </a:p>
        </p:txBody>
      </p:sp>
      <p:pic>
        <p:nvPicPr>
          <p:cNvPr id="100" name="MathType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02098" y="5736060"/>
            <a:ext cx="2093065" cy="57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MathType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481280" y="6756224"/>
            <a:ext cx="3076171" cy="57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MathType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482188" y="7896400"/>
            <a:ext cx="2505335" cy="57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MathType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53439" y="6173780"/>
            <a:ext cx="983107" cy="475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MathType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99464" y="7280459"/>
            <a:ext cx="1014820" cy="475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MathType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353439" y="8387138"/>
            <a:ext cx="983107" cy="475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9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9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2" animBg="1" advAuto="0"/>
      <p:bldP spid="95" grpId="1" animBg="1" advAuto="0"/>
      <p:bldP spid="96" grpId="9" animBg="1" advAuto="0"/>
      <p:bldP spid="97" grpId="7" animBg="1" advAuto="0"/>
      <p:bldP spid="98" grpId="8" animBg="1" advAuto="0"/>
      <p:bldP spid="99" grpId="6" animBg="1" advAuto="0"/>
      <p:bldP spid="100" grpId="3" animBg="1" advAuto="0"/>
      <p:bldP spid="101" grpId="4" animBg="1" advAuto="0"/>
      <p:bldP spid="102" grpId="5" animBg="1" advAuto="0"/>
      <p:bldP spid="103" grpId="10" animBg="1" advAuto="0"/>
      <p:bldP spid="104" grpId="11" animBg="1" advAuto="0"/>
      <p:bldP spid="105" grpId="12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/>
          <p:nvPr/>
        </p:nvSpPr>
        <p:spPr>
          <a:xfrm>
            <a:off x="6654356" y="6631974"/>
            <a:ext cx="562118" cy="1110017"/>
          </a:xfrm>
          <a:prstGeom prst="rect">
            <a:avLst/>
          </a:prstGeom>
          <a:solidFill>
            <a:srgbClr val="51A7F9">
              <a:alpha val="99404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7355362" y="6554168"/>
            <a:ext cx="2592781" cy="1670384"/>
          </a:xfrm>
          <a:prstGeom prst="rect">
            <a:avLst/>
          </a:prstGeom>
          <a:solidFill>
            <a:srgbClr val="51A7F9">
              <a:alpha val="99404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6627297" y="8309612"/>
            <a:ext cx="562118" cy="1017887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3922687" y="7811469"/>
            <a:ext cx="2567380" cy="151603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1720888" y="-117119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60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433FF"/>
                </a:solidFill>
              </a:rPr>
              <a:t>Analysis</a:t>
            </a:r>
          </a:p>
        </p:txBody>
      </p:sp>
      <p:pic>
        <p:nvPicPr>
          <p:cNvPr id="1023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907" y="2849317"/>
            <a:ext cx="9489723" cy="564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4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084" y="2113453"/>
            <a:ext cx="1869723" cy="529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5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38810" y="2113453"/>
            <a:ext cx="4903612" cy="564445"/>
          </a:xfrm>
          <a:prstGeom prst="rect">
            <a:avLst/>
          </a:prstGeom>
          <a:ln w="12700">
            <a:miter lim="400000"/>
          </a:ln>
        </p:spPr>
      </p:pic>
      <p:sp>
        <p:nvSpPr>
          <p:cNvPr id="1026" name="Shape 1026"/>
          <p:cNvSpPr/>
          <p:nvPr/>
        </p:nvSpPr>
        <p:spPr>
          <a:xfrm>
            <a:off x="3977331" y="779650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4678337" y="782190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5341243" y="782190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6029550" y="782190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6743256" y="782190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7380762" y="782190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8107169" y="782190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8830259" y="7868952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4678337" y="782190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4661404" y="835987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4661404" y="889784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5324310" y="6829976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5337010" y="732576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5315843" y="782190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0" name="Shape 1040"/>
          <p:cNvSpPr/>
          <p:nvPr/>
        </p:nvSpPr>
        <p:spPr>
          <a:xfrm>
            <a:off x="5298910" y="835987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5298910" y="889784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2" name="Shape 1042"/>
          <p:cNvSpPr/>
          <p:nvPr/>
        </p:nvSpPr>
        <p:spPr>
          <a:xfrm>
            <a:off x="6012616" y="6829976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3" name="Shape 1043"/>
          <p:cNvSpPr/>
          <p:nvPr/>
        </p:nvSpPr>
        <p:spPr>
          <a:xfrm>
            <a:off x="6012616" y="7325940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4" name="Shape 1044"/>
          <p:cNvSpPr/>
          <p:nvPr/>
        </p:nvSpPr>
        <p:spPr>
          <a:xfrm>
            <a:off x="6042250" y="782190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5" name="Shape 1045"/>
          <p:cNvSpPr/>
          <p:nvPr/>
        </p:nvSpPr>
        <p:spPr>
          <a:xfrm>
            <a:off x="6025316" y="835987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6012616" y="889784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6726323" y="6829976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x="6726323" y="7325940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9" name="Shape 1049"/>
          <p:cNvSpPr/>
          <p:nvPr/>
        </p:nvSpPr>
        <p:spPr>
          <a:xfrm>
            <a:off x="6726323" y="835987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0" name="Shape 1050"/>
          <p:cNvSpPr/>
          <p:nvPr/>
        </p:nvSpPr>
        <p:spPr>
          <a:xfrm>
            <a:off x="6726323" y="889784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7390146" y="6829976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7380762" y="7325940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3" name="Shape 1053"/>
          <p:cNvSpPr/>
          <p:nvPr/>
        </p:nvSpPr>
        <p:spPr>
          <a:xfrm>
            <a:off x="7380762" y="835987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7363829" y="889784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8107169" y="6829976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8107169" y="7325940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7" name="Shape 1057"/>
          <p:cNvSpPr/>
          <p:nvPr/>
        </p:nvSpPr>
        <p:spPr>
          <a:xfrm>
            <a:off x="8170669" y="835987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8" name="Shape 1058"/>
          <p:cNvSpPr/>
          <p:nvPr/>
        </p:nvSpPr>
        <p:spPr>
          <a:xfrm>
            <a:off x="8170669" y="889784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9" name="Shape 1059"/>
          <p:cNvSpPr/>
          <p:nvPr/>
        </p:nvSpPr>
        <p:spPr>
          <a:xfrm>
            <a:off x="8830259" y="6902422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0" name="Shape 1060"/>
          <p:cNvSpPr/>
          <p:nvPr/>
        </p:nvSpPr>
        <p:spPr>
          <a:xfrm>
            <a:off x="8830259" y="7398387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8830259" y="7868952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8830259" y="8341136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3" name="Shape 1063"/>
          <p:cNvSpPr/>
          <p:nvPr/>
        </p:nvSpPr>
        <p:spPr>
          <a:xfrm>
            <a:off x="8830259" y="8835480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3977331" y="779650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4703738" y="782190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5315843" y="782190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6038934" y="782190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6743256" y="782190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773F9B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7380762" y="782190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0" name="Shape 1070"/>
          <p:cNvSpPr/>
          <p:nvPr/>
        </p:nvSpPr>
        <p:spPr>
          <a:xfrm>
            <a:off x="8107169" y="782190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8830259" y="7894351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72" name="MathTypeEquation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88340" y="7963713"/>
            <a:ext cx="114301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3" name="Shape 1073"/>
          <p:cNvSpPr/>
          <p:nvPr/>
        </p:nvSpPr>
        <p:spPr>
          <a:xfrm>
            <a:off x="4686804" y="6840059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4" name="Shape 1074"/>
          <p:cNvSpPr/>
          <p:nvPr/>
        </p:nvSpPr>
        <p:spPr>
          <a:xfrm>
            <a:off x="4686804" y="7336023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5" name="Shape 1075"/>
          <p:cNvSpPr/>
          <p:nvPr/>
        </p:nvSpPr>
        <p:spPr>
          <a:xfrm>
            <a:off x="3934997" y="6840059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3934997" y="7336023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7" name="Shape 1077"/>
          <p:cNvSpPr/>
          <p:nvPr/>
        </p:nvSpPr>
        <p:spPr>
          <a:xfrm>
            <a:off x="3960397" y="8386895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8" name="Shape 1078"/>
          <p:cNvSpPr/>
          <p:nvPr/>
        </p:nvSpPr>
        <p:spPr>
          <a:xfrm>
            <a:off x="3960397" y="8882859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9" name="Shape 1079"/>
          <p:cNvSpPr/>
          <p:nvPr/>
        </p:nvSpPr>
        <p:spPr>
          <a:xfrm>
            <a:off x="9509181" y="789571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0" name="Shape 1080"/>
          <p:cNvSpPr/>
          <p:nvPr/>
        </p:nvSpPr>
        <p:spPr>
          <a:xfrm>
            <a:off x="9509181" y="6929191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1" name="Shape 1081"/>
          <p:cNvSpPr/>
          <p:nvPr/>
        </p:nvSpPr>
        <p:spPr>
          <a:xfrm>
            <a:off x="9509181" y="7425155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2" name="Shape 1082"/>
          <p:cNvSpPr/>
          <p:nvPr/>
        </p:nvSpPr>
        <p:spPr>
          <a:xfrm>
            <a:off x="9509181" y="789571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3" name="Shape 1083"/>
          <p:cNvSpPr/>
          <p:nvPr/>
        </p:nvSpPr>
        <p:spPr>
          <a:xfrm>
            <a:off x="9509181" y="8367904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4" name="Shape 1084"/>
          <p:cNvSpPr/>
          <p:nvPr/>
        </p:nvSpPr>
        <p:spPr>
          <a:xfrm>
            <a:off x="9509181" y="8862248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A6AAA9">
              <a:alpha val="3031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5" name="Shape 1085"/>
          <p:cNvSpPr/>
          <p:nvPr/>
        </p:nvSpPr>
        <p:spPr>
          <a:xfrm>
            <a:off x="9509181" y="7921119"/>
            <a:ext cx="393701" cy="355601"/>
          </a:xfrm>
          <a:prstGeom prst="roundRect">
            <a:avLst>
              <a:gd name="adj" fmla="val 50000"/>
            </a:avLst>
          </a:prstGeom>
          <a:solidFill>
            <a:srgbClr val="C82506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86" name="MathTypeEquation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767262" y="7990482"/>
            <a:ext cx="1143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7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4756" y="4391525"/>
            <a:ext cx="3210278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8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95106" y="4482280"/>
            <a:ext cx="1552223" cy="1093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9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5039" y="5854746"/>
            <a:ext cx="6455834" cy="564445"/>
          </a:xfrm>
          <a:prstGeom prst="rect">
            <a:avLst/>
          </a:prstGeom>
          <a:ln w="12700">
            <a:miter lim="400000"/>
          </a:ln>
        </p:spPr>
      </p:pic>
      <p:sp>
        <p:nvSpPr>
          <p:cNvPr id="1090" name="Shape 1090"/>
          <p:cNvSpPr/>
          <p:nvPr/>
        </p:nvSpPr>
        <p:spPr>
          <a:xfrm>
            <a:off x="10166240" y="-234306"/>
            <a:ext cx="2388197" cy="1320801"/>
          </a:xfrm>
          <a:prstGeom prst="wedgeEllipseCallout">
            <a:avLst>
              <a:gd name="adj1" fmla="val -190264"/>
              <a:gd name="adj2" fmla="val 130342"/>
            </a:avLst>
          </a:prstGeom>
          <a:blipFill>
            <a:blip r:embed="rId9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Time to find the middle of the middle elements</a:t>
            </a:r>
          </a:p>
        </p:txBody>
      </p:sp>
      <p:sp>
        <p:nvSpPr>
          <p:cNvPr id="1091" name="Shape 1091"/>
          <p:cNvSpPr/>
          <p:nvPr/>
        </p:nvSpPr>
        <p:spPr>
          <a:xfrm>
            <a:off x="9992771" y="1357009"/>
            <a:ext cx="3069101" cy="1320801"/>
          </a:xfrm>
          <a:prstGeom prst="wedgeEllipseCallout">
            <a:avLst>
              <a:gd name="adj1" fmla="val -105767"/>
              <a:gd name="adj2" fmla="val 10199"/>
            </a:avLst>
          </a:prstGeom>
          <a:blipFill>
            <a:blip r:embed="rId9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>
                <a:solidFill>
                  <a:srgbClr val="FFFFFF"/>
                </a:solidFill>
              </a:rPr>
              <a:t>Time to find the i</a:t>
            </a:r>
            <a:r>
              <a:rPr baseline="31999">
                <a:solidFill>
                  <a:srgbClr val="FFFFFF"/>
                </a:solidFill>
              </a:rPr>
              <a:t>th </a:t>
            </a:r>
            <a:r>
              <a:rPr>
                <a:solidFill>
                  <a:srgbClr val="FFFFFF"/>
                </a:solidFill>
              </a:rPr>
              <a:t>largest, after the partition</a:t>
            </a:r>
          </a:p>
        </p:txBody>
      </p:sp>
      <p:sp>
        <p:nvSpPr>
          <p:cNvPr id="1092" name="Shape 1092"/>
          <p:cNvSpPr/>
          <p:nvPr/>
        </p:nvSpPr>
        <p:spPr>
          <a:xfrm>
            <a:off x="4939940" y="6644675"/>
            <a:ext cx="4953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433FF"/>
                </a:solidFill>
              </a:rPr>
              <a:t>?</a:t>
            </a:r>
          </a:p>
        </p:txBody>
      </p:sp>
      <p:sp>
        <p:nvSpPr>
          <p:cNvPr id="1093" name="Shape 1093"/>
          <p:cNvSpPr/>
          <p:nvPr/>
        </p:nvSpPr>
        <p:spPr>
          <a:xfrm>
            <a:off x="8398864" y="8113211"/>
            <a:ext cx="4953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433FF"/>
                </a:solidFill>
              </a:rPr>
              <a:t>?</a:t>
            </a:r>
          </a:p>
        </p:txBody>
      </p:sp>
      <p:sp>
        <p:nvSpPr>
          <p:cNvPr id="1094" name="Shape 1094"/>
          <p:cNvSpPr/>
          <p:nvPr/>
        </p:nvSpPr>
        <p:spPr>
          <a:xfrm>
            <a:off x="5011095" y="3407476"/>
            <a:ext cx="5125148" cy="1044279"/>
          </a:xfrm>
          <a:prstGeom prst="wedgeEllipseCallout">
            <a:avLst>
              <a:gd name="adj1" fmla="val -83111"/>
              <a:gd name="adj2" fmla="val 56894"/>
            </a:avLst>
          </a:prstGeom>
          <a:blipFill>
            <a:blip r:embed="rId9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>
                <a:solidFill>
                  <a:srgbClr val="FFFFFF"/>
                </a:solidFill>
              </a:rPr>
              <a:t>if a group has less than 5 items, and</a:t>
            </a:r>
          </a:p>
          <a:p>
            <a:pPr lvl="0">
              <a:defRPr sz="1800"/>
            </a:pPr>
            <a:r>
              <a:rPr>
                <a:solidFill>
                  <a:srgbClr val="FFFFFF"/>
                </a:solidFill>
              </a:rPr>
              <a:t>the group containing x</a:t>
            </a:r>
          </a:p>
        </p:txBody>
      </p:sp>
      <p:sp>
        <p:nvSpPr>
          <p:cNvPr id="1095" name="Shape 1095"/>
          <p:cNvSpPr/>
          <p:nvPr/>
        </p:nvSpPr>
        <p:spPr>
          <a:xfrm>
            <a:off x="6932410" y="4913769"/>
            <a:ext cx="2527594" cy="891505"/>
          </a:xfrm>
          <a:prstGeom prst="wedgeEllipseCallout">
            <a:avLst>
              <a:gd name="adj1" fmla="val -117139"/>
              <a:gd name="adj2" fmla="val 58075"/>
            </a:avLst>
          </a:prstGeom>
          <a:blipFill>
            <a:blip r:embed="rId9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 the worst case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1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" grpId="8" animBg="1" advAuto="0"/>
      <p:bldP spid="1019" grpId="7" animBg="1" advAuto="0"/>
      <p:bldP spid="1020" grpId="6" animBg="1" advAuto="0"/>
      <p:bldP spid="1021" grpId="5" animBg="1" advAuto="0"/>
      <p:bldP spid="1023" grpId="14" animBg="1" advAuto="0"/>
      <p:bldP spid="1024" grpId="1" animBg="1" advAuto="0"/>
      <p:bldP spid="1025" grpId="2" animBg="1" advAuto="0"/>
      <p:bldP spid="1087" grpId="11" animBg="1" advAuto="0"/>
      <p:bldP spid="1088" grpId="13" animBg="1" advAuto="0"/>
      <p:bldP spid="1089" grpId="15" animBg="1" advAuto="0"/>
      <p:bldP spid="1090" grpId="3" animBg="1" advAuto="0"/>
      <p:bldP spid="1091" grpId="4" animBg="1" advAuto="0"/>
      <p:bldP spid="1092" grpId="9" animBg="1" advAuto="0"/>
      <p:bldP spid="1093" grpId="10" animBg="1" advAuto="0"/>
      <p:bldP spid="1094" grpId="12" animBg="1" advAuto="0"/>
      <p:bldP spid="1095" grpId="16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/>
          <p:nvPr/>
        </p:nvSpPr>
        <p:spPr>
          <a:xfrm>
            <a:off x="6654356" y="6420195"/>
            <a:ext cx="562118" cy="1102088"/>
          </a:xfrm>
          <a:prstGeom prst="rect">
            <a:avLst/>
          </a:prstGeom>
          <a:solidFill>
            <a:srgbClr val="51A7F9">
              <a:alpha val="99404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8" name="Shape 1098"/>
          <p:cNvSpPr/>
          <p:nvPr/>
        </p:nvSpPr>
        <p:spPr>
          <a:xfrm>
            <a:off x="7350124" y="6427359"/>
            <a:ext cx="2592780" cy="1479637"/>
          </a:xfrm>
          <a:prstGeom prst="rect">
            <a:avLst/>
          </a:prstGeom>
          <a:solidFill>
            <a:srgbClr val="51A7F9">
              <a:alpha val="99404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9" name="Shape 1099"/>
          <p:cNvSpPr/>
          <p:nvPr/>
        </p:nvSpPr>
        <p:spPr>
          <a:xfrm>
            <a:off x="6627297" y="8039103"/>
            <a:ext cx="562118" cy="1017887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0" name="Shape 1100"/>
          <p:cNvSpPr/>
          <p:nvPr/>
        </p:nvSpPr>
        <p:spPr>
          <a:xfrm>
            <a:off x="3922687" y="7540960"/>
            <a:ext cx="2567380" cy="151603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-2519069" y="-532022"/>
            <a:ext cx="1109980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60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433FF"/>
                </a:solidFill>
              </a:rPr>
              <a:t>Analysis Cont.</a:t>
            </a:r>
          </a:p>
        </p:txBody>
      </p:sp>
      <p:sp>
        <p:nvSpPr>
          <p:cNvPr id="1102" name="Shape 1102"/>
          <p:cNvSpPr/>
          <p:nvPr/>
        </p:nvSpPr>
        <p:spPr>
          <a:xfrm>
            <a:off x="3977331" y="75259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3" name="Shape 1103"/>
          <p:cNvSpPr/>
          <p:nvPr/>
        </p:nvSpPr>
        <p:spPr>
          <a:xfrm>
            <a:off x="4678337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4" name="Shape 1104"/>
          <p:cNvSpPr/>
          <p:nvPr/>
        </p:nvSpPr>
        <p:spPr>
          <a:xfrm>
            <a:off x="5341243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5" name="Shape 1105"/>
          <p:cNvSpPr/>
          <p:nvPr/>
        </p:nvSpPr>
        <p:spPr>
          <a:xfrm>
            <a:off x="6029550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6" name="Shape 1106"/>
          <p:cNvSpPr/>
          <p:nvPr/>
        </p:nvSpPr>
        <p:spPr>
          <a:xfrm>
            <a:off x="6743256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7" name="Shape 1107"/>
          <p:cNvSpPr/>
          <p:nvPr/>
        </p:nvSpPr>
        <p:spPr>
          <a:xfrm>
            <a:off x="7380762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8" name="Shape 1108"/>
          <p:cNvSpPr/>
          <p:nvPr/>
        </p:nvSpPr>
        <p:spPr>
          <a:xfrm>
            <a:off x="8107169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9" name="Shape 1109"/>
          <p:cNvSpPr/>
          <p:nvPr/>
        </p:nvSpPr>
        <p:spPr>
          <a:xfrm>
            <a:off x="8830259" y="759844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0" name="Shape 1110"/>
          <p:cNvSpPr/>
          <p:nvPr/>
        </p:nvSpPr>
        <p:spPr>
          <a:xfrm>
            <a:off x="4678337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1" name="Shape 1111"/>
          <p:cNvSpPr/>
          <p:nvPr/>
        </p:nvSpPr>
        <p:spPr>
          <a:xfrm>
            <a:off x="4678337" y="808936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2" name="Shape 1112"/>
          <p:cNvSpPr/>
          <p:nvPr/>
        </p:nvSpPr>
        <p:spPr>
          <a:xfrm>
            <a:off x="4678337" y="862733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3" name="Shape 1113"/>
          <p:cNvSpPr/>
          <p:nvPr/>
        </p:nvSpPr>
        <p:spPr>
          <a:xfrm>
            <a:off x="5341243" y="655946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4" name="Shape 1114"/>
          <p:cNvSpPr/>
          <p:nvPr/>
        </p:nvSpPr>
        <p:spPr>
          <a:xfrm>
            <a:off x="5353943" y="705525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5" name="Shape 1115"/>
          <p:cNvSpPr/>
          <p:nvPr/>
        </p:nvSpPr>
        <p:spPr>
          <a:xfrm>
            <a:off x="5315843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6" name="Shape 1116"/>
          <p:cNvSpPr/>
          <p:nvPr/>
        </p:nvSpPr>
        <p:spPr>
          <a:xfrm>
            <a:off x="5315843" y="808936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7" name="Shape 1117"/>
          <p:cNvSpPr/>
          <p:nvPr/>
        </p:nvSpPr>
        <p:spPr>
          <a:xfrm>
            <a:off x="5315843" y="862733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8" name="Shape 1118"/>
          <p:cNvSpPr/>
          <p:nvPr/>
        </p:nvSpPr>
        <p:spPr>
          <a:xfrm>
            <a:off x="6029550" y="655946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9" name="Shape 1119"/>
          <p:cNvSpPr/>
          <p:nvPr/>
        </p:nvSpPr>
        <p:spPr>
          <a:xfrm>
            <a:off x="6029550" y="705543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0" name="Shape 1120"/>
          <p:cNvSpPr/>
          <p:nvPr/>
        </p:nvSpPr>
        <p:spPr>
          <a:xfrm>
            <a:off x="6042250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1" name="Shape 1121"/>
          <p:cNvSpPr/>
          <p:nvPr/>
        </p:nvSpPr>
        <p:spPr>
          <a:xfrm>
            <a:off x="6042250" y="808936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2" name="Shape 1122"/>
          <p:cNvSpPr/>
          <p:nvPr/>
        </p:nvSpPr>
        <p:spPr>
          <a:xfrm>
            <a:off x="6029550" y="862733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3" name="Shape 1123"/>
          <p:cNvSpPr/>
          <p:nvPr/>
        </p:nvSpPr>
        <p:spPr>
          <a:xfrm>
            <a:off x="6743256" y="655946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4" name="Shape 1124"/>
          <p:cNvSpPr/>
          <p:nvPr/>
        </p:nvSpPr>
        <p:spPr>
          <a:xfrm>
            <a:off x="6743256" y="705543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5" name="Shape 1125"/>
          <p:cNvSpPr/>
          <p:nvPr/>
        </p:nvSpPr>
        <p:spPr>
          <a:xfrm>
            <a:off x="6743256" y="808936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6" name="Shape 1126"/>
          <p:cNvSpPr/>
          <p:nvPr/>
        </p:nvSpPr>
        <p:spPr>
          <a:xfrm>
            <a:off x="6743256" y="862733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7" name="Shape 1127"/>
          <p:cNvSpPr/>
          <p:nvPr/>
        </p:nvSpPr>
        <p:spPr>
          <a:xfrm>
            <a:off x="7390146" y="655946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8" name="Shape 1128"/>
          <p:cNvSpPr/>
          <p:nvPr/>
        </p:nvSpPr>
        <p:spPr>
          <a:xfrm>
            <a:off x="7380762" y="705543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9" name="Shape 1129"/>
          <p:cNvSpPr/>
          <p:nvPr/>
        </p:nvSpPr>
        <p:spPr>
          <a:xfrm>
            <a:off x="7380762" y="808936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0" name="Shape 1130"/>
          <p:cNvSpPr/>
          <p:nvPr/>
        </p:nvSpPr>
        <p:spPr>
          <a:xfrm>
            <a:off x="7380762" y="862733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1" name="Shape 1131"/>
          <p:cNvSpPr/>
          <p:nvPr/>
        </p:nvSpPr>
        <p:spPr>
          <a:xfrm>
            <a:off x="8107169" y="655946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2" name="Shape 1132"/>
          <p:cNvSpPr/>
          <p:nvPr/>
        </p:nvSpPr>
        <p:spPr>
          <a:xfrm>
            <a:off x="8107169" y="705543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8170669" y="808936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4" name="Shape 1134"/>
          <p:cNvSpPr/>
          <p:nvPr/>
        </p:nvSpPr>
        <p:spPr>
          <a:xfrm>
            <a:off x="8170669" y="862733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8830259" y="663191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6" name="Shape 1136"/>
          <p:cNvSpPr/>
          <p:nvPr/>
        </p:nvSpPr>
        <p:spPr>
          <a:xfrm>
            <a:off x="8830259" y="7127878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8830259" y="7598443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8" name="Shape 1138"/>
          <p:cNvSpPr/>
          <p:nvPr/>
        </p:nvSpPr>
        <p:spPr>
          <a:xfrm>
            <a:off x="8830259" y="8070627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8830259" y="856497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3977331" y="75259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4703738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5315843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6038934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6743256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7380762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6" name="Shape 1146"/>
          <p:cNvSpPr/>
          <p:nvPr/>
        </p:nvSpPr>
        <p:spPr>
          <a:xfrm>
            <a:off x="8107169" y="7551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8830259" y="7623842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48" name="MathTypeEquation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88340" y="7693204"/>
            <a:ext cx="114301" cy="1651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9" name="Shape 1149"/>
          <p:cNvSpPr/>
          <p:nvPr/>
        </p:nvSpPr>
        <p:spPr>
          <a:xfrm>
            <a:off x="4703738" y="6569550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0" name="Shape 1150"/>
          <p:cNvSpPr/>
          <p:nvPr/>
        </p:nvSpPr>
        <p:spPr>
          <a:xfrm>
            <a:off x="4703738" y="706551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1" name="Shape 1151"/>
          <p:cNvSpPr/>
          <p:nvPr/>
        </p:nvSpPr>
        <p:spPr>
          <a:xfrm>
            <a:off x="3951930" y="6569550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2" name="Shape 1152"/>
          <p:cNvSpPr/>
          <p:nvPr/>
        </p:nvSpPr>
        <p:spPr>
          <a:xfrm>
            <a:off x="3951930" y="7065514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3" name="Shape 1153"/>
          <p:cNvSpPr/>
          <p:nvPr/>
        </p:nvSpPr>
        <p:spPr>
          <a:xfrm>
            <a:off x="3977331" y="811638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4" name="Shape 1154"/>
          <p:cNvSpPr/>
          <p:nvPr/>
        </p:nvSpPr>
        <p:spPr>
          <a:xfrm>
            <a:off x="3977331" y="8612350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5" name="Shape 1155"/>
          <p:cNvSpPr/>
          <p:nvPr/>
        </p:nvSpPr>
        <p:spPr>
          <a:xfrm>
            <a:off x="9509181" y="7625210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6" name="Shape 1156"/>
          <p:cNvSpPr/>
          <p:nvPr/>
        </p:nvSpPr>
        <p:spPr>
          <a:xfrm>
            <a:off x="9509181" y="6658681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7" name="Shape 1157"/>
          <p:cNvSpPr/>
          <p:nvPr/>
        </p:nvSpPr>
        <p:spPr>
          <a:xfrm>
            <a:off x="9509181" y="7154646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8" name="Shape 1158"/>
          <p:cNvSpPr/>
          <p:nvPr/>
        </p:nvSpPr>
        <p:spPr>
          <a:xfrm>
            <a:off x="9509181" y="7625210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9" name="Shape 1159"/>
          <p:cNvSpPr/>
          <p:nvPr/>
        </p:nvSpPr>
        <p:spPr>
          <a:xfrm>
            <a:off x="9509181" y="8097395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0" name="Shape 1160"/>
          <p:cNvSpPr/>
          <p:nvPr/>
        </p:nvSpPr>
        <p:spPr>
          <a:xfrm>
            <a:off x="9509181" y="8591739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1" name="Shape 1161"/>
          <p:cNvSpPr/>
          <p:nvPr/>
        </p:nvSpPr>
        <p:spPr>
          <a:xfrm>
            <a:off x="9509181" y="7650610"/>
            <a:ext cx="393701" cy="355601"/>
          </a:xfrm>
          <a:prstGeom prst="roundRect">
            <a:avLst>
              <a:gd name="adj" fmla="val 50000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62" name="MathTypeEquation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67262" y="7719972"/>
            <a:ext cx="114301" cy="1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3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3563" y="3267437"/>
            <a:ext cx="1834446" cy="423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4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7404" y="1345685"/>
            <a:ext cx="6455833" cy="564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5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15421" y="3957617"/>
            <a:ext cx="5891389" cy="564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6" name="MathType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271566" y="4587843"/>
            <a:ext cx="5432778" cy="564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7" name="MathType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294940" y="5148814"/>
            <a:ext cx="4797778" cy="564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8" name="MathType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67559" y="2562904"/>
            <a:ext cx="3033890" cy="458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9" name="MathType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569604" y="3275733"/>
            <a:ext cx="4586112" cy="564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0" name="MathType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13563" y="3883654"/>
            <a:ext cx="2575279" cy="564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1" name="MathType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834581" y="2617546"/>
            <a:ext cx="2081389" cy="423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2" name="MathTypeImage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294940" y="5741806"/>
            <a:ext cx="2046112" cy="529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3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2312" y="2014922"/>
            <a:ext cx="3810001" cy="564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4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342246" y="2068850"/>
            <a:ext cx="1728612" cy="529168"/>
          </a:xfrm>
          <a:prstGeom prst="rect">
            <a:avLst/>
          </a:prstGeom>
          <a:ln w="12700">
            <a:miter lim="400000"/>
          </a:ln>
        </p:spPr>
      </p:pic>
      <p:sp>
        <p:nvSpPr>
          <p:cNvPr id="1175" name="Shape 1175"/>
          <p:cNvSpPr/>
          <p:nvPr/>
        </p:nvSpPr>
        <p:spPr>
          <a:xfrm>
            <a:off x="4939940" y="6361465"/>
            <a:ext cx="4953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433FF"/>
                </a:solidFill>
              </a:rPr>
              <a:t>?</a:t>
            </a:r>
          </a:p>
        </p:txBody>
      </p:sp>
      <p:sp>
        <p:nvSpPr>
          <p:cNvPr id="1176" name="Shape 1176"/>
          <p:cNvSpPr/>
          <p:nvPr/>
        </p:nvSpPr>
        <p:spPr>
          <a:xfrm>
            <a:off x="8398864" y="7830002"/>
            <a:ext cx="4953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433FF"/>
                </a:solidFill>
              </a:rPr>
              <a:t>?</a:t>
            </a:r>
          </a:p>
        </p:txBody>
      </p:sp>
      <p:sp>
        <p:nvSpPr>
          <p:cNvPr id="1177" name="Shape 1177"/>
          <p:cNvSpPr/>
          <p:nvPr/>
        </p:nvSpPr>
        <p:spPr>
          <a:xfrm>
            <a:off x="8576348" y="895712"/>
            <a:ext cx="3797984" cy="2795128"/>
          </a:xfrm>
          <a:prstGeom prst="wedgeEllipseCallout">
            <a:avLst>
              <a:gd name="adj1" fmla="val -210422"/>
              <a:gd name="adj2" fmla="val -18234"/>
            </a:avLst>
          </a:prstGeom>
          <a:blipFill>
            <a:blip r:embed="rId16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choose a constant, a, such that the function for the O(n) term  is at most a*n for n&gt;0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4" animBg="1" advAuto="0"/>
      <p:bldP spid="1098" grpId="3" animBg="1" advAuto="0"/>
      <p:bldP spid="1099" grpId="2" animBg="1" advAuto="0"/>
      <p:bldP spid="1100" grpId="1" animBg="1" advAuto="0"/>
      <p:bldP spid="1163" grpId="10" animBg="1" advAuto="0"/>
      <p:bldP spid="1165" grpId="13" animBg="1" advAuto="0"/>
      <p:bldP spid="1166" grpId="14" animBg="1" advAuto="0"/>
      <p:bldP spid="1167" grpId="15" animBg="1" advAuto="0"/>
      <p:bldP spid="1168" grpId="7" animBg="1" advAuto="0"/>
      <p:bldP spid="1169" grpId="11" animBg="1" advAuto="0"/>
      <p:bldP spid="1170" grpId="12" animBg="1" advAuto="0"/>
      <p:bldP spid="1171" grpId="9" animBg="1" advAuto="0"/>
      <p:bldP spid="1172" grpId="16" animBg="1" advAuto="0"/>
      <p:bldP spid="1173" grpId="5" animBg="1" advAuto="0"/>
      <p:bldP spid="1174" grpId="6" animBg="1" advAuto="0"/>
      <p:bldP spid="1177" grpId="8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>
            <a:spLocks noGrp="1"/>
          </p:cNvSpPr>
          <p:nvPr>
            <p:ph type="title"/>
          </p:nvPr>
        </p:nvSpPr>
        <p:spPr>
          <a:xfrm>
            <a:off x="635000" y="2909786"/>
            <a:ext cx="11709400" cy="214489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Data often represented abstractly</a:t>
            </a:r>
          </a:p>
        </p:txBody>
      </p:sp>
      <p:sp>
        <p:nvSpPr>
          <p:cNvPr id="1180" name="Shape 1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42</a:t>
            </a:fld>
            <a:endParaRPr>
              <a:uFill>
                <a:solidFill/>
              </a:uFill>
            </a:endParaRPr>
          </a:p>
        </p:txBody>
      </p:sp>
      <p:sp>
        <p:nvSpPr>
          <p:cNvPr id="1181" name="Shape 1181"/>
          <p:cNvSpPr/>
          <p:nvPr/>
        </p:nvSpPr>
        <p:spPr>
          <a:xfrm>
            <a:off x="2582908" y="5201945"/>
            <a:ext cx="7389967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57799" marR="57799" lvl="0" algn="l" defTabSz="1295400">
              <a:defRPr sz="1800"/>
            </a:pPr>
            <a:endParaRPr sz="2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marL="57799" marR="57799" lvl="0" algn="l" defTabSz="1295400">
              <a:defRPr sz="1800"/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Graphs show the relationship between objects/events</a:t>
            </a:r>
          </a:p>
        </p:txBody>
      </p:sp>
      <p:sp>
        <p:nvSpPr>
          <p:cNvPr id="1182" name="Shape 1182"/>
          <p:cNvSpPr/>
          <p:nvPr/>
        </p:nvSpPr>
        <p:spPr>
          <a:xfrm>
            <a:off x="634999" y="424537"/>
            <a:ext cx="11709401" cy="2144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 sz="80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8000">
                <a:uFill>
                  <a:solidFill/>
                </a:uFill>
              </a:rPr>
              <a:t>Graphs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43</a:t>
            </a:fld>
            <a:endParaRPr>
              <a:uFill>
                <a:solidFill/>
              </a:uFill>
            </a:endParaRPr>
          </a:p>
        </p:txBody>
      </p:sp>
      <p:sp>
        <p:nvSpPr>
          <p:cNvPr id="1185" name="Shape 1185"/>
          <p:cNvSpPr/>
          <p:nvPr/>
        </p:nvSpPr>
        <p:spPr>
          <a:xfrm>
            <a:off x="4889500" y="33908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86" name="Shape 1186"/>
          <p:cNvSpPr/>
          <p:nvPr/>
        </p:nvSpPr>
        <p:spPr>
          <a:xfrm>
            <a:off x="5994400" y="59181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87" name="Shape 1187"/>
          <p:cNvSpPr/>
          <p:nvPr/>
        </p:nvSpPr>
        <p:spPr>
          <a:xfrm>
            <a:off x="6527800" y="68071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88" name="Shape 1188"/>
          <p:cNvSpPr/>
          <p:nvPr/>
        </p:nvSpPr>
        <p:spPr>
          <a:xfrm>
            <a:off x="4965700" y="43433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89" name="Shape 1189"/>
          <p:cNvSpPr/>
          <p:nvPr/>
        </p:nvSpPr>
        <p:spPr>
          <a:xfrm>
            <a:off x="6451600" y="50291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90" name="Shape 1190"/>
          <p:cNvSpPr/>
          <p:nvPr/>
        </p:nvSpPr>
        <p:spPr>
          <a:xfrm>
            <a:off x="5384800" y="49910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91" name="Shape 1191"/>
          <p:cNvSpPr/>
          <p:nvPr/>
        </p:nvSpPr>
        <p:spPr>
          <a:xfrm>
            <a:off x="3441700" y="1143000"/>
            <a:ext cx="53721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57799" marR="57799" algn="l" defTabSz="1295400">
              <a:defRPr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routes for mass transit</a:t>
            </a:r>
          </a:p>
        </p:txBody>
      </p:sp>
      <p:sp>
        <p:nvSpPr>
          <p:cNvPr id="1192" name="Shape 1192"/>
          <p:cNvSpPr/>
          <p:nvPr/>
        </p:nvSpPr>
        <p:spPr>
          <a:xfrm>
            <a:off x="4876800" y="24383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93" name="Shape 1193"/>
          <p:cNvSpPr/>
          <p:nvPr/>
        </p:nvSpPr>
        <p:spPr>
          <a:xfrm>
            <a:off x="2971800" y="3276600"/>
            <a:ext cx="19175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Penn Station</a:t>
            </a:r>
          </a:p>
        </p:txBody>
      </p:sp>
      <p:sp>
        <p:nvSpPr>
          <p:cNvPr id="1194" name="Shape 1194"/>
          <p:cNvSpPr/>
          <p:nvPr/>
        </p:nvSpPr>
        <p:spPr>
          <a:xfrm>
            <a:off x="3187700" y="4318000"/>
            <a:ext cx="168002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23rd Street</a:t>
            </a:r>
          </a:p>
        </p:txBody>
      </p:sp>
      <p:sp>
        <p:nvSpPr>
          <p:cNvPr id="1195" name="Shape 1195"/>
          <p:cNvSpPr/>
          <p:nvPr/>
        </p:nvSpPr>
        <p:spPr>
          <a:xfrm>
            <a:off x="3644900" y="5003800"/>
            <a:ext cx="166320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14th Street</a:t>
            </a:r>
          </a:p>
        </p:txBody>
      </p:sp>
      <p:sp>
        <p:nvSpPr>
          <p:cNvPr id="1196" name="Shape 1196"/>
          <p:cNvSpPr/>
          <p:nvPr/>
        </p:nvSpPr>
        <p:spPr>
          <a:xfrm>
            <a:off x="4356100" y="6019800"/>
            <a:ext cx="1493693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4th Street</a:t>
            </a:r>
          </a:p>
        </p:txBody>
      </p:sp>
      <p:sp>
        <p:nvSpPr>
          <p:cNvPr id="1197" name="Shape 1197"/>
          <p:cNvSpPr/>
          <p:nvPr/>
        </p:nvSpPr>
        <p:spPr>
          <a:xfrm>
            <a:off x="4013200" y="6921500"/>
            <a:ext cx="247595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Chambers Street</a:t>
            </a:r>
          </a:p>
        </p:txBody>
      </p:sp>
      <p:sp>
        <p:nvSpPr>
          <p:cNvPr id="1198" name="Shape 1198"/>
          <p:cNvSpPr/>
          <p:nvPr/>
        </p:nvSpPr>
        <p:spPr>
          <a:xfrm>
            <a:off x="6883400" y="4787900"/>
            <a:ext cx="1493693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6th Street</a:t>
            </a:r>
          </a:p>
        </p:txBody>
      </p:sp>
      <p:sp>
        <p:nvSpPr>
          <p:cNvPr id="1199" name="Shape 1199"/>
          <p:cNvSpPr/>
          <p:nvPr/>
        </p:nvSpPr>
        <p:spPr>
          <a:xfrm flipH="1">
            <a:off x="6337300" y="5499100"/>
            <a:ext cx="381000" cy="435989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0" name="Shape 1200"/>
          <p:cNvSpPr/>
          <p:nvPr/>
        </p:nvSpPr>
        <p:spPr>
          <a:xfrm>
            <a:off x="5651500" y="5461000"/>
            <a:ext cx="332016" cy="55225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1" name="Shape 1201"/>
          <p:cNvSpPr/>
          <p:nvPr/>
        </p:nvSpPr>
        <p:spPr>
          <a:xfrm>
            <a:off x="5270500" y="4775200"/>
            <a:ext cx="141297" cy="26053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2" name="Shape 1202"/>
          <p:cNvSpPr/>
          <p:nvPr/>
        </p:nvSpPr>
        <p:spPr>
          <a:xfrm>
            <a:off x="5130800" y="3822700"/>
            <a:ext cx="50861" cy="51946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3" name="Shape 1203"/>
          <p:cNvSpPr/>
          <p:nvPr/>
        </p:nvSpPr>
        <p:spPr>
          <a:xfrm flipH="1" flipV="1">
            <a:off x="5855853" y="5206947"/>
            <a:ext cx="557647" cy="50854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4" name="Shape 1204"/>
          <p:cNvSpPr/>
          <p:nvPr/>
        </p:nvSpPr>
        <p:spPr>
          <a:xfrm>
            <a:off x="2946400" y="2438400"/>
            <a:ext cx="166320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50th Street</a:t>
            </a:r>
          </a:p>
        </p:txBody>
      </p:sp>
      <p:sp>
        <p:nvSpPr>
          <p:cNvPr id="1205" name="Shape 1205"/>
          <p:cNvSpPr/>
          <p:nvPr/>
        </p:nvSpPr>
        <p:spPr>
          <a:xfrm>
            <a:off x="5092700" y="2870200"/>
            <a:ext cx="12761" cy="51946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6" name="Shape 1206"/>
          <p:cNvSpPr/>
          <p:nvPr/>
        </p:nvSpPr>
        <p:spPr>
          <a:xfrm>
            <a:off x="5867400" y="24256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07" name="Shape 1207"/>
          <p:cNvSpPr/>
          <p:nvPr/>
        </p:nvSpPr>
        <p:spPr>
          <a:xfrm>
            <a:off x="5156200" y="2032000"/>
            <a:ext cx="118338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7th Ave</a:t>
            </a:r>
          </a:p>
        </p:txBody>
      </p:sp>
      <p:sp>
        <p:nvSpPr>
          <p:cNvPr id="1208" name="Shape 1208"/>
          <p:cNvSpPr/>
          <p:nvPr/>
        </p:nvSpPr>
        <p:spPr>
          <a:xfrm flipH="1" flipV="1">
            <a:off x="5346700" y="2641600"/>
            <a:ext cx="507690" cy="12704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9" name="Shape 1209"/>
          <p:cNvSpPr/>
          <p:nvPr/>
        </p:nvSpPr>
        <p:spPr>
          <a:xfrm>
            <a:off x="5930900" y="33908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10" name="Shape 1210"/>
          <p:cNvSpPr/>
          <p:nvPr/>
        </p:nvSpPr>
        <p:spPr>
          <a:xfrm>
            <a:off x="6184900" y="2857500"/>
            <a:ext cx="12761" cy="51946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1" name="Shape 1211"/>
          <p:cNvSpPr/>
          <p:nvPr/>
        </p:nvSpPr>
        <p:spPr>
          <a:xfrm>
            <a:off x="6896100" y="25272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12" name="Shape 1212"/>
          <p:cNvSpPr/>
          <p:nvPr/>
        </p:nvSpPr>
        <p:spPr>
          <a:xfrm>
            <a:off x="7213600" y="2959100"/>
            <a:ext cx="12761" cy="51946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3" name="Shape 1213"/>
          <p:cNvSpPr/>
          <p:nvPr/>
        </p:nvSpPr>
        <p:spPr>
          <a:xfrm flipH="1" flipV="1">
            <a:off x="6362700" y="2679700"/>
            <a:ext cx="507690" cy="12704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4" name="Shape 1214"/>
          <p:cNvSpPr/>
          <p:nvPr/>
        </p:nvSpPr>
        <p:spPr>
          <a:xfrm>
            <a:off x="6591300" y="2108200"/>
            <a:ext cx="218767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Rockefeller Ctr</a:t>
            </a:r>
          </a:p>
        </p:txBody>
      </p:sp>
      <p:sp>
        <p:nvSpPr>
          <p:cNvPr id="1215" name="Shape 1215"/>
          <p:cNvSpPr/>
          <p:nvPr/>
        </p:nvSpPr>
        <p:spPr>
          <a:xfrm>
            <a:off x="6921500" y="35178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16" name="Shape 1216"/>
          <p:cNvSpPr/>
          <p:nvPr/>
        </p:nvSpPr>
        <p:spPr>
          <a:xfrm flipH="1" flipV="1">
            <a:off x="6400800" y="3733800"/>
            <a:ext cx="507690" cy="12704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7" name="Shape 1217"/>
          <p:cNvSpPr/>
          <p:nvPr/>
        </p:nvSpPr>
        <p:spPr>
          <a:xfrm>
            <a:off x="7327900" y="3416300"/>
            <a:ext cx="176441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Bryant Park</a:t>
            </a:r>
          </a:p>
        </p:txBody>
      </p:sp>
      <p:sp>
        <p:nvSpPr>
          <p:cNvPr id="1218" name="Shape 1218"/>
          <p:cNvSpPr/>
          <p:nvPr/>
        </p:nvSpPr>
        <p:spPr>
          <a:xfrm>
            <a:off x="5257800" y="3670300"/>
            <a:ext cx="154950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Times Sqr</a:t>
            </a:r>
          </a:p>
        </p:txBody>
      </p:sp>
      <p:sp>
        <p:nvSpPr>
          <p:cNvPr id="1219" name="Shape 1219"/>
          <p:cNvSpPr/>
          <p:nvPr/>
        </p:nvSpPr>
        <p:spPr>
          <a:xfrm flipH="1" flipV="1">
            <a:off x="5384800" y="3619500"/>
            <a:ext cx="507690" cy="12704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0" name="Shape 1220"/>
          <p:cNvSpPr/>
          <p:nvPr/>
        </p:nvSpPr>
        <p:spPr>
          <a:xfrm flipH="1">
            <a:off x="6742981" y="3975100"/>
            <a:ext cx="369020" cy="1049889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6311900" y="6337300"/>
            <a:ext cx="332016" cy="55225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2" name="Shape 1222"/>
          <p:cNvSpPr/>
          <p:nvPr/>
        </p:nvSpPr>
        <p:spPr>
          <a:xfrm>
            <a:off x="7200900" y="76707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23" name="Shape 1223"/>
          <p:cNvSpPr/>
          <p:nvPr/>
        </p:nvSpPr>
        <p:spPr>
          <a:xfrm>
            <a:off x="4686300" y="7785100"/>
            <a:ext cx="266244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Broadway-Nassau</a:t>
            </a:r>
          </a:p>
        </p:txBody>
      </p:sp>
      <p:sp>
        <p:nvSpPr>
          <p:cNvPr id="1224" name="Shape 1224"/>
          <p:cNvSpPr/>
          <p:nvPr/>
        </p:nvSpPr>
        <p:spPr>
          <a:xfrm>
            <a:off x="6985000" y="7200900"/>
            <a:ext cx="332016" cy="55225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Shape 12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44</a:t>
            </a:fld>
            <a:endParaRPr>
              <a:uFill>
                <a:solidFill/>
              </a:uFill>
            </a:endParaRPr>
          </a:p>
        </p:txBody>
      </p:sp>
      <p:sp>
        <p:nvSpPr>
          <p:cNvPr id="1227" name="Shape 1227"/>
          <p:cNvSpPr/>
          <p:nvPr/>
        </p:nvSpPr>
        <p:spPr>
          <a:xfrm>
            <a:off x="4381500" y="27939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28" name="Shape 1228"/>
          <p:cNvSpPr/>
          <p:nvPr/>
        </p:nvSpPr>
        <p:spPr>
          <a:xfrm>
            <a:off x="4889500" y="64261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29" name="Shape 1229"/>
          <p:cNvSpPr/>
          <p:nvPr/>
        </p:nvSpPr>
        <p:spPr>
          <a:xfrm>
            <a:off x="6286500" y="58800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3111500" y="34289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31" name="Shape 1231"/>
          <p:cNvSpPr/>
          <p:nvPr/>
        </p:nvSpPr>
        <p:spPr>
          <a:xfrm>
            <a:off x="7264400" y="45338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2971800" y="45846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4076700" y="2311400"/>
            <a:ext cx="96833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Tokyo</a:t>
            </a:r>
          </a:p>
        </p:txBody>
      </p:sp>
      <p:sp>
        <p:nvSpPr>
          <p:cNvPr id="1234" name="Shape 1234"/>
          <p:cNvSpPr/>
          <p:nvPr/>
        </p:nvSpPr>
        <p:spPr>
          <a:xfrm>
            <a:off x="3924300" y="6108700"/>
            <a:ext cx="118874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Sydney</a:t>
            </a:r>
          </a:p>
        </p:txBody>
      </p:sp>
      <p:sp>
        <p:nvSpPr>
          <p:cNvPr id="1235" name="Shape 1235"/>
          <p:cNvSpPr/>
          <p:nvPr/>
        </p:nvSpPr>
        <p:spPr>
          <a:xfrm>
            <a:off x="1562100" y="3429000"/>
            <a:ext cx="146020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Shanghai</a:t>
            </a:r>
          </a:p>
        </p:txBody>
      </p:sp>
      <p:sp>
        <p:nvSpPr>
          <p:cNvPr id="1236" name="Shape 1236"/>
          <p:cNvSpPr/>
          <p:nvPr/>
        </p:nvSpPr>
        <p:spPr>
          <a:xfrm>
            <a:off x="1270000" y="4597400"/>
            <a:ext cx="169729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Hong Kong</a:t>
            </a:r>
          </a:p>
        </p:txBody>
      </p:sp>
      <p:sp>
        <p:nvSpPr>
          <p:cNvPr id="1237" name="Shape 1237"/>
          <p:cNvSpPr/>
          <p:nvPr/>
        </p:nvSpPr>
        <p:spPr>
          <a:xfrm>
            <a:off x="6223000" y="6350000"/>
            <a:ext cx="142597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Auckland</a:t>
            </a:r>
          </a:p>
        </p:txBody>
      </p:sp>
      <p:sp>
        <p:nvSpPr>
          <p:cNvPr id="1238" name="Shape 1238"/>
          <p:cNvSpPr/>
          <p:nvPr/>
        </p:nvSpPr>
        <p:spPr>
          <a:xfrm>
            <a:off x="7861300" y="4597400"/>
            <a:ext cx="159549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Rarotonga</a:t>
            </a:r>
          </a:p>
        </p:txBody>
      </p:sp>
      <p:sp>
        <p:nvSpPr>
          <p:cNvPr id="1239" name="Shape 1239"/>
          <p:cNvSpPr/>
          <p:nvPr/>
        </p:nvSpPr>
        <p:spPr>
          <a:xfrm>
            <a:off x="4851400" y="3086100"/>
            <a:ext cx="152414" cy="3339521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0" name="Shape 1240"/>
          <p:cNvSpPr/>
          <p:nvPr/>
        </p:nvSpPr>
        <p:spPr>
          <a:xfrm flipH="1">
            <a:off x="5352488" y="6120264"/>
            <a:ext cx="928763" cy="421632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1" name="Shape 1241"/>
          <p:cNvSpPr/>
          <p:nvPr/>
        </p:nvSpPr>
        <p:spPr>
          <a:xfrm flipH="1">
            <a:off x="6601294" y="4945303"/>
            <a:ext cx="726606" cy="92696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x="3348991" y="4965700"/>
            <a:ext cx="1591309" cy="1547486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3" name="Shape 1243"/>
          <p:cNvSpPr/>
          <p:nvPr/>
        </p:nvSpPr>
        <p:spPr>
          <a:xfrm>
            <a:off x="3467100" y="3835400"/>
            <a:ext cx="1538488" cy="2685904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4" name="Shape 1244"/>
          <p:cNvSpPr/>
          <p:nvPr/>
        </p:nvSpPr>
        <p:spPr>
          <a:xfrm flipH="1">
            <a:off x="3212729" y="3911600"/>
            <a:ext cx="165472" cy="670056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5" name="Shape 1245"/>
          <p:cNvSpPr/>
          <p:nvPr/>
        </p:nvSpPr>
        <p:spPr>
          <a:xfrm flipH="1">
            <a:off x="3484994" y="3124200"/>
            <a:ext cx="934977" cy="419100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6" name="Shape 1246"/>
          <p:cNvSpPr/>
          <p:nvPr/>
        </p:nvSpPr>
        <p:spPr>
          <a:xfrm flipH="1">
            <a:off x="3349581" y="3251200"/>
            <a:ext cx="1192195" cy="1337751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252" name="Group 1252"/>
          <p:cNvGrpSpPr/>
          <p:nvPr/>
        </p:nvGrpSpPr>
        <p:grpSpPr>
          <a:xfrm>
            <a:off x="4813300" y="1422400"/>
            <a:ext cx="6417573" cy="5130219"/>
            <a:chOff x="0" y="0"/>
            <a:chExt cx="6417572" cy="5130218"/>
          </a:xfrm>
        </p:grpSpPr>
        <p:sp>
          <p:nvSpPr>
            <p:cNvPr id="1247" name="Shape 1247"/>
            <p:cNvSpPr/>
            <p:nvPr/>
          </p:nvSpPr>
          <p:spPr>
            <a:xfrm>
              <a:off x="4584700" y="825500"/>
              <a:ext cx="1832873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Los Angeles</a:t>
              </a:r>
            </a:p>
          </p:txBody>
        </p:sp>
        <p:grpSp>
          <p:nvGrpSpPr>
            <p:cNvPr id="1251" name="Group 1251"/>
            <p:cNvGrpSpPr/>
            <p:nvPr/>
          </p:nvGrpSpPr>
          <p:grpSpPr>
            <a:xfrm>
              <a:off x="0" y="0"/>
              <a:ext cx="5511801" cy="5130219"/>
              <a:chOff x="0" y="0"/>
              <a:chExt cx="5511800" cy="5130218"/>
            </a:xfrm>
          </p:grpSpPr>
          <p:sp>
            <p:nvSpPr>
              <p:cNvPr id="1248" name="Shape 1248"/>
              <p:cNvSpPr/>
              <p:nvPr/>
            </p:nvSpPr>
            <p:spPr>
              <a:xfrm>
                <a:off x="5054600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C6E6E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57799" marR="57799" lvl="0" algn="l" defTabSz="1295400">
                  <a:defRPr sz="2400">
                    <a:uFill>
                      <a:solidFill/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 flipH="1">
                <a:off x="317512" y="466344"/>
                <a:ext cx="4838688" cy="46638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 flipV="1">
                <a:off x="0" y="240880"/>
                <a:ext cx="5051358" cy="133392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253" name="Shape 1253"/>
          <p:cNvSpPr/>
          <p:nvPr/>
        </p:nvSpPr>
        <p:spPr>
          <a:xfrm>
            <a:off x="1790700" y="1308100"/>
            <a:ext cx="2586241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Flight Paths</a:t>
            </a:r>
          </a:p>
        </p:txBody>
      </p:sp>
      <p:grpSp>
        <p:nvGrpSpPr>
          <p:cNvPr id="1259" name="Group 1259"/>
          <p:cNvGrpSpPr/>
          <p:nvPr/>
        </p:nvGrpSpPr>
        <p:grpSpPr>
          <a:xfrm>
            <a:off x="2379028" y="3182466"/>
            <a:ext cx="2490665" cy="4146248"/>
            <a:chOff x="0" y="0"/>
            <a:chExt cx="2490663" cy="4146247"/>
          </a:xfrm>
        </p:grpSpPr>
        <p:grpSp>
          <p:nvGrpSpPr>
            <p:cNvPr id="1257" name="Group 1257"/>
            <p:cNvGrpSpPr/>
            <p:nvPr/>
          </p:nvGrpSpPr>
          <p:grpSpPr>
            <a:xfrm>
              <a:off x="737233" y="-1"/>
              <a:ext cx="1753431" cy="3599390"/>
              <a:chOff x="5054600" y="-3142188"/>
              <a:chExt cx="1753429" cy="3599388"/>
            </a:xfrm>
          </p:grpSpPr>
          <p:sp>
            <p:nvSpPr>
              <p:cNvPr id="1254" name="Shape 1254"/>
              <p:cNvSpPr/>
              <p:nvPr/>
            </p:nvSpPr>
            <p:spPr>
              <a:xfrm>
                <a:off x="5054600" y="0"/>
                <a:ext cx="457201" cy="45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C6E6E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57799" marR="57799" lvl="0" algn="l" defTabSz="1295400">
                  <a:defRPr sz="2400">
                    <a:uFill>
                      <a:solidFill/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 flipH="1">
                <a:off x="5372823" y="430258"/>
                <a:ext cx="143520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256" name="Shape 1256"/>
              <p:cNvSpPr/>
              <p:nvPr/>
            </p:nvSpPr>
            <p:spPr>
              <a:xfrm flipV="1">
                <a:off x="5189546" y="-3142189"/>
                <a:ext cx="1332190" cy="32342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258" name="Shape 1258"/>
            <p:cNvSpPr/>
            <p:nvPr/>
          </p:nvSpPr>
          <p:spPr>
            <a:xfrm>
              <a:off x="0" y="3699018"/>
              <a:ext cx="1832873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Los Angeles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(left)">
                                      <p:cBhvr>
                                        <p:cTn id="6" dur="2500" fill="hold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" grpId="1" animBg="1" advAuto="0"/>
      <p:bldP spid="1259" grpId="2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Shape 1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Many applications</a:t>
            </a:r>
          </a:p>
        </p:txBody>
      </p:sp>
      <p:sp>
        <p:nvSpPr>
          <p:cNvPr id="1262" name="Shape 1262"/>
          <p:cNvSpPr>
            <a:spLocks noGrp="1"/>
          </p:cNvSpPr>
          <p:nvPr>
            <p:ph type="body" idx="1"/>
          </p:nvPr>
        </p:nvSpPr>
        <p:spPr>
          <a:xfrm>
            <a:off x="1219200" y="2286000"/>
            <a:ext cx="11709400" cy="74803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Communications: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Nodes : computers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Edges: direct connections between computers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Transportation: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Nodes: cities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Edges: roads, air routes, train tracks, etc.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Social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Nodes: people</a:t>
            </a:r>
          </a:p>
          <a:p>
            <a:pPr lvl="1">
              <a:lnSpc>
                <a:spcPct val="90000"/>
              </a:lnSpc>
              <a:defRPr sz="1800">
                <a:uFillTx/>
              </a:defRPr>
            </a:pPr>
            <a:r>
              <a:rPr sz="3800">
                <a:uFill>
                  <a:solidFill/>
                </a:uFill>
              </a:rPr>
              <a:t>Edges: friendships, common interests, etc.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Shape 1264"/>
          <p:cNvSpPr>
            <a:spLocks noGrp="1"/>
          </p:cNvSpPr>
          <p:nvPr>
            <p:ph type="sldNum" sz="quarter" idx="2"/>
          </p:nvPr>
        </p:nvSpPr>
        <p:spPr>
          <a:xfrm>
            <a:off x="10554163" y="8882098"/>
            <a:ext cx="566342" cy="558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 lvl="0">
              <a:defRPr sz="1800">
                <a:uFillTx/>
              </a:defRPr>
            </a:pPr>
            <a:fld id="{86CB4B4D-7CA3-9044-876B-883B54F8677D}" type="slidenum">
              <a:rPr sz="3200">
                <a:uFill>
                  <a:solidFill/>
                </a:uFill>
              </a:rPr>
              <a:t>46</a:t>
            </a:fld>
            <a:endParaRPr sz="3200">
              <a:uFill>
                <a:solidFill/>
              </a:uFill>
            </a:endParaRPr>
          </a:p>
        </p:txBody>
      </p:sp>
      <p:sp>
        <p:nvSpPr>
          <p:cNvPr id="1265" name="Shape 1265"/>
          <p:cNvSpPr/>
          <p:nvPr/>
        </p:nvSpPr>
        <p:spPr>
          <a:xfrm>
            <a:off x="8862507" y="101843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66" name="Shape 1266"/>
          <p:cNvSpPr/>
          <p:nvPr/>
        </p:nvSpPr>
        <p:spPr>
          <a:xfrm>
            <a:off x="8786307" y="205983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67" name="Shape 1267"/>
          <p:cNvSpPr/>
          <p:nvPr/>
        </p:nvSpPr>
        <p:spPr>
          <a:xfrm>
            <a:off x="9903907" y="209793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x="7567107" y="87873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x="10907207" y="212333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0" name="Shape 1270"/>
          <p:cNvSpPr/>
          <p:nvPr/>
        </p:nvSpPr>
        <p:spPr>
          <a:xfrm>
            <a:off x="7427407" y="203443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x="8365642" y="639226"/>
            <a:ext cx="96833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Tokyo</a:t>
            </a:r>
          </a:p>
        </p:txBody>
      </p:sp>
      <p:sp>
        <p:nvSpPr>
          <p:cNvPr id="1272" name="Shape 1272"/>
          <p:cNvSpPr/>
          <p:nvPr/>
        </p:nvSpPr>
        <p:spPr>
          <a:xfrm>
            <a:off x="7884607" y="2491637"/>
            <a:ext cx="118874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Sydney</a:t>
            </a:r>
          </a:p>
        </p:txBody>
      </p:sp>
      <p:sp>
        <p:nvSpPr>
          <p:cNvPr id="1273" name="Shape 1273"/>
          <p:cNvSpPr/>
          <p:nvPr/>
        </p:nvSpPr>
        <p:spPr>
          <a:xfrm>
            <a:off x="6017707" y="878737"/>
            <a:ext cx="146020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Shanghai</a:t>
            </a:r>
          </a:p>
        </p:txBody>
      </p:sp>
      <p:sp>
        <p:nvSpPr>
          <p:cNvPr id="1274" name="Shape 1274"/>
          <p:cNvSpPr/>
          <p:nvPr/>
        </p:nvSpPr>
        <p:spPr>
          <a:xfrm>
            <a:off x="5725607" y="2047137"/>
            <a:ext cx="1697290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Hong Kong</a:t>
            </a:r>
          </a:p>
        </p:txBody>
      </p:sp>
      <p:sp>
        <p:nvSpPr>
          <p:cNvPr id="1275" name="Shape 1275"/>
          <p:cNvSpPr/>
          <p:nvPr/>
        </p:nvSpPr>
        <p:spPr>
          <a:xfrm>
            <a:off x="9624507" y="2618637"/>
            <a:ext cx="142597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Auckland</a:t>
            </a:r>
          </a:p>
        </p:txBody>
      </p:sp>
      <p:sp>
        <p:nvSpPr>
          <p:cNvPr id="1276" name="Shape 1276"/>
          <p:cNvSpPr/>
          <p:nvPr/>
        </p:nvSpPr>
        <p:spPr>
          <a:xfrm>
            <a:off x="11212007" y="1983637"/>
            <a:ext cx="15954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Rarotonga</a:t>
            </a:r>
          </a:p>
        </p:txBody>
      </p:sp>
      <p:sp>
        <p:nvSpPr>
          <p:cNvPr id="1277" name="Shape 1277"/>
          <p:cNvSpPr/>
          <p:nvPr/>
        </p:nvSpPr>
        <p:spPr>
          <a:xfrm>
            <a:off x="9408695" y="753474"/>
            <a:ext cx="183287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Los Angeles</a:t>
            </a:r>
          </a:p>
        </p:txBody>
      </p:sp>
      <p:sp>
        <p:nvSpPr>
          <p:cNvPr id="1278" name="Shape 1278"/>
          <p:cNvSpPr/>
          <p:nvPr/>
        </p:nvSpPr>
        <p:spPr>
          <a:xfrm flipH="1">
            <a:off x="9027447" y="1475637"/>
            <a:ext cx="89060" cy="556796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9" name="Shape 1279"/>
          <p:cNvSpPr/>
          <p:nvPr/>
        </p:nvSpPr>
        <p:spPr>
          <a:xfrm flipH="1">
            <a:off x="9223895" y="2390037"/>
            <a:ext cx="680012" cy="139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0" name="Shape 1280"/>
          <p:cNvSpPr/>
          <p:nvPr/>
        </p:nvSpPr>
        <p:spPr>
          <a:xfrm flipH="1">
            <a:off x="10371101" y="2339217"/>
            <a:ext cx="536106" cy="17586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1" name="Shape 1281"/>
          <p:cNvSpPr/>
          <p:nvPr/>
        </p:nvSpPr>
        <p:spPr>
          <a:xfrm flipV="1">
            <a:off x="7868098" y="2275731"/>
            <a:ext cx="917858" cy="2540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2" name="Shape 1282"/>
          <p:cNvSpPr/>
          <p:nvPr/>
        </p:nvSpPr>
        <p:spPr>
          <a:xfrm>
            <a:off x="7922707" y="1285137"/>
            <a:ext cx="931507" cy="82858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3" name="Shape 1283"/>
          <p:cNvSpPr/>
          <p:nvPr/>
        </p:nvSpPr>
        <p:spPr>
          <a:xfrm flipH="1">
            <a:off x="7668336" y="1325276"/>
            <a:ext cx="114836" cy="70611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4" name="Shape 1284"/>
          <p:cNvSpPr/>
          <p:nvPr/>
        </p:nvSpPr>
        <p:spPr>
          <a:xfrm flipH="1" flipV="1">
            <a:off x="8027330" y="1119672"/>
            <a:ext cx="831948" cy="115084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5" name="Shape 1285"/>
          <p:cNvSpPr/>
          <p:nvPr/>
        </p:nvSpPr>
        <p:spPr>
          <a:xfrm flipH="1">
            <a:off x="7803239" y="1272437"/>
            <a:ext cx="1054444" cy="77717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6" name="Shape 1286"/>
          <p:cNvSpPr/>
          <p:nvPr/>
        </p:nvSpPr>
        <p:spPr>
          <a:xfrm flipH="1">
            <a:off x="9137216" y="1332814"/>
            <a:ext cx="961551" cy="780669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7" name="Shape 1287"/>
          <p:cNvSpPr/>
          <p:nvPr/>
        </p:nvSpPr>
        <p:spPr>
          <a:xfrm flipV="1">
            <a:off x="9268907" y="1145382"/>
            <a:ext cx="684625" cy="63556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8" name="Shape 1288"/>
          <p:cNvSpPr/>
          <p:nvPr/>
        </p:nvSpPr>
        <p:spPr>
          <a:xfrm>
            <a:off x="263169" y="498704"/>
            <a:ext cx="2110177" cy="841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57799" marR="57799" algn="l" defTabSz="1295400">
              <a:defRPr sz="5200">
                <a:solidFill>
                  <a:srgbClr val="531B93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200">
                <a:solidFill>
                  <a:srgbClr val="531B93"/>
                </a:solidFill>
                <a:uFill>
                  <a:solidFill>
                    <a:srgbClr val="0433FF"/>
                  </a:solidFill>
                </a:uFill>
              </a:rPr>
              <a:t>Graph</a:t>
            </a:r>
          </a:p>
        </p:txBody>
      </p:sp>
      <p:sp>
        <p:nvSpPr>
          <p:cNvPr id="1289" name="Shape 1289"/>
          <p:cNvSpPr/>
          <p:nvPr/>
        </p:nvSpPr>
        <p:spPr>
          <a:xfrm>
            <a:off x="9675307" y="109463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90" name="Shape 1290"/>
          <p:cNvSpPr/>
          <p:nvPr/>
        </p:nvSpPr>
        <p:spPr>
          <a:xfrm>
            <a:off x="941989" y="7182648"/>
            <a:ext cx="1117457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|V| = </a:t>
            </a:r>
          </a:p>
        </p:txBody>
      </p:sp>
      <p:sp>
        <p:nvSpPr>
          <p:cNvPr id="1291" name="Shape 1291"/>
          <p:cNvSpPr/>
          <p:nvPr/>
        </p:nvSpPr>
        <p:spPr>
          <a:xfrm>
            <a:off x="2038018" y="7228784"/>
            <a:ext cx="39812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7</a:t>
            </a:r>
          </a:p>
        </p:txBody>
      </p:sp>
      <p:sp>
        <p:nvSpPr>
          <p:cNvPr id="1292" name="Shape 1292"/>
          <p:cNvSpPr/>
          <p:nvPr/>
        </p:nvSpPr>
        <p:spPr>
          <a:xfrm>
            <a:off x="941989" y="8047966"/>
            <a:ext cx="1117457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|E| = </a:t>
            </a:r>
          </a:p>
        </p:txBody>
      </p:sp>
      <p:sp>
        <p:nvSpPr>
          <p:cNvPr id="1293" name="Shape 1293"/>
          <p:cNvSpPr/>
          <p:nvPr/>
        </p:nvSpPr>
        <p:spPr>
          <a:xfrm>
            <a:off x="2038018" y="8041719"/>
            <a:ext cx="398121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9</a:t>
            </a:r>
          </a:p>
        </p:txBody>
      </p:sp>
      <p:sp>
        <p:nvSpPr>
          <p:cNvPr id="1294" name="Shape 1294"/>
          <p:cNvSpPr/>
          <p:nvPr/>
        </p:nvSpPr>
        <p:spPr>
          <a:xfrm>
            <a:off x="157818" y="1801868"/>
            <a:ext cx="11632312" cy="516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383540" marR="57799" lvl="0" indent="-342900" algn="l" defTabSz="12954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G = (V,E)</a:t>
            </a:r>
          </a:p>
          <a:p>
            <a:pPr marL="987777" marR="57799" lvl="1" indent="-543277" algn="l" defTabSz="1295400">
              <a:lnSpc>
                <a:spcPct val="90000"/>
              </a:lnSpc>
              <a:spcBef>
                <a:spcPts val="1000"/>
              </a:spcBef>
              <a:buSzPct val="45000"/>
              <a:buBlip>
                <a:blip r:embed="rId2"/>
              </a:buBlip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V is a set of </a:t>
            </a:r>
            <a:r>
              <a:rPr sz="32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nodes/vertices</a:t>
            </a: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marL="987777" marR="57799" lvl="1" indent="-543277" algn="l" defTabSz="1295400">
              <a:lnSpc>
                <a:spcPct val="90000"/>
              </a:lnSpc>
              <a:spcBef>
                <a:spcPts val="1000"/>
              </a:spcBef>
              <a:buSzPct val="45000"/>
              <a:buBlip>
                <a:blip r:embed="rId2"/>
              </a:buBlip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E is a set of pairs of vertices, called </a:t>
            </a:r>
            <a:r>
              <a:rPr sz="32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edges</a:t>
            </a: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marL="383540" marR="57799" lvl="0" indent="-342900" algn="l" defTabSz="12954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800"/>
            </a:pPr>
            <a:r>
              <a:rPr sz="36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Example:</a:t>
            </a:r>
          </a:p>
          <a:p>
            <a:pPr marL="889000" marR="57799" lvl="1" indent="-444500" algn="l" defTabSz="1295400">
              <a:lnSpc>
                <a:spcPct val="90000"/>
              </a:lnSpc>
              <a:spcBef>
                <a:spcPts val="1200"/>
              </a:spcBef>
              <a:buSzPct val="45000"/>
              <a:buBlip>
                <a:blip r:embed="rId2"/>
              </a:buBlip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sz="32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represent an airport</a:t>
            </a:r>
          </a:p>
          <a:p>
            <a:pPr marL="57799" marR="57799" lvl="2" indent="685800" algn="l" defTabSz="1295400">
              <a:spcBef>
                <a:spcPts val="1200"/>
              </a:spcBef>
              <a:defRPr sz="1800"/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V = {Shanghai, Tokyo, Los Angeles, Hong Kong, Sydney, Auckland, Rarotonga}</a:t>
            </a:r>
          </a:p>
          <a:p>
            <a:pPr marL="889000" marR="57799" lvl="1" indent="-444500" algn="l" defTabSz="1295400">
              <a:lnSpc>
                <a:spcPct val="90000"/>
              </a:lnSpc>
              <a:spcBef>
                <a:spcPts val="1200"/>
              </a:spcBef>
              <a:buSzPct val="45000"/>
              <a:buBlip>
                <a:blip r:embed="rId2"/>
              </a:buBlip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sz="32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edge</a:t>
            </a: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represents a flight route between two airports</a:t>
            </a:r>
          </a:p>
          <a:p>
            <a:pPr marL="57799" marR="57799" lvl="2" indent="685800" algn="l" defTabSz="1295400">
              <a:defRPr sz="1800"/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E = {(Shanghai, Tokyo), (Shanghai, Hong Kong), (Shanghai, Sydney),</a:t>
            </a:r>
          </a:p>
          <a:p>
            <a:pPr marL="57799" marR="57799" lvl="2" indent="685800" algn="l" defTabSz="1295400">
              <a:defRPr sz="1800"/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(Tokyo, Hong Kong), (Tokyo, Syndey), (Tokyo, Los Angeles), </a:t>
            </a:r>
          </a:p>
          <a:p>
            <a:pPr marL="57799" marR="57799" lvl="1" indent="342900" algn="l" defTabSz="1295400">
              <a:defRPr sz="1800"/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(Hong Kong, Sydney), (Sydney, Auckland), (AuckLand, Rarotonga)}</a:t>
            </a:r>
          </a:p>
        </p:txBody>
      </p:sp>
      <p:grpSp>
        <p:nvGrpSpPr>
          <p:cNvPr id="1297" name="Group 1297"/>
          <p:cNvGrpSpPr/>
          <p:nvPr/>
        </p:nvGrpSpPr>
        <p:grpSpPr>
          <a:xfrm>
            <a:off x="10650201" y="-59941"/>
            <a:ext cx="2518549" cy="812801"/>
            <a:chOff x="0" y="0"/>
            <a:chExt cx="2518547" cy="812800"/>
          </a:xfrm>
        </p:grpSpPr>
        <p:sp>
          <p:nvSpPr>
            <p:cNvPr id="1295" name="Shape 1295"/>
            <p:cNvSpPr/>
            <p:nvPr/>
          </p:nvSpPr>
          <p:spPr>
            <a:xfrm>
              <a:off x="0" y="0"/>
              <a:ext cx="2518548" cy="812800"/>
            </a:xfrm>
            <a:prstGeom prst="wedgeEllipseCallout">
              <a:avLst>
                <a:gd name="adj1" fmla="val -49597"/>
                <a:gd name="adj2" fmla="val 70000"/>
              </a:avLst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58576" y="233963"/>
              <a:ext cx="2401417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l" defTabSz="457200">
                <a:defRPr sz="1800"/>
              </a:pPr>
              <a:r>
                <a:rPr sz="1200">
                  <a:latin typeface="Helvetica"/>
                  <a:ea typeface="Helvetica"/>
                  <a:cs typeface="Helvetica"/>
                  <a:sym typeface="Helvetica"/>
                </a:rPr>
                <a:t>sometimes the vertex are labeled</a:t>
              </a:r>
            </a:p>
            <a:p>
              <a:pPr lvl="0" algn="l" defTabSz="457200">
                <a:defRPr sz="1800"/>
              </a:pPr>
              <a:r>
                <a:rPr sz="1200">
                  <a:latin typeface="Helvetica"/>
                  <a:ea typeface="Helvetica"/>
                  <a:cs typeface="Helvetica"/>
                  <a:sym typeface="Helvetica"/>
                </a:rPr>
                <a:t>i.e. assigned a unique identifier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7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Shape 1299"/>
          <p:cNvSpPr>
            <a:spLocks noGrp="1"/>
          </p:cNvSpPr>
          <p:nvPr>
            <p:ph type="sldNum" sz="quarter" idx="2"/>
          </p:nvPr>
        </p:nvSpPr>
        <p:spPr>
          <a:xfrm>
            <a:off x="12509963" y="9201386"/>
            <a:ext cx="566342" cy="5582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3200"/>
            </a:lvl1pPr>
          </a:lstStyle>
          <a:p>
            <a:pPr lvl="0">
              <a:defRPr sz="1800">
                <a:uFillTx/>
              </a:defRPr>
            </a:pPr>
            <a:fld id="{86CB4B4D-7CA3-9044-876B-883B54F8677D}" type="slidenum">
              <a:rPr sz="3200">
                <a:uFill>
                  <a:solidFill/>
                </a:uFill>
              </a:rPr>
              <a:t>47</a:t>
            </a:fld>
            <a:endParaRPr sz="3200">
              <a:uFill>
                <a:solidFill/>
              </a:uFill>
            </a:endParaRPr>
          </a:p>
        </p:txBody>
      </p:sp>
      <p:sp>
        <p:nvSpPr>
          <p:cNvPr id="1300" name="Shape 1300"/>
          <p:cNvSpPr/>
          <p:nvPr/>
        </p:nvSpPr>
        <p:spPr>
          <a:xfrm>
            <a:off x="190509" y="11308234"/>
            <a:ext cx="1187450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57799" marR="57799" algn="l" defTabSz="1295400">
              <a:def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path: Los Angeles,Tokyo, Shanghai, Sydney, Auckland</a:t>
            </a:r>
          </a:p>
        </p:txBody>
      </p:sp>
      <p:grpSp>
        <p:nvGrpSpPr>
          <p:cNvPr id="1325" name="Group 1325"/>
          <p:cNvGrpSpPr/>
          <p:nvPr/>
        </p:nvGrpSpPr>
        <p:grpSpPr>
          <a:xfrm>
            <a:off x="-63930" y="6628498"/>
            <a:ext cx="6043741" cy="2388803"/>
            <a:chOff x="0" y="0"/>
            <a:chExt cx="6043739" cy="2388801"/>
          </a:xfrm>
        </p:grpSpPr>
        <p:sp>
          <p:nvSpPr>
            <p:cNvPr id="1301" name="Shape 1301"/>
            <p:cNvSpPr/>
            <p:nvPr/>
          </p:nvSpPr>
          <p:spPr>
            <a:xfrm>
              <a:off x="2703838" y="398878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627638" y="1440278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3745238" y="1478378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408438" y="259178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748538" y="1503778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1268738" y="1414878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63725" y="0"/>
              <a:ext cx="96833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Tokyo</a:t>
              </a: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053518" y="1941573"/>
              <a:ext cx="118874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Sydney</a:t>
              </a: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0" y="187042"/>
              <a:ext cx="146020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Shanghai</a:t>
              </a: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8901" y="1768017"/>
              <a:ext cx="1697291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Hong Kong</a:t>
              </a: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3306003" y="1189058"/>
              <a:ext cx="142597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Auckland</a:t>
              </a: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4448248" y="1004593"/>
              <a:ext cx="1595492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Rarotonga</a:t>
              </a: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3835573" y="278921"/>
              <a:ext cx="1832873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Los Angeles</a:t>
              </a:r>
            </a:p>
          </p:txBody>
        </p:sp>
        <p:sp>
          <p:nvSpPr>
            <p:cNvPr id="1314" name="Shape 1314"/>
            <p:cNvSpPr/>
            <p:nvPr/>
          </p:nvSpPr>
          <p:spPr>
            <a:xfrm flipH="1">
              <a:off x="2868778" y="856078"/>
              <a:ext cx="89061" cy="5567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 flipH="1">
              <a:off x="3065226" y="1770478"/>
              <a:ext cx="680013" cy="13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 flipH="1">
              <a:off x="4212433" y="1719658"/>
              <a:ext cx="536106" cy="175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 flipV="1">
              <a:off x="1709430" y="1656172"/>
              <a:ext cx="917857" cy="254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1764038" y="665578"/>
              <a:ext cx="931508" cy="8285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 flipH="1">
              <a:off x="1509667" y="705717"/>
              <a:ext cx="114836" cy="7061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 flipH="1" flipV="1">
              <a:off x="1868662" y="500113"/>
              <a:ext cx="831947" cy="1150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 flipH="1">
              <a:off x="1644571" y="652878"/>
              <a:ext cx="1054443" cy="7771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 flipH="1">
              <a:off x="2978548" y="713255"/>
              <a:ext cx="961550" cy="7806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 flipV="1">
              <a:off x="3110238" y="525823"/>
              <a:ext cx="684625" cy="635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3516638" y="475078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26" name="Shape 1326"/>
          <p:cNvSpPr/>
          <p:nvPr/>
        </p:nvSpPr>
        <p:spPr>
          <a:xfrm>
            <a:off x="157832" y="9354839"/>
            <a:ext cx="422186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57799" marR="57799" lvl="0" algn="l" defTabSz="1295400">
              <a:defRPr sz="1800"/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Shanghai is </a:t>
            </a:r>
            <a:r>
              <a:rPr sz="24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rPr>
              <a:t>adjacent</a:t>
            </a: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to Tokyo</a:t>
            </a:r>
          </a:p>
        </p:txBody>
      </p:sp>
      <p:sp>
        <p:nvSpPr>
          <p:cNvPr id="1327" name="Shape 1327"/>
          <p:cNvSpPr/>
          <p:nvPr/>
        </p:nvSpPr>
        <p:spPr>
          <a:xfrm>
            <a:off x="250326" y="8981444"/>
            <a:ext cx="589425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57799" marR="57799" lvl="0" algn="l" defTabSz="1295400">
              <a:defRPr sz="1800"/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Tokyo is </a:t>
            </a:r>
            <a:r>
              <a:rPr sz="24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rPr>
              <a:t>adjacent</a:t>
            </a: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to Shanghai</a:t>
            </a:r>
          </a:p>
        </p:txBody>
      </p:sp>
      <p:sp>
        <p:nvSpPr>
          <p:cNvPr id="1328" name="Shape 1328"/>
          <p:cNvSpPr/>
          <p:nvPr/>
        </p:nvSpPr>
        <p:spPr>
          <a:xfrm>
            <a:off x="6882772" y="6123895"/>
            <a:ext cx="706943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57799" marR="57799" lvl="0" algn="l" defTabSz="1295400">
              <a:defRPr sz="1800"/>
            </a:pPr>
            <a:r>
              <a:rPr sz="2400">
                <a:solidFill>
                  <a:srgbClr val="011993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rPr>
              <a:t>Directed</a:t>
            </a:r>
            <a:r>
              <a:rPr sz="24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rPr>
              <a:t> Graph: all edges are </a:t>
            </a:r>
            <a:r>
              <a:rPr sz="2400">
                <a:solidFill>
                  <a:srgbClr val="531B93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rPr>
              <a:t>directed</a:t>
            </a:r>
          </a:p>
        </p:txBody>
      </p:sp>
      <p:grpSp>
        <p:nvGrpSpPr>
          <p:cNvPr id="1358" name="Group 1358"/>
          <p:cNvGrpSpPr/>
          <p:nvPr/>
        </p:nvGrpSpPr>
        <p:grpSpPr>
          <a:xfrm>
            <a:off x="6685992" y="6740443"/>
            <a:ext cx="6476802" cy="2365521"/>
            <a:chOff x="0" y="0"/>
            <a:chExt cx="6476801" cy="2365519"/>
          </a:xfrm>
        </p:grpSpPr>
        <p:sp>
          <p:nvSpPr>
            <p:cNvPr id="1329" name="Shape 1329"/>
            <p:cNvSpPr/>
            <p:nvPr/>
          </p:nvSpPr>
          <p:spPr>
            <a:xfrm>
              <a:off x="3136900" y="445091"/>
              <a:ext cx="4572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3060700" y="1486491"/>
              <a:ext cx="4572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4178300" y="1524591"/>
              <a:ext cx="4572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841500" y="305391"/>
              <a:ext cx="4572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5181600" y="1549991"/>
              <a:ext cx="392912" cy="39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701800" y="1461091"/>
              <a:ext cx="4572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637653" y="0"/>
              <a:ext cx="968331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Tokyo</a:t>
              </a: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159000" y="1918291"/>
              <a:ext cx="118874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Sydney</a:t>
              </a: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92100" y="305391"/>
              <a:ext cx="146020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Shanghai</a:t>
              </a: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0" y="1473791"/>
              <a:ext cx="169729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Hong Kong</a:t>
              </a: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3701849" y="1192739"/>
              <a:ext cx="142597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Auckland</a:t>
              </a: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881309" y="1048955"/>
              <a:ext cx="1595493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Rarotonga</a:t>
              </a: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3944937" y="50728"/>
              <a:ext cx="1832873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Los Angeles</a:t>
              </a: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3949700" y="521291"/>
              <a:ext cx="4572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 flipV="1">
              <a:off x="2070100" y="826092"/>
              <a:ext cx="1117600" cy="6985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 flipH="1" flipV="1">
              <a:off x="2268516" y="457791"/>
              <a:ext cx="919184" cy="88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 flipH="1" flipV="1">
              <a:off x="3568699" y="533992"/>
              <a:ext cx="469901" cy="508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3568700" y="798462"/>
              <a:ext cx="419100" cy="403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517900" y="1829391"/>
              <a:ext cx="659282" cy="122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 flipH="1" flipV="1">
              <a:off x="3543300" y="1689691"/>
              <a:ext cx="627084" cy="325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 flipH="1" flipV="1">
              <a:off x="4610100" y="1616741"/>
              <a:ext cx="627084" cy="325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4572000" y="1918291"/>
              <a:ext cx="659282" cy="122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59000" y="1810670"/>
              <a:ext cx="901308" cy="104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 flipH="1" flipV="1">
              <a:off x="2159000" y="1620641"/>
              <a:ext cx="901700" cy="436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 flipH="1">
              <a:off x="1942934" y="762591"/>
              <a:ext cx="105168" cy="696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 flipH="1" flipV="1">
              <a:off x="2171562" y="751757"/>
              <a:ext cx="939938" cy="8363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 flipV="1">
              <a:off x="3342587" y="914991"/>
              <a:ext cx="31597" cy="5715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 flipV="1">
              <a:off x="3416300" y="914991"/>
              <a:ext cx="618285" cy="609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 flipH="1">
              <a:off x="3517900" y="953091"/>
              <a:ext cx="660400" cy="6214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359" name="Shape 1359"/>
          <p:cNvSpPr/>
          <p:nvPr/>
        </p:nvSpPr>
        <p:spPr>
          <a:xfrm>
            <a:off x="7342760" y="8931269"/>
            <a:ext cx="422186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57799" marR="57799" lvl="0" algn="l" defTabSz="1295400">
              <a:defRPr sz="1800"/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Tokyo is </a:t>
            </a:r>
            <a:r>
              <a:rPr sz="24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adjacent</a:t>
            </a: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to Shanghai</a:t>
            </a:r>
          </a:p>
        </p:txBody>
      </p:sp>
      <p:sp>
        <p:nvSpPr>
          <p:cNvPr id="1360" name="Shape 1360"/>
          <p:cNvSpPr/>
          <p:nvPr/>
        </p:nvSpPr>
        <p:spPr>
          <a:xfrm>
            <a:off x="7339943" y="9330804"/>
            <a:ext cx="51689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57799" marR="57799" lvl="0" algn="l" defTabSz="1295400">
              <a:defRPr sz="1800"/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Shanghai is </a:t>
            </a:r>
            <a:r>
              <a:rPr sz="24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4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adjacent</a:t>
            </a: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to Tokyo</a:t>
            </a:r>
          </a:p>
        </p:txBody>
      </p:sp>
      <p:sp>
        <p:nvSpPr>
          <p:cNvPr id="1361" name="Shape 1361"/>
          <p:cNvSpPr/>
          <p:nvPr/>
        </p:nvSpPr>
        <p:spPr>
          <a:xfrm>
            <a:off x="-42387" y="6087160"/>
            <a:ext cx="60006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57799" marR="57799" lvl="0" algn="l" defTabSz="1295400">
              <a:defRPr sz="1800"/>
            </a:pPr>
            <a:r>
              <a:rPr sz="2400">
                <a:solidFill>
                  <a:srgbClr val="011993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rPr>
              <a:t>Undirected</a:t>
            </a:r>
            <a:r>
              <a:rPr sz="24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rPr>
              <a:t> Graph: all edges are </a:t>
            </a:r>
            <a:r>
              <a:rPr sz="2400">
                <a:solidFill>
                  <a:srgbClr val="531B93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rPr>
              <a:t>undirected</a:t>
            </a:r>
          </a:p>
        </p:txBody>
      </p:sp>
      <p:sp>
        <p:nvSpPr>
          <p:cNvPr id="1362" name="Shape 1362"/>
          <p:cNvSpPr/>
          <p:nvPr/>
        </p:nvSpPr>
        <p:spPr>
          <a:xfrm>
            <a:off x="190509" y="11308234"/>
            <a:ext cx="1187450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57799" marR="57799" algn="l" defTabSz="1295400">
              <a:def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path: Los Angeles,Tokyo, Shanghai, Sydney, Auckland</a:t>
            </a:r>
          </a:p>
        </p:txBody>
      </p:sp>
      <p:sp>
        <p:nvSpPr>
          <p:cNvPr id="1363" name="Shape 1363"/>
          <p:cNvSpPr/>
          <p:nvPr/>
        </p:nvSpPr>
        <p:spPr>
          <a:xfrm>
            <a:off x="168616" y="-63613"/>
            <a:ext cx="3814531" cy="841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57799" marR="57799" algn="l" defTabSz="1295400">
              <a:defRPr sz="5200">
                <a:solidFill>
                  <a:srgbClr val="531B93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200">
                <a:solidFill>
                  <a:srgbClr val="531B93"/>
                </a:solidFill>
                <a:uFill>
                  <a:solidFill>
                    <a:srgbClr val="0433FF"/>
                  </a:solidFill>
                </a:uFill>
              </a:rPr>
              <a:t>Edge Types</a:t>
            </a:r>
          </a:p>
        </p:txBody>
      </p:sp>
      <p:sp>
        <p:nvSpPr>
          <p:cNvPr id="1364" name="Shape 1364"/>
          <p:cNvSpPr/>
          <p:nvPr/>
        </p:nvSpPr>
        <p:spPr>
          <a:xfrm>
            <a:off x="59987" y="783224"/>
            <a:ext cx="12135546" cy="508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383540" marR="57799" lvl="0" indent="-342900" algn="l" defTabSz="1295400">
              <a:lnSpc>
                <a:spcPct val="80000"/>
              </a:lnSpc>
              <a:spcBef>
                <a:spcPts val="1000"/>
              </a:spcBef>
              <a:buSzPct val="100000"/>
              <a:buChar char="•"/>
              <a:defRPr sz="1800"/>
            </a:pPr>
            <a:r>
              <a:rPr sz="2800" b="1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Undirected</a:t>
            </a:r>
          </a:p>
          <a:p>
            <a:pPr marL="987777" marR="57799" lvl="1" indent="-543277" algn="l" defTabSz="1295400">
              <a:lnSpc>
                <a:spcPct val="80000"/>
              </a:lnSpc>
              <a:spcBef>
                <a:spcPts val="1000"/>
              </a:spcBef>
              <a:buSzPct val="45000"/>
              <a:buBlip>
                <a:blip r:embed="rId2"/>
              </a:buBlip>
              <a:defRPr sz="1800"/>
            </a:pPr>
            <a:r>
              <a: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unordered pair of </a:t>
            </a:r>
            <a:r>
              <a:rPr sz="28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nodes/vertices (u,v)</a:t>
            </a:r>
          </a:p>
          <a:p>
            <a:pPr marL="987777" marR="57799" lvl="1" indent="-543277" algn="l" defTabSz="1295400">
              <a:lnSpc>
                <a:spcPct val="80000"/>
              </a:lnSpc>
              <a:spcBef>
                <a:spcPts val="1000"/>
              </a:spcBef>
              <a:buSzPct val="45000"/>
              <a:buBlip>
                <a:blip r:embed="rId2"/>
              </a:buBlip>
              <a:defRPr sz="1800"/>
            </a:pPr>
            <a:r>
              <a:rPr sz="28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(u,v) </a:t>
            </a:r>
            <a:r>
              <a: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is the same as</a:t>
            </a:r>
            <a:r>
              <a:rPr sz="28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(v,u)</a:t>
            </a:r>
            <a:endParaRPr sz="28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marL="383540" marR="57799" lvl="0" indent="-342900" algn="l" defTabSz="1295400">
              <a:lnSpc>
                <a:spcPct val="80000"/>
              </a:lnSpc>
              <a:spcBef>
                <a:spcPts val="1000"/>
              </a:spcBef>
              <a:buSzPct val="100000"/>
              <a:buChar char="•"/>
              <a:defRPr sz="1800"/>
            </a:pPr>
            <a:r>
              <a:rPr sz="2800" b="1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Directed</a:t>
            </a:r>
          </a:p>
          <a:p>
            <a:pPr marL="889000" marR="57799" lvl="1" indent="-444500" algn="l" defTabSz="1295400">
              <a:lnSpc>
                <a:spcPct val="80000"/>
              </a:lnSpc>
              <a:spcBef>
                <a:spcPts val="1200"/>
              </a:spcBef>
              <a:buSzPct val="45000"/>
              <a:buBlip>
                <a:blip r:embed="rId2"/>
              </a:buBlip>
              <a:defRPr sz="1800"/>
            </a:pPr>
            <a:r>
              <a: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ordered pair of </a:t>
            </a:r>
            <a:r>
              <a:rPr sz="28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nodes/vertices (u,v)</a:t>
            </a:r>
          </a:p>
          <a:p>
            <a:pPr marL="889000" marR="57799" lvl="1" indent="-444500" algn="l" defTabSz="1295400">
              <a:lnSpc>
                <a:spcPct val="80000"/>
              </a:lnSpc>
              <a:spcBef>
                <a:spcPts val="1200"/>
              </a:spcBef>
              <a:buSzPct val="45000"/>
              <a:buBlip>
                <a:blip r:embed="rId2"/>
              </a:buBlip>
              <a:defRPr sz="1800"/>
            </a:pPr>
            <a:r>
              <a:rPr sz="28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(u,v) </a:t>
            </a:r>
            <a:r>
              <a: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sz="28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(v,u)</a:t>
            </a:r>
            <a:endParaRPr sz="28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marL="987777" marR="57799" lvl="1" indent="-543277" algn="l" defTabSz="1295400">
              <a:lnSpc>
                <a:spcPct val="80000"/>
              </a:lnSpc>
              <a:spcBef>
                <a:spcPts val="1000"/>
              </a:spcBef>
              <a:buSzPct val="45000"/>
              <a:buBlip>
                <a:blip r:embed="rId2"/>
              </a:buBlip>
              <a:defRPr sz="1800"/>
            </a:pPr>
            <a:r>
              <a: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first </a:t>
            </a:r>
            <a:r>
              <a:rPr sz="28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, u, is source/origin, second </a:t>
            </a:r>
            <a:r>
              <a:rPr sz="28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vertex</a:t>
            </a:r>
            <a:r>
              <a: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, v, is destination</a:t>
            </a:r>
          </a:p>
          <a:p>
            <a:pPr marL="290021" marR="57799" lvl="0" indent="-249381" algn="l" defTabSz="1295400">
              <a:lnSpc>
                <a:spcPct val="80000"/>
              </a:lnSpc>
              <a:spcBef>
                <a:spcPts val="1000"/>
              </a:spcBef>
              <a:buSzPct val="100000"/>
              <a:buChar char="•"/>
              <a:defRPr sz="1800"/>
            </a:pPr>
            <a:r>
              <a:rPr sz="2800" b="1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Weighted or Unweighted</a:t>
            </a:r>
          </a:p>
          <a:p>
            <a:pPr marL="889000" marR="57799" lvl="1" indent="-444500" algn="l" defTabSz="1295400">
              <a:lnSpc>
                <a:spcPct val="80000"/>
              </a:lnSpc>
              <a:spcBef>
                <a:spcPts val="1000"/>
              </a:spcBef>
              <a:buSzPct val="45000"/>
              <a:buBlip>
                <a:blip r:embed="rId2"/>
              </a:buBlip>
              <a:defRPr sz="1800"/>
            </a:pPr>
            <a:r>
              <a: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in a weighted graph, every edge (or vertex) has a weight.            Weight function </a:t>
            </a:r>
            <a:r>
              <a:rPr sz="2800" i="1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w: E→</a:t>
            </a:r>
            <a:r>
              <a:rPr sz="2800" b="1" i="1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ℝ</a:t>
            </a:r>
            <a:endParaRPr sz="28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marL="889000" marR="57799" lvl="1" indent="-444500" algn="l" defTabSz="1295400">
              <a:lnSpc>
                <a:spcPct val="80000"/>
              </a:lnSpc>
              <a:spcBef>
                <a:spcPts val="1000"/>
              </a:spcBef>
              <a:buSzPct val="45000"/>
              <a:buBlip>
                <a:blip r:embed="rId2"/>
              </a:buBlip>
              <a:defRPr sz="1800"/>
            </a:pPr>
            <a:r>
              <a: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in an unweighted graph, there is no weight value to a edge (or vertex)</a:t>
            </a:r>
          </a:p>
        </p:txBody>
      </p:sp>
      <p:grpSp>
        <p:nvGrpSpPr>
          <p:cNvPr id="1375" name="Group 1375"/>
          <p:cNvGrpSpPr/>
          <p:nvPr/>
        </p:nvGrpSpPr>
        <p:grpSpPr>
          <a:xfrm>
            <a:off x="1019300" y="6820455"/>
            <a:ext cx="3479201" cy="1780451"/>
            <a:chOff x="0" y="0"/>
            <a:chExt cx="3479200" cy="1780449"/>
          </a:xfrm>
        </p:grpSpPr>
        <p:sp>
          <p:nvSpPr>
            <p:cNvPr id="1365" name="Shape 1365"/>
            <p:cNvSpPr/>
            <p:nvPr/>
          </p:nvSpPr>
          <p:spPr>
            <a:xfrm>
              <a:off x="0" y="736600"/>
              <a:ext cx="34161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3</a:t>
              </a: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809499" y="-1"/>
              <a:ext cx="341615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2</a:t>
              </a: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723302" y="452549"/>
              <a:ext cx="34161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5</a:t>
              </a: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1677506" y="784450"/>
              <a:ext cx="341615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7</a:t>
              </a: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058861" y="126861"/>
              <a:ext cx="34161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9</a:t>
              </a: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140333" y="850872"/>
              <a:ext cx="34161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9</a:t>
              </a: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860942" y="1251618"/>
              <a:ext cx="341615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8</a:t>
              </a: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607650" y="806797"/>
              <a:ext cx="34161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4</a:t>
              </a: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140333" y="1333221"/>
              <a:ext cx="34161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1</a:t>
              </a: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137586" y="1251618"/>
              <a:ext cx="341615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" grpId="2" animBg="1" advAuto="0"/>
      <p:bldP spid="1326" grpId="8" animBg="1" advAuto="0"/>
      <p:bldP spid="1327" grpId="6" animBg="1" advAuto="0"/>
      <p:bldP spid="1328" grpId="5" animBg="1" advAuto="0"/>
      <p:bldP spid="1358" grpId="4" animBg="1" advAuto="0"/>
      <p:bldP spid="1359" grpId="7" animBg="1" advAuto="0"/>
      <p:bldP spid="1360" grpId="9" animBg="1" advAuto="0"/>
      <p:bldP spid="1361" grpId="3" animBg="1" advAuto="0"/>
      <p:bldP spid="1364" grpId="1" build="p" bldLvl="5" animBg="1" advAuto="0"/>
      <p:bldP spid="1375" grpId="1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Shape 1377"/>
          <p:cNvSpPr/>
          <p:nvPr/>
        </p:nvSpPr>
        <p:spPr>
          <a:xfrm>
            <a:off x="4889500" y="33908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b</a:t>
            </a:r>
          </a:p>
        </p:txBody>
      </p:sp>
      <p:sp>
        <p:nvSpPr>
          <p:cNvPr id="1378" name="Shape 1378"/>
          <p:cNvSpPr/>
          <p:nvPr/>
        </p:nvSpPr>
        <p:spPr>
          <a:xfrm>
            <a:off x="5969000" y="58800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i</a:t>
            </a:r>
          </a:p>
        </p:txBody>
      </p:sp>
      <p:sp>
        <p:nvSpPr>
          <p:cNvPr id="1379" name="Shape 1379"/>
          <p:cNvSpPr/>
          <p:nvPr/>
        </p:nvSpPr>
        <p:spPr>
          <a:xfrm>
            <a:off x="6502400" y="67690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k</a:t>
            </a:r>
          </a:p>
        </p:txBody>
      </p:sp>
      <p:sp>
        <p:nvSpPr>
          <p:cNvPr id="1380" name="Shape 1380"/>
          <p:cNvSpPr/>
          <p:nvPr/>
        </p:nvSpPr>
        <p:spPr>
          <a:xfrm>
            <a:off x="4965700" y="43433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d</a:t>
            </a:r>
          </a:p>
        </p:txBody>
      </p:sp>
      <p:sp>
        <p:nvSpPr>
          <p:cNvPr id="1381" name="Shape 1381"/>
          <p:cNvSpPr/>
          <p:nvPr/>
        </p:nvSpPr>
        <p:spPr>
          <a:xfrm>
            <a:off x="6426200" y="49910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j</a:t>
            </a:r>
          </a:p>
        </p:txBody>
      </p:sp>
      <p:sp>
        <p:nvSpPr>
          <p:cNvPr id="1382" name="Shape 1382"/>
          <p:cNvSpPr/>
          <p:nvPr/>
        </p:nvSpPr>
        <p:spPr>
          <a:xfrm>
            <a:off x="5359400" y="49529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g</a:t>
            </a:r>
          </a:p>
        </p:txBody>
      </p:sp>
      <p:sp>
        <p:nvSpPr>
          <p:cNvPr id="1383" name="Shape 1383"/>
          <p:cNvSpPr/>
          <p:nvPr/>
        </p:nvSpPr>
        <p:spPr>
          <a:xfrm>
            <a:off x="4876800" y="24383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a</a:t>
            </a:r>
          </a:p>
        </p:txBody>
      </p:sp>
      <p:sp>
        <p:nvSpPr>
          <p:cNvPr id="1384" name="Shape 1384"/>
          <p:cNvSpPr/>
          <p:nvPr/>
        </p:nvSpPr>
        <p:spPr>
          <a:xfrm flipH="1">
            <a:off x="6337300" y="5454512"/>
            <a:ext cx="268324" cy="48057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5" name="Shape 1385"/>
          <p:cNvSpPr/>
          <p:nvPr/>
        </p:nvSpPr>
        <p:spPr>
          <a:xfrm>
            <a:off x="5689600" y="5384800"/>
            <a:ext cx="332016" cy="55225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6" name="Shape 1386"/>
          <p:cNvSpPr/>
          <p:nvPr/>
        </p:nvSpPr>
        <p:spPr>
          <a:xfrm>
            <a:off x="5270500" y="4775200"/>
            <a:ext cx="141297" cy="26053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7" name="Shape 1387"/>
          <p:cNvSpPr/>
          <p:nvPr/>
        </p:nvSpPr>
        <p:spPr>
          <a:xfrm>
            <a:off x="5130800" y="3822700"/>
            <a:ext cx="50861" cy="51946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8" name="Shape 1388"/>
          <p:cNvSpPr/>
          <p:nvPr/>
        </p:nvSpPr>
        <p:spPr>
          <a:xfrm flipH="1" flipV="1">
            <a:off x="5817947" y="5194228"/>
            <a:ext cx="595553" cy="63572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x="5092700" y="2870200"/>
            <a:ext cx="12761" cy="51946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0" name="Shape 1390"/>
          <p:cNvSpPr/>
          <p:nvPr/>
        </p:nvSpPr>
        <p:spPr>
          <a:xfrm>
            <a:off x="5867400" y="24256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c</a:t>
            </a:r>
          </a:p>
        </p:txBody>
      </p:sp>
      <p:sp>
        <p:nvSpPr>
          <p:cNvPr id="1391" name="Shape 1391"/>
          <p:cNvSpPr/>
          <p:nvPr/>
        </p:nvSpPr>
        <p:spPr>
          <a:xfrm flipH="1" flipV="1">
            <a:off x="5346700" y="2641600"/>
            <a:ext cx="507690" cy="12704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2" name="Shape 1392"/>
          <p:cNvSpPr/>
          <p:nvPr/>
        </p:nvSpPr>
        <p:spPr>
          <a:xfrm>
            <a:off x="5930900" y="33908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e</a:t>
            </a:r>
          </a:p>
        </p:txBody>
      </p:sp>
      <p:sp>
        <p:nvSpPr>
          <p:cNvPr id="1393" name="Shape 1393"/>
          <p:cNvSpPr/>
          <p:nvPr/>
        </p:nvSpPr>
        <p:spPr>
          <a:xfrm>
            <a:off x="6184900" y="2857500"/>
            <a:ext cx="12761" cy="51946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4" name="Shape 1394"/>
          <p:cNvSpPr/>
          <p:nvPr/>
        </p:nvSpPr>
        <p:spPr>
          <a:xfrm>
            <a:off x="6921500" y="25780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f</a:t>
            </a:r>
          </a:p>
        </p:txBody>
      </p:sp>
      <p:sp>
        <p:nvSpPr>
          <p:cNvPr id="1395" name="Shape 1395"/>
          <p:cNvSpPr/>
          <p:nvPr/>
        </p:nvSpPr>
        <p:spPr>
          <a:xfrm>
            <a:off x="7213594" y="3035665"/>
            <a:ext cx="12767" cy="442898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6" name="Shape 1396"/>
          <p:cNvSpPr/>
          <p:nvPr/>
        </p:nvSpPr>
        <p:spPr>
          <a:xfrm flipH="1">
            <a:off x="6362700" y="2679700"/>
            <a:ext cx="558800" cy="1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7" name="Shape 1397"/>
          <p:cNvSpPr/>
          <p:nvPr/>
        </p:nvSpPr>
        <p:spPr>
          <a:xfrm>
            <a:off x="6896100" y="34797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h</a:t>
            </a:r>
          </a:p>
        </p:txBody>
      </p:sp>
      <p:sp>
        <p:nvSpPr>
          <p:cNvPr id="1398" name="Shape 1398"/>
          <p:cNvSpPr/>
          <p:nvPr/>
        </p:nvSpPr>
        <p:spPr>
          <a:xfrm flipH="1" flipV="1">
            <a:off x="6414152" y="3670282"/>
            <a:ext cx="494338" cy="76222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9" name="Shape 1399"/>
          <p:cNvSpPr/>
          <p:nvPr/>
        </p:nvSpPr>
        <p:spPr>
          <a:xfrm flipH="1" flipV="1">
            <a:off x="5384800" y="3619500"/>
            <a:ext cx="507690" cy="12704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0" name="Shape 1400"/>
          <p:cNvSpPr/>
          <p:nvPr/>
        </p:nvSpPr>
        <p:spPr>
          <a:xfrm flipH="1">
            <a:off x="6742981" y="3975100"/>
            <a:ext cx="369020" cy="1049889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>
            <a:off x="6311900" y="6286500"/>
            <a:ext cx="332494" cy="475321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>
            <a:off x="7150100" y="75818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l</a:t>
            </a:r>
          </a:p>
        </p:txBody>
      </p:sp>
      <p:sp>
        <p:nvSpPr>
          <p:cNvPr id="1403" name="Shape 1403"/>
          <p:cNvSpPr/>
          <p:nvPr/>
        </p:nvSpPr>
        <p:spPr>
          <a:xfrm>
            <a:off x="565741" y="2630877"/>
            <a:ext cx="2710715" cy="1232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marL="57799" marR="57799" lvl="0" algn="l" defTabSz="1295400">
              <a:defRPr sz="1800"/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rPr>
              <a:t>degree</a:t>
            </a:r>
          </a:p>
          <a:p>
            <a:pPr marL="57799" marR="57799" lvl="0" algn="l" defTabSz="1295400">
              <a:defRPr sz="1800"/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rPr>
              <a:t>of a vertex</a:t>
            </a:r>
          </a:p>
        </p:txBody>
      </p:sp>
      <p:grpSp>
        <p:nvGrpSpPr>
          <p:cNvPr id="1406" name="Group 1406"/>
          <p:cNvGrpSpPr/>
          <p:nvPr/>
        </p:nvGrpSpPr>
        <p:grpSpPr>
          <a:xfrm>
            <a:off x="3035300" y="2583085"/>
            <a:ext cx="1701205" cy="545359"/>
            <a:chOff x="0" y="0"/>
            <a:chExt cx="1701204" cy="545357"/>
          </a:xfrm>
        </p:grpSpPr>
        <p:sp>
          <p:nvSpPr>
            <p:cNvPr id="1404" name="Shape 1404"/>
            <p:cNvSpPr/>
            <p:nvPr/>
          </p:nvSpPr>
          <p:spPr>
            <a:xfrm flipV="1">
              <a:off x="-1" y="146768"/>
              <a:ext cx="1701206" cy="398590"/>
            </a:xfrm>
            <a:prstGeom prst="line">
              <a:avLst/>
            </a:prstGeom>
            <a:noFill/>
            <a:ln w="25400" cap="flat">
              <a:solidFill>
                <a:srgbClr val="C8250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649042" y="-1"/>
              <a:ext cx="341615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57799" marR="57799" defTabSz="1295400">
                <a:defRPr sz="2400"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400"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</a:rPr>
                <a:t>2</a:t>
              </a:r>
            </a:p>
          </p:txBody>
        </p:sp>
      </p:grpSp>
      <p:grpSp>
        <p:nvGrpSpPr>
          <p:cNvPr id="1409" name="Group 1409"/>
          <p:cNvGrpSpPr/>
          <p:nvPr/>
        </p:nvGrpSpPr>
        <p:grpSpPr>
          <a:xfrm>
            <a:off x="3035300" y="3023618"/>
            <a:ext cx="1816108" cy="520606"/>
            <a:chOff x="0" y="0"/>
            <a:chExt cx="1816107" cy="520604"/>
          </a:xfrm>
        </p:grpSpPr>
        <p:sp>
          <p:nvSpPr>
            <p:cNvPr id="1407" name="Shape 1407"/>
            <p:cNvSpPr/>
            <p:nvPr/>
          </p:nvSpPr>
          <p:spPr>
            <a:xfrm>
              <a:off x="0" y="302494"/>
              <a:ext cx="1816108" cy="218111"/>
            </a:xfrm>
            <a:prstGeom prst="line">
              <a:avLst/>
            </a:prstGeom>
            <a:noFill/>
            <a:ln w="25400" cap="flat">
              <a:solidFill>
                <a:srgbClr val="C8250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933148" y="-1"/>
              <a:ext cx="341615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57799" marR="57799" defTabSz="1295400">
                <a:defRPr sz="2400"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400"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</a:rPr>
                <a:t>3</a:t>
              </a:r>
            </a:p>
          </p:txBody>
        </p:sp>
      </p:grpSp>
      <p:sp>
        <p:nvSpPr>
          <p:cNvPr id="1410" name="Shape 1410"/>
          <p:cNvSpPr/>
          <p:nvPr/>
        </p:nvSpPr>
        <p:spPr>
          <a:xfrm>
            <a:off x="7453976" y="7577137"/>
            <a:ext cx="2136040" cy="8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isolated</a:t>
            </a:r>
          </a:p>
        </p:txBody>
      </p:sp>
      <p:grpSp>
        <p:nvGrpSpPr>
          <p:cNvPr id="1413" name="Group 1413"/>
          <p:cNvGrpSpPr/>
          <p:nvPr/>
        </p:nvGrpSpPr>
        <p:grpSpPr>
          <a:xfrm>
            <a:off x="3030725" y="3487646"/>
            <a:ext cx="3833755" cy="4370504"/>
            <a:chOff x="0" y="0"/>
            <a:chExt cx="3833754" cy="4370502"/>
          </a:xfrm>
        </p:grpSpPr>
        <p:sp>
          <p:nvSpPr>
            <p:cNvPr id="1411" name="Shape 1411"/>
            <p:cNvSpPr/>
            <p:nvPr/>
          </p:nvSpPr>
          <p:spPr>
            <a:xfrm>
              <a:off x="-1" y="0"/>
              <a:ext cx="3833756" cy="4370503"/>
            </a:xfrm>
            <a:prstGeom prst="line">
              <a:avLst/>
            </a:prstGeom>
            <a:noFill/>
            <a:ln w="25400" cap="flat">
              <a:solidFill>
                <a:srgbClr val="C8250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1225589" y="1643157"/>
              <a:ext cx="34161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57799" marR="57799" defTabSz="1295400">
                <a:defRPr sz="2400"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400">
                  <a:solidFill>
                    <a:srgbClr val="FF2600"/>
                  </a:solidFill>
                  <a:uFill>
                    <a:solidFill>
                      <a:srgbClr val="0433FF"/>
                    </a:solidFill>
                  </a:uFill>
                </a:rPr>
                <a:t>0</a:t>
              </a:r>
            </a:p>
          </p:txBody>
        </p:sp>
      </p:grpSp>
      <p:sp>
        <p:nvSpPr>
          <p:cNvPr id="1414" name="Shape 1414"/>
          <p:cNvSpPr/>
          <p:nvPr/>
        </p:nvSpPr>
        <p:spPr>
          <a:xfrm>
            <a:off x="490787" y="3920558"/>
            <a:ext cx="2704726" cy="88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reachable?</a:t>
            </a:r>
          </a:p>
        </p:txBody>
      </p:sp>
      <p:sp>
        <p:nvSpPr>
          <p:cNvPr id="1415" name="Shape 1415"/>
          <p:cNvSpPr/>
          <p:nvPr/>
        </p:nvSpPr>
        <p:spPr>
          <a:xfrm>
            <a:off x="443166" y="6557093"/>
            <a:ext cx="1517938" cy="8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cycle</a:t>
            </a:r>
          </a:p>
        </p:txBody>
      </p:sp>
      <p:sp>
        <p:nvSpPr>
          <p:cNvPr id="1416" name="Shape 1416"/>
          <p:cNvSpPr/>
          <p:nvPr/>
        </p:nvSpPr>
        <p:spPr>
          <a:xfrm>
            <a:off x="409844" y="5929104"/>
            <a:ext cx="2866612" cy="88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simple path</a:t>
            </a:r>
          </a:p>
        </p:txBody>
      </p:sp>
      <p:sp>
        <p:nvSpPr>
          <p:cNvPr id="1417" name="Shape 1417"/>
          <p:cNvSpPr/>
          <p:nvPr/>
        </p:nvSpPr>
        <p:spPr>
          <a:xfrm>
            <a:off x="565741" y="7343352"/>
            <a:ext cx="2710715" cy="8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simple cycle</a:t>
            </a:r>
          </a:p>
        </p:txBody>
      </p:sp>
      <p:sp>
        <p:nvSpPr>
          <p:cNvPr id="1418" name="Shape 1418"/>
          <p:cNvSpPr/>
          <p:nvPr/>
        </p:nvSpPr>
        <p:spPr>
          <a:xfrm>
            <a:off x="341086" y="8098819"/>
            <a:ext cx="2710715" cy="88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connected</a:t>
            </a:r>
          </a:p>
        </p:txBody>
      </p:sp>
      <p:sp>
        <p:nvSpPr>
          <p:cNvPr id="1419" name="Shape 1419"/>
          <p:cNvSpPr/>
          <p:nvPr/>
        </p:nvSpPr>
        <p:spPr>
          <a:xfrm>
            <a:off x="34072" y="8838376"/>
            <a:ext cx="5716267" cy="88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connected component</a:t>
            </a:r>
          </a:p>
        </p:txBody>
      </p:sp>
      <p:sp>
        <p:nvSpPr>
          <p:cNvPr id="1420" name="Shape 1420"/>
          <p:cNvSpPr/>
          <p:nvPr/>
        </p:nvSpPr>
        <p:spPr>
          <a:xfrm>
            <a:off x="343859" y="4769145"/>
            <a:ext cx="1626113" cy="71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path</a:t>
            </a:r>
          </a:p>
        </p:txBody>
      </p:sp>
      <p:sp>
        <p:nvSpPr>
          <p:cNvPr id="1421" name="Shape 1421"/>
          <p:cNvSpPr/>
          <p:nvPr/>
        </p:nvSpPr>
        <p:spPr>
          <a:xfrm>
            <a:off x="448454" y="5381924"/>
            <a:ext cx="2095339" cy="71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subpath</a:t>
            </a:r>
          </a:p>
        </p:txBody>
      </p:sp>
      <p:sp>
        <p:nvSpPr>
          <p:cNvPr id="1422" name="Shape 1422"/>
          <p:cNvSpPr/>
          <p:nvPr/>
        </p:nvSpPr>
        <p:spPr>
          <a:xfrm>
            <a:off x="10543386" y="517555"/>
            <a:ext cx="2471342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05" y="0"/>
                </a:moveTo>
                <a:cubicBezTo>
                  <a:pt x="5198" y="0"/>
                  <a:pt x="4950" y="322"/>
                  <a:pt x="4950" y="720"/>
                </a:cubicBezTo>
                <a:lnTo>
                  <a:pt x="4950" y="2740"/>
                </a:lnTo>
                <a:lnTo>
                  <a:pt x="0" y="4900"/>
                </a:lnTo>
                <a:lnTo>
                  <a:pt x="4950" y="7065"/>
                </a:lnTo>
                <a:lnTo>
                  <a:pt x="4950" y="20880"/>
                </a:lnTo>
                <a:cubicBezTo>
                  <a:pt x="4950" y="21278"/>
                  <a:pt x="5198" y="21600"/>
                  <a:pt x="5505" y="21600"/>
                </a:cubicBezTo>
                <a:lnTo>
                  <a:pt x="21045" y="21600"/>
                </a:lnTo>
                <a:cubicBezTo>
                  <a:pt x="21352" y="21600"/>
                  <a:pt x="21600" y="21278"/>
                  <a:pt x="21600" y="20880"/>
                </a:cubicBezTo>
                <a:lnTo>
                  <a:pt x="21600" y="720"/>
                </a:lnTo>
                <a:cubicBezTo>
                  <a:pt x="21600" y="322"/>
                  <a:pt x="21352" y="0"/>
                  <a:pt x="21045" y="0"/>
                </a:cubicBezTo>
                <a:lnTo>
                  <a:pt x="5505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These definitions are found in section B.4</a:t>
            </a:r>
          </a:p>
        </p:txBody>
      </p:sp>
      <p:sp>
        <p:nvSpPr>
          <p:cNvPr id="1423" name="Shape 1423"/>
          <p:cNvSpPr/>
          <p:nvPr/>
        </p:nvSpPr>
        <p:spPr>
          <a:xfrm>
            <a:off x="-573039" y="-89581"/>
            <a:ext cx="12322077" cy="1232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 sz="6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Terminology: Undirected Graph</a:t>
            </a:r>
          </a:p>
        </p:txBody>
      </p:sp>
      <p:sp>
        <p:nvSpPr>
          <p:cNvPr id="1424" name="Shape 1424"/>
          <p:cNvSpPr/>
          <p:nvPr/>
        </p:nvSpPr>
        <p:spPr>
          <a:xfrm>
            <a:off x="7458739" y="5124449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m</a:t>
            </a:r>
          </a:p>
        </p:txBody>
      </p:sp>
      <p:sp>
        <p:nvSpPr>
          <p:cNvPr id="1425" name="Shape 1425"/>
          <p:cNvSpPr/>
          <p:nvPr/>
        </p:nvSpPr>
        <p:spPr>
          <a:xfrm flipH="1" flipV="1">
            <a:off x="6850486" y="5327578"/>
            <a:ext cx="595554" cy="63572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6" name="Shape 1426"/>
          <p:cNvSpPr/>
          <p:nvPr/>
        </p:nvSpPr>
        <p:spPr>
          <a:xfrm flipH="1">
            <a:off x="6335718" y="5452649"/>
            <a:ext cx="268324" cy="480577"/>
          </a:xfrm>
          <a:prstGeom prst="line">
            <a:avLst/>
          </a:prstGeom>
          <a:ln w="508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7" name="Shape 1427"/>
          <p:cNvSpPr/>
          <p:nvPr/>
        </p:nvSpPr>
        <p:spPr>
          <a:xfrm>
            <a:off x="5688018" y="5382936"/>
            <a:ext cx="332017" cy="552258"/>
          </a:xfrm>
          <a:prstGeom prst="line">
            <a:avLst/>
          </a:prstGeom>
          <a:ln w="508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8" name="Shape 1428"/>
          <p:cNvSpPr/>
          <p:nvPr/>
        </p:nvSpPr>
        <p:spPr>
          <a:xfrm flipH="1" flipV="1">
            <a:off x="5823623" y="5187457"/>
            <a:ext cx="595554" cy="63573"/>
          </a:xfrm>
          <a:prstGeom prst="line">
            <a:avLst/>
          </a:prstGeom>
          <a:ln w="508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9" name="Shape 1429"/>
          <p:cNvSpPr/>
          <p:nvPr/>
        </p:nvSpPr>
        <p:spPr>
          <a:xfrm flipH="1">
            <a:off x="6754962" y="3970888"/>
            <a:ext cx="369020" cy="1049889"/>
          </a:xfrm>
          <a:prstGeom prst="line">
            <a:avLst/>
          </a:prstGeom>
          <a:ln w="508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0" name="Shape 1430"/>
          <p:cNvSpPr/>
          <p:nvPr/>
        </p:nvSpPr>
        <p:spPr>
          <a:xfrm flipH="1" flipV="1">
            <a:off x="6848904" y="5325715"/>
            <a:ext cx="595554" cy="63572"/>
          </a:xfrm>
          <a:prstGeom prst="line">
            <a:avLst/>
          </a:prstGeom>
          <a:ln w="50800">
            <a:solidFill>
              <a:srgbClr val="FF9300"/>
            </a:solidFill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1" name="Shape 1431"/>
          <p:cNvSpPr/>
          <p:nvPr/>
        </p:nvSpPr>
        <p:spPr>
          <a:xfrm>
            <a:off x="5118101" y="2863229"/>
            <a:ext cx="12762" cy="519463"/>
          </a:xfrm>
          <a:prstGeom prst="line">
            <a:avLst/>
          </a:prstGeom>
          <a:ln w="63500">
            <a:solidFill>
              <a:srgbClr val="9437FF"/>
            </a:solidFill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2" name="Shape 1432"/>
          <p:cNvSpPr/>
          <p:nvPr/>
        </p:nvSpPr>
        <p:spPr>
          <a:xfrm flipH="1" flipV="1">
            <a:off x="5334425" y="2635582"/>
            <a:ext cx="507691" cy="12705"/>
          </a:xfrm>
          <a:prstGeom prst="line">
            <a:avLst/>
          </a:prstGeom>
          <a:ln w="63500">
            <a:solidFill>
              <a:srgbClr val="9437FF"/>
            </a:solidFill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3" name="Shape 1433"/>
          <p:cNvSpPr/>
          <p:nvPr/>
        </p:nvSpPr>
        <p:spPr>
          <a:xfrm flipH="1">
            <a:off x="6363125" y="2673682"/>
            <a:ext cx="558801" cy="1"/>
          </a:xfrm>
          <a:prstGeom prst="line">
            <a:avLst/>
          </a:prstGeom>
          <a:ln w="63500">
            <a:solidFill>
              <a:srgbClr val="9437FF"/>
            </a:solidFill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4" name="Shape 1434"/>
          <p:cNvSpPr/>
          <p:nvPr/>
        </p:nvSpPr>
        <p:spPr>
          <a:xfrm flipH="1" flipV="1">
            <a:off x="5376726" y="3608599"/>
            <a:ext cx="507691" cy="12705"/>
          </a:xfrm>
          <a:prstGeom prst="line">
            <a:avLst/>
          </a:prstGeom>
          <a:ln w="63500">
            <a:solidFill>
              <a:srgbClr val="9437FF"/>
            </a:solidFill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5" name="Shape 1435"/>
          <p:cNvSpPr/>
          <p:nvPr/>
        </p:nvSpPr>
        <p:spPr>
          <a:xfrm>
            <a:off x="1585984" y="4769145"/>
            <a:ext cx="2136040" cy="71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93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9300"/>
                </a:solidFill>
                <a:uFill>
                  <a:solidFill>
                    <a:srgbClr val="0433FF"/>
                  </a:solidFill>
                </a:uFill>
              </a:rPr>
              <a:t>h,j,g,i,j,m</a:t>
            </a:r>
          </a:p>
        </p:txBody>
      </p:sp>
      <p:sp>
        <p:nvSpPr>
          <p:cNvPr id="1436" name="Shape 1436"/>
          <p:cNvSpPr/>
          <p:nvPr/>
        </p:nvSpPr>
        <p:spPr>
          <a:xfrm>
            <a:off x="1831747" y="5353050"/>
            <a:ext cx="2136040" cy="71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93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9300"/>
                </a:solidFill>
                <a:uFill>
                  <a:solidFill>
                    <a:srgbClr val="0433FF"/>
                  </a:solidFill>
                </a:uFill>
              </a:rPr>
              <a:t>g,i,j</a:t>
            </a:r>
          </a:p>
        </p:txBody>
      </p:sp>
      <p:sp>
        <p:nvSpPr>
          <p:cNvPr id="1437" name="Shape 1437"/>
          <p:cNvSpPr/>
          <p:nvPr/>
        </p:nvSpPr>
        <p:spPr>
          <a:xfrm>
            <a:off x="3023133" y="6009880"/>
            <a:ext cx="2136040" cy="71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011993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011993"/>
                </a:solidFill>
                <a:uFill>
                  <a:solidFill>
                    <a:srgbClr val="0433FF"/>
                  </a:solidFill>
                </a:uFill>
              </a:rPr>
              <a:t>f,c,a,b,e</a:t>
            </a:r>
          </a:p>
        </p:txBody>
      </p:sp>
      <p:sp>
        <p:nvSpPr>
          <p:cNvPr id="1438" name="Shape 1438"/>
          <p:cNvSpPr/>
          <p:nvPr/>
        </p:nvSpPr>
        <p:spPr>
          <a:xfrm>
            <a:off x="2881196" y="7424129"/>
            <a:ext cx="2136039" cy="71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93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9300"/>
                </a:solidFill>
                <a:uFill>
                  <a:solidFill>
                    <a:srgbClr val="0433FF"/>
                  </a:solidFill>
                </a:uFill>
              </a:rPr>
              <a:t>g,i,j,g</a:t>
            </a:r>
          </a:p>
        </p:txBody>
      </p:sp>
      <p:sp>
        <p:nvSpPr>
          <p:cNvPr id="1439" name="Shape 1439"/>
          <p:cNvSpPr/>
          <p:nvPr/>
        </p:nvSpPr>
        <p:spPr>
          <a:xfrm>
            <a:off x="2187458" y="8098819"/>
            <a:ext cx="2710715" cy="88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no</a:t>
            </a:r>
          </a:p>
        </p:txBody>
      </p:sp>
      <p:sp>
        <p:nvSpPr>
          <p:cNvPr id="1440" name="Shape 1440"/>
          <p:cNvSpPr/>
          <p:nvPr/>
        </p:nvSpPr>
        <p:spPr>
          <a:xfrm>
            <a:off x="3809880" y="1954557"/>
            <a:ext cx="5851646" cy="5482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41" name="Shape 1441"/>
          <p:cNvSpPr/>
          <p:nvPr/>
        </p:nvSpPr>
        <p:spPr>
          <a:xfrm>
            <a:off x="6946313" y="7445863"/>
            <a:ext cx="877214" cy="729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ntr" presetSubtype="0" fill="hold" grpId="2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1" fill="hold" grpId="3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" grpId="1" animBg="1" advAuto="0"/>
      <p:bldP spid="1406" grpId="2" animBg="1" advAuto="0"/>
      <p:bldP spid="1409" grpId="3" animBg="1" advAuto="0"/>
      <p:bldP spid="1410" grpId="29" animBg="1" advAuto="0"/>
      <p:bldP spid="1413" grpId="4" animBg="1" advAuto="0"/>
      <p:bldP spid="1414" grpId="5" animBg="1" advAuto="0"/>
      <p:bldP spid="1415" grpId="21" animBg="1" advAuto="0"/>
      <p:bldP spid="1416" grpId="15" animBg="1" advAuto="0"/>
      <p:bldP spid="1417" grpId="22" animBg="1" advAuto="0"/>
      <p:bldP spid="1418" grpId="24" animBg="1" advAuto="0"/>
      <p:bldP spid="1419" grpId="26" animBg="1" advAuto="0"/>
      <p:bldP spid="1420" grpId="6" animBg="1" advAuto="0"/>
      <p:bldP spid="1421" grpId="13" animBg="1" advAuto="0"/>
      <p:bldP spid="1422" grpId="30" animBg="1" advAuto="0"/>
      <p:bldP spid="1426" grpId="11" animBg="1" advAuto="0"/>
      <p:bldP spid="1427" grpId="10" animBg="1" advAuto="0"/>
      <p:bldP spid="1428" grpId="9" animBg="1" advAuto="0"/>
      <p:bldP spid="1429" grpId="8" animBg="1" advAuto="0"/>
      <p:bldP spid="1430" grpId="12" animBg="1" advAuto="0"/>
      <p:bldP spid="1431" grpId="19" animBg="1" advAuto="0"/>
      <p:bldP spid="1432" grpId="18" animBg="1" advAuto="0"/>
      <p:bldP spid="1433" grpId="17" animBg="1" advAuto="0"/>
      <p:bldP spid="1434" grpId="20" animBg="1" advAuto="0"/>
      <p:bldP spid="1435" grpId="7" animBg="1" advAuto="0"/>
      <p:bldP spid="1436" grpId="14" animBg="1" advAuto="0"/>
      <p:bldP spid="1437" grpId="16" animBg="1" advAuto="0"/>
      <p:bldP spid="1438" grpId="23" animBg="1" advAuto="0"/>
      <p:bldP spid="1439" grpId="25" animBg="1" advAuto="0"/>
      <p:bldP spid="1440" grpId="27" animBg="1" advAuto="0"/>
      <p:bldP spid="1441" grpId="28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" name="Screen Shot 2014-03-03 at 1.08.53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7825" y="1145497"/>
            <a:ext cx="5393268" cy="231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4" name="Shape 1444"/>
          <p:cNvSpPr/>
          <p:nvPr/>
        </p:nvSpPr>
        <p:spPr>
          <a:xfrm>
            <a:off x="5559009" y="999029"/>
            <a:ext cx="746028" cy="5624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45" name="Shape 1445"/>
          <p:cNvSpPr/>
          <p:nvPr/>
        </p:nvSpPr>
        <p:spPr>
          <a:xfrm>
            <a:off x="-1122192" y="-120078"/>
            <a:ext cx="12322076" cy="1232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 sz="6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Terminology: Directed Graph</a:t>
            </a:r>
          </a:p>
        </p:txBody>
      </p:sp>
      <p:sp>
        <p:nvSpPr>
          <p:cNvPr id="1446" name="Shape 1446"/>
          <p:cNvSpPr/>
          <p:nvPr/>
        </p:nvSpPr>
        <p:spPr>
          <a:xfrm>
            <a:off x="674059" y="1513049"/>
            <a:ext cx="2710715" cy="1232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marL="57799" marR="57799" lvl="0" algn="l" defTabSz="1295400">
              <a:defRPr sz="1800"/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rPr>
              <a:t>degree</a:t>
            </a:r>
          </a:p>
          <a:p>
            <a:pPr marL="57799" marR="57799" lvl="0" algn="l" defTabSz="1295400">
              <a:defRPr sz="1800"/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rPr>
              <a:t>of a vertex</a:t>
            </a:r>
          </a:p>
        </p:txBody>
      </p:sp>
      <p:sp>
        <p:nvSpPr>
          <p:cNvPr id="1447" name="Shape 1447"/>
          <p:cNvSpPr/>
          <p:nvPr/>
        </p:nvSpPr>
        <p:spPr>
          <a:xfrm flipV="1">
            <a:off x="3052233" y="1569207"/>
            <a:ext cx="3248290" cy="610970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48" name="Shape 1448"/>
          <p:cNvSpPr/>
          <p:nvPr/>
        </p:nvSpPr>
        <p:spPr>
          <a:xfrm>
            <a:off x="3701275" y="1634819"/>
            <a:ext cx="34161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marL="57799" marR="57799" defTabSz="1295400">
              <a:defRPr sz="24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2</a:t>
            </a:r>
          </a:p>
        </p:txBody>
      </p:sp>
      <p:sp>
        <p:nvSpPr>
          <p:cNvPr id="1449" name="Shape 1449"/>
          <p:cNvSpPr/>
          <p:nvPr/>
        </p:nvSpPr>
        <p:spPr>
          <a:xfrm>
            <a:off x="3985381" y="2212928"/>
            <a:ext cx="34161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marL="57799" marR="57799" defTabSz="1295400">
              <a:defRPr sz="24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5</a:t>
            </a:r>
          </a:p>
        </p:txBody>
      </p:sp>
      <p:sp>
        <p:nvSpPr>
          <p:cNvPr id="1450" name="Shape 1450"/>
          <p:cNvSpPr/>
          <p:nvPr/>
        </p:nvSpPr>
        <p:spPr>
          <a:xfrm>
            <a:off x="83927" y="3485298"/>
            <a:ext cx="5207000" cy="8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strongly connected</a:t>
            </a:r>
          </a:p>
        </p:txBody>
      </p:sp>
      <p:sp>
        <p:nvSpPr>
          <p:cNvPr id="1451" name="Shape 1451"/>
          <p:cNvSpPr/>
          <p:nvPr/>
        </p:nvSpPr>
        <p:spPr>
          <a:xfrm>
            <a:off x="176080" y="4394912"/>
            <a:ext cx="7392006" cy="8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strongly connected component</a:t>
            </a:r>
          </a:p>
        </p:txBody>
      </p:sp>
      <p:sp>
        <p:nvSpPr>
          <p:cNvPr id="1452" name="Shape 1452"/>
          <p:cNvSpPr/>
          <p:nvPr/>
        </p:nvSpPr>
        <p:spPr>
          <a:xfrm>
            <a:off x="4046376" y="3485298"/>
            <a:ext cx="2710714" cy="8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no</a:t>
            </a:r>
          </a:p>
        </p:txBody>
      </p:sp>
      <p:grpSp>
        <p:nvGrpSpPr>
          <p:cNvPr id="1463" name="Group 1463"/>
          <p:cNvGrpSpPr/>
          <p:nvPr/>
        </p:nvGrpSpPr>
        <p:grpSpPr>
          <a:xfrm>
            <a:off x="4540162" y="6075988"/>
            <a:ext cx="5393268" cy="2968777"/>
            <a:chOff x="0" y="0"/>
            <a:chExt cx="5393266" cy="2968776"/>
          </a:xfrm>
        </p:grpSpPr>
        <p:grpSp>
          <p:nvGrpSpPr>
            <p:cNvPr id="1459" name="Group 1459"/>
            <p:cNvGrpSpPr/>
            <p:nvPr/>
          </p:nvGrpSpPr>
          <p:grpSpPr>
            <a:xfrm>
              <a:off x="0" y="0"/>
              <a:ext cx="5393267" cy="2968777"/>
              <a:chOff x="0" y="0"/>
              <a:chExt cx="5393266" cy="2968776"/>
            </a:xfrm>
          </p:grpSpPr>
          <p:grpSp>
            <p:nvGrpSpPr>
              <p:cNvPr id="1457" name="Group 1457"/>
              <p:cNvGrpSpPr/>
              <p:nvPr/>
            </p:nvGrpSpPr>
            <p:grpSpPr>
              <a:xfrm>
                <a:off x="0" y="136676"/>
                <a:ext cx="5393267" cy="2832101"/>
                <a:chOff x="0" y="0"/>
                <a:chExt cx="5393266" cy="2832100"/>
              </a:xfrm>
            </p:grpSpPr>
            <p:pic>
              <p:nvPicPr>
                <p:cNvPr id="1453" name="Screen Shot 2014-03-03 at 1.08.53 PM.png"/>
                <p:cNvPicPr/>
                <p:nvPr/>
              </p:nvPicPr>
              <p:blipFill>
                <a:blip r:embed="rId2">
                  <a:extLst/>
                </a:blip>
                <a:srcRect/>
                <a:stretch>
                  <a:fillRect/>
                </a:stretch>
              </p:blipFill>
              <p:spPr>
                <a:xfrm>
                  <a:off x="0" y="0"/>
                  <a:ext cx="5393267" cy="23114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454" name="Shape 1454"/>
                <p:cNvSpPr/>
                <p:nvPr/>
              </p:nvSpPr>
              <p:spPr>
                <a:xfrm>
                  <a:off x="478672" y="1349449"/>
                  <a:ext cx="127000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55" name="Shape 1455"/>
                <p:cNvSpPr/>
                <p:nvPr/>
              </p:nvSpPr>
              <p:spPr>
                <a:xfrm>
                  <a:off x="853146" y="1476449"/>
                  <a:ext cx="127000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56" name="Shape 1456"/>
                <p:cNvSpPr/>
                <p:nvPr/>
              </p:nvSpPr>
              <p:spPr>
                <a:xfrm>
                  <a:off x="2493305" y="0"/>
                  <a:ext cx="2819681" cy="283210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sp>
            <p:nvSpPr>
              <p:cNvPr id="1458" name="Shape 1458"/>
              <p:cNvSpPr/>
              <p:nvPr/>
            </p:nvSpPr>
            <p:spPr>
              <a:xfrm>
                <a:off x="281184" y="0"/>
                <a:ext cx="746027" cy="5624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460" name="Shape 1460"/>
            <p:cNvSpPr/>
            <p:nvPr/>
          </p:nvSpPr>
          <p:spPr>
            <a:xfrm>
              <a:off x="1416716" y="0"/>
              <a:ext cx="746027" cy="562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047440" y="136676"/>
              <a:ext cx="746027" cy="5624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416716" y="847812"/>
              <a:ext cx="341615" cy="447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464" name="Shape 1464"/>
          <p:cNvSpPr/>
          <p:nvPr/>
        </p:nvSpPr>
        <p:spPr>
          <a:xfrm>
            <a:off x="6712796" y="999029"/>
            <a:ext cx="746027" cy="5624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8896611" y="1001745"/>
            <a:ext cx="578625" cy="447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10050398" y="2731973"/>
            <a:ext cx="578625" cy="447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67" name="Shape 1467"/>
          <p:cNvSpPr/>
          <p:nvPr/>
        </p:nvSpPr>
        <p:spPr>
          <a:xfrm>
            <a:off x="8896611" y="3011518"/>
            <a:ext cx="578625" cy="447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68" name="Shape 1468"/>
          <p:cNvSpPr/>
          <p:nvPr/>
        </p:nvSpPr>
        <p:spPr>
          <a:xfrm>
            <a:off x="8896611" y="1905790"/>
            <a:ext cx="578625" cy="447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7796600" y="2212928"/>
            <a:ext cx="355586" cy="447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70" name="Shape 1470"/>
          <p:cNvSpPr/>
          <p:nvPr/>
        </p:nvSpPr>
        <p:spPr>
          <a:xfrm>
            <a:off x="6662633" y="3147820"/>
            <a:ext cx="355586" cy="447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71" name="Shape 1471"/>
          <p:cNvSpPr/>
          <p:nvPr/>
        </p:nvSpPr>
        <p:spPr>
          <a:xfrm>
            <a:off x="6696588" y="1873618"/>
            <a:ext cx="355586" cy="447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72" name="Shape 1472"/>
          <p:cNvSpPr/>
          <p:nvPr/>
        </p:nvSpPr>
        <p:spPr>
          <a:xfrm>
            <a:off x="7423031" y="1269512"/>
            <a:ext cx="355586" cy="447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73" name="Shape 1473"/>
          <p:cNvSpPr/>
          <p:nvPr/>
        </p:nvSpPr>
        <p:spPr>
          <a:xfrm>
            <a:off x="6012993" y="1326374"/>
            <a:ext cx="4763116" cy="2551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74" name="Shape 1474"/>
          <p:cNvSpPr/>
          <p:nvPr/>
        </p:nvSpPr>
        <p:spPr>
          <a:xfrm>
            <a:off x="6063793" y="1224607"/>
            <a:ext cx="720627" cy="53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75" name="Shape 1475"/>
          <p:cNvSpPr/>
          <p:nvPr/>
        </p:nvSpPr>
        <p:spPr>
          <a:xfrm flipV="1">
            <a:off x="3070247" y="2277623"/>
            <a:ext cx="5392586" cy="405893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476" name="Shape 1476"/>
          <p:cNvSpPr/>
          <p:nvPr/>
        </p:nvSpPr>
        <p:spPr>
          <a:xfrm>
            <a:off x="674059" y="5659152"/>
            <a:ext cx="2710715" cy="1232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acyclic</a:t>
            </a:r>
          </a:p>
        </p:txBody>
      </p:sp>
      <p:sp>
        <p:nvSpPr>
          <p:cNvPr id="1477" name="Shape 1477"/>
          <p:cNvSpPr/>
          <p:nvPr/>
        </p:nvSpPr>
        <p:spPr>
          <a:xfrm>
            <a:off x="674059" y="6470676"/>
            <a:ext cx="2710715" cy="1232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F2600"/>
                </a:solidFill>
                <a:uFill>
                  <a:solidFill>
                    <a:srgbClr val="0433FF"/>
                  </a:solidFill>
                </a:uFill>
              </a:rPr>
              <a:t>DAG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" grpId="1" animBg="1" advAuto="0"/>
      <p:bldP spid="1446" grpId="2" animBg="1" advAuto="0"/>
      <p:bldP spid="1447" grpId="3" animBg="1" advAuto="0"/>
      <p:bldP spid="1448" grpId="4" animBg="1" advAuto="0"/>
      <p:bldP spid="1449" grpId="6" animBg="1" advAuto="0"/>
      <p:bldP spid="1450" grpId="7" animBg="1" advAuto="0"/>
      <p:bldP spid="1451" grpId="9" animBg="1" advAuto="0"/>
      <p:bldP spid="1452" grpId="8" animBg="1" advAuto="0"/>
      <p:bldP spid="1463" grpId="14" animBg="1" advAuto="0"/>
      <p:bldP spid="1473" grpId="10" animBg="1" advAuto="0"/>
      <p:bldP spid="1474" grpId="11" animBg="1" advAuto="0"/>
      <p:bldP spid="1475" grpId="5" animBg="1" advAuto="0"/>
      <p:bldP spid="1476" grpId="12" animBg="1" advAuto="0"/>
      <p:bldP spid="1477" grpId="1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304515" y="8452115"/>
            <a:ext cx="10465186" cy="1209675"/>
          </a:xfrm>
          <a:prstGeom prst="rect">
            <a:avLst/>
          </a:prstGeom>
          <a:solidFill>
            <a:srgbClr val="FFFFFF"/>
          </a:solidFill>
          <a:ln w="25400">
            <a:solidFill>
              <a:srgbClr val="0F6FC6"/>
            </a:solidFill>
          </a:ln>
          <a:effectLst>
            <a:outerShdw blurRad="88900" dist="50800" dir="5400000" rotWithShape="0">
              <a:srgbClr val="032544">
                <a:alpha val="48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Constantia"/>
                <a:ea typeface="Constantia"/>
                <a:cs typeface="Constantia"/>
                <a:sym typeface="Constantia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2008132" y="6467854"/>
            <a:ext cx="10465187" cy="666041"/>
          </a:xfrm>
          <a:prstGeom prst="rect">
            <a:avLst/>
          </a:prstGeom>
          <a:solidFill>
            <a:srgbClr val="FFFFFF"/>
          </a:solidFill>
          <a:ln w="25400">
            <a:solidFill>
              <a:srgbClr val="0F6FC6"/>
            </a:solidFill>
          </a:ln>
          <a:effectLst>
            <a:outerShdw blurRad="88900" dist="50800" dir="5400000" rotWithShape="0">
              <a:srgbClr val="032544">
                <a:alpha val="48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Constantia"/>
                <a:ea typeface="Constantia"/>
                <a:cs typeface="Constantia"/>
                <a:sym typeface="Constantia"/>
              </a:defRPr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1003688" y="-747085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FF2600"/>
                </a:solidFill>
              </a:rPr>
              <a:t>Iterative Method</a:t>
            </a:r>
          </a:p>
        </p:txBody>
      </p:sp>
      <p:pic>
        <p:nvPicPr>
          <p:cNvPr id="110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468" y="2358332"/>
            <a:ext cx="3583580" cy="507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859" y="3053650"/>
            <a:ext cx="4852104" cy="57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59637" y="3053650"/>
            <a:ext cx="4661826" cy="57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465" y="3812185"/>
            <a:ext cx="6596324" cy="57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0990" y="4450000"/>
            <a:ext cx="348846" cy="158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9488" y="4819665"/>
            <a:ext cx="9878731" cy="555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4055" y="5332326"/>
            <a:ext cx="4503261" cy="1141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MathType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63471" y="7197913"/>
            <a:ext cx="4598400" cy="1141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MathType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43955" y="1306261"/>
            <a:ext cx="1177380" cy="551897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605751" y="1255348"/>
            <a:ext cx="742951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Let</a:t>
            </a:r>
          </a:p>
        </p:txBody>
      </p:sp>
      <p:pic>
        <p:nvPicPr>
          <p:cNvPr id="120" name="MathType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934918" y="1251228"/>
            <a:ext cx="2207586" cy="662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MathType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58750" y="7197913"/>
            <a:ext cx="3837285" cy="114167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3623122" y="1255348"/>
            <a:ext cx="2831136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(                    )</a:t>
            </a:r>
          </a:p>
        </p:txBody>
      </p:sp>
      <p:pic>
        <p:nvPicPr>
          <p:cNvPr id="123" name="MathType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354155" y="6394869"/>
            <a:ext cx="2833069" cy="662276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2134210" y="6449792"/>
            <a:ext cx="2023534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Note that</a:t>
            </a:r>
          </a:p>
        </p:txBody>
      </p:sp>
      <p:pic>
        <p:nvPicPr>
          <p:cNvPr id="125" name="MathType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684141" y="6397828"/>
            <a:ext cx="3568930" cy="55189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7387654" y="6397828"/>
            <a:ext cx="886741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and</a:t>
            </a:r>
          </a:p>
        </p:txBody>
      </p:sp>
      <p:pic>
        <p:nvPicPr>
          <p:cNvPr id="127" name="MathType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283915" y="8486016"/>
            <a:ext cx="3266449" cy="1141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MathTypeImage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85024" y="8725905"/>
            <a:ext cx="2023621" cy="662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MathTypeImage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910809" y="8794083"/>
            <a:ext cx="2170793" cy="588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5" animBg="1" advAuto="0"/>
      <p:bldP spid="108" grpId="8" animBg="1" advAuto="0"/>
      <p:bldP spid="110" grpId="1" animBg="1" advAuto="0"/>
      <p:bldP spid="111" grpId="2" animBg="1" advAuto="0"/>
      <p:bldP spid="112" grpId="3" animBg="1" advAuto="0"/>
      <p:bldP spid="113" grpId="4" animBg="1" advAuto="0"/>
      <p:bldP spid="114" grpId="5" animBg="1" advAuto="0"/>
      <p:bldP spid="115" grpId="6" animBg="1" advAuto="0"/>
      <p:bldP spid="116" grpId="7" animBg="1" advAuto="0"/>
      <p:bldP spid="117" grpId="14" animBg="1" advAuto="0"/>
      <p:bldP spid="121" grpId="13" animBg="1" advAuto="0"/>
      <p:bldP spid="123" grpId="10" animBg="1" advAuto="0"/>
      <p:bldP spid="124" grpId="9" animBg="1" advAuto="0"/>
      <p:bldP spid="125" grpId="12" animBg="1" advAuto="0"/>
      <p:bldP spid="126" grpId="11" animBg="1" advAuto="0"/>
      <p:bldP spid="127" grpId="18" animBg="1" advAuto="0"/>
      <p:bldP spid="128" grpId="16" animBg="1" advAuto="0"/>
      <p:bldP spid="129" grpId="17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Shape 1479"/>
          <p:cNvSpPr/>
          <p:nvPr/>
        </p:nvSpPr>
        <p:spPr>
          <a:xfrm>
            <a:off x="8369300" y="26923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0" name="Shape 1480"/>
          <p:cNvSpPr/>
          <p:nvPr/>
        </p:nvSpPr>
        <p:spPr>
          <a:xfrm>
            <a:off x="9486900" y="27304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1" name="Shape 1481"/>
          <p:cNvSpPr/>
          <p:nvPr/>
        </p:nvSpPr>
        <p:spPr>
          <a:xfrm>
            <a:off x="7150100" y="15112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2" name="Shape 1482"/>
          <p:cNvSpPr/>
          <p:nvPr/>
        </p:nvSpPr>
        <p:spPr>
          <a:xfrm>
            <a:off x="10490200" y="27558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3" name="Shape 1483"/>
          <p:cNvSpPr/>
          <p:nvPr/>
        </p:nvSpPr>
        <p:spPr>
          <a:xfrm>
            <a:off x="7010400" y="26669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4" name="Shape 1484"/>
          <p:cNvSpPr/>
          <p:nvPr/>
        </p:nvSpPr>
        <p:spPr>
          <a:xfrm>
            <a:off x="7886700" y="1193800"/>
            <a:ext cx="96833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Tokyo</a:t>
            </a:r>
          </a:p>
        </p:txBody>
      </p:sp>
      <p:sp>
        <p:nvSpPr>
          <p:cNvPr id="1485" name="Shape 1485"/>
          <p:cNvSpPr/>
          <p:nvPr/>
        </p:nvSpPr>
        <p:spPr>
          <a:xfrm>
            <a:off x="7467600" y="3124200"/>
            <a:ext cx="118874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Sydney</a:t>
            </a:r>
          </a:p>
        </p:txBody>
      </p:sp>
      <p:sp>
        <p:nvSpPr>
          <p:cNvPr id="1486" name="Shape 1486"/>
          <p:cNvSpPr/>
          <p:nvPr/>
        </p:nvSpPr>
        <p:spPr>
          <a:xfrm>
            <a:off x="5600700" y="1511300"/>
            <a:ext cx="146020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Shanghai</a:t>
            </a:r>
          </a:p>
        </p:txBody>
      </p:sp>
      <p:sp>
        <p:nvSpPr>
          <p:cNvPr id="1487" name="Shape 1487"/>
          <p:cNvSpPr/>
          <p:nvPr/>
        </p:nvSpPr>
        <p:spPr>
          <a:xfrm>
            <a:off x="5308600" y="2679700"/>
            <a:ext cx="169729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Hong Kong</a:t>
            </a:r>
          </a:p>
        </p:txBody>
      </p:sp>
      <p:sp>
        <p:nvSpPr>
          <p:cNvPr id="1488" name="Shape 1488"/>
          <p:cNvSpPr/>
          <p:nvPr/>
        </p:nvSpPr>
        <p:spPr>
          <a:xfrm>
            <a:off x="9207500" y="3251200"/>
            <a:ext cx="142597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Auckland</a:t>
            </a:r>
          </a:p>
        </p:txBody>
      </p:sp>
      <p:sp>
        <p:nvSpPr>
          <p:cNvPr id="1489" name="Shape 1489"/>
          <p:cNvSpPr/>
          <p:nvPr/>
        </p:nvSpPr>
        <p:spPr>
          <a:xfrm>
            <a:off x="11036300" y="2794000"/>
            <a:ext cx="159549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Rarotonga</a:t>
            </a:r>
          </a:p>
        </p:txBody>
      </p:sp>
      <p:sp>
        <p:nvSpPr>
          <p:cNvPr id="1490" name="Shape 1490"/>
          <p:cNvSpPr/>
          <p:nvPr/>
        </p:nvSpPr>
        <p:spPr>
          <a:xfrm>
            <a:off x="9055100" y="1028700"/>
            <a:ext cx="1832873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Los Angeles</a:t>
            </a:r>
          </a:p>
        </p:txBody>
      </p:sp>
      <p:sp>
        <p:nvSpPr>
          <p:cNvPr id="1491" name="Shape 1491"/>
          <p:cNvSpPr/>
          <p:nvPr/>
        </p:nvSpPr>
        <p:spPr>
          <a:xfrm flipH="1">
            <a:off x="8610440" y="2108200"/>
            <a:ext cx="89060" cy="556795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2" name="Shape 1492"/>
          <p:cNvSpPr/>
          <p:nvPr/>
        </p:nvSpPr>
        <p:spPr>
          <a:xfrm flipH="1">
            <a:off x="8806888" y="3022600"/>
            <a:ext cx="680013" cy="1396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3" name="Shape 1493"/>
          <p:cNvSpPr/>
          <p:nvPr/>
        </p:nvSpPr>
        <p:spPr>
          <a:xfrm flipH="1">
            <a:off x="9954094" y="2971779"/>
            <a:ext cx="536106" cy="1758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4" name="Shape 1494"/>
          <p:cNvSpPr/>
          <p:nvPr/>
        </p:nvSpPr>
        <p:spPr>
          <a:xfrm flipV="1">
            <a:off x="7451091" y="2908293"/>
            <a:ext cx="917858" cy="25408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5" name="Shape 1495"/>
          <p:cNvSpPr/>
          <p:nvPr/>
        </p:nvSpPr>
        <p:spPr>
          <a:xfrm>
            <a:off x="7505700" y="1917700"/>
            <a:ext cx="931507" cy="828582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6" name="Shape 1496"/>
          <p:cNvSpPr/>
          <p:nvPr/>
        </p:nvSpPr>
        <p:spPr>
          <a:xfrm flipH="1">
            <a:off x="7251329" y="1957838"/>
            <a:ext cx="114836" cy="706118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7" name="Shape 1497"/>
          <p:cNvSpPr/>
          <p:nvPr/>
        </p:nvSpPr>
        <p:spPr>
          <a:xfrm flipH="1" flipV="1">
            <a:off x="7610324" y="1752234"/>
            <a:ext cx="831948" cy="115084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8" name="Shape 1498"/>
          <p:cNvSpPr/>
          <p:nvPr/>
        </p:nvSpPr>
        <p:spPr>
          <a:xfrm flipH="1">
            <a:off x="7386473" y="1979316"/>
            <a:ext cx="1204773" cy="741142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9" name="Shape 1499"/>
          <p:cNvSpPr/>
          <p:nvPr/>
        </p:nvSpPr>
        <p:spPr>
          <a:xfrm flipH="1">
            <a:off x="8720210" y="1965377"/>
            <a:ext cx="961550" cy="780668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00" name="Shape 1500"/>
          <p:cNvSpPr/>
          <p:nvPr/>
        </p:nvSpPr>
        <p:spPr>
          <a:xfrm flipV="1">
            <a:off x="8851900" y="1777945"/>
            <a:ext cx="684625" cy="63555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1041400" y="1549400"/>
            <a:ext cx="2988858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3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Implementation?</a:t>
            </a:r>
          </a:p>
        </p:txBody>
      </p:sp>
      <p:sp>
        <p:nvSpPr>
          <p:cNvPr id="1502" name="Shape 1502"/>
          <p:cNvSpPr/>
          <p:nvPr/>
        </p:nvSpPr>
        <p:spPr>
          <a:xfrm>
            <a:off x="9258300" y="17272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x="8445500" y="16509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1041400" y="3886200"/>
            <a:ext cx="3178800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3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Adjacency Matrix:</a:t>
            </a:r>
          </a:p>
        </p:txBody>
      </p:sp>
      <p:graphicFrame>
        <p:nvGraphicFramePr>
          <p:cNvPr id="1505" name="Table 1505"/>
          <p:cNvGraphicFramePr/>
          <p:nvPr/>
        </p:nvGraphicFramePr>
        <p:xfrm>
          <a:off x="6690867" y="5630417"/>
          <a:ext cx="3200400" cy="32715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521" name="Group 1521"/>
          <p:cNvGrpSpPr/>
          <p:nvPr/>
        </p:nvGrpSpPr>
        <p:grpSpPr>
          <a:xfrm>
            <a:off x="4813299" y="3776213"/>
            <a:ext cx="5061325" cy="5053016"/>
            <a:chOff x="0" y="0"/>
            <a:chExt cx="5061323" cy="5053014"/>
          </a:xfrm>
        </p:grpSpPr>
        <p:sp>
          <p:nvSpPr>
            <p:cNvPr id="1506" name="Shape 1506"/>
            <p:cNvSpPr/>
            <p:nvPr/>
          </p:nvSpPr>
          <p:spPr>
            <a:xfrm>
              <a:off x="406400" y="1875286"/>
              <a:ext cx="146020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Shanghai</a:t>
              </a: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65100" y="2307086"/>
              <a:ext cx="169729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Hong Kong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673100" y="2751586"/>
              <a:ext cx="118874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Sydney</a:t>
              </a: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901700" y="3208786"/>
              <a:ext cx="96833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Tokyo</a:t>
              </a: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406400" y="3691386"/>
              <a:ext cx="142597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Auckland</a:t>
              </a: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0" y="4135886"/>
              <a:ext cx="1832873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Los Angeles</a:t>
              </a: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228600" y="4605786"/>
              <a:ext cx="1595492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Rarotonga</a:t>
              </a:r>
            </a:p>
          </p:txBody>
        </p:sp>
        <p:sp>
          <p:nvSpPr>
            <p:cNvPr id="1513" name="Shape 1513"/>
            <p:cNvSpPr/>
            <p:nvPr/>
          </p:nvSpPr>
          <p:spPr>
            <a:xfrm rot="16200000">
              <a:off x="1372964" y="883321"/>
              <a:ext cx="146020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Shanghai</a:t>
              </a:r>
            </a:p>
          </p:txBody>
        </p:sp>
        <p:sp>
          <p:nvSpPr>
            <p:cNvPr id="1514" name="Shape 1514"/>
            <p:cNvSpPr/>
            <p:nvPr/>
          </p:nvSpPr>
          <p:spPr>
            <a:xfrm rot="16200000">
              <a:off x="1715864" y="769021"/>
              <a:ext cx="1697291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Hong Kong</a:t>
              </a:r>
            </a:p>
          </p:txBody>
        </p:sp>
        <p:sp>
          <p:nvSpPr>
            <p:cNvPr id="1515" name="Shape 1515"/>
            <p:cNvSpPr/>
            <p:nvPr/>
          </p:nvSpPr>
          <p:spPr>
            <a:xfrm rot="16200000">
              <a:off x="2427063" y="1023022"/>
              <a:ext cx="1188745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Sydney</a:t>
              </a:r>
            </a:p>
          </p:txBody>
        </p:sp>
        <p:sp>
          <p:nvSpPr>
            <p:cNvPr id="1516" name="Shape 1516"/>
            <p:cNvSpPr/>
            <p:nvPr/>
          </p:nvSpPr>
          <p:spPr>
            <a:xfrm rot="16200000">
              <a:off x="2985863" y="1111922"/>
              <a:ext cx="968331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Tokyo</a:t>
              </a:r>
            </a:p>
          </p:txBody>
        </p:sp>
        <p:sp>
          <p:nvSpPr>
            <p:cNvPr id="1517" name="Shape 1517"/>
            <p:cNvSpPr/>
            <p:nvPr/>
          </p:nvSpPr>
          <p:spPr>
            <a:xfrm rot="16200000">
              <a:off x="3227163" y="934122"/>
              <a:ext cx="142597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Auckland</a:t>
              </a:r>
            </a:p>
          </p:txBody>
        </p:sp>
        <p:sp>
          <p:nvSpPr>
            <p:cNvPr id="1518" name="Shape 1518"/>
            <p:cNvSpPr/>
            <p:nvPr/>
          </p:nvSpPr>
          <p:spPr>
            <a:xfrm rot="16200000">
              <a:off x="3493864" y="692821"/>
              <a:ext cx="1832873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Los Angeles</a:t>
              </a:r>
            </a:p>
          </p:txBody>
        </p:sp>
        <p:sp>
          <p:nvSpPr>
            <p:cNvPr id="1519" name="Shape 1519"/>
            <p:cNvSpPr/>
            <p:nvPr/>
          </p:nvSpPr>
          <p:spPr>
            <a:xfrm rot="16200000">
              <a:off x="4039963" y="807122"/>
              <a:ext cx="1595493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Rarotonga</a:t>
              </a: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1892300" y="1862586"/>
              <a:ext cx="3153284" cy="31787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522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370" y="3462114"/>
            <a:ext cx="31750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3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5273" y="4584940"/>
            <a:ext cx="2667001" cy="104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4" name="Shape 1524"/>
          <p:cNvSpPr>
            <a:spLocks noGrp="1"/>
          </p:cNvSpPr>
          <p:nvPr>
            <p:ph type="title"/>
          </p:nvPr>
        </p:nvSpPr>
        <p:spPr>
          <a:xfrm>
            <a:off x="-650326" y="-251174"/>
            <a:ext cx="13957301" cy="171139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Adjacency Matrix Representation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(left)">
                                      <p:cBhvr>
                                        <p:cTn id="14" dur="2500" fill="hold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" grpId="3" animBg="1" advAuto="0"/>
      <p:bldP spid="1504" grpId="4" animBg="1" advAuto="0"/>
      <p:bldP spid="1505" grpId="5" animBg="1" advAuto="0"/>
      <p:bldP spid="1522" grpId="1" animBg="1" advAuto="0"/>
      <p:bldP spid="1523" grpId="6" animBg="1" advAuto="0"/>
      <p:bldP spid="1524" grpId="2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/>
          <p:nvPr/>
        </p:nvSpPr>
        <p:spPr>
          <a:xfrm>
            <a:off x="8369300" y="26923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27" name="Shape 1527"/>
          <p:cNvSpPr/>
          <p:nvPr/>
        </p:nvSpPr>
        <p:spPr>
          <a:xfrm>
            <a:off x="9486900" y="27304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28" name="Shape 1528"/>
          <p:cNvSpPr/>
          <p:nvPr/>
        </p:nvSpPr>
        <p:spPr>
          <a:xfrm>
            <a:off x="7150100" y="15112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29" name="Shape 1529"/>
          <p:cNvSpPr/>
          <p:nvPr/>
        </p:nvSpPr>
        <p:spPr>
          <a:xfrm>
            <a:off x="10490200" y="27558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30" name="Shape 1530"/>
          <p:cNvSpPr/>
          <p:nvPr/>
        </p:nvSpPr>
        <p:spPr>
          <a:xfrm>
            <a:off x="7010400" y="26669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31" name="Shape 1531"/>
          <p:cNvSpPr/>
          <p:nvPr/>
        </p:nvSpPr>
        <p:spPr>
          <a:xfrm>
            <a:off x="7886700" y="1193800"/>
            <a:ext cx="96833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Tokyo</a:t>
            </a:r>
          </a:p>
        </p:txBody>
      </p:sp>
      <p:sp>
        <p:nvSpPr>
          <p:cNvPr id="1532" name="Shape 1532"/>
          <p:cNvSpPr/>
          <p:nvPr/>
        </p:nvSpPr>
        <p:spPr>
          <a:xfrm>
            <a:off x="7467600" y="3124200"/>
            <a:ext cx="118874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Sydney</a:t>
            </a:r>
          </a:p>
        </p:txBody>
      </p:sp>
      <p:sp>
        <p:nvSpPr>
          <p:cNvPr id="1533" name="Shape 1533"/>
          <p:cNvSpPr/>
          <p:nvPr/>
        </p:nvSpPr>
        <p:spPr>
          <a:xfrm>
            <a:off x="5600700" y="1511300"/>
            <a:ext cx="146020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Shanghai</a:t>
            </a:r>
          </a:p>
        </p:txBody>
      </p:sp>
      <p:sp>
        <p:nvSpPr>
          <p:cNvPr id="1534" name="Shape 1534"/>
          <p:cNvSpPr/>
          <p:nvPr/>
        </p:nvSpPr>
        <p:spPr>
          <a:xfrm>
            <a:off x="5308600" y="2679700"/>
            <a:ext cx="169729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Hong Kong</a:t>
            </a:r>
          </a:p>
        </p:txBody>
      </p:sp>
      <p:sp>
        <p:nvSpPr>
          <p:cNvPr id="1535" name="Shape 1535"/>
          <p:cNvSpPr/>
          <p:nvPr/>
        </p:nvSpPr>
        <p:spPr>
          <a:xfrm>
            <a:off x="9207500" y="3251200"/>
            <a:ext cx="142597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Auckland</a:t>
            </a:r>
          </a:p>
        </p:txBody>
      </p:sp>
      <p:sp>
        <p:nvSpPr>
          <p:cNvPr id="1536" name="Shape 1536"/>
          <p:cNvSpPr/>
          <p:nvPr/>
        </p:nvSpPr>
        <p:spPr>
          <a:xfrm>
            <a:off x="11036300" y="2794000"/>
            <a:ext cx="159549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Rarotonga</a:t>
            </a:r>
          </a:p>
        </p:txBody>
      </p:sp>
      <p:sp>
        <p:nvSpPr>
          <p:cNvPr id="1537" name="Shape 1537"/>
          <p:cNvSpPr/>
          <p:nvPr/>
        </p:nvSpPr>
        <p:spPr>
          <a:xfrm>
            <a:off x="9055100" y="1028700"/>
            <a:ext cx="1832873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Los Angeles</a:t>
            </a:r>
          </a:p>
        </p:txBody>
      </p:sp>
      <p:sp>
        <p:nvSpPr>
          <p:cNvPr id="1538" name="Shape 1538"/>
          <p:cNvSpPr/>
          <p:nvPr/>
        </p:nvSpPr>
        <p:spPr>
          <a:xfrm flipH="1">
            <a:off x="8610440" y="2108200"/>
            <a:ext cx="89060" cy="556795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9" name="Shape 1539"/>
          <p:cNvSpPr/>
          <p:nvPr/>
        </p:nvSpPr>
        <p:spPr>
          <a:xfrm flipH="1">
            <a:off x="8806888" y="3022600"/>
            <a:ext cx="680013" cy="1396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40" name="Shape 1540"/>
          <p:cNvSpPr/>
          <p:nvPr/>
        </p:nvSpPr>
        <p:spPr>
          <a:xfrm flipH="1">
            <a:off x="9954094" y="2971779"/>
            <a:ext cx="536106" cy="1758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41" name="Shape 1541"/>
          <p:cNvSpPr/>
          <p:nvPr/>
        </p:nvSpPr>
        <p:spPr>
          <a:xfrm flipV="1">
            <a:off x="7451091" y="2908293"/>
            <a:ext cx="917858" cy="25408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42" name="Shape 1542"/>
          <p:cNvSpPr/>
          <p:nvPr/>
        </p:nvSpPr>
        <p:spPr>
          <a:xfrm>
            <a:off x="7505700" y="1917700"/>
            <a:ext cx="931507" cy="828582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43" name="Shape 1543"/>
          <p:cNvSpPr/>
          <p:nvPr/>
        </p:nvSpPr>
        <p:spPr>
          <a:xfrm flipH="1">
            <a:off x="7251329" y="1957838"/>
            <a:ext cx="114836" cy="706118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44" name="Shape 1544"/>
          <p:cNvSpPr/>
          <p:nvPr/>
        </p:nvSpPr>
        <p:spPr>
          <a:xfrm flipH="1" flipV="1">
            <a:off x="7610324" y="1752234"/>
            <a:ext cx="831948" cy="115084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45" name="Shape 1545"/>
          <p:cNvSpPr/>
          <p:nvPr/>
        </p:nvSpPr>
        <p:spPr>
          <a:xfrm flipH="1">
            <a:off x="7386473" y="1979316"/>
            <a:ext cx="1204773" cy="741142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46" name="Shape 1546"/>
          <p:cNvSpPr/>
          <p:nvPr/>
        </p:nvSpPr>
        <p:spPr>
          <a:xfrm flipH="1">
            <a:off x="8720210" y="1965377"/>
            <a:ext cx="961550" cy="780668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47" name="Shape 1547"/>
          <p:cNvSpPr/>
          <p:nvPr/>
        </p:nvSpPr>
        <p:spPr>
          <a:xfrm flipV="1">
            <a:off x="8851900" y="1777945"/>
            <a:ext cx="684625" cy="63555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48" name="Shape 1548"/>
          <p:cNvSpPr/>
          <p:nvPr/>
        </p:nvSpPr>
        <p:spPr>
          <a:xfrm>
            <a:off x="1041400" y="1549400"/>
            <a:ext cx="2988858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3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Implementation?</a:t>
            </a:r>
          </a:p>
        </p:txBody>
      </p:sp>
      <p:sp>
        <p:nvSpPr>
          <p:cNvPr id="1549" name="Shape 1549"/>
          <p:cNvSpPr/>
          <p:nvPr/>
        </p:nvSpPr>
        <p:spPr>
          <a:xfrm>
            <a:off x="9258300" y="17272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50" name="Shape 1550"/>
          <p:cNvSpPr/>
          <p:nvPr/>
        </p:nvSpPr>
        <p:spPr>
          <a:xfrm>
            <a:off x="8445500" y="1650999"/>
            <a:ext cx="4572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marL="57799" marR="57799" lvl="0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51" name="Shape 1551"/>
          <p:cNvSpPr/>
          <p:nvPr/>
        </p:nvSpPr>
        <p:spPr>
          <a:xfrm>
            <a:off x="1041400" y="3886200"/>
            <a:ext cx="3178800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3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Adjacency Matrix:</a:t>
            </a:r>
          </a:p>
        </p:txBody>
      </p:sp>
      <p:graphicFrame>
        <p:nvGraphicFramePr>
          <p:cNvPr id="1552" name="Table 1552"/>
          <p:cNvGraphicFramePr/>
          <p:nvPr/>
        </p:nvGraphicFramePr>
        <p:xfrm>
          <a:off x="6690867" y="5630417"/>
          <a:ext cx="3200400" cy="32715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>
                          <a:uFillTx/>
                        </a:defRPr>
                      </a:pPr>
                      <a:r>
                        <a:rPr sz="24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57799" lvl="0" algn="l" defTabSz="1295400">
                        <a:spcBef>
                          <a:spcPts val="900"/>
                        </a:spcBef>
                        <a:tabLst>
                          <a:tab pos="1295400" algn="l"/>
                        </a:tabLst>
                        <a:defRPr sz="24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568" name="Group 1568"/>
          <p:cNvGrpSpPr/>
          <p:nvPr/>
        </p:nvGrpSpPr>
        <p:grpSpPr>
          <a:xfrm>
            <a:off x="4813299" y="3776213"/>
            <a:ext cx="5061325" cy="5053016"/>
            <a:chOff x="0" y="0"/>
            <a:chExt cx="5061323" cy="5053014"/>
          </a:xfrm>
        </p:grpSpPr>
        <p:sp>
          <p:nvSpPr>
            <p:cNvPr id="1553" name="Shape 1553"/>
            <p:cNvSpPr/>
            <p:nvPr/>
          </p:nvSpPr>
          <p:spPr>
            <a:xfrm>
              <a:off x="406400" y="1875286"/>
              <a:ext cx="146020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Shanghai</a:t>
              </a: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65100" y="2307086"/>
              <a:ext cx="169729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Hong Kong</a:t>
              </a: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673100" y="2751586"/>
              <a:ext cx="118874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Sydney</a:t>
              </a: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901700" y="3208786"/>
              <a:ext cx="968330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Tokyo</a:t>
              </a: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406400" y="3691386"/>
              <a:ext cx="142597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Auckland</a:t>
              </a: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0" y="4135886"/>
              <a:ext cx="1832873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Los Angeles</a:t>
              </a: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28600" y="4605786"/>
              <a:ext cx="1595492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Rarotonga</a:t>
              </a:r>
            </a:p>
          </p:txBody>
        </p:sp>
        <p:sp>
          <p:nvSpPr>
            <p:cNvPr id="1560" name="Shape 1560"/>
            <p:cNvSpPr/>
            <p:nvPr/>
          </p:nvSpPr>
          <p:spPr>
            <a:xfrm rot="16200000">
              <a:off x="1372964" y="883321"/>
              <a:ext cx="1460208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Shanghai</a:t>
              </a:r>
            </a:p>
          </p:txBody>
        </p:sp>
        <p:sp>
          <p:nvSpPr>
            <p:cNvPr id="1561" name="Shape 1561"/>
            <p:cNvSpPr/>
            <p:nvPr/>
          </p:nvSpPr>
          <p:spPr>
            <a:xfrm rot="16200000">
              <a:off x="1715864" y="769021"/>
              <a:ext cx="1697291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Hong Kong</a:t>
              </a:r>
            </a:p>
          </p:txBody>
        </p:sp>
        <p:sp>
          <p:nvSpPr>
            <p:cNvPr id="1562" name="Shape 1562"/>
            <p:cNvSpPr/>
            <p:nvPr/>
          </p:nvSpPr>
          <p:spPr>
            <a:xfrm rot="16200000">
              <a:off x="2427063" y="1023022"/>
              <a:ext cx="1188745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Sydney</a:t>
              </a:r>
            </a:p>
          </p:txBody>
        </p:sp>
        <p:sp>
          <p:nvSpPr>
            <p:cNvPr id="1563" name="Shape 1563"/>
            <p:cNvSpPr/>
            <p:nvPr/>
          </p:nvSpPr>
          <p:spPr>
            <a:xfrm rot="16200000">
              <a:off x="2985863" y="1111922"/>
              <a:ext cx="968331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Tokyo</a:t>
              </a:r>
            </a:p>
          </p:txBody>
        </p:sp>
        <p:sp>
          <p:nvSpPr>
            <p:cNvPr id="1564" name="Shape 1564"/>
            <p:cNvSpPr/>
            <p:nvPr/>
          </p:nvSpPr>
          <p:spPr>
            <a:xfrm rot="16200000">
              <a:off x="3227163" y="934122"/>
              <a:ext cx="142597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Auckland</a:t>
              </a:r>
            </a:p>
          </p:txBody>
        </p:sp>
        <p:sp>
          <p:nvSpPr>
            <p:cNvPr id="1565" name="Shape 1565"/>
            <p:cNvSpPr/>
            <p:nvPr/>
          </p:nvSpPr>
          <p:spPr>
            <a:xfrm rot="16200000">
              <a:off x="3493864" y="692821"/>
              <a:ext cx="1832873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Los Angeles</a:t>
              </a:r>
            </a:p>
          </p:txBody>
        </p:sp>
        <p:sp>
          <p:nvSpPr>
            <p:cNvPr id="1566" name="Shape 1566"/>
            <p:cNvSpPr/>
            <p:nvPr/>
          </p:nvSpPr>
          <p:spPr>
            <a:xfrm rot="16200000">
              <a:off x="4039963" y="807122"/>
              <a:ext cx="1595493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Rarotonga</a:t>
              </a: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892300" y="1862586"/>
              <a:ext cx="3153284" cy="31787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569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370" y="3462114"/>
            <a:ext cx="31750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0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5273" y="4584940"/>
            <a:ext cx="3530601" cy="104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1" name="Shape 1571"/>
          <p:cNvSpPr>
            <a:spLocks noGrp="1"/>
          </p:cNvSpPr>
          <p:nvPr>
            <p:ph type="title"/>
          </p:nvPr>
        </p:nvSpPr>
        <p:spPr>
          <a:xfrm>
            <a:off x="-650326" y="-251174"/>
            <a:ext cx="13957301" cy="171139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Adjacency Matrix Representation</a:t>
            </a:r>
          </a:p>
        </p:txBody>
      </p:sp>
      <p:sp>
        <p:nvSpPr>
          <p:cNvPr id="1572" name="Shape 1572"/>
          <p:cNvSpPr/>
          <p:nvPr/>
        </p:nvSpPr>
        <p:spPr>
          <a:xfrm>
            <a:off x="6886700" y="2094135"/>
            <a:ext cx="3416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3</a:t>
            </a:r>
          </a:p>
        </p:txBody>
      </p:sp>
      <p:sp>
        <p:nvSpPr>
          <p:cNvPr id="1573" name="Shape 1573"/>
          <p:cNvSpPr/>
          <p:nvPr/>
        </p:nvSpPr>
        <p:spPr>
          <a:xfrm>
            <a:off x="7696200" y="1357535"/>
            <a:ext cx="3416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2</a:t>
            </a:r>
          </a:p>
        </p:txBody>
      </p:sp>
      <p:sp>
        <p:nvSpPr>
          <p:cNvPr id="1574" name="Shape 1574"/>
          <p:cNvSpPr/>
          <p:nvPr/>
        </p:nvSpPr>
        <p:spPr>
          <a:xfrm>
            <a:off x="7610002" y="1810084"/>
            <a:ext cx="34161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5</a:t>
            </a:r>
          </a:p>
        </p:txBody>
      </p:sp>
      <p:sp>
        <p:nvSpPr>
          <p:cNvPr id="1575" name="Shape 1575"/>
          <p:cNvSpPr/>
          <p:nvPr/>
        </p:nvSpPr>
        <p:spPr>
          <a:xfrm>
            <a:off x="8564206" y="2141986"/>
            <a:ext cx="34161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7</a:t>
            </a:r>
          </a:p>
        </p:txBody>
      </p:sp>
      <p:sp>
        <p:nvSpPr>
          <p:cNvPr id="1576" name="Shape 1576"/>
          <p:cNvSpPr/>
          <p:nvPr/>
        </p:nvSpPr>
        <p:spPr>
          <a:xfrm>
            <a:off x="8945562" y="1484396"/>
            <a:ext cx="3416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9</a:t>
            </a:r>
          </a:p>
        </p:txBody>
      </p:sp>
      <p:sp>
        <p:nvSpPr>
          <p:cNvPr id="1577" name="Shape 1577"/>
          <p:cNvSpPr/>
          <p:nvPr/>
        </p:nvSpPr>
        <p:spPr>
          <a:xfrm>
            <a:off x="9027034" y="2208408"/>
            <a:ext cx="3416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9</a:t>
            </a:r>
          </a:p>
        </p:txBody>
      </p:sp>
      <p:sp>
        <p:nvSpPr>
          <p:cNvPr id="1578" name="Shape 1578"/>
          <p:cNvSpPr/>
          <p:nvPr/>
        </p:nvSpPr>
        <p:spPr>
          <a:xfrm>
            <a:off x="7747642" y="2609154"/>
            <a:ext cx="34161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8</a:t>
            </a:r>
          </a:p>
        </p:txBody>
      </p:sp>
      <p:sp>
        <p:nvSpPr>
          <p:cNvPr id="1579" name="Shape 1579"/>
          <p:cNvSpPr/>
          <p:nvPr/>
        </p:nvSpPr>
        <p:spPr>
          <a:xfrm>
            <a:off x="7494351" y="2164333"/>
            <a:ext cx="34161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4</a:t>
            </a:r>
          </a:p>
        </p:txBody>
      </p:sp>
      <p:sp>
        <p:nvSpPr>
          <p:cNvPr id="1580" name="Shape 1580"/>
          <p:cNvSpPr/>
          <p:nvPr/>
        </p:nvSpPr>
        <p:spPr>
          <a:xfrm>
            <a:off x="9027034" y="2690756"/>
            <a:ext cx="3416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1</a:t>
            </a:r>
          </a:p>
        </p:txBody>
      </p:sp>
      <p:sp>
        <p:nvSpPr>
          <p:cNvPr id="1581" name="Shape 1581"/>
          <p:cNvSpPr/>
          <p:nvPr/>
        </p:nvSpPr>
        <p:spPr>
          <a:xfrm>
            <a:off x="10024286" y="2609154"/>
            <a:ext cx="34161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(left)">
                                      <p:cBhvr>
                                        <p:cTn id="14" dur="2500" fill="hold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8" grpId="3" animBg="1" advAuto="0"/>
      <p:bldP spid="1551" grpId="4" animBg="1" advAuto="0"/>
      <p:bldP spid="1552" grpId="5" animBg="1" advAuto="0"/>
      <p:bldP spid="1569" grpId="1" animBg="1" advAuto="0"/>
      <p:bldP spid="1570" grpId="6" animBg="1" advAuto="0"/>
      <p:bldP spid="1571" grpId="2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Shape 1583"/>
          <p:cNvSpPr>
            <a:spLocks noGrp="1"/>
          </p:cNvSpPr>
          <p:nvPr>
            <p:ph type="title"/>
          </p:nvPr>
        </p:nvSpPr>
        <p:spPr>
          <a:xfrm>
            <a:off x="647700" y="347697"/>
            <a:ext cx="11709400" cy="171139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Adjacency List Representation</a:t>
            </a:r>
          </a:p>
        </p:txBody>
      </p:sp>
      <p:grpSp>
        <p:nvGrpSpPr>
          <p:cNvPr id="1586" name="Group 1586"/>
          <p:cNvGrpSpPr/>
          <p:nvPr/>
        </p:nvGrpSpPr>
        <p:grpSpPr>
          <a:xfrm>
            <a:off x="6235699" y="3086099"/>
            <a:ext cx="546101" cy="546101"/>
            <a:chOff x="0" y="0"/>
            <a:chExt cx="546100" cy="546100"/>
          </a:xfrm>
        </p:grpSpPr>
        <p:sp>
          <p:nvSpPr>
            <p:cNvPr id="1584" name="Shape 1584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108237" y="62135"/>
              <a:ext cx="315233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6816" marR="56816" defTabSz="1295400">
                <a:buClr>
                  <a:srgbClr val="000000"/>
                </a:buClr>
                <a:buFont typeface="Arial"/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1</a:t>
              </a:r>
            </a:p>
          </p:txBody>
        </p:sp>
      </p:grpSp>
      <p:grpSp>
        <p:nvGrpSpPr>
          <p:cNvPr id="1589" name="Group 1589"/>
          <p:cNvGrpSpPr/>
          <p:nvPr/>
        </p:nvGrpSpPr>
        <p:grpSpPr>
          <a:xfrm>
            <a:off x="8394699" y="3200399"/>
            <a:ext cx="546101" cy="546101"/>
            <a:chOff x="0" y="0"/>
            <a:chExt cx="546100" cy="546100"/>
          </a:xfrm>
        </p:grpSpPr>
        <p:sp>
          <p:nvSpPr>
            <p:cNvPr id="1587" name="Shape 1587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16704" y="49435"/>
              <a:ext cx="315233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6816" marR="56816" defTabSz="1295400">
                <a:buClr>
                  <a:srgbClr val="000000"/>
                </a:buClr>
                <a:buFont typeface="Arial"/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3</a:t>
              </a:r>
            </a:p>
          </p:txBody>
        </p:sp>
      </p:grpSp>
      <p:grpSp>
        <p:nvGrpSpPr>
          <p:cNvPr id="1592" name="Group 1592"/>
          <p:cNvGrpSpPr/>
          <p:nvPr/>
        </p:nvGrpSpPr>
        <p:grpSpPr>
          <a:xfrm>
            <a:off x="6235699" y="4825999"/>
            <a:ext cx="546101" cy="546101"/>
            <a:chOff x="0" y="0"/>
            <a:chExt cx="546100" cy="546100"/>
          </a:xfrm>
        </p:grpSpPr>
        <p:sp>
          <p:nvSpPr>
            <p:cNvPr id="1590" name="Shape 1590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108237" y="49435"/>
              <a:ext cx="315233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6816" marR="56816" defTabSz="1295400">
                <a:buClr>
                  <a:srgbClr val="000000"/>
                </a:buClr>
                <a:buFont typeface="Arial"/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2</a:t>
              </a:r>
            </a:p>
          </p:txBody>
        </p:sp>
      </p:grpSp>
      <p:grpSp>
        <p:nvGrpSpPr>
          <p:cNvPr id="1595" name="Group 1595"/>
          <p:cNvGrpSpPr/>
          <p:nvPr/>
        </p:nvGrpSpPr>
        <p:grpSpPr>
          <a:xfrm>
            <a:off x="10680699" y="4267199"/>
            <a:ext cx="546101" cy="546101"/>
            <a:chOff x="0" y="0"/>
            <a:chExt cx="546100" cy="546100"/>
          </a:xfrm>
        </p:grpSpPr>
        <p:sp>
          <p:nvSpPr>
            <p:cNvPr id="1593" name="Shape 1593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119243" y="62135"/>
              <a:ext cx="315233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6816" marR="56816" defTabSz="1295400">
                <a:buClr>
                  <a:srgbClr val="000000"/>
                </a:buClr>
                <a:buFont typeface="Arial"/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4</a:t>
              </a:r>
            </a:p>
          </p:txBody>
        </p:sp>
      </p:grpSp>
      <p:sp>
        <p:nvSpPr>
          <p:cNvPr id="1596" name="Shape 1596"/>
          <p:cNvSpPr/>
          <p:nvPr/>
        </p:nvSpPr>
        <p:spPr>
          <a:xfrm>
            <a:off x="6527796" y="3632497"/>
            <a:ext cx="27662" cy="118080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97" name="Shape 1597"/>
          <p:cNvSpPr/>
          <p:nvPr/>
        </p:nvSpPr>
        <p:spPr>
          <a:xfrm>
            <a:off x="6769100" y="3416300"/>
            <a:ext cx="1625204" cy="5080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98" name="Shape 1598"/>
          <p:cNvSpPr/>
          <p:nvPr/>
        </p:nvSpPr>
        <p:spPr>
          <a:xfrm>
            <a:off x="8940800" y="3517900"/>
            <a:ext cx="1739900" cy="762000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99" name="Shape 1599"/>
          <p:cNvSpPr/>
          <p:nvPr/>
        </p:nvSpPr>
        <p:spPr>
          <a:xfrm flipV="1">
            <a:off x="6769100" y="3756789"/>
            <a:ext cx="1618156" cy="1170811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0" name="Shape 1600"/>
          <p:cNvSpPr/>
          <p:nvPr/>
        </p:nvSpPr>
        <p:spPr>
          <a:xfrm>
            <a:off x="3200400" y="5791200"/>
            <a:ext cx="510832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  </a:t>
            </a:r>
          </a:p>
        </p:txBody>
      </p:sp>
      <p:sp>
        <p:nvSpPr>
          <p:cNvPr id="1601" name="Shape 1601"/>
          <p:cNvSpPr/>
          <p:nvPr/>
        </p:nvSpPr>
        <p:spPr>
          <a:xfrm>
            <a:off x="2438400" y="5359400"/>
            <a:ext cx="2258" cy="2387600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2" name="Shape 1602"/>
          <p:cNvSpPr/>
          <p:nvPr/>
        </p:nvSpPr>
        <p:spPr>
          <a:xfrm>
            <a:off x="3086100" y="5359400"/>
            <a:ext cx="2258" cy="2387600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3" name="Shape 1603"/>
          <p:cNvSpPr/>
          <p:nvPr/>
        </p:nvSpPr>
        <p:spPr>
          <a:xfrm>
            <a:off x="2438400" y="5257800"/>
            <a:ext cx="647700" cy="2258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4" name="Shape 1604"/>
          <p:cNvSpPr/>
          <p:nvPr/>
        </p:nvSpPr>
        <p:spPr>
          <a:xfrm>
            <a:off x="2438400" y="5905500"/>
            <a:ext cx="647700" cy="2258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5" name="Shape 1605"/>
          <p:cNvSpPr/>
          <p:nvPr/>
        </p:nvSpPr>
        <p:spPr>
          <a:xfrm>
            <a:off x="2438400" y="6451600"/>
            <a:ext cx="647700" cy="2258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6" name="Shape 1606"/>
          <p:cNvSpPr/>
          <p:nvPr/>
        </p:nvSpPr>
        <p:spPr>
          <a:xfrm>
            <a:off x="2438400" y="7099300"/>
            <a:ext cx="647700" cy="2258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7" name="Shape 1607"/>
          <p:cNvSpPr/>
          <p:nvPr/>
        </p:nvSpPr>
        <p:spPr>
          <a:xfrm>
            <a:off x="2438400" y="7747000"/>
            <a:ext cx="647700" cy="2258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8" name="Shape 1608"/>
          <p:cNvSpPr/>
          <p:nvPr/>
        </p:nvSpPr>
        <p:spPr>
          <a:xfrm>
            <a:off x="1981482" y="5305495"/>
            <a:ext cx="68580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1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995185" y="5956064"/>
            <a:ext cx="3416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2</a:t>
            </a:r>
          </a:p>
        </p:txBody>
      </p:sp>
      <p:sp>
        <p:nvSpPr>
          <p:cNvPr id="1610" name="Shape 1610"/>
          <p:cNvSpPr/>
          <p:nvPr/>
        </p:nvSpPr>
        <p:spPr>
          <a:xfrm>
            <a:off x="1995185" y="6606304"/>
            <a:ext cx="3416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3</a:t>
            </a:r>
          </a:p>
        </p:txBody>
      </p:sp>
      <p:sp>
        <p:nvSpPr>
          <p:cNvPr id="1611" name="Shape 1611"/>
          <p:cNvSpPr/>
          <p:nvPr/>
        </p:nvSpPr>
        <p:spPr>
          <a:xfrm>
            <a:off x="2103858" y="7256216"/>
            <a:ext cx="34161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4</a:t>
            </a:r>
          </a:p>
        </p:txBody>
      </p:sp>
      <p:sp>
        <p:nvSpPr>
          <p:cNvPr id="1612" name="Shape 1612"/>
          <p:cNvSpPr/>
          <p:nvPr/>
        </p:nvSpPr>
        <p:spPr>
          <a:xfrm>
            <a:off x="2768600" y="5575300"/>
            <a:ext cx="647700" cy="2258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3" name="Shape 1613"/>
          <p:cNvSpPr/>
          <p:nvPr/>
        </p:nvSpPr>
        <p:spPr>
          <a:xfrm>
            <a:off x="3390335" y="5305495"/>
            <a:ext cx="34161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3</a:t>
            </a:r>
          </a:p>
        </p:txBody>
      </p:sp>
      <p:sp>
        <p:nvSpPr>
          <p:cNvPr id="1614" name="Shape 1614"/>
          <p:cNvSpPr/>
          <p:nvPr/>
        </p:nvSpPr>
        <p:spPr>
          <a:xfrm>
            <a:off x="3848100" y="5575300"/>
            <a:ext cx="546100" cy="2258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5" name="Shape 1615"/>
          <p:cNvSpPr/>
          <p:nvPr/>
        </p:nvSpPr>
        <p:spPr>
          <a:xfrm>
            <a:off x="4474069" y="5305495"/>
            <a:ext cx="34161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2</a:t>
            </a:r>
          </a:p>
        </p:txBody>
      </p:sp>
      <p:sp>
        <p:nvSpPr>
          <p:cNvPr id="1616" name="Shape 1616"/>
          <p:cNvSpPr/>
          <p:nvPr/>
        </p:nvSpPr>
        <p:spPr>
          <a:xfrm flipV="1">
            <a:off x="2768547" y="6225257"/>
            <a:ext cx="647753" cy="1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7" name="Shape 1617"/>
          <p:cNvSpPr/>
          <p:nvPr/>
        </p:nvSpPr>
        <p:spPr>
          <a:xfrm>
            <a:off x="3498708" y="5955735"/>
            <a:ext cx="34161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1</a:t>
            </a:r>
          </a:p>
        </p:txBody>
      </p:sp>
      <p:sp>
        <p:nvSpPr>
          <p:cNvPr id="1618" name="Shape 1618"/>
          <p:cNvSpPr/>
          <p:nvPr/>
        </p:nvSpPr>
        <p:spPr>
          <a:xfrm>
            <a:off x="3949700" y="6223000"/>
            <a:ext cx="546100" cy="2258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9" name="Shape 1619"/>
          <p:cNvSpPr/>
          <p:nvPr/>
        </p:nvSpPr>
        <p:spPr>
          <a:xfrm>
            <a:off x="4495800" y="6007100"/>
            <a:ext cx="34161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3</a:t>
            </a:r>
          </a:p>
        </p:txBody>
      </p:sp>
      <p:sp>
        <p:nvSpPr>
          <p:cNvPr id="1620" name="Shape 1620"/>
          <p:cNvSpPr/>
          <p:nvPr/>
        </p:nvSpPr>
        <p:spPr>
          <a:xfrm flipV="1">
            <a:off x="2768547" y="6771357"/>
            <a:ext cx="647753" cy="1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1" name="Shape 1621"/>
          <p:cNvSpPr/>
          <p:nvPr/>
        </p:nvSpPr>
        <p:spPr>
          <a:xfrm>
            <a:off x="3416300" y="6553200"/>
            <a:ext cx="34161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1</a:t>
            </a:r>
          </a:p>
        </p:txBody>
      </p:sp>
      <p:sp>
        <p:nvSpPr>
          <p:cNvPr id="1622" name="Shape 1622"/>
          <p:cNvSpPr/>
          <p:nvPr/>
        </p:nvSpPr>
        <p:spPr>
          <a:xfrm>
            <a:off x="3848100" y="6769100"/>
            <a:ext cx="546100" cy="2258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3" name="Shape 1623"/>
          <p:cNvSpPr/>
          <p:nvPr/>
        </p:nvSpPr>
        <p:spPr>
          <a:xfrm>
            <a:off x="4394200" y="6553200"/>
            <a:ext cx="34161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4</a:t>
            </a:r>
          </a:p>
        </p:txBody>
      </p:sp>
      <p:sp>
        <p:nvSpPr>
          <p:cNvPr id="1624" name="Shape 1624"/>
          <p:cNvSpPr/>
          <p:nvPr/>
        </p:nvSpPr>
        <p:spPr>
          <a:xfrm>
            <a:off x="4711700" y="6769100"/>
            <a:ext cx="647700" cy="2258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5" name="Shape 1625"/>
          <p:cNvSpPr/>
          <p:nvPr/>
        </p:nvSpPr>
        <p:spPr>
          <a:xfrm>
            <a:off x="5473700" y="6553200"/>
            <a:ext cx="34161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2</a:t>
            </a:r>
          </a:p>
        </p:txBody>
      </p:sp>
      <p:sp>
        <p:nvSpPr>
          <p:cNvPr id="1626" name="Shape 1626"/>
          <p:cNvSpPr/>
          <p:nvPr/>
        </p:nvSpPr>
        <p:spPr>
          <a:xfrm>
            <a:off x="2768637" y="7466944"/>
            <a:ext cx="762001" cy="2259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7" name="Shape 1627"/>
          <p:cNvSpPr/>
          <p:nvPr/>
        </p:nvSpPr>
        <p:spPr>
          <a:xfrm>
            <a:off x="3507175" y="7251147"/>
            <a:ext cx="34161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3</a:t>
            </a:r>
          </a:p>
        </p:txBody>
      </p:sp>
      <p:sp>
        <p:nvSpPr>
          <p:cNvPr id="1628" name="Shape 1628"/>
          <p:cNvSpPr/>
          <p:nvPr/>
        </p:nvSpPr>
        <p:spPr>
          <a:xfrm>
            <a:off x="1656362" y="8123202"/>
            <a:ext cx="838890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buClr>
                <a:srgbClr val="000000"/>
              </a:buClr>
              <a:buFont typeface="Arial"/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Table in position j contains list of vertices adjacent to vertex j,</a:t>
            </a:r>
          </a:p>
        </p:txBody>
      </p:sp>
      <p:pic>
        <p:nvPicPr>
          <p:cNvPr id="1629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657" y="4577948"/>
            <a:ext cx="16002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0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037" y="4210720"/>
            <a:ext cx="46990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1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75850" y="8123202"/>
            <a:ext cx="1295400" cy="45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" grpId="3" animBg="1" advAuto="0"/>
      <p:bldP spid="1629" grpId="2" animBg="1" advAuto="0"/>
      <p:bldP spid="1630" grpId="1" animBg="1" advAuto="0"/>
      <p:bldP spid="1631" grpId="4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Shape 1633"/>
          <p:cNvSpPr>
            <a:spLocks noGrp="1"/>
          </p:cNvSpPr>
          <p:nvPr>
            <p:ph type="title"/>
          </p:nvPr>
        </p:nvSpPr>
        <p:spPr>
          <a:xfrm>
            <a:off x="647700" y="176953"/>
            <a:ext cx="11709400" cy="214489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Which to Choose?</a:t>
            </a:r>
          </a:p>
        </p:txBody>
      </p:sp>
      <p:sp>
        <p:nvSpPr>
          <p:cNvPr id="1634" name="Shape 16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13700"/>
              </a:spcBef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space                                         </a:t>
            </a:r>
          </a:p>
          <a:p>
            <a:pPr lvl="0">
              <a:spcBef>
                <a:spcPts val="13700"/>
              </a:spcBef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computational efficiency</a:t>
            </a:r>
          </a:p>
          <a:p>
            <a:pPr lvl="0">
              <a:spcBef>
                <a:spcPts val="13700"/>
              </a:spcBef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flexibility</a:t>
            </a:r>
          </a:p>
        </p:txBody>
      </p:sp>
      <p:sp>
        <p:nvSpPr>
          <p:cNvPr id="1635" name="Shape 16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53</a:t>
            </a:fld>
            <a:endParaRPr>
              <a:uFill>
                <a:solidFill/>
              </a:uFill>
            </a:endParaRPr>
          </a:p>
        </p:txBody>
      </p:sp>
      <p:sp>
        <p:nvSpPr>
          <p:cNvPr id="1636" name="Shape 1636"/>
          <p:cNvSpPr/>
          <p:nvPr/>
        </p:nvSpPr>
        <p:spPr>
          <a:xfrm>
            <a:off x="1168400" y="2984500"/>
            <a:ext cx="3453065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Adjacency Structure:</a:t>
            </a:r>
          </a:p>
        </p:txBody>
      </p:sp>
      <p:sp>
        <p:nvSpPr>
          <p:cNvPr id="1637" name="Shape 1637"/>
          <p:cNvSpPr/>
          <p:nvPr/>
        </p:nvSpPr>
        <p:spPr>
          <a:xfrm>
            <a:off x="1270000" y="7734300"/>
            <a:ext cx="3453065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Adjacency Structure:</a:t>
            </a:r>
          </a:p>
        </p:txBody>
      </p:sp>
      <p:sp>
        <p:nvSpPr>
          <p:cNvPr id="1638" name="Shape 1638"/>
          <p:cNvSpPr/>
          <p:nvPr/>
        </p:nvSpPr>
        <p:spPr>
          <a:xfrm>
            <a:off x="1168400" y="5486400"/>
            <a:ext cx="3453065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Adjacency Structure:</a:t>
            </a:r>
          </a:p>
        </p:txBody>
      </p:sp>
      <p:sp>
        <p:nvSpPr>
          <p:cNvPr id="1639" name="Shape 1639"/>
          <p:cNvSpPr/>
          <p:nvPr/>
        </p:nvSpPr>
        <p:spPr>
          <a:xfrm>
            <a:off x="1168400" y="3657600"/>
            <a:ext cx="2978353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Adjacency Matrix:</a:t>
            </a:r>
          </a:p>
        </p:txBody>
      </p:sp>
      <p:sp>
        <p:nvSpPr>
          <p:cNvPr id="1640" name="Shape 1640"/>
          <p:cNvSpPr/>
          <p:nvPr/>
        </p:nvSpPr>
        <p:spPr>
          <a:xfrm>
            <a:off x="1168400" y="6159500"/>
            <a:ext cx="2978353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Adjacency Matrix:</a:t>
            </a:r>
          </a:p>
        </p:txBody>
      </p:sp>
      <p:sp>
        <p:nvSpPr>
          <p:cNvPr id="1641" name="Shape 1641"/>
          <p:cNvSpPr/>
          <p:nvPr/>
        </p:nvSpPr>
        <p:spPr>
          <a:xfrm>
            <a:off x="1270000" y="8432800"/>
            <a:ext cx="2978353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Adjacency Matrix:</a:t>
            </a:r>
          </a:p>
        </p:txBody>
      </p:sp>
      <p:sp>
        <p:nvSpPr>
          <p:cNvPr id="1642" name="Shape 1642"/>
          <p:cNvSpPr/>
          <p:nvPr/>
        </p:nvSpPr>
        <p:spPr>
          <a:xfrm>
            <a:off x="4800600" y="2984500"/>
            <a:ext cx="1565156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O(V + E)</a:t>
            </a:r>
          </a:p>
        </p:txBody>
      </p:sp>
      <p:grpSp>
        <p:nvGrpSpPr>
          <p:cNvPr id="1645" name="Group 1645"/>
          <p:cNvGrpSpPr/>
          <p:nvPr/>
        </p:nvGrpSpPr>
        <p:grpSpPr>
          <a:xfrm>
            <a:off x="4521200" y="3467100"/>
            <a:ext cx="1187976" cy="683543"/>
            <a:chOff x="0" y="0"/>
            <a:chExt cx="1187975" cy="683542"/>
          </a:xfrm>
        </p:grpSpPr>
        <p:sp>
          <p:nvSpPr>
            <p:cNvPr id="1643" name="Shape 1643"/>
            <p:cNvSpPr/>
            <p:nvPr/>
          </p:nvSpPr>
          <p:spPr>
            <a:xfrm>
              <a:off x="0" y="63500"/>
              <a:ext cx="1187976" cy="620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marL="57799" marR="57799" lvl="0" algn="l" defTabSz="1295400">
                <a:defRPr sz="1800"/>
              </a:pPr>
              <a:r>
                <a:rPr sz="2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rPr>
                <a:t>O</a:t>
              </a:r>
              <a:r>
                <a:rPr sz="36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sz="2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rPr>
                <a:t>V  </a:t>
              </a:r>
              <a:r>
                <a:rPr sz="36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723900" y="0"/>
              <a:ext cx="341615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57799" marR="57799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2</a:t>
              </a:r>
            </a:p>
          </p:txBody>
        </p:sp>
      </p:grpSp>
      <p:sp>
        <p:nvSpPr>
          <p:cNvPr id="1646" name="Shape 1646"/>
          <p:cNvSpPr/>
          <p:nvPr/>
        </p:nvSpPr>
        <p:spPr>
          <a:xfrm>
            <a:off x="5219700" y="7785100"/>
            <a:ext cx="735528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Cumbersome to vary the edges incident with a vertex</a:t>
            </a:r>
          </a:p>
        </p:txBody>
      </p:sp>
      <p:sp>
        <p:nvSpPr>
          <p:cNvPr id="1647" name="Shape 1647"/>
          <p:cNvSpPr/>
          <p:nvPr/>
        </p:nvSpPr>
        <p:spPr>
          <a:xfrm>
            <a:off x="5233303" y="8457369"/>
            <a:ext cx="6203509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Easy to vary the edges incident with a vertex</a:t>
            </a:r>
          </a:p>
        </p:txBody>
      </p:sp>
      <p:sp>
        <p:nvSpPr>
          <p:cNvPr id="1648" name="Shape 1648"/>
          <p:cNvSpPr/>
          <p:nvPr/>
        </p:nvSpPr>
        <p:spPr>
          <a:xfrm>
            <a:off x="4826000" y="6146800"/>
            <a:ext cx="740633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Easy to determine if an edge is in the graph O(1) time</a:t>
            </a:r>
          </a:p>
        </p:txBody>
      </p:sp>
      <p:sp>
        <p:nvSpPr>
          <p:cNvPr id="1649" name="Shape 1649"/>
          <p:cNvSpPr/>
          <p:nvPr/>
        </p:nvSpPr>
        <p:spPr>
          <a:xfrm>
            <a:off x="4826000" y="6654800"/>
            <a:ext cx="67117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Simple - so when only a few nodes - easy to use</a:t>
            </a:r>
          </a:p>
        </p:txBody>
      </p:sp>
      <p:sp>
        <p:nvSpPr>
          <p:cNvPr id="1650" name="Shape 1650"/>
          <p:cNvSpPr/>
          <p:nvPr/>
        </p:nvSpPr>
        <p:spPr>
          <a:xfrm>
            <a:off x="4864100" y="6959600"/>
            <a:ext cx="771203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When not storing weights, only one bit needed per entry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Shape 1652"/>
          <p:cNvSpPr>
            <a:spLocks noGrp="1"/>
          </p:cNvSpPr>
          <p:nvPr>
            <p:ph type="title"/>
          </p:nvPr>
        </p:nvSpPr>
        <p:spPr>
          <a:xfrm>
            <a:off x="1070105" y="-236865"/>
            <a:ext cx="10464801" cy="2438401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/>
            </a:pPr>
            <a:r>
              <a:rPr sz="6400"/>
              <a:t>Shortest Path</a:t>
            </a:r>
          </a:p>
        </p:txBody>
      </p:sp>
      <p:sp>
        <p:nvSpPr>
          <p:cNvPr id="1653" name="Shape 1653"/>
          <p:cNvSpPr/>
          <p:nvPr/>
        </p:nvSpPr>
        <p:spPr>
          <a:xfrm>
            <a:off x="2789900" y="2314722"/>
            <a:ext cx="124261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457200"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200" b="1"/>
              <a:t>Input:</a:t>
            </a:r>
          </a:p>
        </p:txBody>
      </p:sp>
      <p:sp>
        <p:nvSpPr>
          <p:cNvPr id="1654" name="Shape 1654"/>
          <p:cNvSpPr/>
          <p:nvPr/>
        </p:nvSpPr>
        <p:spPr>
          <a:xfrm>
            <a:off x="3394081" y="2918903"/>
            <a:ext cx="44247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457200"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200"/>
              <a:t>Directed Graph G=(V,E)</a:t>
            </a:r>
          </a:p>
        </p:txBody>
      </p:sp>
      <p:sp>
        <p:nvSpPr>
          <p:cNvPr id="1655" name="Shape 1655"/>
          <p:cNvSpPr/>
          <p:nvPr/>
        </p:nvSpPr>
        <p:spPr>
          <a:xfrm>
            <a:off x="3394081" y="3703414"/>
            <a:ext cx="4489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3200">
                <a:latin typeface="Helvetica"/>
                <a:ea typeface="Helvetica"/>
                <a:cs typeface="Helvetica"/>
                <a:sym typeface="Helvetica"/>
              </a:rPr>
              <a:t>Weight function </a:t>
            </a:r>
            <a:r>
              <a:rPr sz="3200" i="1">
                <a:latin typeface="Helvetica"/>
                <a:ea typeface="Helvetica"/>
                <a:cs typeface="Helvetica"/>
                <a:sym typeface="Helvetica"/>
              </a:rPr>
              <a:t>w: E→</a:t>
            </a:r>
            <a:r>
              <a:rPr sz="3200" b="1" i="1">
                <a:latin typeface="Helvetica"/>
                <a:ea typeface="Helvetica"/>
                <a:cs typeface="Helvetica"/>
                <a:sym typeface="Helvetica"/>
              </a:rPr>
              <a:t>ℝ</a:t>
            </a:r>
          </a:p>
        </p:txBody>
      </p:sp>
      <p:sp>
        <p:nvSpPr>
          <p:cNvPr id="1656" name="Shape 1656"/>
          <p:cNvSpPr/>
          <p:nvPr/>
        </p:nvSpPr>
        <p:spPr>
          <a:xfrm>
            <a:off x="2789900" y="4809954"/>
            <a:ext cx="60041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3200" b="1">
                <a:latin typeface="Helvetica"/>
                <a:ea typeface="Helvetica"/>
                <a:cs typeface="Helvetica"/>
                <a:sym typeface="Helvetica"/>
              </a:rPr>
              <a:t>Weight of path</a:t>
            </a:r>
            <a:r>
              <a:rPr sz="3200">
                <a:latin typeface="Helvetica"/>
                <a:ea typeface="Helvetica"/>
                <a:cs typeface="Helvetica"/>
                <a:sym typeface="Helvetica"/>
              </a:rPr>
              <a:t> = v</a:t>
            </a:r>
            <a:r>
              <a:rPr sz="3200" baseline="-5999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3200">
                <a:latin typeface="Helvetica"/>
                <a:ea typeface="Helvetica"/>
                <a:cs typeface="Helvetica"/>
                <a:sym typeface="Helvetica"/>
              </a:rPr>
              <a:t>, v</a:t>
            </a:r>
            <a:r>
              <a:rPr sz="3200" baseline="-5999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3200">
                <a:latin typeface="Helvetica"/>
                <a:ea typeface="Helvetica"/>
                <a:cs typeface="Helvetica"/>
                <a:sym typeface="Helvetica"/>
              </a:rPr>
              <a:t>, v</a:t>
            </a:r>
            <a:r>
              <a:rPr sz="3200" baseline="-5999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3200">
                <a:latin typeface="Helvetica"/>
                <a:ea typeface="Helvetica"/>
                <a:cs typeface="Helvetica"/>
                <a:sym typeface="Helvetica"/>
              </a:rPr>
              <a:t>,…, v</a:t>
            </a:r>
            <a:r>
              <a:rPr sz="3200" baseline="-5999">
                <a:latin typeface="Helvetica"/>
                <a:ea typeface="Helvetica"/>
                <a:cs typeface="Helvetica"/>
                <a:sym typeface="Helvetica"/>
              </a:rPr>
              <a:t>n</a:t>
            </a:r>
          </a:p>
        </p:txBody>
      </p:sp>
      <p:sp>
        <p:nvSpPr>
          <p:cNvPr id="1657" name="Shape 1657"/>
          <p:cNvSpPr/>
          <p:nvPr/>
        </p:nvSpPr>
        <p:spPr>
          <a:xfrm>
            <a:off x="4068041" y="5852993"/>
            <a:ext cx="242484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3200">
                <a:latin typeface="Helvetica"/>
                <a:ea typeface="Helvetica"/>
                <a:cs typeface="Helvetica"/>
                <a:sym typeface="Helvetica"/>
              </a:rPr>
              <a:t>= ∑</a:t>
            </a:r>
            <a:r>
              <a:rPr sz="3200" i="1">
                <a:latin typeface="Helvetica"/>
                <a:ea typeface="Helvetica"/>
                <a:cs typeface="Helvetica"/>
                <a:sym typeface="Helvetica"/>
              </a:rPr>
              <a:t>w(v</a:t>
            </a:r>
            <a:r>
              <a:rPr sz="3200" i="1" baseline="-5999">
                <a:latin typeface="Helvetica"/>
                <a:ea typeface="Helvetica"/>
                <a:cs typeface="Helvetica"/>
                <a:sym typeface="Helvetica"/>
              </a:rPr>
              <a:t>i-1</a:t>
            </a:r>
            <a:r>
              <a:rPr sz="3200" i="1">
                <a:latin typeface="Helvetica"/>
                <a:ea typeface="Helvetica"/>
                <a:cs typeface="Helvetica"/>
                <a:sym typeface="Helvetica"/>
              </a:rPr>
              <a:t>, v</a:t>
            </a:r>
            <a:r>
              <a:rPr sz="3200" i="1" baseline="-5999"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3200" i="1">
                <a:latin typeface="Helvetica"/>
                <a:ea typeface="Helvetica"/>
                <a:cs typeface="Helvetica"/>
                <a:sym typeface="Helvetica"/>
              </a:rPr>
              <a:t>)</a:t>
            </a:r>
            <a:r>
              <a:rPr sz="3200"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1658" name="Shape 1658"/>
          <p:cNvSpPr/>
          <p:nvPr/>
        </p:nvSpPr>
        <p:spPr>
          <a:xfrm>
            <a:off x="4388106" y="6319073"/>
            <a:ext cx="4430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457200">
              <a:defRPr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900"/>
              <a:t>i=1</a:t>
            </a:r>
          </a:p>
        </p:txBody>
      </p:sp>
      <p:sp>
        <p:nvSpPr>
          <p:cNvPr id="1659" name="Shape 1659"/>
          <p:cNvSpPr/>
          <p:nvPr/>
        </p:nvSpPr>
        <p:spPr>
          <a:xfrm>
            <a:off x="4492143" y="5659763"/>
            <a:ext cx="23495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457200">
              <a:defRPr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1900"/>
              <a:t>k</a:t>
            </a:r>
          </a:p>
        </p:txBody>
      </p:sp>
      <p:sp>
        <p:nvSpPr>
          <p:cNvPr id="1660" name="Shape 1660"/>
          <p:cNvSpPr/>
          <p:nvPr/>
        </p:nvSpPr>
        <p:spPr>
          <a:xfrm>
            <a:off x="3980588" y="6701004"/>
            <a:ext cx="464383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457200"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200"/>
              <a:t>= sum of weights on path</a:t>
            </a:r>
          </a:p>
        </p:txBody>
      </p:sp>
      <p:sp>
        <p:nvSpPr>
          <p:cNvPr id="1661" name="Shape 1661"/>
          <p:cNvSpPr/>
          <p:nvPr/>
        </p:nvSpPr>
        <p:spPr>
          <a:xfrm>
            <a:off x="2789900" y="7646211"/>
            <a:ext cx="490120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3200" b="1">
                <a:latin typeface="Helvetica"/>
                <a:ea typeface="Helvetica"/>
                <a:cs typeface="Helvetica"/>
                <a:sym typeface="Helvetica"/>
              </a:rPr>
              <a:t>Shortest path weight</a:t>
            </a:r>
            <a:r>
              <a:rPr sz="3200">
                <a:latin typeface="Helvetica"/>
                <a:ea typeface="Helvetica"/>
                <a:cs typeface="Helvetica"/>
                <a:sym typeface="Helvetica"/>
              </a:rPr>
              <a:t> u, v</a:t>
            </a:r>
          </a:p>
        </p:txBody>
      </p:sp>
      <p:pic>
        <p:nvPicPr>
          <p:cNvPr id="1662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0878" y="8388493"/>
            <a:ext cx="8349582" cy="1018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" grpId="1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Shape 1664"/>
          <p:cNvSpPr>
            <a:spLocks noGrp="1"/>
          </p:cNvSpPr>
          <p:nvPr>
            <p:ph type="title"/>
          </p:nvPr>
        </p:nvSpPr>
        <p:spPr>
          <a:xfrm>
            <a:off x="-2032000" y="-1524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8400"/>
              <a:t>Details….</a:t>
            </a:r>
          </a:p>
        </p:txBody>
      </p:sp>
      <p:sp>
        <p:nvSpPr>
          <p:cNvPr id="1665" name="Shape 1665"/>
          <p:cNvSpPr/>
          <p:nvPr/>
        </p:nvSpPr>
        <p:spPr>
          <a:xfrm>
            <a:off x="1018160" y="7108757"/>
            <a:ext cx="395808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negative weights?</a:t>
            </a:r>
          </a:p>
        </p:txBody>
      </p:sp>
      <p:sp>
        <p:nvSpPr>
          <p:cNvPr id="1666" name="Shape 1666"/>
          <p:cNvSpPr/>
          <p:nvPr/>
        </p:nvSpPr>
        <p:spPr>
          <a:xfrm>
            <a:off x="578151" y="2155452"/>
            <a:ext cx="12656890" cy="544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739321" lvl="0" indent="-421821" algn="l">
              <a:buSzPct val="171000"/>
              <a:buChar char="•"/>
              <a:defRPr sz="1800"/>
            </a:pPr>
            <a:r>
              <a:rPr sz="3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rPr>
              <a:t>single source?</a:t>
            </a:r>
          </a:p>
          <a:p>
            <a:pPr lvl="3" algn="l">
              <a:defRPr sz="1800"/>
            </a:pPr>
            <a:r>
              <a:rPr sz="3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rPr>
              <a:t>from s ∈ V to every other v ∈ V</a:t>
            </a:r>
          </a:p>
          <a:p>
            <a:pPr marL="739321" lvl="0" indent="-421821" algn="l">
              <a:buSzPct val="171000"/>
              <a:buChar char="•"/>
              <a:defRPr sz="1800"/>
            </a:pPr>
            <a:r>
              <a:rPr sz="3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rPr>
              <a:t>single destination?</a:t>
            </a:r>
          </a:p>
          <a:p>
            <a:pPr lvl="3" algn="l">
              <a:defRPr sz="1800"/>
            </a:pPr>
            <a:r>
              <a:rPr sz="3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rPr>
              <a:t>from every v ∈ V to s ∈ V</a:t>
            </a:r>
          </a:p>
          <a:p>
            <a:pPr marL="739321" lvl="0" indent="-421821" algn="l">
              <a:buSzPct val="171000"/>
              <a:buChar char="•"/>
              <a:defRPr sz="1800"/>
            </a:pPr>
            <a:r>
              <a:rPr sz="3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rPr>
              <a:t>every pair? </a:t>
            </a:r>
          </a:p>
          <a:p>
            <a:pPr lvl="3" algn="l">
              <a:defRPr sz="1800"/>
            </a:pPr>
            <a:r>
              <a:rPr sz="3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rPr>
              <a:t>from every v∈V to u∈V</a:t>
            </a:r>
          </a:p>
          <a:p>
            <a:pPr lvl="3" algn="l">
              <a:defRPr sz="1800"/>
            </a:pPr>
            <a:r>
              <a:rPr sz="34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rPr>
              <a:t>(we don’t know a better way than solving the single-source all pairs.)</a:t>
            </a:r>
          </a:p>
          <a:p>
            <a:pPr lvl="0" algn="l">
              <a:defRPr sz="1800"/>
            </a:pPr>
            <a:endParaRPr sz="34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" grpId="2" animBg="1" advAuto="0"/>
      <p:bldP spid="1666" grpId="1" build="p" bldLvl="5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Shape 1668"/>
          <p:cNvSpPr>
            <a:spLocks noGrp="1"/>
          </p:cNvSpPr>
          <p:nvPr>
            <p:ph type="title"/>
          </p:nvPr>
        </p:nvSpPr>
        <p:spPr>
          <a:xfrm>
            <a:off x="1070105" y="-236865"/>
            <a:ext cx="10464801" cy="2438401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/>
            </a:pPr>
            <a:r>
              <a:rPr sz="6400"/>
              <a:t>Traversal of a Graph</a:t>
            </a:r>
          </a:p>
        </p:txBody>
      </p:sp>
      <p:sp>
        <p:nvSpPr>
          <p:cNvPr id="1669" name="Shape 1669"/>
          <p:cNvSpPr/>
          <p:nvPr/>
        </p:nvSpPr>
        <p:spPr>
          <a:xfrm>
            <a:off x="2321197" y="1912490"/>
            <a:ext cx="1022881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sz="3200">
                <a:latin typeface="Helvetica"/>
                <a:ea typeface="Helvetica"/>
                <a:cs typeface="Helvetica"/>
                <a:sym typeface="Helvetica"/>
              </a:rPr>
              <a:t>A basic graph problem is to traverse the graph.  </a:t>
            </a:r>
          </a:p>
          <a:p>
            <a:pPr lvl="0" algn="l" defTabSz="457200">
              <a:defRPr sz="1800"/>
            </a:pPr>
            <a:r>
              <a:rPr sz="3200">
                <a:latin typeface="Helvetica"/>
                <a:ea typeface="Helvetica"/>
                <a:cs typeface="Helvetica"/>
                <a:sym typeface="Helvetica"/>
              </a:rPr>
              <a:t>i.e. visit  every edge and vertex in the graph.</a:t>
            </a:r>
          </a:p>
        </p:txBody>
      </p:sp>
      <p:sp>
        <p:nvSpPr>
          <p:cNvPr id="1670" name="Shape 1670"/>
          <p:cNvSpPr/>
          <p:nvPr/>
        </p:nvSpPr>
        <p:spPr>
          <a:xfrm>
            <a:off x="2349280" y="3530600"/>
            <a:ext cx="9682164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spcBef>
                <a:spcPts val="200"/>
              </a:spcBef>
              <a:defRPr sz="1800"/>
            </a:pPr>
            <a:r>
              <a:rPr sz="3200">
                <a:latin typeface="Helvetica"/>
                <a:ea typeface="Helvetica"/>
                <a:cs typeface="Helvetica"/>
                <a:sym typeface="Helvetica"/>
              </a:rPr>
              <a:t>Goals of an algorithm that traverses the graph</a:t>
            </a:r>
          </a:p>
          <a:p>
            <a:pPr marL="839611" lvl="1" indent="-395111" algn="l" defTabSz="457200">
              <a:spcBef>
                <a:spcPts val="600"/>
              </a:spcBef>
              <a:buSzPct val="45000"/>
              <a:buBlip>
                <a:blip r:embed="rId2"/>
              </a:buBlip>
              <a:defRPr sz="1800"/>
            </a:pPr>
            <a:r>
              <a:rPr sz="3200">
                <a:latin typeface="Helvetica"/>
                <a:ea typeface="Helvetica"/>
                <a:cs typeface="Helvetica"/>
                <a:sym typeface="Helvetica"/>
              </a:rPr>
              <a:t>visit every edge only one time - efficiency</a:t>
            </a:r>
          </a:p>
          <a:p>
            <a:pPr marL="839611" lvl="1" indent="-395111" algn="l" defTabSz="457200">
              <a:spcBef>
                <a:spcPts val="600"/>
              </a:spcBef>
              <a:buSzPct val="45000"/>
              <a:buBlip>
                <a:blip r:embed="rId2"/>
              </a:buBlip>
              <a:defRPr sz="1800"/>
            </a:pPr>
            <a:r>
              <a:rPr sz="3200">
                <a:latin typeface="Helvetica"/>
                <a:ea typeface="Helvetica"/>
                <a:cs typeface="Helvetica"/>
                <a:sym typeface="Helvetica"/>
              </a:rPr>
              <a:t>traverse systematically - correctness</a:t>
            </a:r>
          </a:p>
          <a:p>
            <a:pPr lvl="0" algn="l" defTabSz="457200">
              <a:spcBef>
                <a:spcPts val="600"/>
              </a:spcBef>
              <a:defRPr sz="1800"/>
            </a:pPr>
            <a:r>
              <a:rPr sz="3200">
                <a:latin typeface="Helvetica"/>
                <a:ea typeface="Helvetica"/>
                <a:cs typeface="Helvetica"/>
                <a:sym typeface="Helvetica"/>
              </a:rPr>
              <a:t>example: traversing a maze - could we make sure we wouldn’t get stuck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" grpId="1" animBg="1" advAuto="0"/>
      <p:bldP spid="1670" grpId="2" build="p" bldLvl="5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>
            <a:spLocks noGrp="1"/>
          </p:cNvSpPr>
          <p:nvPr>
            <p:ph type="title"/>
          </p:nvPr>
        </p:nvSpPr>
        <p:spPr>
          <a:xfrm>
            <a:off x="-279400" y="232551"/>
            <a:ext cx="11709400" cy="214488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Traversal</a:t>
            </a:r>
          </a:p>
        </p:txBody>
      </p:sp>
      <p:sp>
        <p:nvSpPr>
          <p:cNvPr id="1673" name="Shape 1673"/>
          <p:cNvSpPr>
            <a:spLocks noGrp="1"/>
          </p:cNvSpPr>
          <p:nvPr>
            <p:ph type="body" idx="1"/>
          </p:nvPr>
        </p:nvSpPr>
        <p:spPr>
          <a:xfrm>
            <a:off x="647700" y="2557928"/>
            <a:ext cx="11709400" cy="520409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traversal of a graph is an ordered visiting of all the vertex in the graph.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Example: G=(V,E) can be traversed by 1,2,3,4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 that in traversing a tree, you construct a </a:t>
            </a:r>
            <a:r>
              <a:rPr sz="3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predecessor subgraph, </a:t>
            </a:r>
            <a:r>
              <a:rPr sz="3200">
                <a:uFill>
                  <a:solidFill/>
                </a:uFill>
              </a:rPr>
              <a:t>(or a spanning tree)</a:t>
            </a:r>
          </a:p>
          <a:p>
            <a:pPr lvl="0">
              <a:lnSpc>
                <a:spcPct val="90000"/>
              </a:lnSpc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lnSpc>
                <a:spcPct val="90000"/>
              </a:lnSpc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predecessor subgraph forms a forest.</a:t>
            </a:r>
          </a:p>
        </p:txBody>
      </p:sp>
      <p:grpSp>
        <p:nvGrpSpPr>
          <p:cNvPr id="1676" name="Group 1676"/>
          <p:cNvGrpSpPr/>
          <p:nvPr/>
        </p:nvGrpSpPr>
        <p:grpSpPr>
          <a:xfrm>
            <a:off x="7873999" y="228599"/>
            <a:ext cx="546101" cy="546101"/>
            <a:chOff x="0" y="0"/>
            <a:chExt cx="546100" cy="546100"/>
          </a:xfrm>
        </p:grpSpPr>
        <p:sp>
          <p:nvSpPr>
            <p:cNvPr id="1674" name="Shape 1674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08237" y="62135"/>
              <a:ext cx="315233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6816" marR="56816" defTabSz="1295400">
                <a:buClr>
                  <a:srgbClr val="000000"/>
                </a:buClr>
                <a:buFont typeface="Arial"/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1</a:t>
              </a:r>
            </a:p>
          </p:txBody>
        </p:sp>
      </p:grpSp>
      <p:sp>
        <p:nvSpPr>
          <p:cNvPr id="1677" name="Shape 1677"/>
          <p:cNvSpPr/>
          <p:nvPr/>
        </p:nvSpPr>
        <p:spPr>
          <a:xfrm>
            <a:off x="8166096" y="774997"/>
            <a:ext cx="27662" cy="118080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8" name="Shape 1678"/>
          <p:cNvSpPr/>
          <p:nvPr/>
        </p:nvSpPr>
        <p:spPr>
          <a:xfrm>
            <a:off x="8407400" y="558800"/>
            <a:ext cx="1625204" cy="5080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9" name="Shape 1679"/>
          <p:cNvSpPr/>
          <p:nvPr/>
        </p:nvSpPr>
        <p:spPr>
          <a:xfrm>
            <a:off x="10083800" y="685800"/>
            <a:ext cx="1739900" cy="762000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80" name="Shape 1680"/>
          <p:cNvSpPr/>
          <p:nvPr/>
        </p:nvSpPr>
        <p:spPr>
          <a:xfrm flipV="1">
            <a:off x="8407400" y="899289"/>
            <a:ext cx="1618156" cy="1170811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683" name="Group 1683"/>
          <p:cNvGrpSpPr/>
          <p:nvPr/>
        </p:nvGrpSpPr>
        <p:grpSpPr>
          <a:xfrm>
            <a:off x="7975599" y="1752599"/>
            <a:ext cx="546101" cy="546101"/>
            <a:chOff x="0" y="0"/>
            <a:chExt cx="546100" cy="546100"/>
          </a:xfrm>
        </p:grpSpPr>
        <p:sp>
          <p:nvSpPr>
            <p:cNvPr id="1681" name="Shape 1681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08237" y="49435"/>
              <a:ext cx="315233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6816" marR="56816" defTabSz="1295400">
                <a:buClr>
                  <a:srgbClr val="000000"/>
                </a:buClr>
                <a:buFont typeface="Arial"/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2</a:t>
              </a:r>
            </a:p>
          </p:txBody>
        </p:sp>
      </p:grpSp>
      <p:grpSp>
        <p:nvGrpSpPr>
          <p:cNvPr id="1686" name="Group 1686"/>
          <p:cNvGrpSpPr/>
          <p:nvPr/>
        </p:nvGrpSpPr>
        <p:grpSpPr>
          <a:xfrm>
            <a:off x="9804399" y="431799"/>
            <a:ext cx="546101" cy="546101"/>
            <a:chOff x="0" y="0"/>
            <a:chExt cx="546100" cy="546100"/>
          </a:xfrm>
        </p:grpSpPr>
        <p:sp>
          <p:nvSpPr>
            <p:cNvPr id="1684" name="Shape 1684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116704" y="49435"/>
              <a:ext cx="315233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6816" marR="56816" defTabSz="1295400">
                <a:buClr>
                  <a:srgbClr val="000000"/>
                </a:buClr>
                <a:buFont typeface="Arial"/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3</a:t>
              </a:r>
            </a:p>
          </p:txBody>
        </p:sp>
      </p:grpSp>
      <p:grpSp>
        <p:nvGrpSpPr>
          <p:cNvPr id="1689" name="Group 1689"/>
          <p:cNvGrpSpPr/>
          <p:nvPr/>
        </p:nvGrpSpPr>
        <p:grpSpPr>
          <a:xfrm>
            <a:off x="11595099" y="1244599"/>
            <a:ext cx="546101" cy="546101"/>
            <a:chOff x="0" y="0"/>
            <a:chExt cx="546100" cy="546100"/>
          </a:xfrm>
        </p:grpSpPr>
        <p:sp>
          <p:nvSpPr>
            <p:cNvPr id="1687" name="Shape 1687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119243" y="62135"/>
              <a:ext cx="315233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6816" marR="56816" defTabSz="1295400">
                <a:buClr>
                  <a:srgbClr val="000000"/>
                </a:buClr>
                <a:buFont typeface="Arial"/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1" name="Maze_Type_Standard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3600" y="2222500"/>
            <a:ext cx="61849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2" name="Shape 1692"/>
          <p:cNvSpPr/>
          <p:nvPr/>
        </p:nvSpPr>
        <p:spPr>
          <a:xfrm>
            <a:off x="1591319" y="8597900"/>
            <a:ext cx="5396881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 u="sng">
                <a:latin typeface="Gill Sans"/>
                <a:ea typeface="Gill Sans"/>
                <a:cs typeface="Gill Sans"/>
                <a:sym typeface="Gill Sans"/>
                <a:hlinkClick r:id="rId3"/>
              </a:defRPr>
            </a:lvl1pPr>
          </a:lstStyle>
          <a:p>
            <a:pPr lvl="0">
              <a:defRPr u="none"/>
            </a:pPr>
            <a:r>
              <a:rPr u="sng">
                <a:hlinkClick r:id="rId3"/>
              </a:rPr>
              <a:t>http://en.wikipedia.org/wiki/File:Maze_Type_Standard.png</a:t>
            </a:r>
          </a:p>
        </p:txBody>
      </p:sp>
      <p:sp>
        <p:nvSpPr>
          <p:cNvPr id="1693" name="Shape 1693"/>
          <p:cNvSpPr/>
          <p:nvPr/>
        </p:nvSpPr>
        <p:spPr>
          <a:xfrm>
            <a:off x="1276300" y="914400"/>
            <a:ext cx="465054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4200"/>
              <a:t>Use a ball and string?</a:t>
            </a:r>
          </a:p>
        </p:txBody>
      </p:sp>
      <p:grpSp>
        <p:nvGrpSpPr>
          <p:cNvPr id="1696" name="Group 1696"/>
          <p:cNvGrpSpPr/>
          <p:nvPr/>
        </p:nvGrpSpPr>
        <p:grpSpPr>
          <a:xfrm>
            <a:off x="4673600" y="2451099"/>
            <a:ext cx="3276600" cy="2609852"/>
            <a:chOff x="0" y="0"/>
            <a:chExt cx="3276599" cy="2609850"/>
          </a:xfrm>
        </p:grpSpPr>
        <p:sp>
          <p:nvSpPr>
            <p:cNvPr id="1694" name="Shape 1694"/>
            <p:cNvSpPr/>
            <p:nvPr/>
          </p:nvSpPr>
          <p:spPr>
            <a:xfrm>
              <a:off x="0" y="0"/>
              <a:ext cx="3068241" cy="255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0"/>
                  </a:moveTo>
                  <a:lnTo>
                    <a:pt x="11782" y="0"/>
                  </a:lnTo>
                  <a:lnTo>
                    <a:pt x="11782" y="4934"/>
                  </a:lnTo>
                  <a:lnTo>
                    <a:pt x="9907" y="4605"/>
                  </a:lnTo>
                  <a:lnTo>
                    <a:pt x="9372" y="3180"/>
                  </a:lnTo>
                  <a:cubicBezTo>
                    <a:pt x="9372" y="3180"/>
                    <a:pt x="2053" y="3070"/>
                    <a:pt x="1874" y="3070"/>
                  </a:cubicBezTo>
                  <a:cubicBezTo>
                    <a:pt x="1696" y="3070"/>
                    <a:pt x="9283" y="3289"/>
                    <a:pt x="9283" y="3289"/>
                  </a:cubicBezTo>
                  <a:lnTo>
                    <a:pt x="9729" y="4605"/>
                  </a:lnTo>
                  <a:lnTo>
                    <a:pt x="8122" y="5592"/>
                  </a:lnTo>
                  <a:lnTo>
                    <a:pt x="7855" y="13486"/>
                  </a:lnTo>
                  <a:lnTo>
                    <a:pt x="5445" y="13486"/>
                  </a:lnTo>
                  <a:lnTo>
                    <a:pt x="5445" y="8552"/>
                  </a:lnTo>
                  <a:lnTo>
                    <a:pt x="982" y="8443"/>
                  </a:lnTo>
                  <a:lnTo>
                    <a:pt x="5534" y="8552"/>
                  </a:lnTo>
                  <a:lnTo>
                    <a:pt x="5534" y="13377"/>
                  </a:lnTo>
                  <a:lnTo>
                    <a:pt x="7676" y="13706"/>
                  </a:lnTo>
                  <a:lnTo>
                    <a:pt x="18208" y="13706"/>
                  </a:lnTo>
                  <a:lnTo>
                    <a:pt x="18387" y="15679"/>
                  </a:lnTo>
                  <a:lnTo>
                    <a:pt x="18298" y="13596"/>
                  </a:lnTo>
                  <a:lnTo>
                    <a:pt x="7944" y="13596"/>
                  </a:lnTo>
                  <a:lnTo>
                    <a:pt x="8122" y="5482"/>
                  </a:lnTo>
                  <a:lnTo>
                    <a:pt x="9729" y="4715"/>
                  </a:lnTo>
                  <a:lnTo>
                    <a:pt x="9997" y="10307"/>
                  </a:lnTo>
                  <a:lnTo>
                    <a:pt x="9640" y="4824"/>
                  </a:lnTo>
                  <a:lnTo>
                    <a:pt x="11693" y="4824"/>
                  </a:lnTo>
                  <a:lnTo>
                    <a:pt x="20172" y="5153"/>
                  </a:lnTo>
                  <a:lnTo>
                    <a:pt x="20618" y="7894"/>
                  </a:lnTo>
                  <a:lnTo>
                    <a:pt x="14102" y="8114"/>
                  </a:lnTo>
                  <a:lnTo>
                    <a:pt x="14281" y="10307"/>
                  </a:lnTo>
                  <a:lnTo>
                    <a:pt x="20261" y="11293"/>
                  </a:lnTo>
                  <a:lnTo>
                    <a:pt x="20886" y="18640"/>
                  </a:lnTo>
                  <a:lnTo>
                    <a:pt x="16423" y="19078"/>
                  </a:lnTo>
                  <a:lnTo>
                    <a:pt x="16512" y="16776"/>
                  </a:lnTo>
                  <a:lnTo>
                    <a:pt x="16512" y="18969"/>
                  </a:lnTo>
                  <a:lnTo>
                    <a:pt x="18744" y="18969"/>
                  </a:lnTo>
                  <a:lnTo>
                    <a:pt x="18655" y="21052"/>
                  </a:lnTo>
                  <a:lnTo>
                    <a:pt x="16602" y="21600"/>
                  </a:lnTo>
                  <a:lnTo>
                    <a:pt x="18655" y="21161"/>
                  </a:lnTo>
                  <a:lnTo>
                    <a:pt x="21600" y="21381"/>
                  </a:lnTo>
                </a:path>
              </a:pathLst>
            </a:cu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200">
                  <a:solidFill>
                    <a:srgbClr val="FF26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3069894" y="2415910"/>
              <a:ext cx="206706" cy="193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699" name="Group 1699"/>
          <p:cNvGrpSpPr/>
          <p:nvPr/>
        </p:nvGrpSpPr>
        <p:grpSpPr>
          <a:xfrm>
            <a:off x="9523443" y="933558"/>
            <a:ext cx="3276601" cy="1057444"/>
            <a:chOff x="0" y="0"/>
            <a:chExt cx="3276600" cy="1057442"/>
          </a:xfrm>
        </p:grpSpPr>
        <p:sp>
          <p:nvSpPr>
            <p:cNvPr id="1697" name="Shape 1697"/>
            <p:cNvSpPr/>
            <p:nvPr/>
          </p:nvSpPr>
          <p:spPr>
            <a:xfrm>
              <a:off x="0" y="0"/>
              <a:ext cx="3276600" cy="1057443"/>
            </a:xfrm>
            <a:prstGeom prst="wedgeEllipseCallout">
              <a:avLst>
                <a:gd name="adj1" fmla="val -49597"/>
                <a:gd name="adj2" fmla="val 70000"/>
              </a:avLst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76207" y="304383"/>
              <a:ext cx="3124214" cy="594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1200"/>
                <a:t>To not get lost - we can mark each vertex.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6" grpId="1" animBg="1" advAuto="0"/>
      <p:bldP spid="1699" grpId="2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Shape 17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59</a:t>
            </a:fld>
            <a:endParaRPr>
              <a:uFill>
                <a:solidFill/>
              </a:uFill>
            </a:endParaRPr>
          </a:p>
        </p:txBody>
      </p:sp>
      <p:sp>
        <p:nvSpPr>
          <p:cNvPr id="1702" name="Shape 1702"/>
          <p:cNvSpPr>
            <a:spLocks noGrp="1"/>
          </p:cNvSpPr>
          <p:nvPr>
            <p:ph type="title"/>
          </p:nvPr>
        </p:nvSpPr>
        <p:spPr>
          <a:xfrm>
            <a:off x="321494" y="79450"/>
            <a:ext cx="11709401" cy="214489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Level-Order Traversal of a Tree</a:t>
            </a:r>
          </a:p>
        </p:txBody>
      </p:sp>
      <p:sp>
        <p:nvSpPr>
          <p:cNvPr id="1703" name="Shape 1703"/>
          <p:cNvSpPr/>
          <p:nvPr/>
        </p:nvSpPr>
        <p:spPr>
          <a:xfrm>
            <a:off x="8078679" y="674090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b</a:t>
            </a:r>
          </a:p>
        </p:txBody>
      </p:sp>
      <p:sp>
        <p:nvSpPr>
          <p:cNvPr id="1704" name="Shape 1704"/>
          <p:cNvSpPr/>
          <p:nvPr/>
        </p:nvSpPr>
        <p:spPr>
          <a:xfrm>
            <a:off x="7672279" y="755370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c</a:t>
            </a:r>
          </a:p>
        </p:txBody>
      </p:sp>
      <p:sp>
        <p:nvSpPr>
          <p:cNvPr id="1705" name="Shape 1705"/>
          <p:cNvSpPr/>
          <p:nvPr/>
        </p:nvSpPr>
        <p:spPr>
          <a:xfrm>
            <a:off x="8739079" y="5877306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a</a:t>
            </a:r>
          </a:p>
        </p:txBody>
      </p:sp>
      <p:sp>
        <p:nvSpPr>
          <p:cNvPr id="1706" name="Shape 1706"/>
          <p:cNvSpPr/>
          <p:nvPr/>
        </p:nvSpPr>
        <p:spPr>
          <a:xfrm>
            <a:off x="8459679" y="7160007"/>
            <a:ext cx="166255" cy="36301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7" name="Shape 1707"/>
          <p:cNvSpPr/>
          <p:nvPr/>
        </p:nvSpPr>
        <p:spPr>
          <a:xfrm flipH="1">
            <a:off x="7911089" y="7127304"/>
            <a:ext cx="206895" cy="418849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8" name="Shape 1708"/>
          <p:cNvSpPr/>
          <p:nvPr/>
        </p:nvSpPr>
        <p:spPr>
          <a:xfrm flipH="1">
            <a:off x="8456806" y="6280661"/>
            <a:ext cx="370232" cy="452201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9" name="Shape 1709"/>
          <p:cNvSpPr/>
          <p:nvPr/>
        </p:nvSpPr>
        <p:spPr>
          <a:xfrm>
            <a:off x="9335979" y="666470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e</a:t>
            </a:r>
          </a:p>
        </p:txBody>
      </p:sp>
      <p:sp>
        <p:nvSpPr>
          <p:cNvPr id="1710" name="Shape 1710"/>
          <p:cNvSpPr/>
          <p:nvPr/>
        </p:nvSpPr>
        <p:spPr>
          <a:xfrm flipH="1" flipV="1">
            <a:off x="9120079" y="6283707"/>
            <a:ext cx="307010" cy="45004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1" name="Shape 1711"/>
          <p:cNvSpPr/>
          <p:nvPr/>
        </p:nvSpPr>
        <p:spPr>
          <a:xfrm>
            <a:off x="9907479" y="749020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g</a:t>
            </a:r>
          </a:p>
        </p:txBody>
      </p:sp>
      <p:sp>
        <p:nvSpPr>
          <p:cNvPr id="1712" name="Shape 1712"/>
          <p:cNvSpPr/>
          <p:nvPr/>
        </p:nvSpPr>
        <p:spPr>
          <a:xfrm>
            <a:off x="8510479" y="752830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d</a:t>
            </a:r>
          </a:p>
        </p:txBody>
      </p:sp>
      <p:sp>
        <p:nvSpPr>
          <p:cNvPr id="1713" name="Shape 1713"/>
          <p:cNvSpPr/>
          <p:nvPr/>
        </p:nvSpPr>
        <p:spPr>
          <a:xfrm flipH="1">
            <a:off x="9285044" y="7033007"/>
            <a:ext cx="139837" cy="518852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4" name="Shape 1714"/>
          <p:cNvSpPr/>
          <p:nvPr/>
        </p:nvSpPr>
        <p:spPr>
          <a:xfrm>
            <a:off x="9120079" y="752830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6E6E9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algn="l" defTabSz="1295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r>
              <a:rPr>
                <a:uFill>
                  <a:solidFill/>
                </a:uFill>
              </a:rPr>
              <a:t>f</a:t>
            </a:r>
          </a:p>
        </p:txBody>
      </p:sp>
      <p:sp>
        <p:nvSpPr>
          <p:cNvPr id="1715" name="Shape 1715"/>
          <p:cNvSpPr/>
          <p:nvPr/>
        </p:nvSpPr>
        <p:spPr>
          <a:xfrm flipH="1" flipV="1">
            <a:off x="9729679" y="7071107"/>
            <a:ext cx="358373" cy="449281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6" name="Shape 1716"/>
          <p:cNvSpPr/>
          <p:nvPr/>
        </p:nvSpPr>
        <p:spPr>
          <a:xfrm>
            <a:off x="7621479" y="8938007"/>
            <a:ext cx="244232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marL="57799" marR="57799" algn="l" defTabSz="1295400">
              <a:def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  a, b, e, c, d, f, g</a:t>
            </a:r>
          </a:p>
        </p:txBody>
      </p:sp>
      <p:sp>
        <p:nvSpPr>
          <p:cNvPr id="1717" name="Shape 1717"/>
          <p:cNvSpPr/>
          <p:nvPr/>
        </p:nvSpPr>
        <p:spPr>
          <a:xfrm>
            <a:off x="690915" y="2779595"/>
            <a:ext cx="3725975" cy="563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457200" lvl="0" indent="-457200" algn="l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BFS(V, E,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) </a:t>
            </a:r>
          </a:p>
          <a:p>
            <a:pPr marL="457200" lvl="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     </a:t>
            </a:r>
            <a:r>
              <a:rPr sz="2600" b="1">
                <a:latin typeface="Times"/>
                <a:ea typeface="Times"/>
                <a:cs typeface="Times"/>
                <a:sym typeface="Times"/>
              </a:rPr>
              <a:t>for 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each u ∈V - {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}</a:t>
            </a:r>
          </a:p>
          <a:p>
            <a:pPr marL="457200" lvl="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           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u.d =∞</a:t>
            </a:r>
            <a:endParaRPr sz="2600">
              <a:latin typeface="Times"/>
              <a:ea typeface="Times"/>
              <a:cs typeface="Times"/>
              <a:sym typeface="Times"/>
            </a:endParaRPr>
          </a:p>
          <a:p>
            <a:pPr marL="457200" lvl="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	  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s.d 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= 0</a:t>
            </a:r>
          </a:p>
          <a:p>
            <a:pPr marL="457200" lvl="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     Q = ∅</a:t>
            </a:r>
          </a:p>
          <a:p>
            <a:pPr marL="457200" lvl="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     ENQUEUE(Q, s)</a:t>
            </a:r>
          </a:p>
          <a:p>
            <a:pPr marL="457200" lvl="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     </a:t>
            </a:r>
            <a:r>
              <a:rPr sz="2600" b="1">
                <a:latin typeface="Times"/>
                <a:ea typeface="Times"/>
                <a:cs typeface="Times"/>
                <a:sym typeface="Times"/>
              </a:rPr>
              <a:t>while 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Q ≠ ∅</a:t>
            </a:r>
            <a:br>
              <a:rPr sz="2600">
                <a:latin typeface="Times"/>
                <a:ea typeface="Times"/>
                <a:cs typeface="Times"/>
                <a:sym typeface="Times"/>
              </a:rPr>
            </a:br>
            <a:r>
              <a:rPr sz="2600">
                <a:latin typeface="Times"/>
                <a:ea typeface="Times"/>
                <a:cs typeface="Times"/>
                <a:sym typeface="Times"/>
              </a:rPr>
              <a:t>  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 = DEQUEUE(Q)</a:t>
            </a:r>
          </a:p>
          <a:p>
            <a:pPr marL="457200" lvl="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        </a:t>
            </a:r>
            <a:r>
              <a:rPr sz="2600" b="1">
                <a:latin typeface="Times"/>
                <a:ea typeface="Times"/>
                <a:cs typeface="Times"/>
                <a:sym typeface="Times"/>
              </a:rPr>
              <a:t>for 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each v ∈G.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Adj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[u] </a:t>
            </a:r>
            <a:br>
              <a:rPr sz="2600">
                <a:latin typeface="Times"/>
                <a:ea typeface="Times"/>
                <a:cs typeface="Times"/>
                <a:sym typeface="Times"/>
              </a:rPr>
            </a:br>
            <a:r>
              <a:rPr sz="2600">
                <a:latin typeface="Times"/>
                <a:ea typeface="Times"/>
                <a:cs typeface="Times"/>
                <a:sym typeface="Times"/>
              </a:rPr>
              <a:t>      </a:t>
            </a:r>
            <a:r>
              <a:rPr sz="2600" b="1">
                <a:latin typeface="Times"/>
                <a:ea typeface="Times"/>
                <a:cs typeface="Times"/>
                <a:sym typeface="Times"/>
              </a:rPr>
              <a:t>if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v.d 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==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∞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/>
            </a:r>
            <a:br>
              <a:rPr sz="2600">
                <a:latin typeface="Times"/>
                <a:ea typeface="Times"/>
                <a:cs typeface="Times"/>
                <a:sym typeface="Times"/>
              </a:rPr>
            </a:br>
            <a:r>
              <a:rPr sz="2600">
                <a:latin typeface="Times"/>
                <a:ea typeface="Times"/>
                <a:cs typeface="Times"/>
                <a:sym typeface="Times"/>
              </a:rPr>
              <a:t>        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.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d = 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u.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d +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1 </a:t>
            </a:r>
            <a:br>
              <a:rPr sz="2600">
                <a:latin typeface="Times"/>
                <a:ea typeface="Times"/>
                <a:cs typeface="Times"/>
                <a:sym typeface="Times"/>
              </a:rPr>
            </a:br>
            <a:r>
              <a:rPr sz="2600">
                <a:latin typeface="Times"/>
                <a:ea typeface="Times"/>
                <a:cs typeface="Times"/>
                <a:sym typeface="Times"/>
              </a:rPr>
              <a:t>         ENQUEUE(Q,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6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2"/>
          <p:cNvGrpSpPr/>
          <p:nvPr/>
        </p:nvGrpSpPr>
        <p:grpSpPr>
          <a:xfrm>
            <a:off x="-438699" y="3845155"/>
            <a:ext cx="7341087" cy="1098306"/>
            <a:chOff x="0" y="0"/>
            <a:chExt cx="7341086" cy="1098305"/>
          </a:xfrm>
        </p:grpSpPr>
        <p:sp>
          <p:nvSpPr>
            <p:cNvPr id="131" name="Shape 131"/>
            <p:cNvSpPr/>
            <p:nvPr/>
          </p:nvSpPr>
          <p:spPr>
            <a:xfrm>
              <a:off x="0" y="4"/>
              <a:ext cx="413129" cy="577992"/>
            </a:xfrm>
            <a:prstGeom prst="roundRect">
              <a:avLst>
                <a:gd name="adj" fmla="val 46112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flipV="1">
              <a:off x="27184" y="545754"/>
              <a:ext cx="218226" cy="360492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flipH="1" flipV="1">
              <a:off x="1020365" y="520247"/>
              <a:ext cx="223918" cy="5005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689396" y="415597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…</a:t>
              </a:r>
            </a:p>
          </p:txBody>
        </p:sp>
        <p:sp>
          <p:nvSpPr>
            <p:cNvPr id="135" name="Shape 135"/>
            <p:cNvSpPr/>
            <p:nvPr/>
          </p:nvSpPr>
          <p:spPr>
            <a:xfrm flipV="1">
              <a:off x="327146" y="542744"/>
              <a:ext cx="1" cy="4058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820386" y="356066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…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1574705" y="318243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…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820658" y="356145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…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4822545" y="315609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…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4054352" y="315609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…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3235599" y="323831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…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657897" y="24156"/>
              <a:ext cx="413130" cy="577992"/>
            </a:xfrm>
            <a:prstGeom prst="roundRect">
              <a:avLst>
                <a:gd name="adj" fmla="val 46112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508724" y="15431"/>
              <a:ext cx="413129" cy="577992"/>
            </a:xfrm>
            <a:prstGeom prst="roundRect">
              <a:avLst>
                <a:gd name="adj" fmla="val 46112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428279" y="36418"/>
              <a:ext cx="413130" cy="577992"/>
            </a:xfrm>
            <a:prstGeom prst="roundRect">
              <a:avLst>
                <a:gd name="adj" fmla="val 46112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135689" y="37208"/>
              <a:ext cx="413130" cy="577992"/>
            </a:xfrm>
            <a:prstGeom prst="roundRect">
              <a:avLst>
                <a:gd name="adj" fmla="val 46112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905172" y="0"/>
              <a:ext cx="413130" cy="577992"/>
            </a:xfrm>
            <a:prstGeom prst="roundRect">
              <a:avLst>
                <a:gd name="adj" fmla="val 46112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07552" y="35001"/>
              <a:ext cx="413130" cy="577992"/>
            </a:xfrm>
            <a:prstGeom prst="roundRect">
              <a:avLst>
                <a:gd name="adj" fmla="val 46112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750066" y="34832"/>
              <a:ext cx="413129" cy="577992"/>
            </a:xfrm>
            <a:prstGeom prst="roundRect">
              <a:avLst>
                <a:gd name="adj" fmla="val 46112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4966943" y="0"/>
              <a:ext cx="413130" cy="577992"/>
            </a:xfrm>
            <a:prstGeom prst="roundRect">
              <a:avLst>
                <a:gd name="adj" fmla="val 46112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flipV="1">
              <a:off x="852541" y="520835"/>
              <a:ext cx="1" cy="48896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flipV="1">
              <a:off x="544520" y="566228"/>
              <a:ext cx="218225" cy="360492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466018" y="362096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…</a:t>
              </a:r>
            </a:p>
          </p:txBody>
        </p:sp>
        <p:sp>
          <p:nvSpPr>
            <p:cNvPr id="153" name="Shape 153"/>
            <p:cNvSpPr/>
            <p:nvPr/>
          </p:nvSpPr>
          <p:spPr>
            <a:xfrm flipH="1" flipV="1">
              <a:off x="1914132" y="579988"/>
              <a:ext cx="223918" cy="5005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flipV="1">
              <a:off x="1746308" y="580576"/>
              <a:ext cx="1" cy="48896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 flipV="1">
              <a:off x="7094207" y="542858"/>
              <a:ext cx="223917" cy="5005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flipV="1">
              <a:off x="6926382" y="543445"/>
              <a:ext cx="1" cy="48896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flipV="1">
              <a:off x="6618361" y="588838"/>
              <a:ext cx="218226" cy="36049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flipH="1" flipV="1">
              <a:off x="6107947" y="556678"/>
              <a:ext cx="223918" cy="500517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flipV="1">
              <a:off x="5940123" y="557266"/>
              <a:ext cx="1" cy="48896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flipV="1">
              <a:off x="5632102" y="602659"/>
              <a:ext cx="218226" cy="36049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flipH="1" flipV="1">
              <a:off x="5154286" y="548972"/>
              <a:ext cx="231342" cy="50331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flipV="1">
              <a:off x="5085730" y="550958"/>
              <a:ext cx="1" cy="48896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flipV="1">
              <a:off x="4685864" y="419454"/>
              <a:ext cx="326732" cy="53878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flipH="1" flipV="1">
              <a:off x="4248071" y="569985"/>
              <a:ext cx="223917" cy="5005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 flipV="1">
              <a:off x="4143797" y="532845"/>
              <a:ext cx="1" cy="48896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flipV="1">
              <a:off x="3936000" y="567810"/>
              <a:ext cx="135858" cy="46628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flipH="1" flipV="1">
              <a:off x="2777013" y="594454"/>
              <a:ext cx="223917" cy="5005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flipV="1">
              <a:off x="2609189" y="595041"/>
              <a:ext cx="1" cy="48896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flipH="1" flipV="1">
              <a:off x="3518004" y="597790"/>
              <a:ext cx="223917" cy="5005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 flipV="1">
              <a:off x="3413730" y="560650"/>
              <a:ext cx="1" cy="48896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 flipV="1">
              <a:off x="3205932" y="595615"/>
              <a:ext cx="135859" cy="46628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73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1329" y="17866"/>
            <a:ext cx="5452733" cy="135565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059656" y="11575252"/>
            <a:ext cx="494802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/>
            </a:lvl1pPr>
          </a:lstStyle>
          <a:p>
            <a:pPr lvl="0">
              <a:defRPr sz="1800"/>
            </a:pPr>
            <a:r>
              <a:rPr sz="3200"/>
              <a:t>every node has    children </a:t>
            </a:r>
          </a:p>
        </p:txBody>
      </p:sp>
      <p:pic>
        <p:nvPicPr>
          <p:cNvPr id="175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54661" y="11490775"/>
            <a:ext cx="1997926" cy="507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11865" y="11764853"/>
            <a:ext cx="367932" cy="367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66668" y="2878339"/>
            <a:ext cx="478311" cy="551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57890" y="3907932"/>
            <a:ext cx="515104" cy="551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57890" y="4801215"/>
            <a:ext cx="515104" cy="551897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8650190" y="5694497"/>
            <a:ext cx="5207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/>
            </a:lvl1pPr>
          </a:lstStyle>
          <a:p>
            <a:pPr lvl="0">
              <a:defRPr sz="1800"/>
            </a:pPr>
            <a:r>
              <a:rPr sz="3200"/>
              <a:t>…</a:t>
            </a:r>
          </a:p>
        </p:txBody>
      </p:sp>
      <p:pic>
        <p:nvPicPr>
          <p:cNvPr id="181" name="MathType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666668" y="6723383"/>
            <a:ext cx="478311" cy="55189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7967755" y="1551578"/>
            <a:ext cx="113614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#subproblems </a:t>
            </a:r>
          </a:p>
        </p:txBody>
      </p:sp>
      <p:sp>
        <p:nvSpPr>
          <p:cNvPr id="183" name="Shape 183"/>
          <p:cNvSpPr/>
          <p:nvPr/>
        </p:nvSpPr>
        <p:spPr>
          <a:xfrm>
            <a:off x="9879566" y="1553563"/>
            <a:ext cx="38526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size</a:t>
            </a:r>
          </a:p>
        </p:txBody>
      </p:sp>
      <p:pic>
        <p:nvPicPr>
          <p:cNvPr id="184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95167" y="2008965"/>
            <a:ext cx="1103793" cy="551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MathType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375548" y="1677289"/>
            <a:ext cx="1287759" cy="1140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MathType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111354" y="2659190"/>
            <a:ext cx="551898" cy="1140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MathType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074704" y="3576256"/>
            <a:ext cx="625483" cy="1140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MathType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093159" y="4475709"/>
            <a:ext cx="588690" cy="1140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MathType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131387" y="6293444"/>
            <a:ext cx="551898" cy="1140586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11358107" y="1540863"/>
            <a:ext cx="13652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1200"/>
            </a:lvl1pPr>
          </a:lstStyle>
          <a:p>
            <a:pPr lvl="0">
              <a:defRPr sz="1800"/>
            </a:pPr>
            <a:r>
              <a:rPr sz="1200"/>
              <a:t>non recursive cost</a:t>
            </a:r>
          </a:p>
        </p:txBody>
      </p:sp>
      <p:pic>
        <p:nvPicPr>
          <p:cNvPr id="191" name="MathType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935058" y="1585412"/>
            <a:ext cx="2060414" cy="1324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MathType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809653" y="2567314"/>
            <a:ext cx="1177380" cy="1324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MathTypeImage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791397" y="3484379"/>
            <a:ext cx="1214173" cy="1324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MathTypeImage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1809653" y="4422858"/>
            <a:ext cx="1177380" cy="1324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MathTypeImage.pdf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1828108" y="6278402"/>
            <a:ext cx="1140587" cy="1324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MathTypeImage.pdf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671161" y="9162259"/>
            <a:ext cx="1177380" cy="551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MathTypeImage.pdf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3926563" y="7481135"/>
            <a:ext cx="1545310" cy="132455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167633" y="7850244"/>
            <a:ext cx="358536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2600"/>
                </a:solidFill>
              </a:rPr>
              <a:t>Work for each level</a:t>
            </a:r>
          </a:p>
        </p:txBody>
      </p:sp>
      <p:pic>
        <p:nvPicPr>
          <p:cNvPr id="199" name="MathTypeImage.pdf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5274583" y="7474720"/>
            <a:ext cx="1950035" cy="1324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MathType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539059" y="7806832"/>
            <a:ext cx="2259229" cy="135553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7521087" y="7785981"/>
            <a:ext cx="225187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200" b="1"/>
              <a:t>Total work:</a:t>
            </a:r>
          </a:p>
        </p:txBody>
      </p:sp>
      <p:grpSp>
        <p:nvGrpSpPr>
          <p:cNvPr id="207" name="Group 207"/>
          <p:cNvGrpSpPr/>
          <p:nvPr/>
        </p:nvGrpSpPr>
        <p:grpSpPr>
          <a:xfrm>
            <a:off x="348160" y="1960266"/>
            <a:ext cx="4758289" cy="1037445"/>
            <a:chOff x="0" y="110096"/>
            <a:chExt cx="4758287" cy="1037444"/>
          </a:xfrm>
        </p:grpSpPr>
        <p:sp>
          <p:nvSpPr>
            <p:cNvPr id="202" name="Shape 202"/>
            <p:cNvSpPr/>
            <p:nvPr/>
          </p:nvSpPr>
          <p:spPr>
            <a:xfrm>
              <a:off x="900199" y="110096"/>
              <a:ext cx="2313876" cy="577992"/>
            </a:xfrm>
            <a:prstGeom prst="roundRect">
              <a:avLst>
                <a:gd name="adj" fmla="val 32959"/>
              </a:avLst>
            </a:prstGeom>
            <a:blipFill rotWithShape="1">
              <a:blip r:embed="rId3">
                <a:alphaModFix amt="34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4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V="1">
              <a:off x="-1" y="697912"/>
              <a:ext cx="1002724" cy="40360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 flipH="1" flipV="1">
              <a:off x="3193719" y="532833"/>
              <a:ext cx="1564569" cy="61470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 flipV="1">
              <a:off x="2409138" y="681507"/>
              <a:ext cx="1" cy="4058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936579" y="395261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3200" b="1"/>
                <a:t>…</a:t>
              </a:r>
            </a:p>
          </p:txBody>
        </p:sp>
      </p:grpSp>
      <p:sp>
        <p:nvSpPr>
          <p:cNvPr id="208" name="Shape 208"/>
          <p:cNvSpPr/>
          <p:nvPr/>
        </p:nvSpPr>
        <p:spPr>
          <a:xfrm>
            <a:off x="-33505" y="9162259"/>
            <a:ext cx="1606551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WLOG*</a:t>
            </a:r>
          </a:p>
        </p:txBody>
      </p:sp>
      <p:sp>
        <p:nvSpPr>
          <p:cNvPr id="209" name="Shape 209"/>
          <p:cNvSpPr/>
          <p:nvPr/>
        </p:nvSpPr>
        <p:spPr>
          <a:xfrm>
            <a:off x="2843346" y="9162259"/>
            <a:ext cx="9213571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* if n is not a power of add extra dummy values</a:t>
            </a:r>
          </a:p>
        </p:txBody>
      </p:sp>
      <p:sp>
        <p:nvSpPr>
          <p:cNvPr id="210" name="Shape 210"/>
          <p:cNvSpPr/>
          <p:nvPr/>
        </p:nvSpPr>
        <p:spPr>
          <a:xfrm>
            <a:off x="6350625" y="1560458"/>
            <a:ext cx="1805941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40000"/>
            </a:lvl1pPr>
          </a:lstStyle>
          <a:p>
            <a:pPr lvl="0">
              <a:defRPr sz="1800"/>
            </a:pPr>
            <a:r>
              <a:rPr sz="40000"/>
              <a:t>}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-228229" y="5867948"/>
            <a:ext cx="7613280" cy="537734"/>
            <a:chOff x="0" y="0"/>
            <a:chExt cx="7613278" cy="537732"/>
          </a:xfrm>
        </p:grpSpPr>
        <p:sp>
          <p:nvSpPr>
            <p:cNvPr id="211" name="Shape 211"/>
            <p:cNvSpPr/>
            <p:nvPr/>
          </p:nvSpPr>
          <p:spPr>
            <a:xfrm rot="16200000">
              <a:off x="31750" y="-14718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4200"/>
                </a:spcBef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3200" b="1"/>
                <a:t>…</a:t>
              </a:r>
            </a:p>
          </p:txBody>
        </p:sp>
        <p:sp>
          <p:nvSpPr>
            <p:cNvPr id="212" name="Shape 212"/>
            <p:cNvSpPr/>
            <p:nvPr/>
          </p:nvSpPr>
          <p:spPr>
            <a:xfrm rot="16200000">
              <a:off x="7060828" y="-31751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4200"/>
                </a:spcBef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3200" b="1"/>
                <a:t>…</a:t>
              </a:r>
            </a:p>
          </p:txBody>
        </p:sp>
      </p:grpSp>
      <p:sp>
        <p:nvSpPr>
          <p:cNvPr id="214" name="Shape 214"/>
          <p:cNvSpPr/>
          <p:nvPr/>
        </p:nvSpPr>
        <p:spPr>
          <a:xfrm>
            <a:off x="10147064" y="5662786"/>
            <a:ext cx="5207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/>
            </a:lvl1pPr>
          </a:lstStyle>
          <a:p>
            <a:pPr lvl="0">
              <a:defRPr sz="1800"/>
            </a:pPr>
            <a:r>
              <a:rPr sz="3200"/>
              <a:t>…</a:t>
            </a:r>
          </a:p>
        </p:txBody>
      </p:sp>
      <p:sp>
        <p:nvSpPr>
          <p:cNvPr id="215" name="Shape 215"/>
          <p:cNvSpPr/>
          <p:nvPr/>
        </p:nvSpPr>
        <p:spPr>
          <a:xfrm>
            <a:off x="12138067" y="5559266"/>
            <a:ext cx="5207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200"/>
            </a:lvl1pPr>
          </a:lstStyle>
          <a:p>
            <a:pPr lvl="0">
              <a:defRPr sz="1800"/>
            </a:pPr>
            <a:r>
              <a:rPr sz="3200"/>
              <a:t>…</a:t>
            </a:r>
          </a:p>
        </p:txBody>
      </p:sp>
      <p:sp>
        <p:nvSpPr>
          <p:cNvPr id="216" name="Shape 216"/>
          <p:cNvSpPr/>
          <p:nvPr/>
        </p:nvSpPr>
        <p:spPr>
          <a:xfrm>
            <a:off x="-453121" y="456264"/>
            <a:ext cx="4826150" cy="834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38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C82506"/>
                </a:solidFill>
              </a:rPr>
              <a:t>Recursion Tree </a:t>
            </a:r>
          </a:p>
        </p:txBody>
      </p:sp>
      <p:grpSp>
        <p:nvGrpSpPr>
          <p:cNvPr id="232" name="Group 232"/>
          <p:cNvGrpSpPr/>
          <p:nvPr/>
        </p:nvGrpSpPr>
        <p:grpSpPr>
          <a:xfrm>
            <a:off x="-284993" y="2909602"/>
            <a:ext cx="6717839" cy="1116302"/>
            <a:chOff x="0" y="0"/>
            <a:chExt cx="6717838" cy="1116300"/>
          </a:xfrm>
        </p:grpSpPr>
        <p:sp>
          <p:nvSpPr>
            <p:cNvPr id="217" name="Shape 217"/>
            <p:cNvSpPr/>
            <p:nvPr/>
          </p:nvSpPr>
          <p:spPr>
            <a:xfrm flipV="1">
              <a:off x="0" y="522808"/>
              <a:ext cx="369120" cy="36912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 flipV="1">
              <a:off x="5852402" y="629913"/>
              <a:ext cx="1" cy="42265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flipH="1" flipV="1">
              <a:off x="850333" y="422425"/>
              <a:ext cx="534094" cy="53409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flipH="1" flipV="1">
              <a:off x="6147233" y="545695"/>
              <a:ext cx="570606" cy="57060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2921410" y="30431"/>
              <a:ext cx="563167" cy="577992"/>
            </a:xfrm>
            <a:prstGeom prst="roundRect">
              <a:avLst>
                <a:gd name="adj" fmla="val 33827"/>
              </a:avLst>
            </a:prstGeom>
            <a:blipFill rotWithShape="1">
              <a:blip r:embed="rId3">
                <a:alphaModFix amt="26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6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flipH="1" flipV="1">
              <a:off x="618676" y="545458"/>
              <a:ext cx="153135" cy="39684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flipV="1">
              <a:off x="5150287" y="508730"/>
              <a:ext cx="460274" cy="46027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flipV="1">
              <a:off x="2624583" y="613202"/>
              <a:ext cx="362736" cy="36273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 flipH="1" flipV="1">
              <a:off x="3434996" y="550265"/>
              <a:ext cx="387588" cy="38758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 flipV="1">
              <a:off x="3141652" y="612233"/>
              <a:ext cx="1" cy="40582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39149" y="313056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3200" b="1"/>
                <a:t>…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3147958" y="360267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3200" b="1"/>
                <a:t>…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5802519" y="360267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3200" b="1"/>
                <a:t>…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5569467" y="38186"/>
              <a:ext cx="563167" cy="577992"/>
            </a:xfrm>
            <a:prstGeom prst="roundRect">
              <a:avLst>
                <a:gd name="adj" fmla="val 33827"/>
              </a:avLst>
            </a:prstGeom>
            <a:blipFill rotWithShape="1">
              <a:blip r:embed="rId3">
                <a:alphaModFix amt="26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6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309263" y="0"/>
              <a:ext cx="563167" cy="577992"/>
            </a:xfrm>
            <a:prstGeom prst="roundRect">
              <a:avLst>
                <a:gd name="adj" fmla="val 33827"/>
              </a:avLst>
            </a:prstGeom>
            <a:blipFill rotWithShape="1">
              <a:blip r:embed="rId3">
                <a:alphaModFix amt="26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6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33" name="Shape 233"/>
          <p:cNvSpPr/>
          <p:nvPr/>
        </p:nvSpPr>
        <p:spPr>
          <a:xfrm flipV="1">
            <a:off x="977456" y="4471124"/>
            <a:ext cx="218226" cy="360493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 flipV="1">
            <a:off x="1840337" y="4485590"/>
            <a:ext cx="218226" cy="360492"/>
          </a:xfrm>
          <a:prstGeom prst="line">
            <a:avLst/>
          </a:prstGeom>
          <a:ln w="508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262" name="Group 262"/>
          <p:cNvGrpSpPr/>
          <p:nvPr/>
        </p:nvGrpSpPr>
        <p:grpSpPr>
          <a:xfrm>
            <a:off x="-61192" y="6536364"/>
            <a:ext cx="7511181" cy="1035840"/>
            <a:chOff x="59197" y="0"/>
            <a:chExt cx="7511179" cy="1035838"/>
          </a:xfrm>
        </p:grpSpPr>
        <p:sp>
          <p:nvSpPr>
            <p:cNvPr id="235" name="Shape 235"/>
            <p:cNvSpPr/>
            <p:nvPr/>
          </p:nvSpPr>
          <p:spPr>
            <a:xfrm>
              <a:off x="59197" y="346692"/>
              <a:ext cx="91124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36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6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106381">
              <a:off x="6928072" y="371752"/>
              <a:ext cx="224152" cy="588169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30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0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106381">
              <a:off x="7336262" y="371752"/>
              <a:ext cx="225057" cy="589088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34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4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flipV="1">
              <a:off x="7427367" y="6874"/>
              <a:ext cx="2" cy="33943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flipH="1" flipV="1">
              <a:off x="6896346" y="7800"/>
              <a:ext cx="143751" cy="43036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 flipV="1">
              <a:off x="104759" y="149066"/>
              <a:ext cx="1" cy="287877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rot="106381">
              <a:off x="6166999" y="402235"/>
              <a:ext cx="224152" cy="588169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30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0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 rot="106381">
              <a:off x="6575190" y="402235"/>
              <a:ext cx="225057" cy="589088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34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4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 flipV="1">
              <a:off x="6707593" y="500"/>
              <a:ext cx="1" cy="43025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 flipV="1">
              <a:off x="6279022" y="117358"/>
              <a:ext cx="1" cy="35129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106381">
              <a:off x="5357326" y="378627"/>
              <a:ext cx="224151" cy="588170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30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0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rot="106381">
              <a:off x="5765515" y="378627"/>
              <a:ext cx="225057" cy="589088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34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4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 flipV="1">
              <a:off x="5856621" y="0"/>
              <a:ext cx="1" cy="35318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 flipV="1">
              <a:off x="5469349" y="124512"/>
              <a:ext cx="1" cy="32053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106381">
              <a:off x="1846351" y="412928"/>
              <a:ext cx="224152" cy="588169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30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0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106381">
              <a:off x="2254541" y="412928"/>
              <a:ext cx="225056" cy="589088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34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4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 flipV="1">
              <a:off x="2345646" y="48050"/>
              <a:ext cx="1" cy="33943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 flipH="1" flipV="1">
              <a:off x="1814625" y="48976"/>
              <a:ext cx="143751" cy="430368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 rot="106381">
              <a:off x="1085278" y="443411"/>
              <a:ext cx="224152" cy="588169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30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0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 rot="106381">
              <a:off x="1493468" y="443411"/>
              <a:ext cx="225056" cy="589088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34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4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 flipV="1">
              <a:off x="1625871" y="41675"/>
              <a:ext cx="1" cy="43025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 flipV="1">
              <a:off x="1197301" y="158534"/>
              <a:ext cx="1" cy="35129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 rot="106381">
              <a:off x="275604" y="419803"/>
              <a:ext cx="224152" cy="588169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30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0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 rot="106381">
              <a:off x="683794" y="419803"/>
              <a:ext cx="225057" cy="589088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34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34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 flipV="1">
              <a:off x="774899" y="41175"/>
              <a:ext cx="1" cy="35318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 flipV="1">
              <a:off x="387627" y="165688"/>
              <a:ext cx="1" cy="32053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355749" y="293004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3200" b="1"/>
                <a:t>…</a:t>
              </a:r>
            </a:p>
          </p:txBody>
        </p:sp>
      </p:grpSp>
      <p:grpSp>
        <p:nvGrpSpPr>
          <p:cNvPr id="362" name="Group 362"/>
          <p:cNvGrpSpPr/>
          <p:nvPr/>
        </p:nvGrpSpPr>
        <p:grpSpPr>
          <a:xfrm>
            <a:off x="-349288" y="4770639"/>
            <a:ext cx="7472450" cy="1107736"/>
            <a:chOff x="0" y="0"/>
            <a:chExt cx="7472449" cy="1107735"/>
          </a:xfrm>
        </p:grpSpPr>
        <p:sp>
          <p:nvSpPr>
            <p:cNvPr id="263" name="Shape 263"/>
            <p:cNvSpPr/>
            <p:nvPr/>
          </p:nvSpPr>
          <p:spPr>
            <a:xfrm flipV="1">
              <a:off x="217030" y="456694"/>
              <a:ext cx="218225" cy="36049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 flipH="1" flipV="1">
              <a:off x="482714" y="512657"/>
              <a:ext cx="120715" cy="39181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 flipV="1">
              <a:off x="404773" y="510200"/>
              <a:ext cx="115686" cy="38898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0" y="26709"/>
              <a:ext cx="309585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57730" y="0"/>
              <a:ext cx="259239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07606" y="12798"/>
              <a:ext cx="259239" cy="57799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015291" y="26571"/>
              <a:ext cx="214696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271632" y="59741"/>
              <a:ext cx="239103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72072" y="59741"/>
              <a:ext cx="201959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842608" y="75754"/>
              <a:ext cx="239102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431570" y="22610"/>
              <a:ext cx="259239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781447" y="35409"/>
              <a:ext cx="259239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7110166" y="61220"/>
              <a:ext cx="259238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445312" y="36431"/>
              <a:ext cx="259239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795188" y="49230"/>
              <a:ext cx="259239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137316" y="63002"/>
              <a:ext cx="259239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4499074" y="31521"/>
              <a:ext cx="259239" cy="57799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4848951" y="44320"/>
              <a:ext cx="259239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191079" y="58092"/>
              <a:ext cx="180634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3734425" y="90066"/>
              <a:ext cx="201959" cy="577993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988392" y="87182"/>
              <a:ext cx="211339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4262658" y="75293"/>
              <a:ext cx="201958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34513" y="74206"/>
              <a:ext cx="239103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434952" y="74206"/>
              <a:ext cx="201959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705488" y="90220"/>
              <a:ext cx="239103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004357" y="117871"/>
              <a:ext cx="201959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3258325" y="114987"/>
              <a:ext cx="211339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532590" y="103098"/>
              <a:ext cx="201959" cy="577992"/>
            </a:xfrm>
            <a:prstGeom prst="roundRect">
              <a:avLst>
                <a:gd name="adj" fmla="val 50000"/>
              </a:avLst>
            </a:prstGeom>
            <a:blipFill rotWithShape="1">
              <a:blip r:embed="rId3">
                <a:alphaModFix amt="21000"/>
              </a:blip>
              <a:srcRect/>
              <a:tile tx="0" ty="0" sx="100000" sy="100000" flip="none" algn="tl"/>
            </a:blipFill>
            <a:ln w="25400" cap="flat">
              <a:solidFill>
                <a:srgbClr val="000000">
                  <a:alpha val="21000"/>
                </a:srgbClr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defTabSz="406400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 flipV="1">
              <a:off x="813871" y="548523"/>
              <a:ext cx="1" cy="436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 flipH="1" flipV="1">
              <a:off x="860842" y="547510"/>
              <a:ext cx="164580" cy="42879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 flipV="1">
              <a:off x="713560" y="558474"/>
              <a:ext cx="82437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 flipV="1">
              <a:off x="1083261" y="583601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 flipH="1" flipV="1">
              <a:off x="1086721" y="586680"/>
              <a:ext cx="87024" cy="4585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 flipV="1">
              <a:off x="982950" y="593552"/>
              <a:ext cx="82437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 flipV="1">
              <a:off x="1340563" y="625501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 flipH="1" flipV="1">
              <a:off x="1403503" y="620603"/>
              <a:ext cx="101210" cy="4480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 flipV="1">
              <a:off x="1240252" y="635452"/>
              <a:ext cx="82437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 flipV="1">
              <a:off x="1633207" y="625501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 flipH="1" flipV="1">
              <a:off x="1696147" y="620603"/>
              <a:ext cx="101210" cy="4480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 flipV="1">
              <a:off x="1532896" y="635452"/>
              <a:ext cx="82437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939716" y="664629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 flipH="1" flipV="1">
              <a:off x="2002656" y="659732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 flipV="1">
              <a:off x="1839405" y="674580"/>
              <a:ext cx="82437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 flipV="1">
              <a:off x="2247836" y="664629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 flipH="1" flipV="1">
              <a:off x="2310776" y="659732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 flipV="1">
              <a:off x="2147525" y="674580"/>
              <a:ext cx="82437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 flipV="1">
              <a:off x="2547864" y="651125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 flipH="1" flipV="1">
              <a:off x="2610804" y="646227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 flipV="1">
              <a:off x="2447553" y="661075"/>
              <a:ext cx="82438" cy="4164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 flipV="1">
              <a:off x="2820727" y="664629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 flipH="1" flipV="1">
              <a:off x="2883667" y="659732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 flipV="1">
              <a:off x="2720416" y="674580"/>
              <a:ext cx="82437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 flipV="1">
              <a:off x="3077608" y="632174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 flipH="1" flipV="1">
              <a:off x="3140548" y="627276"/>
              <a:ext cx="101211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 flipV="1">
              <a:off x="2977297" y="642124"/>
              <a:ext cx="82438" cy="4164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 flipV="1">
              <a:off x="3362831" y="664629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 flipH="1" flipV="1">
              <a:off x="3425771" y="659732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 flipV="1">
              <a:off x="3262520" y="674580"/>
              <a:ext cx="82438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 flipV="1">
              <a:off x="3621636" y="664629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 flipH="1" flipV="1">
              <a:off x="3684576" y="659732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 flipV="1">
              <a:off x="3521325" y="674580"/>
              <a:ext cx="82437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 flipV="1">
              <a:off x="3852756" y="632174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 flipH="1" flipV="1">
              <a:off x="3915696" y="627276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 flipV="1">
              <a:off x="3752445" y="642124"/>
              <a:ext cx="82437" cy="4164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 flipV="1">
              <a:off x="4072344" y="625501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 flipH="1" flipV="1">
              <a:off x="4135284" y="620603"/>
              <a:ext cx="101210" cy="4480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3972033" y="635452"/>
              <a:ext cx="82438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 flipV="1">
              <a:off x="4326690" y="598781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 flipH="1" flipV="1">
              <a:off x="4389629" y="593883"/>
              <a:ext cx="101210" cy="4480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 flipV="1">
              <a:off x="4226378" y="608732"/>
              <a:ext cx="82438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 flipV="1">
              <a:off x="4614035" y="578208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 flipH="1" flipV="1">
              <a:off x="4676975" y="573310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 flipV="1">
              <a:off x="4513724" y="588158"/>
              <a:ext cx="82437" cy="4164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 flipV="1">
              <a:off x="4931508" y="578208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 flipH="1" flipV="1">
              <a:off x="4994448" y="573310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4831197" y="588158"/>
              <a:ext cx="82437" cy="4164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5245690" y="571476"/>
              <a:ext cx="1" cy="436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 flipH="1" flipV="1">
              <a:off x="5308630" y="566579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flipV="1">
              <a:off x="5145379" y="581427"/>
              <a:ext cx="82438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 flipV="1">
              <a:off x="5531402" y="564024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 flipH="1" flipV="1">
              <a:off x="5594342" y="559126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 flipV="1">
              <a:off x="5431091" y="573974"/>
              <a:ext cx="82437" cy="4164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 flipV="1">
              <a:off x="5935296" y="558490"/>
              <a:ext cx="1" cy="4363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 flipH="1" flipV="1">
              <a:off x="5998236" y="553593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 flipV="1">
              <a:off x="5834985" y="568441"/>
              <a:ext cx="82438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 flipV="1">
              <a:off x="6313566" y="564024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 flipH="1" flipV="1">
              <a:off x="6376506" y="559126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 flipV="1">
              <a:off x="6213255" y="573974"/>
              <a:ext cx="82438" cy="4164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 flipV="1">
              <a:off x="6628668" y="541788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 flipH="1" flipV="1">
              <a:off x="6691608" y="536890"/>
              <a:ext cx="101210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 flipV="1">
              <a:off x="6528357" y="551738"/>
              <a:ext cx="82438" cy="4164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 flipV="1">
              <a:off x="6971888" y="578182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 flipH="1" flipV="1">
              <a:off x="7034827" y="573284"/>
              <a:ext cx="101211" cy="4480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 flipV="1">
              <a:off x="6871577" y="588132"/>
              <a:ext cx="82437" cy="4164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 flipV="1">
              <a:off x="7308300" y="548306"/>
              <a:ext cx="1" cy="4363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 flipH="1" flipV="1">
              <a:off x="7371240" y="543408"/>
              <a:ext cx="101210" cy="4480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 flipV="1">
              <a:off x="7207989" y="558257"/>
              <a:ext cx="82437" cy="41647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82574" y="357950"/>
              <a:ext cx="6549238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… ……………………………………..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6888072" y="342440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4200"/>
                </a:spcBef>
                <a:defRPr sz="3200"/>
              </a:lvl1pPr>
            </a:lstStyle>
            <a:p>
              <a:pPr lvl="0">
                <a:defRPr sz="1800"/>
              </a:pPr>
              <a:r>
                <a:rPr sz="3200"/>
                <a:t>…</a:t>
              </a:r>
            </a:p>
          </p:txBody>
        </p:sp>
      </p:grpSp>
      <p:pic>
        <p:nvPicPr>
          <p:cNvPr id="363" name="MathTypeImage.pdf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 rot="5400000">
            <a:off x="6911471" y="5817282"/>
            <a:ext cx="1788161" cy="659465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Shape 364"/>
          <p:cNvSpPr/>
          <p:nvPr/>
        </p:nvSpPr>
        <p:spPr>
          <a:xfrm>
            <a:off x="10212759" y="7750410"/>
            <a:ext cx="2655955" cy="146857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7076738" y="7610022"/>
            <a:ext cx="5885479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3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3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3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3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8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2" presetClass="entr" presetSubtype="8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12" animBg="1" advAuto="0"/>
      <p:bldP spid="177" grpId="9" animBg="1" advAuto="0"/>
      <p:bldP spid="178" grpId="13" animBg="1" advAuto="0"/>
      <p:bldP spid="179" grpId="19" animBg="1" advAuto="0"/>
      <p:bldP spid="180" grpId="23" animBg="1" advAuto="0"/>
      <p:bldP spid="181" grpId="27" animBg="1" advAuto="0"/>
      <p:bldP spid="182" grpId="2" animBg="1" advAuto="0"/>
      <p:bldP spid="183" grpId="4" animBg="1" advAuto="0"/>
      <p:bldP spid="184" grpId="3" animBg="1" advAuto="0"/>
      <p:bldP spid="185" grpId="5" animBg="1" advAuto="0"/>
      <p:bldP spid="186" grpId="10" animBg="1" advAuto="0"/>
      <p:bldP spid="187" grpId="14" animBg="1" advAuto="0"/>
      <p:bldP spid="188" grpId="20" animBg="1" advAuto="0"/>
      <p:bldP spid="189" grpId="28" animBg="1" advAuto="0"/>
      <p:bldP spid="190" grpId="6" animBg="1" advAuto="0"/>
      <p:bldP spid="191" grpId="7" animBg="1" advAuto="0"/>
      <p:bldP spid="192" grpId="11" animBg="1" advAuto="0"/>
      <p:bldP spid="193" grpId="15" animBg="1" advAuto="0"/>
      <p:bldP spid="194" grpId="21" animBg="1" advAuto="0"/>
      <p:bldP spid="195" grpId="29" animBg="1" advAuto="0"/>
      <p:bldP spid="196" grpId="40" animBg="1" advAuto="0"/>
      <p:bldP spid="197" grpId="33" animBg="1" advAuto="0"/>
      <p:bldP spid="198" grpId="32" animBg="1" advAuto="0"/>
      <p:bldP spid="199" grpId="34" animBg="1" advAuto="0"/>
      <p:bldP spid="200" grpId="37" animBg="1" advAuto="0"/>
      <p:bldP spid="201" grpId="36" animBg="1" advAuto="0"/>
      <p:bldP spid="207" grpId="1" animBg="1" advAuto="0"/>
      <p:bldP spid="208" grpId="39" animBg="1" advAuto="0"/>
      <p:bldP spid="209" grpId="41" animBg="1" advAuto="0"/>
      <p:bldP spid="210" grpId="30" animBg="1" advAuto="0"/>
      <p:bldP spid="213" grpId="22" animBg="1" advAuto="0"/>
      <p:bldP spid="214" grpId="24" animBg="1" advAuto="0"/>
      <p:bldP spid="215" grpId="25" animBg="1" advAuto="0"/>
      <p:bldP spid="232" grpId="8" animBg="1" advAuto="0"/>
      <p:bldP spid="233" grpId="17" animBg="1" advAuto="0"/>
      <p:bldP spid="234" grpId="18" animBg="1" advAuto="0"/>
      <p:bldP spid="262" grpId="26" animBg="1" advAuto="0"/>
      <p:bldP spid="362" grpId="16" animBg="1" advAuto="0"/>
      <p:bldP spid="363" grpId="31" animBg="1" advAuto="0"/>
      <p:bldP spid="364" grpId="38" animBg="1" advAuto="0"/>
      <p:bldP spid="365" grpId="35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Shape 1719"/>
          <p:cNvSpPr>
            <a:spLocks noGrp="1"/>
          </p:cNvSpPr>
          <p:nvPr>
            <p:ph type="title"/>
          </p:nvPr>
        </p:nvSpPr>
        <p:spPr>
          <a:xfrm>
            <a:off x="-1549400" y="194451"/>
            <a:ext cx="11709400" cy="214488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Breath First Search</a:t>
            </a:r>
          </a:p>
        </p:txBody>
      </p:sp>
      <p:grpSp>
        <p:nvGrpSpPr>
          <p:cNvPr id="1722" name="Group 1722"/>
          <p:cNvGrpSpPr/>
          <p:nvPr/>
        </p:nvGrpSpPr>
        <p:grpSpPr>
          <a:xfrm>
            <a:off x="7873999" y="228599"/>
            <a:ext cx="546101" cy="546101"/>
            <a:chOff x="0" y="0"/>
            <a:chExt cx="546100" cy="546100"/>
          </a:xfrm>
        </p:grpSpPr>
        <p:sp>
          <p:nvSpPr>
            <p:cNvPr id="1720" name="Shape 1720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08237" y="62135"/>
              <a:ext cx="315233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6816" marR="56816" defTabSz="1295400">
                <a:buClr>
                  <a:srgbClr val="000000"/>
                </a:buClr>
                <a:buFont typeface="Arial"/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1</a:t>
              </a:r>
            </a:p>
          </p:txBody>
        </p:sp>
      </p:grpSp>
      <p:sp>
        <p:nvSpPr>
          <p:cNvPr id="1723" name="Shape 1723"/>
          <p:cNvSpPr/>
          <p:nvPr/>
        </p:nvSpPr>
        <p:spPr>
          <a:xfrm>
            <a:off x="8166096" y="774997"/>
            <a:ext cx="27662" cy="1180803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24" name="Shape 1724"/>
          <p:cNvSpPr/>
          <p:nvPr/>
        </p:nvSpPr>
        <p:spPr>
          <a:xfrm>
            <a:off x="8407400" y="558800"/>
            <a:ext cx="1625204" cy="50807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25" name="Shape 1725"/>
          <p:cNvSpPr/>
          <p:nvPr/>
        </p:nvSpPr>
        <p:spPr>
          <a:xfrm>
            <a:off x="10083800" y="685800"/>
            <a:ext cx="1739900" cy="762000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26" name="Shape 1726"/>
          <p:cNvSpPr/>
          <p:nvPr/>
        </p:nvSpPr>
        <p:spPr>
          <a:xfrm flipV="1">
            <a:off x="8407400" y="899289"/>
            <a:ext cx="1618156" cy="1170811"/>
          </a:xfrm>
          <a:prstGeom prst="line">
            <a:avLst/>
          </a:prstGeom>
          <a:ln w="25400">
            <a:solidFill/>
            <a:round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729" name="Group 1729"/>
          <p:cNvGrpSpPr/>
          <p:nvPr/>
        </p:nvGrpSpPr>
        <p:grpSpPr>
          <a:xfrm>
            <a:off x="7975599" y="1752599"/>
            <a:ext cx="546101" cy="546101"/>
            <a:chOff x="0" y="0"/>
            <a:chExt cx="546100" cy="546100"/>
          </a:xfrm>
        </p:grpSpPr>
        <p:sp>
          <p:nvSpPr>
            <p:cNvPr id="1727" name="Shape 1727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08237" y="49435"/>
              <a:ext cx="315233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6816" marR="56816" defTabSz="1295400">
                <a:buClr>
                  <a:srgbClr val="000000"/>
                </a:buClr>
                <a:buFont typeface="Arial"/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2</a:t>
              </a:r>
            </a:p>
          </p:txBody>
        </p:sp>
      </p:grpSp>
      <p:grpSp>
        <p:nvGrpSpPr>
          <p:cNvPr id="1732" name="Group 1732"/>
          <p:cNvGrpSpPr/>
          <p:nvPr/>
        </p:nvGrpSpPr>
        <p:grpSpPr>
          <a:xfrm>
            <a:off x="9804399" y="431799"/>
            <a:ext cx="546101" cy="546101"/>
            <a:chOff x="0" y="0"/>
            <a:chExt cx="546100" cy="546100"/>
          </a:xfrm>
        </p:grpSpPr>
        <p:sp>
          <p:nvSpPr>
            <p:cNvPr id="1730" name="Shape 1730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116704" y="49435"/>
              <a:ext cx="315233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6816" marR="56816" defTabSz="1295400">
                <a:buClr>
                  <a:srgbClr val="000000"/>
                </a:buClr>
                <a:buFont typeface="Arial"/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3</a:t>
              </a:r>
            </a:p>
          </p:txBody>
        </p:sp>
      </p:grpSp>
      <p:grpSp>
        <p:nvGrpSpPr>
          <p:cNvPr id="1735" name="Group 1735"/>
          <p:cNvGrpSpPr/>
          <p:nvPr/>
        </p:nvGrpSpPr>
        <p:grpSpPr>
          <a:xfrm>
            <a:off x="11595099" y="1244599"/>
            <a:ext cx="546101" cy="546101"/>
            <a:chOff x="0" y="0"/>
            <a:chExt cx="546100" cy="546100"/>
          </a:xfrm>
        </p:grpSpPr>
        <p:sp>
          <p:nvSpPr>
            <p:cNvPr id="1733" name="Shape 1733"/>
            <p:cNvSpPr/>
            <p:nvPr/>
          </p:nvSpPr>
          <p:spPr>
            <a:xfrm>
              <a:off x="0" y="0"/>
              <a:ext cx="54610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57799" marR="57799" lvl="0" algn="l" defTabSz="1295400"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119243" y="62135"/>
              <a:ext cx="315233" cy="421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6816" marR="56816" defTabSz="1295400">
                <a:buClr>
                  <a:srgbClr val="000000"/>
                </a:buClr>
                <a:buFont typeface="Arial"/>
                <a:defRPr sz="24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4</a:t>
              </a:r>
            </a:p>
          </p:txBody>
        </p:sp>
      </p:grpSp>
      <p:pic>
        <p:nvPicPr>
          <p:cNvPr id="1736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337" y="2420020"/>
            <a:ext cx="96012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7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337" y="2876499"/>
            <a:ext cx="8356601" cy="406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8" name="Group 1748"/>
          <p:cNvGrpSpPr/>
          <p:nvPr/>
        </p:nvGrpSpPr>
        <p:grpSpPr>
          <a:xfrm>
            <a:off x="5468210" y="6082901"/>
            <a:ext cx="8119275" cy="3175001"/>
            <a:chOff x="0" y="0"/>
            <a:chExt cx="8119274" cy="3175000"/>
          </a:xfrm>
        </p:grpSpPr>
        <p:pic>
          <p:nvPicPr>
            <p:cNvPr id="1738" name="Screen Shot 2014-03-04 at 6.57.54 PM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119275" cy="317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39" name="Shape 1739"/>
            <p:cNvSpPr/>
            <p:nvPr/>
          </p:nvSpPr>
          <p:spPr>
            <a:xfrm>
              <a:off x="2350756" y="67931"/>
              <a:ext cx="430677" cy="37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3366756" y="389665"/>
              <a:ext cx="430677" cy="37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2350756" y="1117798"/>
              <a:ext cx="430677" cy="37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 SemiBold"/>
                  <a:ea typeface="Gill Sans SemiBold"/>
                  <a:cs typeface="Gill Sans SemiBold"/>
                  <a:sym typeface="Gill Sans SemiBold"/>
                </a:defRPr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2350756" y="2789965"/>
              <a:ext cx="430677" cy="37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976356" y="1804469"/>
              <a:ext cx="430677" cy="37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5415690" y="67931"/>
              <a:ext cx="430676" cy="37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5534223" y="1236331"/>
              <a:ext cx="430677" cy="37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5534223" y="2658731"/>
              <a:ext cx="430677" cy="37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7125957" y="2131596"/>
              <a:ext cx="430676" cy="37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749" name="Shape 1749"/>
          <p:cNvSpPr/>
          <p:nvPr/>
        </p:nvSpPr>
        <p:spPr>
          <a:xfrm>
            <a:off x="316658" y="3787006"/>
            <a:ext cx="3773104" cy="563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457200" lvl="0" indent="-457200" algn="l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BFS(V, E,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) </a:t>
            </a:r>
          </a:p>
          <a:p>
            <a:pPr marL="457200" lvl="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      </a:t>
            </a:r>
            <a:r>
              <a:rPr sz="2600" b="1">
                <a:latin typeface="Times"/>
                <a:ea typeface="Times"/>
                <a:cs typeface="Times"/>
                <a:sym typeface="Times"/>
              </a:rPr>
              <a:t>for 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each u ∈V - {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}</a:t>
            </a:r>
          </a:p>
          <a:p>
            <a:pPr marL="457200" lvl="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           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u.d =∞</a:t>
            </a:r>
            <a:endParaRPr sz="2600">
              <a:latin typeface="Times"/>
              <a:ea typeface="Times"/>
              <a:cs typeface="Times"/>
              <a:sym typeface="Times"/>
            </a:endParaRPr>
          </a:p>
          <a:p>
            <a:pPr marL="457200" lvl="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	   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s.d 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= 0</a:t>
            </a:r>
          </a:p>
          <a:p>
            <a:pPr marL="457200" lvl="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      Q = ∅</a:t>
            </a:r>
            <a:br>
              <a:rPr sz="2600">
                <a:latin typeface="Times"/>
                <a:ea typeface="Times"/>
                <a:cs typeface="Times"/>
                <a:sym typeface="Times"/>
              </a:rPr>
            </a:br>
            <a:r>
              <a:rPr sz="2600">
                <a:latin typeface="Times"/>
                <a:ea typeface="Times"/>
                <a:cs typeface="Times"/>
                <a:sym typeface="Times"/>
              </a:rPr>
              <a:t>ENQUEUE(Q, s)</a:t>
            </a:r>
          </a:p>
          <a:p>
            <a:pPr marL="457200" lvl="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      </a:t>
            </a:r>
            <a:r>
              <a:rPr sz="2600" b="1">
                <a:latin typeface="Times"/>
                <a:ea typeface="Times"/>
                <a:cs typeface="Times"/>
                <a:sym typeface="Times"/>
              </a:rPr>
              <a:t>while 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Q ≠ ∅</a:t>
            </a:r>
            <a:br>
              <a:rPr sz="2600">
                <a:latin typeface="Times"/>
                <a:ea typeface="Times"/>
                <a:cs typeface="Times"/>
                <a:sym typeface="Times"/>
              </a:rPr>
            </a:br>
            <a:r>
              <a:rPr sz="2600">
                <a:latin typeface="Times"/>
                <a:ea typeface="Times"/>
                <a:cs typeface="Times"/>
                <a:sym typeface="Times"/>
              </a:rPr>
              <a:t>   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 = DEQUEUE(Q)</a:t>
            </a:r>
          </a:p>
          <a:p>
            <a:pPr marL="457200" lvl="0" indent="-457200" algn="l" defTabSz="457200">
              <a:tabLst>
                <a:tab pos="139700" algn="l"/>
                <a:tab pos="457200" algn="l"/>
              </a:tabLst>
              <a:defRPr sz="1800"/>
            </a:pPr>
            <a:r>
              <a:rPr sz="2600">
                <a:latin typeface="Times"/>
                <a:ea typeface="Times"/>
                <a:cs typeface="Times"/>
                <a:sym typeface="Times"/>
              </a:rPr>
              <a:t>         </a:t>
            </a:r>
            <a:r>
              <a:rPr sz="2600" b="1">
                <a:latin typeface="Times"/>
                <a:ea typeface="Times"/>
                <a:cs typeface="Times"/>
                <a:sym typeface="Times"/>
              </a:rPr>
              <a:t>for 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each v ∈G.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Adj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[u] </a:t>
            </a:r>
            <a:br>
              <a:rPr sz="2600">
                <a:latin typeface="Times"/>
                <a:ea typeface="Times"/>
                <a:cs typeface="Times"/>
                <a:sym typeface="Times"/>
              </a:rPr>
            </a:br>
            <a:r>
              <a:rPr sz="2600">
                <a:latin typeface="Times"/>
                <a:ea typeface="Times"/>
                <a:cs typeface="Times"/>
                <a:sym typeface="Times"/>
              </a:rPr>
              <a:t>      </a:t>
            </a:r>
            <a:r>
              <a:rPr sz="2600" b="1">
                <a:latin typeface="Times"/>
                <a:ea typeface="Times"/>
                <a:cs typeface="Times"/>
                <a:sym typeface="Times"/>
              </a:rPr>
              <a:t>if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v.d 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==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∞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/>
            </a:r>
            <a:br>
              <a:rPr sz="2600">
                <a:latin typeface="Times"/>
                <a:ea typeface="Times"/>
                <a:cs typeface="Times"/>
                <a:sym typeface="Times"/>
              </a:rPr>
            </a:br>
            <a:r>
              <a:rPr sz="2600">
                <a:latin typeface="Times"/>
                <a:ea typeface="Times"/>
                <a:cs typeface="Times"/>
                <a:sym typeface="Times"/>
              </a:rPr>
              <a:t>        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.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d = 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u.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d +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1 </a:t>
            </a:r>
            <a:br>
              <a:rPr sz="2600">
                <a:latin typeface="Times"/>
                <a:ea typeface="Times"/>
                <a:cs typeface="Times"/>
                <a:sym typeface="Times"/>
              </a:rPr>
            </a:br>
            <a:r>
              <a:rPr sz="2600">
                <a:latin typeface="Times"/>
                <a:ea typeface="Times"/>
                <a:cs typeface="Times"/>
                <a:sym typeface="Times"/>
              </a:rPr>
              <a:t>         ENQUEUE(Q, </a:t>
            </a:r>
            <a:r>
              <a:rPr sz="26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600">
                <a:latin typeface="Times"/>
                <a:ea typeface="Times"/>
                <a:cs typeface="Times"/>
                <a:sym typeface="Times"/>
              </a:rPr>
              <a:t>)</a:t>
            </a:r>
          </a:p>
        </p:txBody>
      </p:sp>
      <p:sp>
        <p:nvSpPr>
          <p:cNvPr id="1750" name="Shape 1750"/>
          <p:cNvSpPr/>
          <p:nvPr/>
        </p:nvSpPr>
        <p:spPr>
          <a:xfrm>
            <a:off x="151654" y="8282988"/>
            <a:ext cx="11709401" cy="2144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57799" marR="57799" defTabSz="1295400">
              <a:defRPr sz="4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Running Time?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6" grpId="1" animBg="1" advAuto="0"/>
      <p:bldP spid="1737" grpId="2" animBg="1" advAuto="0"/>
      <p:bldP spid="1748" grpId="4" animBg="1" advAuto="0"/>
      <p:bldP spid="1749" grpId="3" animBg="1" advAuto="0"/>
      <p:bldP spid="1750" grpId="5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10151344" y="7115569"/>
            <a:ext cx="2851010" cy="2618203"/>
          </a:xfrm>
          <a:prstGeom prst="rect">
            <a:avLst/>
          </a:prstGeom>
          <a:solidFill>
            <a:srgbClr val="FFFFFF"/>
          </a:solidFill>
          <a:ln w="25400">
            <a:solidFill>
              <a:srgbClr val="0F6FC6"/>
            </a:solidFill>
          </a:ln>
          <a:effectLst>
            <a:outerShdw blurRad="88900" dist="50800" dir="5400000" rotWithShape="0">
              <a:srgbClr val="032544">
                <a:alpha val="48000"/>
              </a:srgbClr>
            </a:outerShdw>
          </a:effectLst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Constantia"/>
                <a:ea typeface="Constantia"/>
                <a:cs typeface="Constantia"/>
                <a:sym typeface="Constantia"/>
              </a:defRPr>
            </a:pPr>
            <a:endParaRPr/>
          </a:p>
        </p:txBody>
      </p:sp>
      <p:pic>
        <p:nvPicPr>
          <p:cNvPr id="368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4000" y="6651192"/>
            <a:ext cx="2887135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6235" y="2556005"/>
            <a:ext cx="1553943" cy="507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61591" y="2147347"/>
            <a:ext cx="1766069" cy="1324553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Shape 371"/>
          <p:cNvSpPr/>
          <p:nvPr/>
        </p:nvSpPr>
        <p:spPr>
          <a:xfrm>
            <a:off x="10133282" y="8630141"/>
            <a:ext cx="288713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200"/>
              <a:t>sum of geometric series with ratio less </a:t>
            </a:r>
          </a:p>
          <a:p>
            <a:pPr lvl="0" algn="l">
              <a:defRPr sz="1800"/>
            </a:pPr>
            <a:r>
              <a:rPr sz="2200"/>
              <a:t>than one</a:t>
            </a:r>
          </a:p>
        </p:txBody>
      </p:sp>
      <p:sp>
        <p:nvSpPr>
          <p:cNvPr id="372" name="Shape 372"/>
          <p:cNvSpPr/>
          <p:nvPr/>
        </p:nvSpPr>
        <p:spPr>
          <a:xfrm>
            <a:off x="594655" y="2366770"/>
            <a:ext cx="171556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 u="sng"/>
            </a:lvl1pPr>
          </a:lstStyle>
          <a:p>
            <a:pPr lvl="0">
              <a:defRPr sz="1800" u="none"/>
            </a:pPr>
            <a:r>
              <a:rPr sz="4200" u="sng"/>
              <a:t>case 1</a:t>
            </a:r>
          </a:p>
        </p:txBody>
      </p:sp>
      <p:pic>
        <p:nvPicPr>
          <p:cNvPr id="373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9799" y="519600"/>
            <a:ext cx="3458552" cy="1324552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hape 374"/>
          <p:cNvSpPr/>
          <p:nvPr/>
        </p:nvSpPr>
        <p:spPr>
          <a:xfrm>
            <a:off x="899031" y="4031926"/>
            <a:ext cx="5541976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Sum of the geometric series</a:t>
            </a:r>
          </a:p>
        </p:txBody>
      </p:sp>
      <p:pic>
        <p:nvPicPr>
          <p:cNvPr id="375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02104" y="4879276"/>
            <a:ext cx="5518080" cy="1141673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hape 376"/>
          <p:cNvSpPr/>
          <p:nvPr/>
        </p:nvSpPr>
        <p:spPr>
          <a:xfrm>
            <a:off x="6383132" y="4070092"/>
            <a:ext cx="3743097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(since            then)</a:t>
            </a:r>
          </a:p>
        </p:txBody>
      </p:sp>
      <p:pic>
        <p:nvPicPr>
          <p:cNvPr id="377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01461" y="4064380"/>
            <a:ext cx="1177379" cy="588690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Shape 378"/>
          <p:cNvSpPr/>
          <p:nvPr/>
        </p:nvSpPr>
        <p:spPr>
          <a:xfrm>
            <a:off x="5629297" y="2482797"/>
            <a:ext cx="983031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then</a:t>
            </a:r>
          </a:p>
        </p:txBody>
      </p:sp>
      <p:sp>
        <p:nvSpPr>
          <p:cNvPr id="379" name="Shape 379"/>
          <p:cNvSpPr/>
          <p:nvPr/>
        </p:nvSpPr>
        <p:spPr>
          <a:xfrm>
            <a:off x="1219896" y="6717966"/>
            <a:ext cx="1078892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Thus</a:t>
            </a:r>
          </a:p>
        </p:txBody>
      </p:sp>
      <p:sp>
        <p:nvSpPr>
          <p:cNvPr id="380" name="Shape 380"/>
          <p:cNvSpPr/>
          <p:nvPr/>
        </p:nvSpPr>
        <p:spPr>
          <a:xfrm>
            <a:off x="2748984" y="2482797"/>
            <a:ext cx="382830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If</a:t>
            </a:r>
          </a:p>
        </p:txBody>
      </p:sp>
      <p:pic>
        <p:nvPicPr>
          <p:cNvPr id="381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71516" y="7421091"/>
            <a:ext cx="1986828" cy="1324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MathType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548118" y="5056481"/>
            <a:ext cx="1531057" cy="699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MathType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760074" y="5242880"/>
            <a:ext cx="2093066" cy="57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3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3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3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7" animBg="1" advAuto="0"/>
      <p:bldP spid="368" grpId="15" animBg="1" advAuto="0"/>
      <p:bldP spid="369" grpId="3" animBg="1" advAuto="0"/>
      <p:bldP spid="370" grpId="5" animBg="1" advAuto="0"/>
      <p:bldP spid="371" grpId="6" animBg="1" advAuto="0"/>
      <p:bldP spid="372" grpId="1" animBg="1" advAuto="0"/>
      <p:bldP spid="374" grpId="9" animBg="1" advAuto="0"/>
      <p:bldP spid="375" grpId="12" animBg="1" advAuto="0"/>
      <p:bldP spid="376" grpId="10" animBg="1" advAuto="0"/>
      <p:bldP spid="377" grpId="11" animBg="1" advAuto="0"/>
      <p:bldP spid="378" grpId="4" animBg="1" advAuto="0"/>
      <p:bldP spid="379" grpId="14" animBg="1" advAuto="0"/>
      <p:bldP spid="380" grpId="2" animBg="1" advAuto="0"/>
      <p:bldP spid="381" grpId="8" animBg="1" advAuto="0"/>
      <p:bldP spid="382" grpId="13" animBg="1" advAuto="0"/>
      <p:bldP spid="383" grpId="16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51" y="4621588"/>
            <a:ext cx="3076171" cy="57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8304" y="1917533"/>
            <a:ext cx="1553943" cy="507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276" y="137448"/>
            <a:ext cx="3458552" cy="1324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57228" y="1508875"/>
            <a:ext cx="1766070" cy="1324552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117812" y="1799166"/>
            <a:ext cx="171556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 u="sng"/>
            </a:lvl1pPr>
          </a:lstStyle>
          <a:p>
            <a:pPr lvl="0">
              <a:defRPr sz="1800" u="none"/>
            </a:pPr>
            <a:r>
              <a:rPr sz="4200" u="sng"/>
              <a:t>case 2</a:t>
            </a:r>
          </a:p>
        </p:txBody>
      </p:sp>
      <p:pic>
        <p:nvPicPr>
          <p:cNvPr id="390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23343" y="2880301"/>
            <a:ext cx="1766070" cy="1287759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/>
          <p:nvPr/>
        </p:nvSpPr>
        <p:spPr>
          <a:xfrm>
            <a:off x="4813208" y="1844324"/>
            <a:ext cx="983032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then</a:t>
            </a:r>
          </a:p>
        </p:txBody>
      </p:sp>
      <p:pic>
        <p:nvPicPr>
          <p:cNvPr id="392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276" y="2873112"/>
            <a:ext cx="3458552" cy="1324552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2355663" y="1844324"/>
            <a:ext cx="382830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If</a:t>
            </a:r>
          </a:p>
        </p:txBody>
      </p:sp>
      <p:sp>
        <p:nvSpPr>
          <p:cNvPr id="394" name="Shape 394"/>
          <p:cNvSpPr/>
          <p:nvPr/>
        </p:nvSpPr>
        <p:spPr>
          <a:xfrm>
            <a:off x="414126" y="4579988"/>
            <a:ext cx="1078892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Thus</a:t>
            </a:r>
          </a:p>
        </p:txBody>
      </p:sp>
      <p:pic>
        <p:nvPicPr>
          <p:cNvPr id="395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37886" y="3193039"/>
            <a:ext cx="2759483" cy="662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9" animBg="1" advAuto="0"/>
      <p:bldP spid="386" grpId="3" animBg="1" advAuto="0"/>
      <p:bldP spid="388" grpId="5" animBg="1" advAuto="0"/>
      <p:bldP spid="389" grpId="1" animBg="1" advAuto="0"/>
      <p:bldP spid="390" grpId="7" animBg="1" advAuto="0"/>
      <p:bldP spid="391" grpId="4" animBg="1" advAuto="0"/>
      <p:bldP spid="392" grpId="6" animBg="1" advAuto="0"/>
      <p:bldP spid="393" grpId="2" animBg="1" advAuto="0"/>
      <p:bldP spid="394" grpId="8" animBg="1" advAuto="0"/>
      <p:bldP spid="395" grpId="1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MathType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968" y="6743665"/>
            <a:ext cx="3177124" cy="723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MathType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8834" y="1422187"/>
            <a:ext cx="1553942" cy="50741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hape 399"/>
          <p:cNvSpPr/>
          <p:nvPr/>
        </p:nvSpPr>
        <p:spPr>
          <a:xfrm>
            <a:off x="7895" y="1248543"/>
            <a:ext cx="182994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u="sng"/>
            </a:lvl1pPr>
          </a:lstStyle>
          <a:p>
            <a:pPr lvl="0">
              <a:defRPr sz="1800" u="none"/>
            </a:pPr>
            <a:r>
              <a:rPr sz="4500" u="sng"/>
              <a:t>case 3</a:t>
            </a:r>
          </a:p>
        </p:txBody>
      </p:sp>
      <p:pic>
        <p:nvPicPr>
          <p:cNvPr id="400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8276" y="2646858"/>
            <a:ext cx="3458551" cy="1324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MathType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36581" y="1013803"/>
            <a:ext cx="1766070" cy="1324552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Shape 402"/>
          <p:cNvSpPr/>
          <p:nvPr/>
        </p:nvSpPr>
        <p:spPr>
          <a:xfrm>
            <a:off x="8828154" y="2822716"/>
            <a:ext cx="32025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largest term is last one</a:t>
            </a:r>
          </a:p>
        </p:txBody>
      </p:sp>
      <p:pic>
        <p:nvPicPr>
          <p:cNvPr id="403" name="MathType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67615" y="4201251"/>
            <a:ext cx="3274586" cy="1508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MathType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42416" y="5914234"/>
            <a:ext cx="2060414" cy="809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MathType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60068" y="5914234"/>
            <a:ext cx="2980242" cy="809449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7534829" y="9205714"/>
            <a:ext cx="1651001" cy="812801"/>
          </a:xfrm>
          <a:prstGeom prst="wedgeEllipseCallout">
            <a:avLst>
              <a:gd name="adj1" fmla="val -70802"/>
              <a:gd name="adj2" fmla="val -31722"/>
            </a:avLst>
          </a:prstGeom>
          <a:blipFill>
            <a:blip r:embed="rId9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constant</a:t>
            </a:r>
          </a:p>
        </p:txBody>
      </p:sp>
      <p:sp>
        <p:nvSpPr>
          <p:cNvPr id="407" name="Shape 407"/>
          <p:cNvSpPr/>
          <p:nvPr/>
        </p:nvSpPr>
        <p:spPr>
          <a:xfrm>
            <a:off x="1931134" y="7639412"/>
            <a:ext cx="5541976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Sum of the geometric series</a:t>
            </a:r>
          </a:p>
        </p:txBody>
      </p:sp>
      <p:pic>
        <p:nvPicPr>
          <p:cNvPr id="408" name="MathType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051002" y="8462007"/>
            <a:ext cx="4756965" cy="1141672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/>
          <p:nvPr/>
        </p:nvSpPr>
        <p:spPr>
          <a:xfrm>
            <a:off x="7415313" y="7639412"/>
            <a:ext cx="374309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(since            then)</a:t>
            </a:r>
          </a:p>
        </p:txBody>
      </p:sp>
      <p:pic>
        <p:nvPicPr>
          <p:cNvPr id="410" name="MathType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850497" y="7606154"/>
            <a:ext cx="1177380" cy="588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MathType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5639" y="-27373"/>
            <a:ext cx="3458552" cy="1324552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4593075" y="1316869"/>
            <a:ext cx="983032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then</a:t>
            </a:r>
          </a:p>
        </p:txBody>
      </p:sp>
      <p:sp>
        <p:nvSpPr>
          <p:cNvPr id="413" name="Shape 413"/>
          <p:cNvSpPr/>
          <p:nvPr/>
        </p:nvSpPr>
        <p:spPr>
          <a:xfrm>
            <a:off x="2135529" y="1316869"/>
            <a:ext cx="382830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3400">
                <a:solidFill>
                  <a:srgbClr val="531B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531B93"/>
                </a:solidFill>
              </a:rPr>
              <a:t>If</a:t>
            </a:r>
          </a:p>
        </p:txBody>
      </p:sp>
      <p:pic>
        <p:nvPicPr>
          <p:cNvPr id="414" name="MathType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939074" y="8747559"/>
            <a:ext cx="2695614" cy="57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MathType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460478" y="2591493"/>
            <a:ext cx="3532137" cy="1582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2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18" animBg="1" advAuto="0"/>
      <p:bldP spid="398" grpId="3" animBg="1" advAuto="0"/>
      <p:bldP spid="399" grpId="1" animBg="1" advAuto="0"/>
      <p:bldP spid="400" grpId="6" animBg="1" advAuto="0"/>
      <p:bldP spid="401" grpId="5" animBg="1" advAuto="0"/>
      <p:bldP spid="402" grpId="13" animBg="1" advAuto="0"/>
      <p:bldP spid="403" grpId="15" animBg="1" advAuto="0"/>
      <p:bldP spid="404" grpId="16" animBg="1" advAuto="0"/>
      <p:bldP spid="405" grpId="17" animBg="1" advAuto="0"/>
      <p:bldP spid="406" grpId="11" animBg="1" advAuto="0"/>
      <p:bldP spid="407" grpId="7" animBg="1" advAuto="0"/>
      <p:bldP spid="408" grpId="10" animBg="1" advAuto="0"/>
      <p:bldP spid="409" grpId="8" animBg="1" advAuto="0"/>
      <p:bldP spid="410" grpId="9" animBg="1" advAuto="0"/>
      <p:bldP spid="412" grpId="4" animBg="1" advAuto="0"/>
      <p:bldP spid="413" grpId="2" animBg="1" advAuto="0"/>
      <p:bldP spid="414" grpId="12" animBg="1" advAuto="0"/>
      <p:bldP spid="415" grpId="14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2119</Words>
  <Application>Microsoft Office PowerPoint</Application>
  <PresentationFormat>Custom</PresentationFormat>
  <Paragraphs>660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Avenir Book</vt:lpstr>
      <vt:lpstr>Constantia</vt:lpstr>
      <vt:lpstr>Copperplate</vt:lpstr>
      <vt:lpstr>Didot</vt:lpstr>
      <vt:lpstr>Gill Sans</vt:lpstr>
      <vt:lpstr>Gill Sans SemiBold</vt:lpstr>
      <vt:lpstr>Helvetica</vt:lpstr>
      <vt:lpstr>Helvetica Light</vt:lpstr>
      <vt:lpstr>Times</vt:lpstr>
      <vt:lpstr>Times New Roman</vt:lpstr>
      <vt:lpstr>White</vt:lpstr>
      <vt:lpstr>Master Method Recurrence Relation</vt:lpstr>
      <vt:lpstr>PowerPoint Presentation</vt:lpstr>
      <vt:lpstr>Master Method </vt:lpstr>
      <vt:lpstr>Master Method (simplified)</vt:lpstr>
      <vt:lpstr>Iterative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ith Order Statistic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often represented abstractly</vt:lpstr>
      <vt:lpstr>PowerPoint Presentation</vt:lpstr>
      <vt:lpstr>PowerPoint Presentation</vt:lpstr>
      <vt:lpstr>Many applications</vt:lpstr>
      <vt:lpstr>PowerPoint Presentation</vt:lpstr>
      <vt:lpstr>PowerPoint Presentation</vt:lpstr>
      <vt:lpstr>PowerPoint Presentation</vt:lpstr>
      <vt:lpstr>PowerPoint Presentation</vt:lpstr>
      <vt:lpstr>Adjacency Matrix Representation</vt:lpstr>
      <vt:lpstr>Adjacency Matrix Representation</vt:lpstr>
      <vt:lpstr>Adjacency List Representation</vt:lpstr>
      <vt:lpstr>Which to Choose?</vt:lpstr>
      <vt:lpstr>Shortest Path</vt:lpstr>
      <vt:lpstr>Details….</vt:lpstr>
      <vt:lpstr>Traversal of a Graph</vt:lpstr>
      <vt:lpstr>Traversal</vt:lpstr>
      <vt:lpstr>PowerPoint Presentation</vt:lpstr>
      <vt:lpstr>Level-Order Traversal of a Tree</vt:lpstr>
      <vt:lpstr>Breath First Search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Method Recurrence Relation</dc:title>
  <dc:creator>Avirek</dc:creator>
  <cp:lastModifiedBy>Krishna Ghatia</cp:lastModifiedBy>
  <cp:revision>3</cp:revision>
  <dcterms:modified xsi:type="dcterms:W3CDTF">2015-03-09T21:01:13Z</dcterms:modified>
</cp:coreProperties>
</file>