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ace39c3850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ace39c385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ace39c3850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ace39c385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ace39c3850_0_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ace39c385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ace39c3850_0_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ace39c385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ce39c3850_0_7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ce39c385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ace39c3850_0_6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ace39c385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ace39c3850_0_9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ace39c385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ce39c36e9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ace39c36e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ce39c36e9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ce39c36e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ce39c36e9_0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ce39c36e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ace39c36e9_0_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ace39c36e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ce39c36e9_0_6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ace39c36e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ce39c36e9_0_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ace39c36e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ace39c3850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ace39c38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Exploratory Data Analysis - Project</a:t>
            </a:r>
            <a:endParaRPr sz="28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 Price and VIX historical data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0388" y="4078988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Avishek Roy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PMF</a:t>
            </a:r>
            <a:r>
              <a:rPr lang="en" sz="2400"/>
              <a:t> of Percentage change with VIX </a:t>
            </a:r>
            <a:endParaRPr sz="2400"/>
          </a:p>
        </p:txBody>
      </p:sp>
      <p:grpSp>
        <p:nvGrpSpPr>
          <p:cNvPr id="188" name="Google Shape;188;p22"/>
          <p:cNvGrpSpPr/>
          <p:nvPr/>
        </p:nvGrpSpPr>
        <p:grpSpPr>
          <a:xfrm>
            <a:off x="313480" y="1052763"/>
            <a:ext cx="8517980" cy="3812361"/>
            <a:chOff x="3320450" y="1304875"/>
            <a:chExt cx="2632500" cy="3416400"/>
          </a:xfrm>
        </p:grpSpPr>
        <p:sp>
          <p:nvSpPr>
            <p:cNvPr id="189" name="Google Shape;189;p22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2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1" name="Google Shape;191;p22"/>
          <p:cNvSpPr txBox="1"/>
          <p:nvPr>
            <p:ph idx="4294967295" type="body"/>
          </p:nvPr>
        </p:nvSpPr>
        <p:spPr>
          <a:xfrm>
            <a:off x="526375" y="1052800"/>
            <a:ext cx="7168200" cy="4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Plot of PMF when vix is over 20 and Under 20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2" name="Google Shape;192;p22"/>
          <p:cNvSpPr txBox="1"/>
          <p:nvPr>
            <p:ph idx="4294967295" type="body"/>
          </p:nvPr>
        </p:nvSpPr>
        <p:spPr>
          <a:xfrm>
            <a:off x="311700" y="1539000"/>
            <a:ext cx="8241600" cy="31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93" name="Google Shape;193;p22"/>
          <p:cNvSpPr txBox="1"/>
          <p:nvPr>
            <p:ph idx="4294967295" type="body"/>
          </p:nvPr>
        </p:nvSpPr>
        <p:spPr>
          <a:xfrm>
            <a:off x="5865400" y="1646825"/>
            <a:ext cx="2835000" cy="29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Assumption is when volatility index is high stock price varies more than usual. Plot distribution is done by splitting data frame into 2 different set.</a:t>
            </a:r>
            <a:endParaRPr b="1"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Dark blue - when VIX &lt; 20</a:t>
            </a:r>
            <a:endParaRPr b="1"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Light blue - when VIX &gt;= 20</a:t>
            </a:r>
            <a:endParaRPr b="1"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This PMF plot denotes for NFLX stock changes happened most of time with -5 to +5 percentage and decreased  slowly after that.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94" name="Google Shape;19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500" y="1821650"/>
            <a:ext cx="5384150" cy="291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CDF</a:t>
            </a:r>
            <a:r>
              <a:rPr lang="en" sz="2400"/>
              <a:t> of Percentage change variable </a:t>
            </a:r>
            <a:endParaRPr sz="2400"/>
          </a:p>
        </p:txBody>
      </p:sp>
      <p:grpSp>
        <p:nvGrpSpPr>
          <p:cNvPr id="200" name="Google Shape;200;p23"/>
          <p:cNvGrpSpPr/>
          <p:nvPr/>
        </p:nvGrpSpPr>
        <p:grpSpPr>
          <a:xfrm>
            <a:off x="313480" y="1052763"/>
            <a:ext cx="8517980" cy="3812361"/>
            <a:chOff x="3320450" y="1304875"/>
            <a:chExt cx="2632500" cy="3416400"/>
          </a:xfrm>
        </p:grpSpPr>
        <p:sp>
          <p:nvSpPr>
            <p:cNvPr id="201" name="Google Shape;201;p23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3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3" name="Google Shape;203;p23"/>
          <p:cNvSpPr txBox="1"/>
          <p:nvPr>
            <p:ph idx="4294967295" type="body"/>
          </p:nvPr>
        </p:nvSpPr>
        <p:spPr>
          <a:xfrm>
            <a:off x="526375" y="1052800"/>
            <a:ext cx="7168200" cy="4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Plot of CDF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4" name="Google Shape;204;p23"/>
          <p:cNvSpPr txBox="1"/>
          <p:nvPr>
            <p:ph idx="4294967295" type="body"/>
          </p:nvPr>
        </p:nvSpPr>
        <p:spPr>
          <a:xfrm>
            <a:off x="311700" y="1539000"/>
            <a:ext cx="8241600" cy="31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05" name="Google Shape;205;p23"/>
          <p:cNvSpPr txBox="1"/>
          <p:nvPr>
            <p:ph idx="4294967295" type="body"/>
          </p:nvPr>
        </p:nvSpPr>
        <p:spPr>
          <a:xfrm>
            <a:off x="5715000" y="1646825"/>
            <a:ext cx="2985300" cy="29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cumulative distribution function (</a:t>
            </a:r>
            <a:r>
              <a:rPr lang="en" sz="12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CDF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" sz="12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plot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 hows the empirical cumulative distribution function of the data. It is an increasing step function that has a vertical jump of 1/N at each value of X equal to an observed value. </a:t>
            </a:r>
            <a:r>
              <a:rPr lang="en" sz="1200"/>
              <a:t>This CDF plot denotes for NFLX stock changes happened most of time with -5 to +5 percentage.</a:t>
            </a:r>
            <a:endParaRPr sz="1200"/>
          </a:p>
        </p:txBody>
      </p:sp>
      <p:pic>
        <p:nvPicPr>
          <p:cNvPr id="206" name="Google Shape;20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675" y="1759750"/>
            <a:ext cx="4812625" cy="299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CDF of Percentage change variable - </a:t>
            </a:r>
            <a:r>
              <a:rPr lang="en" sz="2400"/>
              <a:t>with VIX filter</a:t>
            </a:r>
            <a:endParaRPr sz="2400"/>
          </a:p>
        </p:txBody>
      </p:sp>
      <p:grpSp>
        <p:nvGrpSpPr>
          <p:cNvPr id="212" name="Google Shape;212;p24"/>
          <p:cNvGrpSpPr/>
          <p:nvPr/>
        </p:nvGrpSpPr>
        <p:grpSpPr>
          <a:xfrm>
            <a:off x="313480" y="1052763"/>
            <a:ext cx="8517980" cy="3812361"/>
            <a:chOff x="3320450" y="1304875"/>
            <a:chExt cx="2632500" cy="3416400"/>
          </a:xfrm>
        </p:grpSpPr>
        <p:sp>
          <p:nvSpPr>
            <p:cNvPr id="213" name="Google Shape;213;p2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5" name="Google Shape;215;p24"/>
          <p:cNvSpPr txBox="1"/>
          <p:nvPr>
            <p:ph idx="4294967295" type="body"/>
          </p:nvPr>
        </p:nvSpPr>
        <p:spPr>
          <a:xfrm>
            <a:off x="526375" y="1052800"/>
            <a:ext cx="7168200" cy="4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Plot of CDF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6" name="Google Shape;216;p24"/>
          <p:cNvSpPr txBox="1"/>
          <p:nvPr>
            <p:ph idx="4294967295" type="body"/>
          </p:nvPr>
        </p:nvSpPr>
        <p:spPr>
          <a:xfrm>
            <a:off x="311700" y="1539000"/>
            <a:ext cx="8241600" cy="31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17" name="Google Shape;217;p24"/>
          <p:cNvSpPr txBox="1"/>
          <p:nvPr>
            <p:ph idx="4294967295" type="body"/>
          </p:nvPr>
        </p:nvSpPr>
        <p:spPr>
          <a:xfrm>
            <a:off x="5594675" y="1646825"/>
            <a:ext cx="3105600" cy="29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cumulative distribution function (</a:t>
            </a:r>
            <a:r>
              <a:rPr lang="en" sz="12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CDF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" sz="12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plot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with 2 set with filter shows when VIX is less than 20 , it is more steeper than when VIX is higher than 20.</a:t>
            </a:r>
            <a:endParaRPr sz="1200"/>
          </a:p>
        </p:txBody>
      </p:sp>
      <p:pic>
        <p:nvPicPr>
          <p:cNvPr id="218" name="Google Shape;21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975" y="1836375"/>
            <a:ext cx="4628875" cy="275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Normal Probability plot</a:t>
            </a:r>
            <a:endParaRPr sz="2400"/>
          </a:p>
        </p:txBody>
      </p:sp>
      <p:grpSp>
        <p:nvGrpSpPr>
          <p:cNvPr id="224" name="Google Shape;224;p25"/>
          <p:cNvGrpSpPr/>
          <p:nvPr/>
        </p:nvGrpSpPr>
        <p:grpSpPr>
          <a:xfrm>
            <a:off x="313480" y="1052763"/>
            <a:ext cx="8517980" cy="3812361"/>
            <a:chOff x="3320450" y="1304875"/>
            <a:chExt cx="2632500" cy="3416400"/>
          </a:xfrm>
        </p:grpSpPr>
        <p:sp>
          <p:nvSpPr>
            <p:cNvPr id="225" name="Google Shape;225;p25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5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7" name="Google Shape;227;p25"/>
          <p:cNvSpPr txBox="1"/>
          <p:nvPr>
            <p:ph idx="4294967295" type="body"/>
          </p:nvPr>
        </p:nvSpPr>
        <p:spPr>
          <a:xfrm>
            <a:off x="526375" y="1052800"/>
            <a:ext cx="7168200" cy="4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No</a:t>
            </a:r>
            <a:r>
              <a:rPr lang="en" sz="2400">
                <a:solidFill>
                  <a:schemeClr val="dk1"/>
                </a:solidFill>
              </a:rPr>
              <a:t> Probability plot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8" name="Google Shape;228;p25"/>
          <p:cNvSpPr txBox="1"/>
          <p:nvPr>
            <p:ph idx="4294967295" type="body"/>
          </p:nvPr>
        </p:nvSpPr>
        <p:spPr>
          <a:xfrm>
            <a:off x="311700" y="1539000"/>
            <a:ext cx="8241600" cy="31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29" name="Google Shape;229;p25"/>
          <p:cNvSpPr txBox="1"/>
          <p:nvPr>
            <p:ph idx="4294967295" type="body"/>
          </p:nvPr>
        </p:nvSpPr>
        <p:spPr>
          <a:xfrm>
            <a:off x="5594675" y="1646825"/>
            <a:ext cx="3105600" cy="29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Plot shows the results for all 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percentage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changes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Both curves match the model near the mean and deviate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the tails. The more positive changes babies are higher than what the model expects, and 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more negative changes are lower. 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0" name="Google Shape;23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038" y="1769700"/>
            <a:ext cx="4772025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Volume vs Percentage change - Correlation and Causation</a:t>
            </a:r>
            <a:endParaRPr sz="2400"/>
          </a:p>
        </p:txBody>
      </p:sp>
      <p:grpSp>
        <p:nvGrpSpPr>
          <p:cNvPr id="236" name="Google Shape;236;p26"/>
          <p:cNvGrpSpPr/>
          <p:nvPr/>
        </p:nvGrpSpPr>
        <p:grpSpPr>
          <a:xfrm>
            <a:off x="313480" y="1052763"/>
            <a:ext cx="8517980" cy="3812361"/>
            <a:chOff x="3320450" y="1304875"/>
            <a:chExt cx="2632500" cy="3416400"/>
          </a:xfrm>
        </p:grpSpPr>
        <p:sp>
          <p:nvSpPr>
            <p:cNvPr id="237" name="Google Shape;237;p26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6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9" name="Google Shape;239;p26"/>
          <p:cNvSpPr txBox="1"/>
          <p:nvPr>
            <p:ph idx="4294967295" type="body"/>
          </p:nvPr>
        </p:nvSpPr>
        <p:spPr>
          <a:xfrm>
            <a:off x="526375" y="1052800"/>
            <a:ext cx="7168200" cy="4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No Probability plot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0" name="Google Shape;240;p26"/>
          <p:cNvSpPr txBox="1"/>
          <p:nvPr>
            <p:ph idx="4294967295" type="body"/>
          </p:nvPr>
        </p:nvSpPr>
        <p:spPr>
          <a:xfrm>
            <a:off x="311700" y="1539000"/>
            <a:ext cx="8241600" cy="31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41" name="Google Shape;241;p26"/>
          <p:cNvSpPr txBox="1"/>
          <p:nvPr>
            <p:ph idx="4294967295" type="body"/>
          </p:nvPr>
        </p:nvSpPr>
        <p:spPr>
          <a:xfrm>
            <a:off x="5391650" y="1646825"/>
            <a:ext cx="3308700" cy="29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is scatter plot of Volume of stock traded vs Percentage change. 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Correlation Coefficient value is .025 that means it has very slight positive correlation.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Spearman Correlation Coefficient value is .012 w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hich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indicates that there is not significant positive association between these 2 variables.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2" name="Google Shape;2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475" y="1633725"/>
            <a:ext cx="4935299" cy="314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Hypothesis</a:t>
            </a:r>
            <a:r>
              <a:rPr lang="en" sz="2400"/>
              <a:t> testing</a:t>
            </a:r>
            <a:endParaRPr sz="2400"/>
          </a:p>
        </p:txBody>
      </p:sp>
      <p:grpSp>
        <p:nvGrpSpPr>
          <p:cNvPr id="248" name="Google Shape;248;p27"/>
          <p:cNvGrpSpPr/>
          <p:nvPr/>
        </p:nvGrpSpPr>
        <p:grpSpPr>
          <a:xfrm>
            <a:off x="313480" y="1052763"/>
            <a:ext cx="8517980" cy="3812361"/>
            <a:chOff x="3320450" y="1304875"/>
            <a:chExt cx="2632500" cy="3416400"/>
          </a:xfrm>
        </p:grpSpPr>
        <p:sp>
          <p:nvSpPr>
            <p:cNvPr id="249" name="Google Shape;249;p27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7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1" name="Google Shape;251;p27"/>
          <p:cNvSpPr txBox="1"/>
          <p:nvPr>
            <p:ph idx="4294967295" type="body"/>
          </p:nvPr>
        </p:nvSpPr>
        <p:spPr>
          <a:xfrm>
            <a:off x="526375" y="1052800"/>
            <a:ext cx="7168200" cy="4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No Probability plot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2" name="Google Shape;252;p27"/>
          <p:cNvSpPr txBox="1"/>
          <p:nvPr>
            <p:ph idx="4294967295" type="body"/>
          </p:nvPr>
        </p:nvSpPr>
        <p:spPr>
          <a:xfrm>
            <a:off x="311700" y="1539000"/>
            <a:ext cx="8241600" cy="31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53" name="Google Shape;253;p27"/>
          <p:cNvSpPr txBox="1"/>
          <p:nvPr>
            <p:ph idx="4294967295" type="body"/>
          </p:nvPr>
        </p:nvSpPr>
        <p:spPr>
          <a:xfrm>
            <a:off x="451200" y="1610400"/>
            <a:ext cx="8241600" cy="29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 = final_df.changePercent.values, final_df.volume.values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ht = CorrelationPermute(data)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pvalue = ht.PValue()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pvalue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 -value calculated - </a:t>
            </a:r>
            <a:r>
              <a:rPr lang="en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0.194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P value greater than 0.05 means that no effect was observed.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Regression Analysis</a:t>
            </a:r>
            <a:endParaRPr sz="2400"/>
          </a:p>
        </p:txBody>
      </p:sp>
      <p:grpSp>
        <p:nvGrpSpPr>
          <p:cNvPr id="259" name="Google Shape;259;p28"/>
          <p:cNvGrpSpPr/>
          <p:nvPr/>
        </p:nvGrpSpPr>
        <p:grpSpPr>
          <a:xfrm>
            <a:off x="313480" y="1052763"/>
            <a:ext cx="8517980" cy="3812361"/>
            <a:chOff x="3320450" y="1304875"/>
            <a:chExt cx="2632500" cy="3416400"/>
          </a:xfrm>
        </p:grpSpPr>
        <p:sp>
          <p:nvSpPr>
            <p:cNvPr id="260" name="Google Shape;260;p28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2" name="Google Shape;262;p28"/>
          <p:cNvSpPr txBox="1"/>
          <p:nvPr>
            <p:ph idx="4294967295" type="body"/>
          </p:nvPr>
        </p:nvSpPr>
        <p:spPr>
          <a:xfrm>
            <a:off x="451200" y="1068400"/>
            <a:ext cx="7858200" cy="4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NP</a:t>
            </a: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Change percent vs volume                                Change percent vs overvix20 + volume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o Probability plot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3" name="Google Shape;263;p28"/>
          <p:cNvSpPr txBox="1"/>
          <p:nvPr>
            <p:ph idx="4294967295" type="body"/>
          </p:nvPr>
        </p:nvSpPr>
        <p:spPr>
          <a:xfrm>
            <a:off x="311700" y="1539000"/>
            <a:ext cx="8241600" cy="31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64" name="Google Shape;264;p28"/>
          <p:cNvSpPr txBox="1"/>
          <p:nvPr>
            <p:ph idx="4294967295" type="body"/>
          </p:nvPr>
        </p:nvSpPr>
        <p:spPr>
          <a:xfrm>
            <a:off x="451200" y="1610400"/>
            <a:ext cx="4075800" cy="29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pic>
        <p:nvPicPr>
          <p:cNvPr id="265" name="Google Shape;2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375" y="1570175"/>
            <a:ext cx="4038100" cy="317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4475" y="1570175"/>
            <a:ext cx="4108150" cy="324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Goal - Analysis of Netflix (NFLX) &amp; VIX Historical Data</a:t>
            </a:r>
            <a:endParaRPr sz="2400"/>
          </a:p>
        </p:txBody>
      </p:sp>
      <p:grpSp>
        <p:nvGrpSpPr>
          <p:cNvPr id="93" name="Google Shape;93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94" name="Google Shape;94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14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Set - 1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7" name="Google Shape;97;p14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Historical data of NFLX has been downloaded by API call to IEXCloud.io.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Data set saved in CSV format.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98" name="Google Shape;98;p14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99" name="Google Shape;99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14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Set - 2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2" name="Google Shape;102;p14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/>
              <a:t>Historical data of CBOE Volatility index (VIX) has been downloaded in CSV format from Yahoo finance. </a:t>
            </a:r>
            <a:endParaRPr sz="1500"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04" name="Google Shape;104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14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Preparation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7" name="Google Shape;107;p14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Both Data set filter to starting 01-01-2010 date.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Percentage change for past day and week has been calculated.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Joined based on date and selected only required column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Variables in final data set</a:t>
            </a:r>
            <a:endParaRPr sz="2400"/>
          </a:p>
        </p:txBody>
      </p:sp>
      <p:grpSp>
        <p:nvGrpSpPr>
          <p:cNvPr id="113" name="Google Shape;113;p15"/>
          <p:cNvGrpSpPr/>
          <p:nvPr/>
        </p:nvGrpSpPr>
        <p:grpSpPr>
          <a:xfrm>
            <a:off x="375849" y="1052807"/>
            <a:ext cx="8424000" cy="3668530"/>
            <a:chOff x="3320450" y="1304875"/>
            <a:chExt cx="2632500" cy="3416400"/>
          </a:xfrm>
        </p:grpSpPr>
        <p:sp>
          <p:nvSpPr>
            <p:cNvPr id="114" name="Google Shape;114;p15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" name="Google Shape;116;p15"/>
          <p:cNvSpPr txBox="1"/>
          <p:nvPr>
            <p:ph idx="4294967295" type="body"/>
          </p:nvPr>
        </p:nvSpPr>
        <p:spPr>
          <a:xfrm>
            <a:off x="526375" y="1052800"/>
            <a:ext cx="7168200" cy="4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Variable Name - Definition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7" name="Google Shape;117;p15"/>
          <p:cNvSpPr txBox="1"/>
          <p:nvPr>
            <p:ph idx="4294967295" type="body"/>
          </p:nvPr>
        </p:nvSpPr>
        <p:spPr>
          <a:xfrm>
            <a:off x="458700" y="1503950"/>
            <a:ext cx="8241600" cy="31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open</a:t>
            </a:r>
            <a:r>
              <a:rPr lang="en" sz="1200"/>
              <a:t> - adjusted open price of stock				</a:t>
            </a:r>
            <a:r>
              <a:rPr b="1" lang="en" sz="1200"/>
              <a:t>close </a:t>
            </a:r>
            <a:r>
              <a:rPr lang="en" sz="1200"/>
              <a:t>- adjusted close price of stock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high</a:t>
            </a:r>
            <a:r>
              <a:rPr lang="en" sz="1200"/>
              <a:t> - adjusted intra-day highest price of stock			</a:t>
            </a:r>
            <a:r>
              <a:rPr b="1" lang="en" sz="1200"/>
              <a:t>low</a:t>
            </a:r>
            <a:r>
              <a:rPr lang="en" sz="1200"/>
              <a:t> - adjusted intra-day lowest price of stock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volume</a:t>
            </a:r>
            <a:r>
              <a:rPr lang="en" sz="1200"/>
              <a:t> - volume of stock traded on that day			</a:t>
            </a:r>
            <a:r>
              <a:rPr b="1" lang="en" sz="1200"/>
              <a:t>vix_changePercent </a:t>
            </a:r>
            <a:r>
              <a:rPr lang="en" sz="1200"/>
              <a:t>- change of vix from previous day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changePercent</a:t>
            </a:r>
            <a:r>
              <a:rPr lang="en" sz="1200"/>
              <a:t> - Change percent from previous trading day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changePercentweekly</a:t>
            </a:r>
            <a:r>
              <a:rPr lang="en" sz="1200"/>
              <a:t> - Change percent from previous week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vix_open</a:t>
            </a:r>
            <a:r>
              <a:rPr lang="en" sz="1200"/>
              <a:t> - open price for volatility index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vix_close</a:t>
            </a:r>
            <a:r>
              <a:rPr lang="en" sz="1200"/>
              <a:t> - close price for volatility index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Initial plot of data</a:t>
            </a:r>
            <a:endParaRPr sz="2400"/>
          </a:p>
        </p:txBody>
      </p:sp>
      <p:grpSp>
        <p:nvGrpSpPr>
          <p:cNvPr id="123" name="Google Shape;123;p16"/>
          <p:cNvGrpSpPr/>
          <p:nvPr/>
        </p:nvGrpSpPr>
        <p:grpSpPr>
          <a:xfrm>
            <a:off x="375849" y="1052807"/>
            <a:ext cx="8424000" cy="3668530"/>
            <a:chOff x="3320450" y="1304875"/>
            <a:chExt cx="2632500" cy="3416400"/>
          </a:xfrm>
        </p:grpSpPr>
        <p:sp>
          <p:nvSpPr>
            <p:cNvPr id="124" name="Google Shape;124;p16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16"/>
          <p:cNvSpPr txBox="1"/>
          <p:nvPr>
            <p:ph idx="4294967295" type="body"/>
          </p:nvPr>
        </p:nvSpPr>
        <p:spPr>
          <a:xfrm>
            <a:off x="526375" y="1052800"/>
            <a:ext cx="7168200" cy="4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NFLX and VIX vs Time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7" name="Google Shape;127;p16"/>
          <p:cNvSpPr txBox="1"/>
          <p:nvPr>
            <p:ph idx="4294967295" type="body"/>
          </p:nvPr>
        </p:nvSpPr>
        <p:spPr>
          <a:xfrm>
            <a:off x="458700" y="1503950"/>
            <a:ext cx="8241600" cy="31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28" name="Google Shape;12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700" y="1601700"/>
            <a:ext cx="8173950" cy="304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Analysis questions</a:t>
            </a:r>
            <a:endParaRPr sz="2400"/>
          </a:p>
        </p:txBody>
      </p:sp>
      <p:grpSp>
        <p:nvGrpSpPr>
          <p:cNvPr id="134" name="Google Shape;134;p17"/>
          <p:cNvGrpSpPr/>
          <p:nvPr/>
        </p:nvGrpSpPr>
        <p:grpSpPr>
          <a:xfrm>
            <a:off x="375849" y="1052807"/>
            <a:ext cx="8424000" cy="3668530"/>
            <a:chOff x="3320450" y="1304875"/>
            <a:chExt cx="2632500" cy="3416400"/>
          </a:xfrm>
        </p:grpSpPr>
        <p:sp>
          <p:nvSpPr>
            <p:cNvPr id="135" name="Google Shape;135;p17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7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" name="Google Shape;137;p17"/>
          <p:cNvSpPr txBox="1"/>
          <p:nvPr>
            <p:ph idx="4294967295" type="body"/>
          </p:nvPr>
        </p:nvSpPr>
        <p:spPr>
          <a:xfrm>
            <a:off x="526375" y="1052800"/>
            <a:ext cx="7168200" cy="4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Questions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8" name="Google Shape;138;p17"/>
          <p:cNvSpPr txBox="1"/>
          <p:nvPr>
            <p:ph idx="4294967295" type="body"/>
          </p:nvPr>
        </p:nvSpPr>
        <p:spPr>
          <a:xfrm>
            <a:off x="458700" y="1503950"/>
            <a:ext cx="8241600" cy="31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en" sz="1200"/>
              <a:t>How percentage daily changes of stock price ( NFLX ) are distributed in last 10 year.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en" sz="1200"/>
              <a:t>How percentage Weekly changes of stock price ( NFLX ) are distributed in last 10 year.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en" sz="1200"/>
              <a:t>What is average and other statistical measures percentage daily and weekly changes.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en" sz="1200"/>
              <a:t>How percentage daily changes are related to volume of trade of single day.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Statistical measures of Daily close price</a:t>
            </a:r>
            <a:endParaRPr sz="2400"/>
          </a:p>
        </p:txBody>
      </p:sp>
      <p:grpSp>
        <p:nvGrpSpPr>
          <p:cNvPr id="144" name="Google Shape;144;p18"/>
          <p:cNvGrpSpPr/>
          <p:nvPr/>
        </p:nvGrpSpPr>
        <p:grpSpPr>
          <a:xfrm>
            <a:off x="375739" y="894846"/>
            <a:ext cx="8429792" cy="3947992"/>
            <a:chOff x="3320450" y="1304875"/>
            <a:chExt cx="2632500" cy="3416400"/>
          </a:xfrm>
        </p:grpSpPr>
        <p:sp>
          <p:nvSpPr>
            <p:cNvPr id="145" name="Google Shape;145;p18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" name="Google Shape;147;p18"/>
          <p:cNvSpPr txBox="1"/>
          <p:nvPr>
            <p:ph idx="4294967295" type="body"/>
          </p:nvPr>
        </p:nvSpPr>
        <p:spPr>
          <a:xfrm>
            <a:off x="375800" y="894800"/>
            <a:ext cx="7168200" cy="4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NFLX -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8" name="Google Shape;148;p18"/>
          <p:cNvSpPr txBox="1"/>
          <p:nvPr>
            <p:ph idx="4294967295" type="body"/>
          </p:nvPr>
        </p:nvSpPr>
        <p:spPr>
          <a:xfrm>
            <a:off x="458700" y="1436275"/>
            <a:ext cx="8241600" cy="3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mean </a:t>
            </a:r>
            <a:r>
              <a:rPr b="1" lang="en" sz="1050">
                <a:solidFill>
                  <a:srgbClr val="AA22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final_df.close.mean()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8100" marR="0" rtl="0" algn="l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(mean)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8100" marR="0" rtl="0" algn="l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b="1" lang="en" sz="1050">
                <a:solidFill>
                  <a:srgbClr val="AA22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final_df.close.var()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8100" marR="0" rtl="0" algn="l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(var)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8100" marR="0" rtl="0" algn="l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std </a:t>
            </a:r>
            <a:r>
              <a:rPr b="1" lang="en" sz="1050">
                <a:solidFill>
                  <a:srgbClr val="AA22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final_df.close.std()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8100" marR="0" rtl="0" algn="l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(std)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8100" marR="0" rtl="0" algn="l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median </a:t>
            </a:r>
            <a:r>
              <a:rPr b="1" lang="en" sz="1050">
                <a:solidFill>
                  <a:srgbClr val="AA22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final_df.close.median()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8100" marR="0" rtl="0" algn="l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(median)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8100" marR="0" rtl="0" algn="l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8100" marR="0" rtl="0" algn="l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144.6604500548846</a:t>
            </a:r>
            <a:endParaRPr b="1" sz="9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21169.32548995111</a:t>
            </a:r>
            <a:endParaRPr b="1" sz="9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145.49682295483674</a:t>
            </a:r>
            <a:endParaRPr b="1" sz="9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0800" marR="50800" rtl="0" algn="l">
              <a:lnSpc>
                <a:spcPct val="121429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90.26</a:t>
            </a:r>
            <a:endParaRPr b="1" sz="9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 txBox="1"/>
          <p:nvPr>
            <p:ph type="title"/>
          </p:nvPr>
        </p:nvSpPr>
        <p:spPr>
          <a:xfrm>
            <a:off x="311700" y="112800"/>
            <a:ext cx="8520600" cy="4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Statistical measures of Daily changes</a:t>
            </a:r>
            <a:endParaRPr sz="2400"/>
          </a:p>
        </p:txBody>
      </p:sp>
      <p:grpSp>
        <p:nvGrpSpPr>
          <p:cNvPr id="154" name="Google Shape;154;p19"/>
          <p:cNvGrpSpPr/>
          <p:nvPr/>
        </p:nvGrpSpPr>
        <p:grpSpPr>
          <a:xfrm>
            <a:off x="425139" y="586597"/>
            <a:ext cx="8407152" cy="4134527"/>
            <a:chOff x="3320450" y="1304875"/>
            <a:chExt cx="2632500" cy="3416400"/>
          </a:xfrm>
        </p:grpSpPr>
        <p:sp>
          <p:nvSpPr>
            <p:cNvPr id="155" name="Google Shape;155;p19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9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19"/>
          <p:cNvSpPr txBox="1"/>
          <p:nvPr>
            <p:ph idx="4294967295" type="body"/>
          </p:nvPr>
        </p:nvSpPr>
        <p:spPr>
          <a:xfrm>
            <a:off x="375800" y="586600"/>
            <a:ext cx="7168200" cy="4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NFLX -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8" name="Google Shape;158;p19"/>
          <p:cNvSpPr txBox="1"/>
          <p:nvPr>
            <p:ph idx="4294967295" type="body"/>
          </p:nvPr>
        </p:nvSpPr>
        <p:spPr>
          <a:xfrm>
            <a:off x="458700" y="1135475"/>
            <a:ext cx="8241600" cy="35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50800" marR="50800" rtl="0" algn="l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mean = final_df.changePercent.mean()</a:t>
            </a:r>
            <a:endParaRPr b="1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0800" marR="50800" rtl="0" algn="l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print(mean)</a:t>
            </a:r>
            <a:endParaRPr b="1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0800" marR="50800" rtl="0" algn="l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 = final_df.changePercent.var()</a:t>
            </a:r>
            <a:endParaRPr b="1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0800" marR="50800" rtl="0" algn="l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print(var)</a:t>
            </a:r>
            <a:endParaRPr b="1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0800" marR="50800" rtl="0" algn="l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std = final_df.changePercent.std()</a:t>
            </a:r>
            <a:endParaRPr b="1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0800" marR="50800" rtl="0" algn="l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print(std)</a:t>
            </a:r>
            <a:endParaRPr b="1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0800" marR="50800" rtl="0" algn="l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median = final_df.changePercent.median()</a:t>
            </a:r>
            <a:endParaRPr b="1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0800" marR="50800" rtl="0" algn="l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print(median)</a:t>
            </a:r>
            <a:endParaRPr b="1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0800" marR="50800" rtl="0" algn="l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kurtosis = final_df.changePercent.kurtosis()</a:t>
            </a:r>
            <a:endParaRPr b="1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0800" marR="50800" rtl="0" algn="l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print(kurtosis)</a:t>
            </a:r>
            <a:endParaRPr b="1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0800" marR="50800" rtl="0" algn="l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0800" marR="50800" rtl="0" algn="l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0800" marR="50800" rtl="0" algn="l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0.21295279912184412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0800" marR="50800" rtl="0" algn="l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11.256977112339994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0800" marR="50800" rtl="0" algn="l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3.3551418915360336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0800" marR="50800" rtl="0" algn="l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21.08696165666787 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0800" marR="50800" rtl="0" algn="l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Distribution of Percentage changes</a:t>
            </a:r>
            <a:endParaRPr sz="2400"/>
          </a:p>
        </p:txBody>
      </p:sp>
      <p:grpSp>
        <p:nvGrpSpPr>
          <p:cNvPr id="164" name="Google Shape;164;p20"/>
          <p:cNvGrpSpPr/>
          <p:nvPr/>
        </p:nvGrpSpPr>
        <p:grpSpPr>
          <a:xfrm>
            <a:off x="313480" y="1052763"/>
            <a:ext cx="8517980" cy="3812361"/>
            <a:chOff x="3320450" y="1304875"/>
            <a:chExt cx="2632500" cy="3416400"/>
          </a:xfrm>
        </p:grpSpPr>
        <p:sp>
          <p:nvSpPr>
            <p:cNvPr id="165" name="Google Shape;165;p20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0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20"/>
          <p:cNvSpPr txBox="1"/>
          <p:nvPr>
            <p:ph idx="4294967295" type="body"/>
          </p:nvPr>
        </p:nvSpPr>
        <p:spPr>
          <a:xfrm>
            <a:off x="526375" y="1052800"/>
            <a:ext cx="7168200" cy="4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Plot of distribution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8" name="Google Shape;168;p20"/>
          <p:cNvSpPr txBox="1"/>
          <p:nvPr>
            <p:ph idx="4294967295" type="body"/>
          </p:nvPr>
        </p:nvSpPr>
        <p:spPr>
          <a:xfrm>
            <a:off x="458700" y="1503950"/>
            <a:ext cx="8241600" cy="31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69" name="Google Shape;16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375" y="1599150"/>
            <a:ext cx="5218699" cy="321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0"/>
          <p:cNvSpPr txBox="1"/>
          <p:nvPr>
            <p:ph idx="4294967295" type="body"/>
          </p:nvPr>
        </p:nvSpPr>
        <p:spPr>
          <a:xfrm>
            <a:off x="5865400" y="1646825"/>
            <a:ext cx="2835000" cy="29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Plot seems close to normal distribution with tall peak near zero, that means many days NFLX stock changed very less percentage.</a:t>
            </a:r>
            <a:endParaRPr b="1"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Kurtosis is value is 21, so that means it is sharp peaks.</a:t>
            </a:r>
            <a:endParaRPr b="1"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Checking on outliers , it looks very outliers evenly in both side on plot. Further analysis is required to identify if they occured on Stock earning day or not.</a:t>
            </a:r>
            <a:endParaRPr b="1"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Distribution of Percentage changes with VIX</a:t>
            </a:r>
            <a:endParaRPr sz="2400"/>
          </a:p>
        </p:txBody>
      </p:sp>
      <p:grpSp>
        <p:nvGrpSpPr>
          <p:cNvPr id="176" name="Google Shape;176;p21"/>
          <p:cNvGrpSpPr/>
          <p:nvPr/>
        </p:nvGrpSpPr>
        <p:grpSpPr>
          <a:xfrm>
            <a:off x="313480" y="1052763"/>
            <a:ext cx="8517980" cy="3812361"/>
            <a:chOff x="3320450" y="1304875"/>
            <a:chExt cx="2632500" cy="3416400"/>
          </a:xfrm>
        </p:grpSpPr>
        <p:sp>
          <p:nvSpPr>
            <p:cNvPr id="177" name="Google Shape;177;p21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1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9" name="Google Shape;179;p21"/>
          <p:cNvSpPr txBox="1"/>
          <p:nvPr>
            <p:ph idx="4294967295" type="body"/>
          </p:nvPr>
        </p:nvSpPr>
        <p:spPr>
          <a:xfrm>
            <a:off x="526375" y="1052800"/>
            <a:ext cx="7168200" cy="4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Plot of distribution when vix is over 20 and Under 20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0" name="Google Shape;180;p21"/>
          <p:cNvSpPr txBox="1"/>
          <p:nvPr>
            <p:ph idx="4294967295" type="body"/>
          </p:nvPr>
        </p:nvSpPr>
        <p:spPr>
          <a:xfrm>
            <a:off x="458700" y="1503950"/>
            <a:ext cx="8241600" cy="31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81" name="Google Shape;181;p21"/>
          <p:cNvSpPr txBox="1"/>
          <p:nvPr>
            <p:ph idx="4294967295" type="body"/>
          </p:nvPr>
        </p:nvSpPr>
        <p:spPr>
          <a:xfrm>
            <a:off x="5865400" y="1646825"/>
            <a:ext cx="2835000" cy="29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Assumption is when volatility index is high stock price varies more than usual. Plot distribution is done by splitting data frame into 2 different set.</a:t>
            </a:r>
            <a:endParaRPr b="1"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Dark blue - when VIX &lt; 20</a:t>
            </a:r>
            <a:endParaRPr b="1"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Light blue - when VIX &gt;= 20</a:t>
            </a:r>
            <a:endParaRPr b="1" sz="1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82" name="Google Shape;18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46825"/>
            <a:ext cx="5553700" cy="321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