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58537-C7A9-4BBE-8E85-2AA4B9A3E3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732DBBE-EB78-47EE-84F5-60E0DD6018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648AE84-65E0-4429-90FC-4FD1A2005F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BAAA92-7C10-42AE-BE6B-EB854E2FFD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C59F4E-71DB-4614-B0A4-FE4AF85513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F3C1BD-9479-4D80-BCEE-9736401980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F9FFBE0-8C37-42D8-84AA-DB16F6442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8BCF63-2674-41A7-978D-EAFBA74D66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A6B6FDD-02FD-469F-8197-91C8E6C99A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4191211-3BF5-4007-B4D9-0EE7A35C5A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7880" cy="3337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61F721-BF44-4C88-9A05-3218E0961EF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8"/>
          <p:cNvSpPr/>
          <p:nvPr/>
        </p:nvSpPr>
        <p:spPr>
          <a:xfrm>
            <a:off x="447840" y="601200"/>
            <a:ext cx="3681720" cy="58143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26"/>
          </p:nvPr>
        </p:nvSpPr>
        <p:spPr>
          <a:xfrm>
            <a:off x="581040" y="64526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7"/>
          </p:nvPr>
        </p:nvSpPr>
        <p:spPr>
          <a:xfrm>
            <a:off x="10558440" y="645696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743405-ABDD-4F54-BB38-973AEAAE4448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28"/>
          </p:nvPr>
        </p:nvSpPr>
        <p:spPr>
          <a:xfrm>
            <a:off x="7606080" y="645696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ftr" idx="29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30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D4DBE7-D73B-4A0F-A36D-6FF7E61ECE00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31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4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92BD3A-FFBB-4078-988C-F8DD0D1074E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6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 hidden="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Rectangle 9" hidden="1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ctangle 10" hidden="1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23" name="Rectangle 6"/>
          <p:cNvSpPr/>
          <p:nvPr/>
        </p:nvSpPr>
        <p:spPr>
          <a:xfrm>
            <a:off x="8058240" y="599760"/>
            <a:ext cx="3686400" cy="58158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Rectangle 7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7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317E4E-8568-4850-9A81-BB4055FE6644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9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7"/>
          <p:cNvSpPr/>
          <p:nvPr/>
        </p:nvSpPr>
        <p:spPr>
          <a:xfrm>
            <a:off x="447840" y="5141880"/>
            <a:ext cx="11289960" cy="12578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1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2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8B9387-2B5E-40E3-BF20-A09C2D050D54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3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F1DA65-8750-441B-8C0A-EE0AC47A5B7D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16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ftr" idx="17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8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173D8D-FB24-44AD-A7A2-C3A1B0815D65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9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20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1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0ED083-C11E-4DDB-8C91-FC73026B401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22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ftr" idx="23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24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DA6EA7-971D-4981-97E3-93A74E9BAB1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25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59000" y="1821600"/>
            <a:ext cx="9142920" cy="97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AI Agent for Smart Farming Advice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-329760" y="1034280"/>
            <a:ext cx="12725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Problem Statement No.9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3060000" y="4320000"/>
            <a:ext cx="79790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1. Avirup Karmakar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>
                    <a:lumMod val="75000"/>
                  </a:schemeClr>
                </a:solidFill>
                <a:latin typeface="Arial"/>
              </a:rPr>
              <a:t>- Government College of Engineering &amp; Textile Technology Serampore – Computer Science &amp; Engineering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Conclusion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algn="just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The AI agent empowers farmers by enabling data-driven decision-making through real-time, localized agricultural insights. It enhances access to expert-level knowledge, even in remote or underserved regions, by delivering context-aware responses in natural language. The system’s design is scalable and adaptable to various languages and geographies, making it suitable for widespread use. By integrating Retrieval-Augmented Generation (RAG) with large language models on IBM Cloud, the solution achieves a balance of accuracy, affordability, and scalability, offering a practical path forward for smart and sustainable farming.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just" defTabSz="457200">
              <a:lnSpc>
                <a:spcPct val="11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The AI agent can be further enhanced to serve a broader range of farmers and agricultural needs. Future improvements include: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–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Expanding to multiple Indian languages to ensure accessibility across diverse regions;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–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Integrating with IoT soil sensors for real-time, data-driven crop recommendations;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–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Using drone imagery to assess crop health and detect diseases early;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–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Adding a voice-based assistant to support illiterate or elderly users; and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– </a:t>
            </a: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Implementing real-time alerts for pest outbreaks, extreme weather, or market price changes.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0000"/>
              </a:lnSpc>
              <a:spcBef>
                <a:spcPts val="624"/>
              </a:spcBef>
              <a:spcAft>
                <a:spcPts val="567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These advancements will make the system smarter, more inclusive, and aligned with the goals of precision and sustainable farming.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tle 4"/>
          <p:cNvSpPr/>
          <p:nvPr/>
        </p:nvSpPr>
        <p:spPr>
          <a:xfrm>
            <a:off x="535680" y="844560"/>
            <a:ext cx="110286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8333"/>
          </a:bodyPr>
          <a:p>
            <a:pPr defTabSz="457200">
              <a:lnSpc>
                <a:spcPct val="100000"/>
              </a:lnSpc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Future scope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References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IBM Watsonx.ai Documentation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IBM Cloud Lite Functions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LangChain – RAG Framework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Kaggle, Indian Meteorological Dept. for weather APIs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8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Government agriculture portal (e.g., https://mkisan.gov.in)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IBM Certifications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40000" y="-72000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Screenshot/ credly certificate( getting started with AI)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440000" y="1861200"/>
            <a:ext cx="7745040" cy="46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IBM Certifications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91040" y="-71244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Screenshot/ credly certificate( Journey to Cloud)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 rot="21584400">
            <a:off x="1630440" y="1815480"/>
            <a:ext cx="7158960" cy="465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pc="-1" strike="noStrike" cap="all">
                <a:solidFill>
                  <a:schemeClr val="accent1"/>
                </a:solidFill>
                <a:latin typeface="Franklin Gothic Demi"/>
              </a:rPr>
              <a:t>IBM Certifications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-89244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17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Screenshot/ credly certificate( RAG Lab)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rcRect l="0" t="0" r="0" b="17244"/>
          <a:stretch/>
        </p:blipFill>
        <p:spPr>
          <a:xfrm>
            <a:off x="1620000" y="1800000"/>
            <a:ext cx="809136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77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THANK YOU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all">
                <a:solidFill>
                  <a:srgbClr val="002060"/>
                </a:solidFill>
                <a:latin typeface="Arial"/>
              </a:rPr>
              <a:t>OUTLINE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618920"/>
            <a:ext cx="11017800" cy="523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  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Problem Statement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Proposed System/Solution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System Development Approach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Algorithm &amp; Deployment  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Result (Output Image)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Conclusion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Future Scope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References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Problem Statement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2520" y="123768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Example: The Challenge – An AI Agent for Smart Farming Advice, powered by RAG (Retrieval-Augmented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Generation), supports small-scale farmers by delivering real-time, localized agricultural guidance.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It retrieves trusted data on weather forecasts, soil conditions, crop recommendations, pest control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measures, and current market prices from agricultural departments, meteorological sources, and agri-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tech platforms.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Farmers can interact in their local language and ask questions like “What crop is best for this season?”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or “What is today’s mandi rate for tomatoes?”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The agent ensures timely, data-driven decisions that reduce risk, increase yield, and boost income.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This AI-driven assistant bridges the knowledge gap and brings smart farming to the grassroots.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Proposed Solution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41720" y="1087200"/>
            <a:ext cx="11612520" cy="556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We propose a smart AI Agent, built using Retrieval-Augmented Generation (RAG), that provides localized and actionable farming advice to small-scale farmers.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  <a:tabLst>
                <a:tab algn="l" pos="0"/>
              </a:tabLst>
            </a:pPr>
            <a:r>
              <a:rPr b="1" i="1" lang="en-IN" sz="1500" spc="-1" strike="noStrike" u="sng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Key Features: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Natural Language Understanding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– Accepts user queries in plain language (e.g., “What crop should I grow this month?”).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Document Retrieval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– Pulls data from trusted sources like: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Weather APIs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Soil condition databases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Agricultural research documents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Market price feeds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Contextual Response Generation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– Uses IBM Granite LLM to generate accurate and helpful answers.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81040" y="6624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System  Approach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91040" y="144000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6000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Technologies Used: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IBM Watsonx.ai / Granite LLM: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For language generation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IBM Cloud Functions: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For serverless API execution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IBM Cloudant / DB2: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For structured data storage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Python (Flask):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Backend development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LangChain or Haystack: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RAG pipeline integration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-32400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Clr>
                <a:srgbClr val="0f0f0f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HTML + JavaScript: </a:t>
            </a:r>
            <a:r>
              <a:rPr b="0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Frontend chatbot interface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60000" indent="0" algn="just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RAG Architecture Flow: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360000" indent="-324000" algn="just" defTabSz="4572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n-IN" sz="15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Query from user → Document Retrieval (weather, soil, etc.) → Prompt formatting → LLM generation → Response to user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457200">
              <a:lnSpc>
                <a:spcPct val="11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Algorithm &amp; Deployment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91040" y="162000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0" algn="just" defTabSz="457200">
              <a:lnSpc>
                <a:spcPct val="11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</a:rPr>
              <a:t>Core Algorithm: Retrieval-Augmented Generation (RAG)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</a:rPr>
              <a:t>RAG is a hybrid framework that retrieves external knowledge and combines it with large language model (LLM) capabilities to generate intelligent, grounded answers.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57"/>
              </a:spcBef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1" i="1" lang="en-IN" sz="15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 </a:t>
            </a:r>
            <a:r>
              <a:rPr b="1" i="1" lang="en-IN" sz="15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How It Works: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5000"/>
              </a:lnSpc>
              <a:spcBef>
                <a:spcPts val="57"/>
              </a:spcBef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User Query Input: 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Natural language query from farmer (e.g., “Best crop for loamy soil in July?”)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5000"/>
              </a:lnSpc>
              <a:spcBef>
                <a:spcPts val="57"/>
              </a:spcBef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Vector Similarity Search: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The query is encoded into a vector using sentence embeddings.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The system searches a vector database (e.g., FAISS) to find semantically similar documents (weather, soil data, crop info).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5000"/>
              </a:lnSpc>
              <a:spcBef>
                <a:spcPts val="57"/>
              </a:spcBef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Document Retrieval: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Top relevant documents are retrieved and ranked.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These may include recent weather forecasts, soil analysis, and government agricultural advisories.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5000"/>
              </a:lnSpc>
              <a:spcBef>
                <a:spcPts val="1417"/>
              </a:spcBef>
              <a:buClr>
                <a:srgbClr val="1cade4"/>
              </a:buClr>
              <a:buSzPct val="92000"/>
              <a:buFont typeface="Wingdings" charset="2"/>
              <a:buChar char=""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Context Fusion</a:t>
            </a: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: Retrieved documents + the original query are combined into a single prompt.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algn="just" defTabSz="457200">
              <a:lnSpc>
                <a:spcPct val="115000"/>
              </a:lnSpc>
              <a:spcBef>
                <a:spcPts val="57"/>
              </a:spcBef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LLM Response Generation: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Prompt is passed to IBM Granite (LLM via Watsonx.ai).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 defTabSz="457200">
              <a:lnSpc>
                <a:spcPct val="115000"/>
              </a:lnSpc>
              <a:buClr>
                <a:srgbClr val="000000"/>
              </a:buClr>
              <a:buSzPct val="7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The model generates a response based on real data, ensuring both fluency and accuracy.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0" algn="just" defTabSz="457200">
              <a:lnSpc>
                <a:spcPct val="115000"/>
              </a:lnSpc>
              <a:spcBef>
                <a:spcPts val="57"/>
              </a:spcBef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Result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720000" y="1302120"/>
            <a:ext cx="10799640" cy="49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Result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20000" y="1302120"/>
            <a:ext cx="10439640" cy="503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Result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91400" y="1302120"/>
            <a:ext cx="11028600" cy="535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1026000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</TotalTime>
  <Application>LibreOffice/24.2.7.2$Linux_X86_64 LibreOffice_project/420$Build-2</Application>
  <AppVersion>15.0000</AppVersion>
  <Words>805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2025-08-02T07:20:55Z</dcterms:modified>
  <cp:revision>27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