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Nunito" panose="020B0604020202020204" charset="0"/>
      <p:regular r:id="rId30"/>
      <p:bold r:id="rId31"/>
      <p:italic r:id="rId32"/>
      <p:boldItalic r:id="rId33"/>
    </p:embeddedFont>
    <p:embeddedFont>
      <p:font typeface="Maven Pro"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34783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87451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00300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81436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37007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76509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79697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94556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21475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79747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Shape 3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29439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73308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57232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60498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83807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26852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61980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2713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34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84651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7001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7513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7299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5506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opencv.or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ialogflow.com/docs/getting-started/basics" TargetMode="External"/><Relationship Id="rId5" Type="http://schemas.openxmlformats.org/officeDocument/2006/relationships/hyperlink" Target="https://pypi.org/project/yahooweather/0.7/" TargetMode="External"/><Relationship Id="rId4" Type="http://schemas.openxmlformats.org/officeDocument/2006/relationships/hyperlink" Target="https://www.wysa.io/who-we-ar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CBT Chatbot</a:t>
            </a:r>
            <a:endParaRPr/>
          </a:p>
        </p:txBody>
      </p:sp>
      <p:sp>
        <p:nvSpPr>
          <p:cNvPr id="278" name="Shape 278"/>
          <p:cNvSpPr txBox="1">
            <a:spLocks noGrp="1"/>
          </p:cNvSpPr>
          <p:nvPr>
            <p:ph type="subTitle" idx="1"/>
          </p:nvPr>
        </p:nvSpPr>
        <p:spPr>
          <a:xfrm>
            <a:off x="824000" y="2999750"/>
            <a:ext cx="4255500" cy="69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Under the guidance of Prof. Aleena Swetapadma</a:t>
            </a:r>
            <a:endParaRPr dirty="0"/>
          </a:p>
        </p:txBody>
      </p:sp>
      <p:pic>
        <p:nvPicPr>
          <p:cNvPr id="279" name="Shape 279"/>
          <p:cNvPicPr preferRelativeResize="0"/>
          <p:nvPr/>
        </p:nvPicPr>
        <p:blipFill>
          <a:blip r:embed="rId3">
            <a:alphaModFix/>
          </a:blip>
          <a:stretch>
            <a:fillRect/>
          </a:stretch>
        </p:blipFill>
        <p:spPr>
          <a:xfrm>
            <a:off x="5994225" y="1113374"/>
            <a:ext cx="1644883" cy="111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37" name="Shape 33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38" name="Shape 338"/>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44" name="Shape 34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45" name="Shape 345"/>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1" name="Shape 35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52" name="Shape 352"/>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8" name="Shape 35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59" name="Shape 359"/>
          <p:cNvPicPr preferRelativeResize="0"/>
          <p:nvPr/>
        </p:nvPicPr>
        <p:blipFill>
          <a:blip r:embed="rId3">
            <a:alphaModFix/>
          </a:blip>
          <a:stretch>
            <a:fillRect/>
          </a:stretch>
        </p:blipFill>
        <p:spPr>
          <a:xfrm>
            <a:off x="0" y="-74945"/>
            <a:ext cx="9144001" cy="51409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Technical Specifications</a:t>
            </a:r>
            <a:endParaRPr/>
          </a:p>
          <a:p>
            <a:pPr marL="0" lvl="0" indent="0" rtl="0">
              <a:spcBef>
                <a:spcPts val="0"/>
              </a:spcBef>
              <a:spcAft>
                <a:spcPts val="0"/>
              </a:spcAft>
              <a:buNone/>
            </a:pPr>
            <a:endParaRPr/>
          </a:p>
        </p:txBody>
      </p:sp>
      <p:sp>
        <p:nvSpPr>
          <p:cNvPr id="365" name="Shape 36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Python3</a:t>
            </a:r>
            <a:endParaRPr sz="1800"/>
          </a:p>
          <a:p>
            <a:pPr marL="457200" lvl="0" indent="-342900" rtl="0">
              <a:spcBef>
                <a:spcPts val="0"/>
              </a:spcBef>
              <a:spcAft>
                <a:spcPts val="0"/>
              </a:spcAft>
              <a:buSzPts val="1800"/>
              <a:buChar char="●"/>
            </a:pPr>
            <a:r>
              <a:rPr lang="en" sz="1800"/>
              <a:t>PyCharm</a:t>
            </a:r>
            <a:endParaRPr sz="1800"/>
          </a:p>
          <a:p>
            <a:pPr marL="457200" lvl="0" indent="-342900" rtl="0">
              <a:spcBef>
                <a:spcPts val="0"/>
              </a:spcBef>
              <a:spcAft>
                <a:spcPts val="0"/>
              </a:spcAft>
              <a:buSzPts val="1800"/>
              <a:buChar char="●"/>
            </a:pPr>
            <a:r>
              <a:rPr lang="en" sz="1800"/>
              <a:t>Jupyter Notebook</a:t>
            </a:r>
            <a:endParaRPr sz="1800"/>
          </a:p>
          <a:p>
            <a:pPr marL="457200" lvl="0" indent="-342900" rtl="0">
              <a:spcBef>
                <a:spcPts val="0"/>
              </a:spcBef>
              <a:spcAft>
                <a:spcPts val="0"/>
              </a:spcAft>
              <a:buSzPts val="1800"/>
              <a:buChar char="●"/>
            </a:pPr>
            <a:r>
              <a:rPr lang="en" sz="1800"/>
              <a:t>Spyder </a:t>
            </a:r>
            <a:endParaRPr sz="1800"/>
          </a:p>
          <a:p>
            <a:pPr marL="457200" lvl="0" indent="-342900" rtl="0">
              <a:spcBef>
                <a:spcPts val="0"/>
              </a:spcBef>
              <a:spcAft>
                <a:spcPts val="0"/>
              </a:spcAft>
              <a:buSzPts val="1800"/>
              <a:buChar char="●"/>
            </a:pPr>
            <a:r>
              <a:rPr lang="en" sz="1800"/>
              <a:t>Ngrok</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633900"/>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Libraries used</a:t>
            </a:r>
            <a:endParaRPr/>
          </a:p>
        </p:txBody>
      </p:sp>
      <p:sp>
        <p:nvSpPr>
          <p:cNvPr id="371" name="Shape 371"/>
          <p:cNvSpPr txBox="1">
            <a:spLocks noGrp="1"/>
          </p:cNvSpPr>
          <p:nvPr>
            <p:ph type="body" idx="1"/>
          </p:nvPr>
        </p:nvSpPr>
        <p:spPr>
          <a:xfrm>
            <a:off x="1303800" y="1371575"/>
            <a:ext cx="7030500" cy="25416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a:t>Pandas</a:t>
            </a:r>
            <a:endParaRPr sz="1400"/>
          </a:p>
          <a:p>
            <a:pPr marL="457200" lvl="0" indent="-317500" rtl="0">
              <a:spcBef>
                <a:spcPts val="0"/>
              </a:spcBef>
              <a:spcAft>
                <a:spcPts val="0"/>
              </a:spcAft>
              <a:buSzPts val="1400"/>
              <a:buChar char="●"/>
            </a:pPr>
            <a:r>
              <a:rPr lang="en" sz="1400"/>
              <a:t>Numpy</a:t>
            </a:r>
            <a:endParaRPr sz="1400"/>
          </a:p>
          <a:p>
            <a:pPr marL="457200" lvl="0" indent="-317500" rtl="0">
              <a:spcBef>
                <a:spcPts val="0"/>
              </a:spcBef>
              <a:spcAft>
                <a:spcPts val="0"/>
              </a:spcAft>
              <a:buSzPts val="1400"/>
              <a:buChar char="●"/>
            </a:pPr>
            <a:r>
              <a:rPr lang="en" sz="1400"/>
              <a:t>Scikit-Learn</a:t>
            </a:r>
            <a:endParaRPr sz="1400"/>
          </a:p>
          <a:p>
            <a:pPr marL="457200" lvl="0" indent="-317500" rtl="0">
              <a:spcBef>
                <a:spcPts val="0"/>
              </a:spcBef>
              <a:spcAft>
                <a:spcPts val="0"/>
              </a:spcAft>
              <a:buSzPts val="1400"/>
              <a:buChar char="●"/>
            </a:pPr>
            <a:r>
              <a:rPr lang="en" sz="1400"/>
              <a:t>NLTK</a:t>
            </a:r>
            <a:endParaRPr sz="1400"/>
          </a:p>
          <a:p>
            <a:pPr marL="457200" lvl="0" indent="-317500" rtl="0">
              <a:spcBef>
                <a:spcPts val="0"/>
              </a:spcBef>
              <a:spcAft>
                <a:spcPts val="0"/>
              </a:spcAft>
              <a:buSzPts val="1400"/>
              <a:buChar char="●"/>
            </a:pPr>
            <a:r>
              <a:rPr lang="en" sz="1400"/>
              <a:t>OpenCV(cv2)</a:t>
            </a:r>
            <a:endParaRPr sz="1400"/>
          </a:p>
          <a:p>
            <a:pPr marL="457200" lvl="0" indent="-317500" rtl="0">
              <a:spcBef>
                <a:spcPts val="0"/>
              </a:spcBef>
              <a:spcAft>
                <a:spcPts val="0"/>
              </a:spcAft>
              <a:buSzPts val="1400"/>
              <a:buChar char="●"/>
            </a:pPr>
            <a:r>
              <a:rPr lang="en" sz="1400"/>
              <a:t>Pillow(Python Imaging Library)</a:t>
            </a:r>
            <a:endParaRPr sz="1400"/>
          </a:p>
          <a:p>
            <a:pPr marL="457200" lvl="0" indent="-317500" rtl="0">
              <a:spcBef>
                <a:spcPts val="0"/>
              </a:spcBef>
              <a:spcAft>
                <a:spcPts val="0"/>
              </a:spcAft>
              <a:buSzPts val="1400"/>
              <a:buChar char="●"/>
            </a:pPr>
            <a:r>
              <a:rPr lang="en" sz="1400"/>
              <a:t>Urllib</a:t>
            </a:r>
            <a:endParaRPr sz="1400"/>
          </a:p>
          <a:p>
            <a:pPr marL="457200" lvl="0" indent="-317500" rtl="0">
              <a:spcBef>
                <a:spcPts val="0"/>
              </a:spcBef>
              <a:spcAft>
                <a:spcPts val="0"/>
              </a:spcAft>
              <a:buSzPts val="1400"/>
              <a:buChar char="●"/>
            </a:pPr>
            <a:r>
              <a:rPr lang="en" sz="1400"/>
              <a:t>Flask</a:t>
            </a:r>
            <a:endParaRPr sz="1400"/>
          </a:p>
          <a:p>
            <a:pPr marL="457200" lvl="0" indent="-317500" rtl="0">
              <a:spcBef>
                <a:spcPts val="0"/>
              </a:spcBef>
              <a:spcAft>
                <a:spcPts val="0"/>
              </a:spcAft>
              <a:buSzPts val="1400"/>
              <a:buChar char="●"/>
            </a:pPr>
            <a:r>
              <a:rPr lang="en" sz="1400"/>
              <a:t>Json</a:t>
            </a:r>
            <a:endParaRPr sz="1400"/>
          </a:p>
          <a:p>
            <a:pPr marL="457200" lvl="0" indent="-317500" rtl="0">
              <a:spcBef>
                <a:spcPts val="0"/>
              </a:spcBef>
              <a:spcAft>
                <a:spcPts val="0"/>
              </a:spcAft>
              <a:buSzPts val="1400"/>
              <a:buChar char="●"/>
            </a:pPr>
            <a:r>
              <a:rPr lang="en" sz="1400"/>
              <a:t>Tensorflow</a:t>
            </a:r>
            <a:endParaRPr sz="1400"/>
          </a:p>
          <a:p>
            <a:pPr marL="457200" lvl="0" indent="-317500" rtl="0">
              <a:spcBef>
                <a:spcPts val="0"/>
              </a:spcBef>
              <a:spcAft>
                <a:spcPts val="0"/>
              </a:spcAft>
              <a:buSzPts val="1400"/>
              <a:buChar char="●"/>
            </a:pPr>
            <a:r>
              <a:rPr lang="en" sz="1400"/>
              <a:t>Theano</a:t>
            </a:r>
            <a:endParaRPr sz="1400"/>
          </a:p>
          <a:p>
            <a:pPr marL="457200" lvl="0" indent="-317500" rtl="0">
              <a:spcBef>
                <a:spcPts val="0"/>
              </a:spcBef>
              <a:spcAft>
                <a:spcPts val="0"/>
              </a:spcAft>
              <a:buSzPts val="1400"/>
              <a:buChar char="●"/>
            </a:pPr>
            <a:r>
              <a:rPr lang="en" sz="1400"/>
              <a:t>Keras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Algorithms used</a:t>
            </a:r>
            <a:endParaRPr/>
          </a:p>
        </p:txBody>
      </p:sp>
      <p:sp>
        <p:nvSpPr>
          <p:cNvPr id="377" name="Shape 377"/>
          <p:cNvSpPr txBox="1">
            <a:spLocks noGrp="1"/>
          </p:cNvSpPr>
          <p:nvPr>
            <p:ph type="body" idx="1"/>
          </p:nvPr>
        </p:nvSpPr>
        <p:spPr>
          <a:xfrm>
            <a:off x="1303800" y="194300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LBPH (Local Binary Pattern Histogram Algorithm)</a:t>
            </a:r>
            <a:endParaRPr sz="1800"/>
          </a:p>
          <a:p>
            <a:pPr marL="457200" lvl="0" indent="-342900" rtl="0">
              <a:spcBef>
                <a:spcPts val="0"/>
              </a:spcBef>
              <a:spcAft>
                <a:spcPts val="0"/>
              </a:spcAft>
              <a:buSzPts val="1800"/>
              <a:buChar char="●"/>
            </a:pPr>
            <a:r>
              <a:rPr lang="en" sz="1800"/>
              <a:t>CNN (Convolution Neural Network)</a:t>
            </a:r>
            <a:endParaRPr sz="1800"/>
          </a:p>
          <a:p>
            <a:pPr marL="457200" lvl="0" indent="-342900" rtl="0">
              <a:spcBef>
                <a:spcPts val="0"/>
              </a:spcBef>
              <a:spcAft>
                <a:spcPts val="0"/>
              </a:spcAft>
              <a:buSzPts val="1800"/>
              <a:buChar char="●"/>
            </a:pPr>
            <a:r>
              <a:rPr lang="en" sz="1800"/>
              <a:t>Multinomial Naive Bayes Classifier</a:t>
            </a:r>
            <a:endParaRPr sz="1800"/>
          </a:p>
          <a:p>
            <a:pPr marL="457200" lvl="0" indent="-342900" rtl="0">
              <a:spcBef>
                <a:spcPts val="0"/>
              </a:spcBef>
              <a:spcAft>
                <a:spcPts val="0"/>
              </a:spcAft>
              <a:buSzPts val="1800"/>
              <a:buChar char="●"/>
            </a:pPr>
            <a:r>
              <a:rPr lang="en" sz="1800"/>
              <a:t>Count Vectorizer</a:t>
            </a:r>
            <a:endParaRPr sz="1800"/>
          </a:p>
          <a:p>
            <a:pPr marL="0" lvl="0" indent="0" rtl="0">
              <a:spcBef>
                <a:spcPts val="1600"/>
              </a:spcBef>
              <a:spcAft>
                <a:spcPts val="1600"/>
              </a:spcAft>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LBPH</a:t>
            </a:r>
            <a:endParaRPr/>
          </a:p>
        </p:txBody>
      </p:sp>
      <p:sp>
        <p:nvSpPr>
          <p:cNvPr id="383" name="Shape 383"/>
          <p:cNvSpPr txBox="1">
            <a:spLocks noGrp="1"/>
          </p:cNvSpPr>
          <p:nvPr>
            <p:ph type="body" idx="1"/>
          </p:nvPr>
        </p:nvSpPr>
        <p:spPr>
          <a:xfrm>
            <a:off x="4131275" y="1597875"/>
            <a:ext cx="4720800" cy="2541600"/>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None/>
            </a:pPr>
            <a:r>
              <a:rPr lang="en" sz="1800" b="1">
                <a:latin typeface="Calibri"/>
                <a:ea typeface="Calibri"/>
                <a:cs typeface="Calibri"/>
                <a:sym typeface="Calibri"/>
              </a:rPr>
              <a:t>Local Binary Pattern </a:t>
            </a:r>
            <a:r>
              <a:rPr lang="en" sz="1800">
                <a:latin typeface="Calibri"/>
                <a:ea typeface="Calibri"/>
                <a:cs typeface="Calibri"/>
                <a:sym typeface="Calibri"/>
              </a:rPr>
              <a:t>(LBP) is a simple yet very efficient texture operator which labels the pixels of an image by thresholding the neighborhood of each pixel and considers the result as a binary number.</a:t>
            </a:r>
            <a:endParaRPr sz="1800">
              <a:latin typeface="Calibri"/>
              <a:ea typeface="Calibri"/>
              <a:cs typeface="Calibri"/>
              <a:sym typeface="Calibri"/>
            </a:endParaRPr>
          </a:p>
          <a:p>
            <a:pPr marL="0" lvl="0" indent="0" algn="just" rtl="0">
              <a:spcBef>
                <a:spcPts val="400"/>
              </a:spcBef>
              <a:spcAft>
                <a:spcPts val="0"/>
              </a:spcAft>
              <a:buNone/>
            </a:pPr>
            <a:r>
              <a:rPr lang="en" sz="1800">
                <a:latin typeface="Calibri"/>
                <a:ea typeface="Calibri"/>
                <a:cs typeface="Calibri"/>
                <a:sym typeface="Calibri"/>
              </a:rPr>
              <a:t>Using the LBP combined with histograms we can represent the face images with a simple data vector.</a:t>
            </a:r>
            <a:endParaRPr sz="1800">
              <a:latin typeface="Calibri"/>
              <a:ea typeface="Calibri"/>
              <a:cs typeface="Calibri"/>
              <a:sym typeface="Calibri"/>
            </a:endParaRPr>
          </a:p>
          <a:p>
            <a:pPr marL="0" lvl="0" indent="0" rtl="0">
              <a:spcBef>
                <a:spcPts val="0"/>
              </a:spcBef>
              <a:spcAft>
                <a:spcPts val="0"/>
              </a:spcAft>
              <a:buNone/>
            </a:pPr>
            <a:endParaRPr sz="1800"/>
          </a:p>
          <a:p>
            <a:pPr marL="0" lvl="0" indent="0" rtl="0">
              <a:spcBef>
                <a:spcPts val="1600"/>
              </a:spcBef>
              <a:spcAft>
                <a:spcPts val="1600"/>
              </a:spcAft>
              <a:buNone/>
            </a:pPr>
            <a:endParaRPr sz="1800"/>
          </a:p>
        </p:txBody>
      </p:sp>
      <p:pic>
        <p:nvPicPr>
          <p:cNvPr id="384" name="Shape 384"/>
          <p:cNvPicPr preferRelativeResize="0"/>
          <p:nvPr/>
        </p:nvPicPr>
        <p:blipFill>
          <a:blip r:embed="rId3">
            <a:alphaModFix/>
          </a:blip>
          <a:stretch>
            <a:fillRect/>
          </a:stretch>
        </p:blipFill>
        <p:spPr>
          <a:xfrm>
            <a:off x="234775" y="2338713"/>
            <a:ext cx="3826475" cy="10599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CNN</a:t>
            </a:r>
            <a:endParaRPr/>
          </a:p>
        </p:txBody>
      </p:sp>
      <p:sp>
        <p:nvSpPr>
          <p:cNvPr id="390" name="Shape 390"/>
          <p:cNvSpPr txBox="1">
            <a:spLocks noGrp="1"/>
          </p:cNvSpPr>
          <p:nvPr>
            <p:ph type="body" idx="1"/>
          </p:nvPr>
        </p:nvSpPr>
        <p:spPr>
          <a:xfrm>
            <a:off x="4166575" y="879925"/>
            <a:ext cx="4672800" cy="25416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a:latin typeface="Arial"/>
                <a:ea typeface="Arial"/>
                <a:cs typeface="Arial"/>
                <a:sym typeface="Arial"/>
              </a:rPr>
              <a:t>In machine learning, a convolutional neural network (CNN, or ConvNet) is a class of deep, feed-forward artificial neural networks that has successfully been applied to analyzing visual imagery.</a:t>
            </a:r>
            <a:endParaRPr sz="1800">
              <a:latin typeface="Arial"/>
              <a:ea typeface="Arial"/>
              <a:cs typeface="Arial"/>
              <a:sym typeface="Arial"/>
            </a:endParaRPr>
          </a:p>
          <a:p>
            <a:pPr marL="0" lvl="0" indent="0" rtl="0">
              <a:spcBef>
                <a:spcPts val="600"/>
              </a:spcBef>
              <a:spcAft>
                <a:spcPts val="0"/>
              </a:spcAft>
              <a:buNone/>
            </a:pPr>
            <a:r>
              <a:rPr lang="en" sz="1800">
                <a:latin typeface="Arial"/>
                <a:ea typeface="Arial"/>
                <a:cs typeface="Arial"/>
                <a:sym typeface="Arial"/>
              </a:rPr>
              <a:t>CNNs use a variation of multilayer perceptrons designed to require minimal preprocessing.They are also known as shift invariant or space invariant artificial neural networks (SIANN), based on their shared-weights architecture and translation invariance characteristics.</a:t>
            </a:r>
            <a:endParaRPr sz="1800">
              <a:latin typeface="Arial"/>
              <a:ea typeface="Arial"/>
              <a:cs typeface="Arial"/>
              <a:sym typeface="Arial"/>
            </a:endParaRPr>
          </a:p>
          <a:p>
            <a:pPr marL="0" lvl="0" indent="0" rtl="0">
              <a:spcBef>
                <a:spcPts val="600"/>
              </a:spcBef>
              <a:spcAft>
                <a:spcPts val="1600"/>
              </a:spcAft>
              <a:buNone/>
            </a:pPr>
            <a:endParaRPr sz="1800"/>
          </a:p>
        </p:txBody>
      </p:sp>
      <p:pic>
        <p:nvPicPr>
          <p:cNvPr id="391" name="Shape 391"/>
          <p:cNvPicPr preferRelativeResize="0"/>
          <p:nvPr/>
        </p:nvPicPr>
        <p:blipFill>
          <a:blip r:embed="rId3">
            <a:alphaModFix/>
          </a:blip>
          <a:stretch>
            <a:fillRect/>
          </a:stretch>
        </p:blipFill>
        <p:spPr>
          <a:xfrm>
            <a:off x="175900" y="1670925"/>
            <a:ext cx="3825900" cy="2389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Multinomial Naive bayes Classifier</a:t>
            </a:r>
            <a:endParaRPr/>
          </a:p>
        </p:txBody>
      </p:sp>
      <p:sp>
        <p:nvSpPr>
          <p:cNvPr id="397" name="Shape 397"/>
          <p:cNvSpPr txBox="1">
            <a:spLocks noGrp="1"/>
          </p:cNvSpPr>
          <p:nvPr>
            <p:ph type="body" idx="1"/>
          </p:nvPr>
        </p:nvSpPr>
        <p:spPr>
          <a:xfrm>
            <a:off x="4648950" y="1710825"/>
            <a:ext cx="3508800" cy="25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latin typeface="Arial"/>
                <a:ea typeface="Arial"/>
                <a:cs typeface="Arial"/>
                <a:sym typeface="Arial"/>
              </a:rPr>
              <a:t>In machine learning, naive Bayes classifiers are a family of simple probabilistic classifiers based on applying Bayes' theorem with strong (naive) independence assumptions between the features.</a:t>
            </a:r>
            <a:endParaRPr sz="1800">
              <a:latin typeface="Arial"/>
              <a:ea typeface="Arial"/>
              <a:cs typeface="Arial"/>
              <a:sym typeface="Arial"/>
            </a:endParaRPr>
          </a:p>
          <a:p>
            <a:pPr marL="0" lvl="0" indent="0">
              <a:spcBef>
                <a:spcPts val="1600"/>
              </a:spcBef>
              <a:spcAft>
                <a:spcPts val="0"/>
              </a:spcAft>
              <a:buNone/>
            </a:pPr>
            <a:endParaRPr sz="1800">
              <a:latin typeface="Arial"/>
              <a:ea typeface="Arial"/>
              <a:cs typeface="Arial"/>
              <a:sym typeface="Arial"/>
            </a:endParaRPr>
          </a:p>
          <a:p>
            <a:pPr marL="0" lvl="0" indent="0" rtl="0">
              <a:spcBef>
                <a:spcPts val="1600"/>
              </a:spcBef>
              <a:spcAft>
                <a:spcPts val="1600"/>
              </a:spcAft>
              <a:buNone/>
            </a:pPr>
            <a:endParaRPr sz="1800">
              <a:latin typeface="Arial"/>
              <a:ea typeface="Arial"/>
              <a:cs typeface="Arial"/>
              <a:sym typeface="Arial"/>
            </a:endParaRPr>
          </a:p>
        </p:txBody>
      </p:sp>
      <p:pic>
        <p:nvPicPr>
          <p:cNvPr id="398" name="Shape 398"/>
          <p:cNvPicPr preferRelativeResize="0"/>
          <p:nvPr/>
        </p:nvPicPr>
        <p:blipFill>
          <a:blip r:embed="rId3">
            <a:alphaModFix/>
          </a:blip>
          <a:stretch>
            <a:fillRect/>
          </a:stretch>
        </p:blipFill>
        <p:spPr>
          <a:xfrm>
            <a:off x="458425" y="1875588"/>
            <a:ext cx="3593475" cy="172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303800" y="598575"/>
            <a:ext cx="7030500" cy="59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Contents</a:t>
            </a:r>
            <a:endParaRPr/>
          </a:p>
        </p:txBody>
      </p:sp>
      <p:sp>
        <p:nvSpPr>
          <p:cNvPr id="285" name="Shape 285"/>
          <p:cNvSpPr txBox="1">
            <a:spLocks noGrp="1"/>
          </p:cNvSpPr>
          <p:nvPr>
            <p:ph type="body" idx="1"/>
          </p:nvPr>
        </p:nvSpPr>
        <p:spPr>
          <a:xfrm>
            <a:off x="1303800" y="15685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Our Team</a:t>
            </a:r>
            <a:endParaRPr sz="1800"/>
          </a:p>
          <a:p>
            <a:pPr marL="457200" lvl="0" indent="-342900" rtl="0">
              <a:spcBef>
                <a:spcPts val="0"/>
              </a:spcBef>
              <a:spcAft>
                <a:spcPts val="0"/>
              </a:spcAft>
              <a:buSzPts val="1800"/>
              <a:buChar char="●"/>
            </a:pPr>
            <a:r>
              <a:rPr lang="en" sz="1800"/>
              <a:t>Introduction</a:t>
            </a:r>
            <a:endParaRPr sz="1800"/>
          </a:p>
          <a:p>
            <a:pPr marL="457200" lvl="0" indent="-342900" rtl="0">
              <a:spcBef>
                <a:spcPts val="0"/>
              </a:spcBef>
              <a:spcAft>
                <a:spcPts val="0"/>
              </a:spcAft>
              <a:buSzPts val="1800"/>
              <a:buChar char="●"/>
            </a:pPr>
            <a:r>
              <a:rPr lang="en" sz="1800"/>
              <a:t>Need of the hour</a:t>
            </a:r>
            <a:endParaRPr sz="1800"/>
          </a:p>
          <a:p>
            <a:pPr marL="457200" lvl="0" indent="-342900" rtl="0">
              <a:spcBef>
                <a:spcPts val="0"/>
              </a:spcBef>
              <a:spcAft>
                <a:spcPts val="0"/>
              </a:spcAft>
              <a:buSzPts val="1800"/>
              <a:buChar char="●"/>
            </a:pPr>
            <a:r>
              <a:rPr lang="en" sz="1800"/>
              <a:t>How it works</a:t>
            </a:r>
            <a:endParaRPr sz="1800"/>
          </a:p>
          <a:p>
            <a:pPr marL="457200" lvl="0" indent="-342900" rtl="0">
              <a:spcBef>
                <a:spcPts val="0"/>
              </a:spcBef>
              <a:spcAft>
                <a:spcPts val="0"/>
              </a:spcAft>
              <a:buSzPts val="1800"/>
              <a:buChar char="●"/>
            </a:pPr>
            <a:r>
              <a:rPr lang="en" sz="1800"/>
              <a:t>Technical Specifications</a:t>
            </a:r>
            <a:endParaRPr sz="1800"/>
          </a:p>
          <a:p>
            <a:pPr marL="457200" lvl="0" indent="-342900" rtl="0">
              <a:spcBef>
                <a:spcPts val="0"/>
              </a:spcBef>
              <a:spcAft>
                <a:spcPts val="0"/>
              </a:spcAft>
              <a:buSzPts val="1800"/>
              <a:buChar char="●"/>
            </a:pPr>
            <a:r>
              <a:rPr lang="en" sz="1800"/>
              <a:t>Libraries Used</a:t>
            </a:r>
            <a:endParaRPr sz="1800"/>
          </a:p>
          <a:p>
            <a:pPr marL="457200" lvl="0" indent="-342900" rtl="0">
              <a:spcBef>
                <a:spcPts val="0"/>
              </a:spcBef>
              <a:spcAft>
                <a:spcPts val="0"/>
              </a:spcAft>
              <a:buSzPts val="1800"/>
              <a:buChar char="●"/>
            </a:pPr>
            <a:r>
              <a:rPr lang="en" sz="1800"/>
              <a:t>Algorithms used</a:t>
            </a:r>
            <a:endParaRPr sz="1800"/>
          </a:p>
          <a:p>
            <a:pPr marL="457200" lvl="0" indent="-342900" rtl="0">
              <a:spcBef>
                <a:spcPts val="0"/>
              </a:spcBef>
              <a:spcAft>
                <a:spcPts val="0"/>
              </a:spcAft>
              <a:buSzPts val="1800"/>
              <a:buChar char="●"/>
            </a:pPr>
            <a:r>
              <a:rPr lang="en" sz="1800"/>
              <a:t>Looking ahead</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Count vectorizer</a:t>
            </a:r>
            <a:endParaRPr/>
          </a:p>
        </p:txBody>
      </p:sp>
      <p:sp>
        <p:nvSpPr>
          <p:cNvPr id="404" name="Shape 404"/>
          <p:cNvSpPr txBox="1">
            <a:spLocks noGrp="1"/>
          </p:cNvSpPr>
          <p:nvPr>
            <p:ph type="body" idx="1"/>
          </p:nvPr>
        </p:nvSpPr>
        <p:spPr>
          <a:xfrm>
            <a:off x="5037350" y="1769675"/>
            <a:ext cx="3508800" cy="25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latin typeface="Arial"/>
                <a:ea typeface="Arial"/>
                <a:cs typeface="Arial"/>
                <a:sym typeface="Arial"/>
              </a:rPr>
              <a:t>Converts a collection of text documents to a matrix of token counts. This implementation produces a sparse representation of the counts using scipy.sparse.csr_matrix.</a:t>
            </a:r>
            <a:endParaRPr sz="1800" dirty="0">
              <a:latin typeface="Arial"/>
              <a:ea typeface="Arial"/>
              <a:cs typeface="Arial"/>
              <a:sym typeface="Arial"/>
            </a:endParaRPr>
          </a:p>
          <a:p>
            <a:pPr marL="0" lvl="0" indent="0" rtl="0">
              <a:spcBef>
                <a:spcPts val="1600"/>
              </a:spcBef>
              <a:spcAft>
                <a:spcPts val="1600"/>
              </a:spcAft>
              <a:buNone/>
            </a:pPr>
            <a:endParaRPr sz="1800" dirty="0">
              <a:latin typeface="Arial"/>
              <a:ea typeface="Arial"/>
              <a:cs typeface="Arial"/>
              <a:sym typeface="Arial"/>
            </a:endParaRPr>
          </a:p>
        </p:txBody>
      </p:sp>
      <p:pic>
        <p:nvPicPr>
          <p:cNvPr id="405" name="Shape 405"/>
          <p:cNvPicPr preferRelativeResize="0"/>
          <p:nvPr/>
        </p:nvPicPr>
        <p:blipFill>
          <a:blip r:embed="rId3">
            <a:alphaModFix/>
          </a:blip>
          <a:stretch>
            <a:fillRect/>
          </a:stretch>
        </p:blipFill>
        <p:spPr>
          <a:xfrm>
            <a:off x="925900" y="1597880"/>
            <a:ext cx="3417200" cy="2677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References</a:t>
            </a:r>
            <a:endParaRPr dirty="0"/>
          </a:p>
        </p:txBody>
      </p:sp>
      <p:sp>
        <p:nvSpPr>
          <p:cNvPr id="404" name="Shape 404"/>
          <p:cNvSpPr txBox="1">
            <a:spLocks noGrp="1"/>
          </p:cNvSpPr>
          <p:nvPr>
            <p:ph type="body" idx="1"/>
          </p:nvPr>
        </p:nvSpPr>
        <p:spPr>
          <a:xfrm>
            <a:off x="711931" y="1464311"/>
            <a:ext cx="7252500" cy="3272076"/>
          </a:xfrm>
          <a:prstGeom prst="rect">
            <a:avLst/>
          </a:prstGeom>
        </p:spPr>
        <p:txBody>
          <a:bodyPr spcFirstLastPara="1" wrap="square" lIns="91425" tIns="91425" rIns="91425" bIns="91425" anchor="t" anchorCtr="0">
            <a:noAutofit/>
          </a:bodyPr>
          <a:lstStyle/>
          <a:p>
            <a:pPr marL="342900" lvl="0" indent="-342900">
              <a:buFont typeface="+mj-lt"/>
              <a:buAutoNum type="arabicPeriod"/>
            </a:pPr>
            <a:r>
              <a:rPr lang="en-US" sz="1600" dirty="0" smtClean="0">
                <a:latin typeface="Arial"/>
                <a:ea typeface="Arial"/>
                <a:cs typeface="Arial"/>
                <a:sym typeface="Arial"/>
              </a:rPr>
              <a:t>Music </a:t>
            </a:r>
            <a:r>
              <a:rPr lang="en-US" sz="1600" dirty="0">
                <a:latin typeface="Arial"/>
                <a:ea typeface="Arial"/>
                <a:cs typeface="Arial"/>
                <a:sym typeface="Arial"/>
              </a:rPr>
              <a:t>mood Recommender :- ​https://</a:t>
            </a:r>
            <a:r>
              <a:rPr lang="en-US" sz="1600" dirty="0" smtClean="0">
                <a:latin typeface="Arial"/>
                <a:ea typeface="Arial"/>
                <a:cs typeface="Arial"/>
                <a:sym typeface="Arial"/>
              </a:rPr>
              <a:t>github.com/rasbt/musicmood </a:t>
            </a:r>
          </a:p>
          <a:p>
            <a:pPr marL="342900" lvl="0" indent="-342900">
              <a:buFont typeface="+mj-lt"/>
              <a:buAutoNum type="arabicPeriod"/>
            </a:pPr>
            <a:r>
              <a:rPr lang="en-US" sz="1600" dirty="0" smtClean="0">
                <a:latin typeface="Arial"/>
                <a:ea typeface="Arial"/>
                <a:cs typeface="Arial"/>
                <a:sym typeface="Arial"/>
              </a:rPr>
              <a:t> https</a:t>
            </a:r>
            <a:r>
              <a:rPr lang="en-US" sz="1600" dirty="0">
                <a:latin typeface="Arial"/>
                <a:ea typeface="Arial"/>
                <a:cs typeface="Arial"/>
                <a:sym typeface="Arial"/>
              </a:rPr>
              <a:t>://dialogflow.com/docs/getting-started/basics </a:t>
            </a:r>
            <a:endParaRPr lang="en-US" sz="1600" dirty="0" smtClean="0">
              <a:latin typeface="Arial"/>
              <a:ea typeface="Arial"/>
              <a:cs typeface="Arial"/>
              <a:sym typeface="Arial"/>
            </a:endParaRPr>
          </a:p>
          <a:p>
            <a:pPr marL="342900" lvl="0" indent="-342900">
              <a:buFont typeface="+mj-lt"/>
              <a:buAutoNum type="arabicPeriod"/>
            </a:pPr>
            <a:r>
              <a:rPr lang="en-US" sz="1600" dirty="0" smtClean="0">
                <a:latin typeface="Arial"/>
                <a:ea typeface="Arial"/>
                <a:cs typeface="Arial"/>
                <a:sym typeface="Arial"/>
              </a:rPr>
              <a:t>http</a:t>
            </a:r>
            <a:r>
              <a:rPr lang="en-US" sz="1600" dirty="0">
                <a:latin typeface="Arial"/>
                <a:ea typeface="Arial"/>
                <a:cs typeface="Arial"/>
                <a:sym typeface="Arial"/>
              </a:rPr>
              <a:t>://devdocs.io/tensorflow/ </a:t>
            </a:r>
            <a:endParaRPr lang="en-US" sz="1600" dirty="0" smtClean="0">
              <a:latin typeface="Arial"/>
              <a:ea typeface="Arial"/>
              <a:cs typeface="Arial"/>
              <a:sym typeface="Arial"/>
            </a:endParaRPr>
          </a:p>
          <a:p>
            <a:pPr marL="342900" lvl="0" indent="-342900">
              <a:buFont typeface="+mj-lt"/>
              <a:buAutoNum type="arabicPeriod"/>
            </a:pPr>
            <a:r>
              <a:rPr lang="en-US" sz="1600" dirty="0" smtClean="0">
                <a:latin typeface="Arial"/>
                <a:ea typeface="Arial"/>
                <a:cs typeface="Arial"/>
                <a:sym typeface="Arial"/>
                <a:hlinkClick r:id="rId3"/>
              </a:rPr>
              <a:t>https</a:t>
            </a:r>
            <a:r>
              <a:rPr lang="en-US" sz="1600" dirty="0">
                <a:latin typeface="Arial"/>
                <a:ea typeface="Arial"/>
                <a:cs typeface="Arial"/>
                <a:sym typeface="Arial"/>
                <a:hlinkClick r:id="rId3"/>
              </a:rPr>
              <a:t>://</a:t>
            </a:r>
            <a:r>
              <a:rPr lang="en-US" sz="1600" dirty="0" smtClean="0">
                <a:latin typeface="Arial"/>
                <a:ea typeface="Arial"/>
                <a:cs typeface="Arial"/>
                <a:sym typeface="Arial"/>
                <a:hlinkClick r:id="rId3"/>
              </a:rPr>
              <a:t>opencv.org/</a:t>
            </a:r>
            <a:endParaRPr lang="en-US" sz="1600" dirty="0" smtClean="0">
              <a:latin typeface="Arial"/>
              <a:ea typeface="Arial"/>
              <a:cs typeface="Arial"/>
              <a:sym typeface="Arial"/>
            </a:endParaRPr>
          </a:p>
          <a:p>
            <a:pPr marL="342900" lvl="0" indent="-342900">
              <a:buFont typeface="+mj-lt"/>
              <a:buAutoNum type="arabicPeriod"/>
            </a:pPr>
            <a:r>
              <a:rPr lang="en-US" sz="1600" dirty="0" smtClean="0">
                <a:latin typeface="Arial"/>
                <a:ea typeface="Arial"/>
                <a:cs typeface="Arial"/>
                <a:sym typeface="Arial"/>
              </a:rPr>
              <a:t>https</a:t>
            </a:r>
            <a:r>
              <a:rPr lang="en-US" sz="1600" dirty="0">
                <a:latin typeface="Arial"/>
                <a:ea typeface="Arial"/>
                <a:cs typeface="Arial"/>
                <a:sym typeface="Arial"/>
              </a:rPr>
              <a:t>://github.com/opencv/opencv/blob/master/data/haarcascades/haarcascade_frontalface_defa ult.xml </a:t>
            </a:r>
          </a:p>
          <a:p>
            <a:pPr marL="342900" lvl="0" indent="-342900">
              <a:buFont typeface="+mj-lt"/>
              <a:buAutoNum type="arabicPeriod"/>
            </a:pPr>
            <a:r>
              <a:rPr lang="en-US" sz="1600" dirty="0" smtClean="0">
                <a:latin typeface="Arial"/>
                <a:ea typeface="Arial"/>
                <a:cs typeface="Arial"/>
                <a:sym typeface="Arial"/>
              </a:rPr>
              <a:t> </a:t>
            </a:r>
            <a:r>
              <a:rPr lang="en-US" sz="1600" dirty="0" err="1">
                <a:latin typeface="Arial"/>
                <a:ea typeface="Arial"/>
                <a:cs typeface="Arial"/>
                <a:sym typeface="Arial"/>
              </a:rPr>
              <a:t>WoeBot</a:t>
            </a:r>
            <a:r>
              <a:rPr lang="en-US" sz="1600" dirty="0">
                <a:latin typeface="Arial"/>
                <a:ea typeface="Arial"/>
                <a:cs typeface="Arial"/>
                <a:sym typeface="Arial"/>
              </a:rPr>
              <a:t> Therapy </a:t>
            </a:r>
            <a:r>
              <a:rPr lang="en-US" sz="1600" dirty="0" err="1">
                <a:latin typeface="Arial"/>
                <a:ea typeface="Arial"/>
                <a:cs typeface="Arial"/>
                <a:sym typeface="Arial"/>
              </a:rPr>
              <a:t>Chatboat</a:t>
            </a:r>
            <a:r>
              <a:rPr lang="en-US" sz="1600" dirty="0">
                <a:latin typeface="Arial"/>
                <a:ea typeface="Arial"/>
                <a:cs typeface="Arial"/>
                <a:sym typeface="Arial"/>
              </a:rPr>
              <a:t> by Andrew Ng: ​https://woebot.io/#</a:t>
            </a:r>
            <a:r>
              <a:rPr lang="en-US" sz="1600" dirty="0" smtClean="0">
                <a:latin typeface="Arial"/>
                <a:ea typeface="Arial"/>
                <a:cs typeface="Arial"/>
                <a:sym typeface="Arial"/>
              </a:rPr>
              <a:t>features</a:t>
            </a:r>
          </a:p>
          <a:p>
            <a:pPr marL="342900" lvl="0" indent="-342900">
              <a:buFont typeface="+mj-lt"/>
              <a:buAutoNum type="arabicPeriod"/>
            </a:pPr>
            <a:r>
              <a:rPr lang="en-US" sz="1600" dirty="0" err="1" smtClean="0">
                <a:latin typeface="Arial"/>
                <a:ea typeface="Arial"/>
                <a:cs typeface="Arial"/>
                <a:sym typeface="Arial"/>
              </a:rPr>
              <a:t>Wysa</a:t>
            </a:r>
            <a:r>
              <a:rPr lang="en-US" sz="1600" dirty="0" smtClean="0">
                <a:latin typeface="Arial"/>
                <a:ea typeface="Arial"/>
                <a:cs typeface="Arial"/>
                <a:sym typeface="Arial"/>
              </a:rPr>
              <a:t> </a:t>
            </a:r>
            <a:r>
              <a:rPr lang="en-US" sz="1600" dirty="0" err="1">
                <a:latin typeface="Arial"/>
                <a:ea typeface="Arial"/>
                <a:cs typeface="Arial"/>
                <a:sym typeface="Arial"/>
              </a:rPr>
              <a:t>Chatbot</a:t>
            </a:r>
            <a:r>
              <a:rPr lang="en-US" sz="1600" dirty="0">
                <a:latin typeface="Arial"/>
                <a:ea typeface="Arial"/>
                <a:cs typeface="Arial"/>
                <a:sym typeface="Arial"/>
              </a:rPr>
              <a:t> developed by ​Jo Aggarwal, </a:t>
            </a:r>
            <a:r>
              <a:rPr lang="en-US" sz="1600" dirty="0" err="1">
                <a:latin typeface="Arial"/>
                <a:ea typeface="Arial"/>
                <a:cs typeface="Arial"/>
                <a:sym typeface="Arial"/>
              </a:rPr>
              <a:t>Ramakant</a:t>
            </a:r>
            <a:r>
              <a:rPr lang="en-US" sz="1600" dirty="0">
                <a:latin typeface="Arial"/>
                <a:ea typeface="Arial"/>
                <a:cs typeface="Arial"/>
                <a:sym typeface="Arial"/>
              </a:rPr>
              <a:t> </a:t>
            </a:r>
            <a:r>
              <a:rPr lang="en-US" sz="1600" dirty="0" err="1">
                <a:latin typeface="Arial"/>
                <a:ea typeface="Arial"/>
                <a:cs typeface="Arial"/>
                <a:sym typeface="Arial"/>
              </a:rPr>
              <a:t>Vempati</a:t>
            </a:r>
            <a:r>
              <a:rPr lang="en-US" sz="1600" dirty="0">
                <a:latin typeface="Arial"/>
                <a:ea typeface="Arial"/>
                <a:cs typeface="Arial"/>
                <a:sym typeface="Arial"/>
              </a:rPr>
              <a:t> and team​: </a:t>
            </a:r>
            <a:r>
              <a:rPr lang="en-US" sz="1600" dirty="0">
                <a:latin typeface="Arial"/>
                <a:ea typeface="Arial"/>
                <a:cs typeface="Arial"/>
                <a:sym typeface="Arial"/>
                <a:hlinkClick r:id="rId4"/>
              </a:rPr>
              <a:t>https://</a:t>
            </a:r>
            <a:r>
              <a:rPr lang="en-US" sz="1600" dirty="0" smtClean="0">
                <a:latin typeface="Arial"/>
                <a:ea typeface="Arial"/>
                <a:cs typeface="Arial"/>
                <a:sym typeface="Arial"/>
                <a:hlinkClick r:id="rId4"/>
              </a:rPr>
              <a:t>www.wysa.io/who-we-are</a:t>
            </a:r>
            <a:endParaRPr lang="en-US" sz="1600" dirty="0" smtClean="0">
              <a:latin typeface="Arial"/>
              <a:ea typeface="Arial"/>
              <a:cs typeface="Arial"/>
              <a:sym typeface="Arial"/>
            </a:endParaRPr>
          </a:p>
          <a:p>
            <a:pPr marL="342900" lvl="0" indent="-342900">
              <a:buFont typeface="+mj-lt"/>
              <a:buAutoNum type="arabicPeriod"/>
            </a:pPr>
            <a:r>
              <a:rPr lang="en-US" sz="1600" dirty="0" smtClean="0">
                <a:latin typeface="Arial"/>
                <a:ea typeface="Arial"/>
                <a:cs typeface="Arial"/>
                <a:sym typeface="Arial"/>
              </a:rPr>
              <a:t>  </a:t>
            </a:r>
            <a:r>
              <a:rPr lang="en-US" sz="1600" dirty="0" smtClean="0">
                <a:latin typeface="Arial"/>
                <a:ea typeface="Arial"/>
                <a:cs typeface="Arial"/>
                <a:sym typeface="Arial"/>
                <a:hlinkClick r:id="rId5"/>
              </a:rPr>
              <a:t>https</a:t>
            </a:r>
            <a:r>
              <a:rPr lang="en-US" sz="1600" dirty="0">
                <a:latin typeface="Arial"/>
                <a:ea typeface="Arial"/>
                <a:cs typeface="Arial"/>
                <a:sym typeface="Arial"/>
                <a:hlinkClick r:id="rId5"/>
              </a:rPr>
              <a:t>://pypi.org/project/yahooweather/0.7</a:t>
            </a:r>
            <a:r>
              <a:rPr lang="en-US" sz="1600" dirty="0" smtClean="0">
                <a:latin typeface="Arial"/>
                <a:ea typeface="Arial"/>
                <a:cs typeface="Arial"/>
                <a:sym typeface="Arial"/>
                <a:hlinkClick r:id="rId5"/>
              </a:rPr>
              <a:t>/</a:t>
            </a:r>
            <a:endParaRPr lang="en-US" sz="1600" dirty="0" smtClean="0">
              <a:latin typeface="Arial"/>
              <a:ea typeface="Arial"/>
              <a:cs typeface="Arial"/>
              <a:sym typeface="Arial"/>
            </a:endParaRPr>
          </a:p>
          <a:p>
            <a:pPr marL="342900" lvl="0" indent="-342900">
              <a:buFont typeface="+mj-lt"/>
              <a:buAutoNum type="arabicPeriod"/>
            </a:pPr>
            <a:r>
              <a:rPr lang="en-US" sz="1600" dirty="0" smtClean="0">
                <a:latin typeface="Arial"/>
                <a:ea typeface="Arial"/>
                <a:cs typeface="Arial"/>
                <a:sym typeface="Arial"/>
              </a:rPr>
              <a:t> </a:t>
            </a:r>
            <a:r>
              <a:rPr lang="en-US" sz="1600" dirty="0">
                <a:latin typeface="Arial"/>
                <a:ea typeface="Arial"/>
                <a:cs typeface="Arial"/>
                <a:sym typeface="Arial"/>
                <a:hlinkClick r:id="rId6"/>
              </a:rPr>
              <a:t>https://</a:t>
            </a:r>
            <a:r>
              <a:rPr lang="en-US" sz="1600" dirty="0" smtClean="0">
                <a:latin typeface="Arial"/>
                <a:ea typeface="Arial"/>
                <a:cs typeface="Arial"/>
                <a:sym typeface="Arial"/>
                <a:hlinkClick r:id="rId6"/>
              </a:rPr>
              <a:t>dialogflow.com/docs/getting-started/basics</a:t>
            </a:r>
            <a:endParaRPr lang="en-US" sz="1600" dirty="0" smtClean="0">
              <a:latin typeface="Arial"/>
              <a:ea typeface="Arial"/>
              <a:cs typeface="Arial"/>
              <a:sym typeface="Arial"/>
            </a:endParaRPr>
          </a:p>
          <a:p>
            <a:pPr marL="342900" lvl="0" indent="-342900">
              <a:buFont typeface="+mj-lt"/>
              <a:buAutoNum type="arabicPeriod"/>
            </a:pPr>
            <a:r>
              <a:rPr lang="en-US" sz="1600" dirty="0" smtClean="0">
                <a:latin typeface="Arial"/>
                <a:ea typeface="Arial"/>
                <a:cs typeface="Arial"/>
                <a:sym typeface="Arial"/>
              </a:rPr>
              <a:t> https</a:t>
            </a:r>
            <a:r>
              <a:rPr lang="en-US" sz="1600" dirty="0">
                <a:latin typeface="Arial"/>
                <a:ea typeface="Arial"/>
                <a:cs typeface="Arial"/>
                <a:sym typeface="Arial"/>
              </a:rPr>
              <a:t>://github.com/dialogflow </a:t>
            </a:r>
            <a:endParaRPr sz="1600" dirty="0">
              <a:latin typeface="Arial"/>
              <a:ea typeface="Arial"/>
              <a:cs typeface="Arial"/>
              <a:sym typeface="Arial"/>
            </a:endParaRPr>
          </a:p>
        </p:txBody>
      </p:sp>
    </p:spTree>
    <p:extLst>
      <p:ext uri="{BB962C8B-B14F-4D97-AF65-F5344CB8AC3E}">
        <p14:creationId xmlns:p14="http://schemas.microsoft.com/office/powerpoint/2010/main" val="246444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Looking Ahead</a:t>
            </a:r>
            <a:endParaRPr/>
          </a:p>
        </p:txBody>
      </p:sp>
      <p:sp>
        <p:nvSpPr>
          <p:cNvPr id="411" name="Shape 411"/>
          <p:cNvSpPr txBox="1">
            <a:spLocks noGrp="1"/>
          </p:cNvSpPr>
          <p:nvPr>
            <p:ph type="body" idx="1"/>
          </p:nvPr>
        </p:nvSpPr>
        <p:spPr>
          <a:xfrm>
            <a:off x="1150775" y="1378025"/>
            <a:ext cx="7030500" cy="2541600"/>
          </a:xfrm>
          <a:prstGeom prst="rect">
            <a:avLst/>
          </a:prstGeom>
        </p:spPr>
        <p:txBody>
          <a:bodyPr spcFirstLastPara="1" wrap="square" lIns="91425" tIns="91425" rIns="91425" bIns="91425" anchor="t" anchorCtr="0">
            <a:noAutofit/>
          </a:bodyPr>
          <a:lstStyle/>
          <a:p>
            <a:pPr marL="540000" marR="19349" lvl="0" indent="-114300" rtl="0">
              <a:lnSpc>
                <a:spcPct val="115000"/>
              </a:lnSpc>
              <a:spcBef>
                <a:spcPts val="0"/>
              </a:spcBef>
              <a:spcAft>
                <a:spcPts val="0"/>
              </a:spcAft>
              <a:buSzPts val="1800"/>
              <a:buChar char="●"/>
            </a:pPr>
            <a:r>
              <a:rPr lang="en" sz="1800"/>
              <a:t> Large facial data, better feature selection and cleaning of data can give more accurate results.</a:t>
            </a:r>
            <a:endParaRPr sz="1800"/>
          </a:p>
          <a:p>
            <a:pPr marL="540000" marR="19349" lvl="0" indent="-114300" rtl="0">
              <a:lnSpc>
                <a:spcPct val="115000"/>
              </a:lnSpc>
              <a:spcBef>
                <a:spcPts val="0"/>
              </a:spcBef>
              <a:spcAft>
                <a:spcPts val="0"/>
              </a:spcAft>
              <a:buSzPts val="1800"/>
              <a:buChar char="●"/>
            </a:pPr>
            <a:r>
              <a:rPr lang="en" sz="1800"/>
              <a:t> More emotions including happy and sad can be identified like surprise,worry etc.</a:t>
            </a:r>
            <a:endParaRPr sz="1800"/>
          </a:p>
          <a:p>
            <a:pPr marL="540000" marR="19349" lvl="0" indent="-114300" rtl="0">
              <a:lnSpc>
                <a:spcPct val="115000"/>
              </a:lnSpc>
              <a:spcBef>
                <a:spcPts val="0"/>
              </a:spcBef>
              <a:spcAft>
                <a:spcPts val="0"/>
              </a:spcAft>
              <a:buSzPts val="1800"/>
              <a:buChar char="●"/>
            </a:pPr>
            <a:r>
              <a:rPr lang="en" sz="1800"/>
              <a:t> More features like movie recommendation, genre recommendation can be added on the basis of the mood identified.</a:t>
            </a:r>
            <a:endParaRPr sz="1800"/>
          </a:p>
          <a:p>
            <a:pPr marL="540000" marR="19349" lvl="0" indent="-114300" rtl="0">
              <a:lnSpc>
                <a:spcPct val="115000"/>
              </a:lnSpc>
              <a:spcBef>
                <a:spcPts val="0"/>
              </a:spcBef>
              <a:spcAft>
                <a:spcPts val="0"/>
              </a:spcAft>
              <a:buSzPts val="1800"/>
              <a:buChar char="●"/>
            </a:pPr>
            <a:r>
              <a:rPr lang="en" sz="1800"/>
              <a:t> More features in the chatbot can be added to make it more realistic and the intents regarding news, food ordering, traffic details etc can be added.</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The End.</a:t>
            </a:r>
            <a:endParaRPr/>
          </a:p>
        </p:txBody>
      </p:sp>
      <p:sp>
        <p:nvSpPr>
          <p:cNvPr id="417" name="Shape 417"/>
          <p:cNvSpPr txBox="1">
            <a:spLocks noGrp="1"/>
          </p:cNvSpPr>
          <p:nvPr>
            <p:ph type="body" idx="1"/>
          </p:nvPr>
        </p:nvSpPr>
        <p:spPr>
          <a:xfrm>
            <a:off x="1221425" y="1597875"/>
            <a:ext cx="7030500" cy="254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000"/>
          </a:p>
          <a:p>
            <a:pPr marL="0" lvl="0" indent="0" algn="ctr" rtl="0">
              <a:spcBef>
                <a:spcPts val="1600"/>
              </a:spcBef>
              <a:spcAft>
                <a:spcPts val="1600"/>
              </a:spcAft>
              <a:buNone/>
            </a:pPr>
            <a:r>
              <a:rPr lang="en" sz="3000"/>
              <a:t>Thank You.</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Team</a:t>
            </a:r>
            <a:endParaRPr/>
          </a:p>
        </p:txBody>
      </p:sp>
      <p:sp>
        <p:nvSpPr>
          <p:cNvPr id="291" name="Shape 291"/>
          <p:cNvSpPr txBox="1">
            <a:spLocks noGrp="1"/>
          </p:cNvSpPr>
          <p:nvPr>
            <p:ph type="body" idx="1"/>
          </p:nvPr>
        </p:nvSpPr>
        <p:spPr>
          <a:xfrm>
            <a:off x="1303800" y="17779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Abhijeet Sasmal</a:t>
            </a:r>
            <a:endParaRPr sz="1800"/>
          </a:p>
          <a:p>
            <a:pPr marL="457200" lvl="0" indent="-342900" rtl="0">
              <a:spcBef>
                <a:spcPts val="0"/>
              </a:spcBef>
              <a:spcAft>
                <a:spcPts val="0"/>
              </a:spcAft>
              <a:buSzPts val="1800"/>
              <a:buChar char="●"/>
            </a:pPr>
            <a:r>
              <a:rPr lang="en" sz="1800"/>
              <a:t>Avirup Mukherjee</a:t>
            </a:r>
            <a:endParaRPr sz="1800"/>
          </a:p>
          <a:p>
            <a:pPr marL="457200" lvl="0" indent="-342900" rtl="0">
              <a:spcBef>
                <a:spcPts val="0"/>
              </a:spcBef>
              <a:spcAft>
                <a:spcPts val="0"/>
              </a:spcAft>
              <a:buSzPts val="1800"/>
              <a:buChar char="●"/>
            </a:pPr>
            <a:r>
              <a:rPr lang="en" sz="1800"/>
              <a:t>Abhishek Kumar Pandey</a:t>
            </a:r>
            <a:endParaRPr sz="1800"/>
          </a:p>
          <a:p>
            <a:pPr marL="457200" lvl="0" indent="-342900" rtl="0">
              <a:spcBef>
                <a:spcPts val="0"/>
              </a:spcBef>
              <a:spcAft>
                <a:spcPts val="0"/>
              </a:spcAft>
              <a:buSzPts val="1800"/>
              <a:buChar char="●"/>
            </a:pPr>
            <a:r>
              <a:rPr lang="en" sz="1800"/>
              <a:t>Samarth Srivastava</a:t>
            </a:r>
            <a:endParaRPr sz="1800"/>
          </a:p>
          <a:p>
            <a:pPr marL="457200" lvl="0" indent="-342900">
              <a:spcBef>
                <a:spcPts val="0"/>
              </a:spcBef>
              <a:spcAft>
                <a:spcPts val="0"/>
              </a:spcAft>
              <a:buSzPts val="1800"/>
              <a:buChar char="●"/>
            </a:pPr>
            <a:r>
              <a:rPr lang="en" sz="1800"/>
              <a:t>Mohd Anas Khan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Introduction</a:t>
            </a:r>
            <a:endParaRPr/>
          </a:p>
        </p:txBody>
      </p:sp>
      <p:sp>
        <p:nvSpPr>
          <p:cNvPr id="297" name="Shape 297"/>
          <p:cNvSpPr txBox="1">
            <a:spLocks noGrp="1"/>
          </p:cNvSpPr>
          <p:nvPr>
            <p:ph type="body" idx="1"/>
          </p:nvPr>
        </p:nvSpPr>
        <p:spPr>
          <a:xfrm>
            <a:off x="1303800" y="1658625"/>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800"/>
              <a:t>Cognitive Behavioural Therapy is a talking therapy that help manage problems by changing the way a person thinks and behave. It is  most commonly used for treating anxiety and depression and other mental and health problems. The chatbot designed uses a set of classifiers, natural language processing algorithms and neural nets to achieve this goal.</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Need of the hour</a:t>
            </a:r>
            <a:endParaRPr/>
          </a:p>
        </p:txBody>
      </p:sp>
      <p:sp>
        <p:nvSpPr>
          <p:cNvPr id="303" name="Shape 30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t>Talking does help, especially under the guidance of licensed mental health professional. But therapy is expensive, inconvenient and often hard to approach. Here comes the role of AI chatbots equipped with advanced technology which provides a user friendly experience and enables user to hold human like conversation with the bot anonymously.</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How it works</a:t>
            </a:r>
            <a:endParaRPr/>
          </a:p>
        </p:txBody>
      </p:sp>
      <p:sp>
        <p:nvSpPr>
          <p:cNvPr id="309" name="Shape 30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800"/>
              <a:t>Following screenshots are taken from the working implementation of  the project: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15" name="Shape 3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16" name="Shape 316"/>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22" name="Shape 3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23" name="Shape 323"/>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29" name="Shape 3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30" name="Shape 330"/>
          <p:cNvPicPr preferRelativeResize="0"/>
          <p:nvPr/>
        </p:nvPicPr>
        <p:blipFill>
          <a:blip r:embed="rId3">
            <a:alphaModFix/>
          </a:blip>
          <a:stretch>
            <a:fillRect/>
          </a:stretch>
        </p:blipFill>
        <p:spPr>
          <a:xfrm>
            <a:off x="0" y="1255"/>
            <a:ext cx="9144001" cy="5140990"/>
          </a:xfrm>
          <a:prstGeom prst="rect">
            <a:avLst/>
          </a:prstGeom>
          <a:noFill/>
          <a:ln>
            <a:noFill/>
          </a:ln>
        </p:spPr>
      </p:pic>
      <p:pic>
        <p:nvPicPr>
          <p:cNvPr id="331" name="Shape 331"/>
          <p:cNvPicPr preferRelativeResize="0"/>
          <p:nvPr/>
        </p:nvPicPr>
        <p:blipFill>
          <a:blip r:embed="rId4">
            <a:alphaModFix/>
          </a:blip>
          <a:stretch>
            <a:fillRect/>
          </a:stretch>
        </p:blipFill>
        <p:spPr>
          <a:xfrm>
            <a:off x="0" y="1255"/>
            <a:ext cx="9144001" cy="514099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575</Words>
  <Application>Microsoft Office PowerPoint</Application>
  <PresentationFormat>On-screen Show (16:9)</PresentationFormat>
  <Paragraphs>76</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Nunito</vt:lpstr>
      <vt:lpstr>Arial</vt:lpstr>
      <vt:lpstr>Maven Pro</vt:lpstr>
      <vt:lpstr>Momentum</vt:lpstr>
      <vt:lpstr>CBT Chatbot</vt:lpstr>
      <vt:lpstr>Contents</vt:lpstr>
      <vt:lpstr>Our Team</vt:lpstr>
      <vt:lpstr>Introduction</vt:lpstr>
      <vt:lpstr>Need of the hour</vt:lpstr>
      <vt:lpstr>How it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Specifications </vt:lpstr>
      <vt:lpstr>Libraries used</vt:lpstr>
      <vt:lpstr>Algorithms used</vt:lpstr>
      <vt:lpstr>LBPH</vt:lpstr>
      <vt:lpstr>CNN</vt:lpstr>
      <vt:lpstr>Multinomial Naive bayes Classifier</vt:lpstr>
      <vt:lpstr>Count vectorizer</vt:lpstr>
      <vt:lpstr>References</vt:lpstr>
      <vt:lpstr>Looking Ahead</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CBT Chatbot</dc:title>
  <cp:lastModifiedBy>Avirup Mukherjee</cp:lastModifiedBy>
  <cp:revision>2</cp:revision>
  <dcterms:modified xsi:type="dcterms:W3CDTF">2018-04-25T10:27:13Z</dcterms:modified>
</cp:coreProperties>
</file>