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9500" autoAdjust="0"/>
  </p:normalViewPr>
  <p:slideViewPr>
    <p:cSldViewPr snapToGrid="0">
      <p:cViewPr>
        <p:scale>
          <a:sx n="66" d="100"/>
          <a:sy n="66" d="100"/>
        </p:scale>
        <p:origin x="-90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22"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21"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20"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19"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18"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13" name="文本框"/>
          <p:cNvSpPr>
            <a:spLocks noGrp="1"/>
          </p:cNvSpPr>
          <p:nvPr>
            <p:ph type="ctrTitle"/>
          </p:nvPr>
        </p:nvSpPr>
        <p:spPr>
          <a:xfrm>
            <a:off x="1154955" y="1447800"/>
            <a:ext cx="8825659" cy="3329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Click to edit Master title style</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14" name="文本框"/>
          <p:cNvSpPr>
            <a:spLocks noGrp="1"/>
          </p:cNvSpPr>
          <p:nvPr>
            <p:ph type="subTitle" idx="1"/>
          </p:nvPr>
        </p:nvSpPr>
        <p:spPr>
          <a:xfrm>
            <a:off x="1154955" y="4777380"/>
            <a:ext cx="8825659" cy="861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all" spc="0" baseline="0">
                <a:solidFill>
                  <a:srgbClr val="EF51A4"/>
                </a:solidFill>
                <a:latin typeface="Century Gothic" charset="0"/>
                <a:ea typeface="宋体" charset="0"/>
                <a:cs typeface="Lucida Sans"/>
              </a:rPr>
              <a:t>Click to edit Master subtitle style</a:t>
            </a:r>
            <a:endParaRPr lang="zh-CN" altLang="en-US" sz="2000" b="0" i="0" u="none" strike="noStrike" kern="1200" cap="all" spc="0" baseline="0">
              <a:solidFill>
                <a:srgbClr val="EF51A4"/>
              </a:solidFill>
              <a:latin typeface="Century Gothic" charset="0"/>
              <a:ea typeface="宋体" charset="0"/>
              <a:cs typeface="Lucida Sans"/>
            </a:endParaRPr>
          </a:p>
        </p:txBody>
      </p:sp>
      <p:sp>
        <p:nvSpPr>
          <p:cNvPr id="15"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6"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7"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marL="0" indent="0" algn="ctr">
                <a:lnSpc>
                  <a:spcPct val="100000"/>
                </a:lnSpc>
                <a:spcBef>
                  <a:spcPts val="0"/>
                </a:spcBef>
                <a:spcAft>
                  <a:spcPts val="0"/>
                </a:spcAft>
                <a:buNone/>
              </a:pPr>
              <a:t>‹#›</a:t>
            </a:fld>
            <a:endParaRPr lang="zh-CN" altLang="en-US" sz="2800" b="0" i="0" u="none" strike="noStrike" kern="1200" cap="none" spc="0" baseline="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3427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7521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5970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37"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36"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35"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34"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33"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32"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2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8"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9"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0"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31"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59628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66" name="图片"/>
          <p:cNvPicPr>
            <a:picLocks noChangeAspect="1"/>
          </p:cNvPicPr>
          <p:nvPr/>
        </p:nvPicPr>
        <p:blipFill>
          <a:blip r:embed="rId3" cstate="print"/>
          <a:srcRect l="3644"/>
          <a:stretch>
            <a:fillRect/>
          </a:stretch>
        </p:blipFill>
        <p:spPr>
          <a:xfrm>
            <a:off x="0" y="2669685"/>
            <a:ext cx="4035669" cy="4188315"/>
          </a:xfrm>
          <a:prstGeom prst="rect">
            <a:avLst/>
          </a:prstGeom>
          <a:noFill/>
          <a:ln w="12700" cap="flat" cmpd="sng">
            <a:noFill/>
            <a:prstDash val="solid"/>
            <a:miter/>
          </a:ln>
        </p:spPr>
      </p:pic>
      <p:pic>
        <p:nvPicPr>
          <p:cNvPr id="65"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6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63"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62" name="图片"/>
          <p:cNvPicPr>
            <a:picLocks noChangeAspect="1"/>
          </p:cNvPicPr>
          <p:nvPr/>
        </p:nvPicPr>
        <p:blipFill>
          <a:blip r:embed="rId6" cstate="print"/>
          <a:srcRect b="23320"/>
          <a:stretch>
            <a:fillRect/>
          </a:stretch>
        </p:blipFill>
        <p:spPr>
          <a:xfrm>
            <a:off x="8609012" y="6096000"/>
            <a:ext cx="993734" cy="762000"/>
          </a:xfrm>
          <a:prstGeom prst="rect">
            <a:avLst/>
          </a:prstGeom>
          <a:noFill/>
          <a:ln w="12700" cap="flat" cmpd="sng">
            <a:noFill/>
            <a:prstDash val="solid"/>
            <a:miter/>
          </a:ln>
        </p:spPr>
      </p:pic>
      <p:sp>
        <p:nvSpPr>
          <p:cNvPr id="61"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57"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8"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59"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60"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8560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4612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3681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270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0586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1938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267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143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4877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duotone>
              <a:srgbClr val="141940"/>
              <a:srgbClr val="8A3875"/>
            </a:duotone>
          </a:blip>
          <a:stretch/>
        </a:blip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6" cstate="print"/>
          <a:srcRect l="3644"/>
          <a:stretch>
            <a:fillRect/>
          </a:stretch>
        </p:blipFill>
        <p:spPr>
          <a:xfrm>
            <a:off x="0" y="2669685"/>
            <a:ext cx="4035669" cy="4188315"/>
          </a:xfrm>
          <a:prstGeom prst="rect">
            <a:avLst/>
          </a:prstGeom>
          <a:noFill/>
          <a:ln w="12700" cap="flat" cmpd="sng">
            <a:noFill/>
            <a:prstDash val="solid"/>
            <a:miter/>
          </a:ln>
        </p:spPr>
      </p:pic>
      <p:pic>
        <p:nvPicPr>
          <p:cNvPr id="3" name="图片"/>
          <p:cNvPicPr>
            <a:picLocks noChangeAspect="1"/>
          </p:cNvPicPr>
          <p:nvPr/>
        </p:nvPicPr>
        <p:blipFill>
          <a:blip r:embed="rId17" cstate="print"/>
          <a:srcRect l="35640"/>
          <a:stretch>
            <a:fillRect/>
          </a:stretch>
        </p:blipFill>
        <p:spPr>
          <a:xfrm>
            <a:off x="0" y="2892347"/>
            <a:ext cx="1522412" cy="2365453"/>
          </a:xfrm>
          <a:prstGeom prst="rect">
            <a:avLst/>
          </a:prstGeom>
          <a:noFill/>
          <a:ln w="12700" cap="flat" cmpd="sng">
            <a:noFill/>
            <a:prstDash val="solid"/>
            <a:miter/>
          </a:ln>
        </p:spPr>
      </p:pic>
      <p:sp>
        <p:nvSpPr>
          <p:cNvPr id="4" name="椭圆"/>
          <p:cNvSpPr>
            <a:spLocks/>
          </p:cNvSpPr>
          <p:nvPr/>
        </p:nvSpPr>
        <p:spPr>
          <a:xfrm>
            <a:off x="8609012" y="1676400"/>
            <a:ext cx="2819400" cy="2819400"/>
          </a:xfrm>
          <a:prstGeom prst="ellipse">
            <a:avLst/>
          </a:prstGeom>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ap="flat" cmpd="sng">
            <a:noFill/>
            <a:prstDash val="solid"/>
            <a:round/>
          </a:ln>
        </p:spPr>
      </p:sp>
      <p:pic>
        <p:nvPicPr>
          <p:cNvPr id="5" name="图片"/>
          <p:cNvPicPr>
            <a:picLocks noChangeAspect="1"/>
          </p:cNvPicPr>
          <p:nvPr/>
        </p:nvPicPr>
        <p:blipFill>
          <a:blip r:embed="rId18" cstate="print"/>
          <a:srcRect t="28813"/>
          <a:stretch>
            <a:fillRect/>
          </a:stretch>
        </p:blipFill>
        <p:spPr>
          <a:xfrm>
            <a:off x="7999412" y="0"/>
            <a:ext cx="1603387" cy="1141407"/>
          </a:xfrm>
          <a:prstGeom prst="rect">
            <a:avLst/>
          </a:prstGeom>
          <a:noFill/>
          <a:ln w="12700" cap="flat" cmpd="sng">
            <a:noFill/>
            <a:prstDash val="solid"/>
            <a:miter/>
          </a:ln>
        </p:spPr>
      </p:pic>
      <p:pic>
        <p:nvPicPr>
          <p:cNvPr id="6" name="图片"/>
          <p:cNvPicPr>
            <a:picLocks noChangeAspect="1"/>
          </p:cNvPicPr>
          <p:nvPr/>
        </p:nvPicPr>
        <p:blipFill>
          <a:blip r:embed="rId19" cstate="print"/>
          <a:srcRect b="23320"/>
          <a:stretch>
            <a:fillRect/>
          </a:stretch>
        </p:blipFill>
        <p:spPr>
          <a:xfrm>
            <a:off x="8609012" y="6096000"/>
            <a:ext cx="993734" cy="762000"/>
          </a:xfrm>
          <a:prstGeom prst="rect">
            <a:avLst/>
          </a:prstGeom>
          <a:noFill/>
          <a:ln w="12700" cap="flat" cmpd="sng">
            <a:noFill/>
            <a:prstDash val="solid"/>
            <a:miter/>
          </a:ln>
        </p:spPr>
      </p:pic>
      <p:sp>
        <p:nvSpPr>
          <p:cNvPr id="7"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fld id="{CAD2D6BD-DE1B-4B5F-8B41-2702339687B9}" type="datetime1">
              <a:rPr lang="en-US" altLang="zh-CN" sz="1100" b="0" i="0">
                <a:solidFill>
                  <a:srgbClr val="FFFFFF"/>
                </a:solidFill>
                <a:latin typeface="Century Gothic" charset="0"/>
                <a:ea typeface="宋体" charset="0"/>
                <a:cs typeface="Century Gothic" charset="0"/>
              </a:rPr>
              <a:pPr algn="l"/>
              <a:t>4/11/2024</a:t>
            </a:fld>
            <a:endParaRPr lang="zh-CN" altLang="en-US" sz="1100" b="0" i="0">
              <a:solidFill>
                <a:srgbClr val="FFFFFF"/>
              </a:solidFill>
              <a:latin typeface="Century Gothic" charset="0"/>
              <a:ea typeface="宋体" charset="0"/>
              <a:cs typeface="Century Gothic" charset="0"/>
            </a:endParaRPr>
          </a:p>
        </p:txBody>
      </p:sp>
      <p:sp>
        <p:nvSpPr>
          <p:cNvPr id="11" name="文本框"/>
          <p:cNvSpPr>
            <a:spLocks noGrp="1"/>
          </p:cNvSpPr>
          <p:nvPr>
            <p:ph type="ftr" idx="3"/>
          </p:nvPr>
        </p:nvSpPr>
        <p:spPr>
          <a:xfrm rot="5400000">
            <a:off x="8951573" y="3225297"/>
            <a:ext cx="3859794" cy="304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12" name="文本框"/>
          <p:cNvSpPr>
            <a:spLocks noGrp="1"/>
          </p:cNvSpPr>
          <p:nvPr>
            <p:ph type="sldNum" idx="4"/>
          </p:nvPr>
        </p:nvSpPr>
        <p:spPr>
          <a:xfrm>
            <a:off x="10352541" y="295729"/>
            <a:ext cx="838198" cy="76768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pPr algn="ct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xmlns="" val="11639012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p:titleStyle>
    <p:bodyStyle>
      <a:lvl1pPr marL="342900" indent="-342900" algn="l" defTabSz="914400" eaLnBrk="1" fontAlgn="auto" latinLnBrk="0" hangingPunct="1">
        <a:spcBef>
          <a:spcPts val="1000"/>
        </a:spcBef>
        <a:spcAft>
          <a:spcPts val="0"/>
        </a:spcAft>
        <a:buClr>
          <a:srgbClr val="EF51A4"/>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EF51A4"/>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EF51A4"/>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146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EF51A4"/>
        </a:buClr>
        <a:buSzPct val="80000"/>
        <a:buFont typeface="Wingdings 3" charset="2"/>
        <a:buChar char=""/>
        <a:defRPr sz="1400" b="0" i="0" kern="1200">
          <a:solidFill>
            <a:schemeClr val="tx1"/>
          </a:solidFill>
          <a:latin typeface="Century Gothic" charset="0"/>
          <a:ea typeface="宋体" charset="0"/>
          <a:cs typeface="Century Gothic"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24" name="文本框"/>
          <p:cNvSpPr>
            <a:spLocks noGrp="1"/>
          </p:cNvSpPr>
          <p:nvPr>
            <p:ph type="ctrTitle"/>
          </p:nvPr>
        </p:nvSpPr>
        <p:spPr>
          <a:xfrm>
            <a:off x="1151290" y="16692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400" b="1" i="0" u="none" strike="noStrike" kern="1200" cap="none" spc="0" baseline="0">
                <a:solidFill>
                  <a:schemeClr val="accent3"/>
                </a:solidFill>
                <a:latin typeface="Arial" pitchFamily="34" charset="0"/>
                <a:ea typeface="宋体" charset="0"/>
                <a:cs typeface="Arial" pitchFamily="34" charset="0"/>
              </a:rPr>
              <a:t>KEYLOGGER</a:t>
            </a:r>
            <a:endParaRPr lang="zh-CN" altLang="en-US" sz="5400" b="1" i="0" u="none" strike="noStrike" kern="1200" cap="none" spc="0" baseline="0">
              <a:solidFill>
                <a:schemeClr val="accent3"/>
              </a:solidFill>
              <a:latin typeface="Arial" pitchFamily="34" charset="0"/>
              <a:ea typeface="宋体" charset="0"/>
              <a:cs typeface="Arial" pitchFamily="34" charset="0"/>
            </a:endParaRPr>
          </a:p>
        </p:txBody>
      </p:sp>
      <p:sp>
        <p:nvSpPr>
          <p:cNvPr id="26" name="矩形"/>
          <p:cNvSpPr>
            <a:spLocks/>
          </p:cNvSpPr>
          <p:nvPr/>
        </p:nvSpPr>
        <p:spPr>
          <a:xfrm>
            <a:off x="5181599" y="2505528"/>
            <a:ext cx="1828800" cy="1828800"/>
          </a:xfrm>
          <a:prstGeom prst="rect">
            <a:avLst/>
          </a:prstGeom>
          <a:noFill/>
          <a:ln w="12700" cap="flat" cmpd="sng">
            <a:noFill/>
            <a:prstDash val="solid"/>
            <a:miter/>
          </a:ln>
        </p:spPr>
      </p:sp>
      <p:sp>
        <p:nvSpPr>
          <p:cNvPr id="76" name="矩形"/>
          <p:cNvSpPr>
            <a:spLocks/>
          </p:cNvSpPr>
          <p:nvPr/>
        </p:nvSpPr>
        <p:spPr>
          <a:xfrm rot="55136">
            <a:off x="2160292" y="4879795"/>
            <a:ext cx="9547165"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Presented By:</a:t>
            </a:r>
          </a:p>
          <a:p>
            <a:pPr marL="0" indent="0" algn="r" eaLnBrk="1" fontAlgn="auto" latinLnBrk="0" hangingPunct="1">
              <a:lnSpc>
                <a:spcPct val="100000"/>
              </a:lnSpc>
              <a:spcBef>
                <a:spcPts val="0"/>
              </a:spcBef>
              <a:spcAft>
                <a:spcPts val="0"/>
              </a:spcAft>
              <a:buNone/>
            </a:pPr>
            <a:r>
              <a:rPr lang="en-US" altLang="zh-CN" sz="2000" b="1" smtClean="0">
                <a:ln w="6591" cap="flat">
                  <a:solidFill>
                    <a:srgbClr val="E33D6F"/>
                  </a:solidFill>
                  <a:prstDash val="solid"/>
                  <a:round/>
                </a:ln>
                <a:solidFill>
                  <a:srgbClr val="FFFFFF"/>
                </a:solidFill>
                <a:effectLst>
                  <a:outerShdw dist="38100" dir="2700000" algn="tl">
                    <a:srgbClr val="E33D6F"/>
                  </a:outerShdw>
                </a:effectLst>
                <a:latin typeface="Arial" pitchFamily="34" charset="0"/>
                <a:cs typeface="Arial" pitchFamily="34" charset="0"/>
              </a:rPr>
              <a:t>T.siva</a:t>
            </a:r>
            <a:r>
              <a:rPr lang="en-US" altLang="zh-CN" sz="2000" b="1" i="0" u="none" strike="noStrike" kern="1200" cap="none" spc="0" baseline="0" smtClean="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endPar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Jayaraj</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a:t>
            </a: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Annapackiam</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CSI College Of Engineering</a:t>
            </a:r>
          </a:p>
          <a:p>
            <a:pPr marL="0" indent="0" algn="r" eaLnBrk="1" fontAlgn="auto" latinLnBrk="0" hangingPunct="1">
              <a:lnSpc>
                <a:spcPct val="100000"/>
              </a:lnSpc>
              <a:spcBef>
                <a:spcPts val="0"/>
              </a:spcBef>
              <a:spcAft>
                <a:spcPts val="0"/>
              </a:spcAft>
              <a:buNone/>
            </a:pPr>
            <a:r>
              <a:rPr lang="en-US" altLang="zh-CN" sz="2000" b="1" i="0" u="none" strike="noStrike" kern="1200" cap="none" spc="0" baseline="0" dirty="0" err="1">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B.Tech</a:t>
            </a:r>
            <a:r>
              <a:rPr lang="en-US" altLang="zh-CN"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rPr>
              <a:t> IT</a:t>
            </a:r>
            <a:endParaRPr lang="zh-CN" altLang="en-US" sz="2000" b="1" i="0" u="none" strike="noStrike" kern="1200" cap="none" spc="0" baseline="0" dirty="0">
              <a:ln w="6591" cap="flat">
                <a:solidFill>
                  <a:srgbClr val="E33D6F"/>
                </a:solidFill>
                <a:prstDash val="solid"/>
                <a:round/>
              </a:ln>
              <a:solidFill>
                <a:srgbClr val="FFFFFF"/>
              </a:solidFill>
              <a:effectLst>
                <a:outerShdw dist="38100" dir="2700000" algn="tl">
                  <a:srgbClr val="E33D6F"/>
                </a:outerShdw>
              </a:effectLst>
              <a:latin typeface="Arial" pitchFamily="34" charset="0"/>
              <a:ea typeface="宋体" charset="0"/>
              <a:cs typeface="Arial" pitchFamily="34" charset="0"/>
            </a:endParaRPr>
          </a:p>
        </p:txBody>
      </p:sp>
    </p:spTree>
    <p:extLst>
      <p:ext uri="{BB962C8B-B14F-4D97-AF65-F5344CB8AC3E}">
        <p14:creationId xmlns:p14="http://schemas.microsoft.com/office/powerpoint/2010/main" xmlns="" val="169705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3"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en-US" altLang="zh-CN" sz="2000" b="1"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chemeClr val="tx1"/>
                </a:solidFill>
                <a:latin typeface="Century Gothic" charset="0"/>
                <a:ea typeface="Century Gothic" charset="0"/>
                <a:cs typeface="Century Gothic"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Century Gothic" charset="0"/>
              <a:ea typeface="宋体" charset="0"/>
              <a:cs typeface="Lucida Sans"/>
            </a:endParaRPr>
          </a:p>
        </p:txBody>
      </p:sp>
      <p:sp>
        <p:nvSpPr>
          <p:cNvPr id="54"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宋体" charset="0"/>
                <a:cs typeface="Arial" pitchFamily="34" charset="0"/>
              </a:rPr>
              <a:t>Future scope</a:t>
            </a:r>
            <a:endParaRPr lang="zh-CN" altLang="en-US" sz="3300" b="1" i="0" u="none" strike="noStrike" kern="1200" cap="all" spc="0" baseline="0">
              <a:solidFill>
                <a:schemeClr val="accent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2878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References</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6"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400" b="0" i="0" u="none" strike="noStrike" kern="1200" cap="none" spc="0" baseline="0">
                <a:solidFill>
                  <a:srgbClr val="0F0F0F"/>
                </a:solidFill>
                <a:latin typeface="Century Gothic" charset="0"/>
                <a:ea typeface="Century Gothic" charset="0"/>
                <a:cs typeface="Century Gothic"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16914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4200" b="1" i="0" u="none" strike="noStrike" kern="1200" cap="none" spc="0" baseline="0">
                <a:solidFill>
                  <a:srgbClr val="002060"/>
                </a:solidFill>
                <a:latin typeface="Arial" pitchFamily="34" charset="0"/>
                <a:ea typeface="宋体" charset="0"/>
                <a:cs typeface="Arial" pitchFamily="34" charset="0"/>
              </a:rPr>
              <a:t>THANK YOU</a:t>
            </a:r>
            <a:endParaRPr lang="zh-CN" altLang="en-US" sz="4200" b="1" i="0" u="none" strike="noStrike" kern="1200" cap="none" spc="0" baseline="0">
              <a:solidFill>
                <a:srgbClr val="002060"/>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80772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200" b="1" i="0" u="none" strike="noStrike" kern="1200" cap="none" spc="0" baseline="0">
                <a:solidFill>
                  <a:srgbClr val="D8D8D8"/>
                </a:solidFill>
                <a:latin typeface="Arial" pitchFamily="34" charset="0"/>
                <a:ea typeface="宋体" charset="0"/>
                <a:cs typeface="Arial" pitchFamily="34" charset="0"/>
              </a:rPr>
              <a:t>OUTLINE</a:t>
            </a:r>
            <a:endParaRPr lang="zh-CN" altLang="en-US" sz="4200" b="1" i="0" u="none" strike="noStrike" kern="1200" cap="none" spc="0" baseline="0">
              <a:solidFill>
                <a:srgbClr val="D8D8D8"/>
              </a:solidFill>
              <a:latin typeface="Arial" pitchFamily="34" charset="0"/>
              <a:ea typeface="宋体" charset="0"/>
              <a:cs typeface="Arial" pitchFamily="34" charset="0"/>
            </a:endParaRPr>
          </a:p>
        </p:txBody>
      </p:sp>
      <p:sp>
        <p:nvSpPr>
          <p:cNvPr id="39" name="文本框"/>
          <p:cNvSpPr>
            <a:spLocks noGrp="1"/>
          </p:cNvSpPr>
          <p:nvPr>
            <p:ph type="body" idx="1"/>
          </p:nvPr>
        </p:nvSpPr>
        <p:spPr>
          <a:xfrm>
            <a:off x="597863" y="1221249"/>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34" charset="0"/>
                <a:ea typeface="Century Gothic" charset="0"/>
                <a:cs typeface="Arial" pitchFamily="34" charset="0"/>
              </a:rPr>
              <a:t>  </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Problem Statement </a:t>
            </a:r>
            <a:r>
              <a:rPr lang="en-US" altLang="zh-CN" sz="2000" b="0" i="0" u="none" strike="noStrike" kern="1200" cap="none" spc="0" baseline="0">
                <a:solidFill>
                  <a:schemeClr val="tx1"/>
                </a:solidFill>
                <a:latin typeface="Arial" pitchFamily="34" charset="0"/>
                <a:ea typeface="Century Gothic" charset="0"/>
                <a:cs typeface="Arial" pitchFamily="34" charset="0"/>
              </a:rPr>
              <a:t>(Should not include 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alibri" charset="0"/>
              </a:rPr>
              <a:t>System </a:t>
            </a:r>
            <a:r>
              <a:rPr lang="en-US" altLang="zh-CN" sz="2000" b="1" i="0" u="none" strike="noStrike" kern="1200" cap="none" spc="0" baseline="0">
                <a:solidFill>
                  <a:schemeClr val="tx1"/>
                </a:solidFill>
                <a:latin typeface="Arial" pitchFamily="34" charset="0"/>
                <a:ea typeface="Century Gothic" charset="0"/>
                <a:cs typeface="Century Gothic" charset="0"/>
              </a:rPr>
              <a:t>Development Approach </a:t>
            </a:r>
            <a:r>
              <a:rPr lang="en-US" altLang="zh-CN" sz="2000" b="0" i="0" u="none" strike="noStrike" kern="1200" cap="none" spc="0" baseline="0">
                <a:solidFill>
                  <a:schemeClr val="tx1"/>
                </a:solidFill>
                <a:latin typeface="Arial" pitchFamily="34" charset="0"/>
                <a:ea typeface="Century Gothic" charset="0"/>
                <a:cs typeface="Century Gothic" charset="0"/>
              </a:rPr>
              <a:t>(Technology Used) </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Century Gothic" charset="0"/>
              </a:rPr>
              <a:t>Algorithm &amp; Deployment  </a:t>
            </a:r>
            <a:endParaRPr lang="en-US" altLang="zh-CN" sz="2000" b="0" i="0" u="none" strike="noStrike" kern="1200" cap="none" spc="0" baseline="0">
              <a:solidFill>
                <a:schemeClr val="tx1"/>
              </a:solidFill>
              <a:latin typeface="Arial" pitchFamily="34"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Result (Output Image)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Conclusion</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Future Scope</a:t>
            </a:r>
          </a:p>
          <a:p>
            <a:pPr marL="305435" indent="-305435" algn="l">
              <a:lnSpc>
                <a:spcPct val="100000"/>
              </a:lnSpc>
              <a:spcBef>
                <a:spcPts val="1000"/>
              </a:spcBef>
              <a:spcAft>
                <a:spcPts val="0"/>
              </a:spcAft>
              <a:buClr>
                <a:srgbClr val="EF51A4"/>
              </a:buClr>
              <a:buSzPct val="80000"/>
              <a:buFont typeface="Wingdings 3" charset="2"/>
              <a:buChar char=""/>
            </a:pPr>
            <a:r>
              <a:rPr lang="en-US" altLang="zh-CN" sz="2000" b="1" i="0" u="none" strike="noStrike" kern="1200" cap="none" spc="0" baseline="0">
                <a:solidFill>
                  <a:schemeClr val="tx1"/>
                </a:solidFill>
                <a:latin typeface="Arial" pitchFamily="34" charset="0"/>
                <a:ea typeface="Century Gothic" charset="0"/>
                <a:cs typeface="Arial" pitchFamily="34" charset="0"/>
              </a:rPr>
              <a:t>References</a:t>
            </a: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305435" indent="-305435" algn="l">
              <a:lnSpc>
                <a:spcPct val="100000"/>
              </a:lnSpc>
              <a:spcBef>
                <a:spcPts val="1000"/>
              </a:spcBef>
              <a:spcAft>
                <a:spcPts val="0"/>
              </a:spcAft>
              <a:buClr>
                <a:srgbClr val="EF51A4"/>
              </a:buClr>
              <a:buSzPct val="80000"/>
              <a:buFont typeface="Wingdings 3" charset="2"/>
              <a:buChar char=""/>
            </a:pP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16891278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Problem Statement</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1" name="文本框"/>
          <p:cNvSpPr>
            <a:spLocks noGrp="1"/>
          </p:cNvSpPr>
          <p:nvPr>
            <p:ph type="body" idx="1"/>
          </p:nvPr>
        </p:nvSpPr>
        <p:spPr>
          <a:xfrm>
            <a:off x="604803" y="1218582"/>
            <a:ext cx="11029615" cy="46733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3200" b="0" i="0" u="none" strike="noStrike" kern="1200" cap="none" spc="0" baseline="0">
                <a:solidFill>
                  <a:srgbClr val="0F0F0F"/>
                </a:solidFill>
                <a:latin typeface="Century Gothic" charset="0"/>
                <a:ea typeface="Century Gothic" charset="0"/>
                <a:cs typeface="Century Gothic"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84810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charset="0"/>
                <a:cs typeface="Arial" pitchFamily="34" charset="0"/>
              </a:rPr>
              <a:t>Proposed Solution</a:t>
            </a:r>
            <a:endParaRPr lang="zh-CN" altLang="en-US" sz="4400" b="0" i="0" u="none" strike="noStrike" kern="1200" cap="none" spc="0" baseline="0">
              <a:solidFill>
                <a:schemeClr val="tx2"/>
              </a:solidFill>
              <a:latin typeface="Century Gothic" charset="0"/>
              <a:ea typeface="宋体" charset="0"/>
              <a:cs typeface="Lucida Sans"/>
            </a:endParaRPr>
          </a:p>
        </p:txBody>
      </p:sp>
      <p:sp>
        <p:nvSpPr>
          <p:cNvPr id="43"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Collection: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Gather historical data on bike rentals, including time, date, location, and other relevant factors.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Data Preprocessing:</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Clean and preprocess the collected data to handle missing values, outliers, and inconsistencies.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Feature engineering to extract relevant features from the data that might impact bike demand.</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Machine Learning Algorithm:</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Deployment:</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charset="0"/>
              <a:ea typeface="宋体" charset="0"/>
              <a:cs typeface="Calibri" charset="0"/>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Evaluation:</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charset="0"/>
              <a:ea typeface="宋体" charset="0"/>
              <a:cs typeface="Calibri" charset="0"/>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1" i="0" u="none" strike="noStrike" kern="1200" cap="none" spc="0" baseline="0">
                <a:solidFill>
                  <a:schemeClr val="tx1"/>
                </a:solidFill>
                <a:latin typeface="Calibri" charset="0"/>
                <a:ea typeface="Century Gothic" charset="0"/>
                <a:cs typeface="Century Gothic" charset="0"/>
              </a:rPr>
              <a:t>Fine-tune the model based on feedback and continuous monitoring of prediction accuracy.</a:t>
            </a:r>
            <a:endParaRPr lang="en-US" altLang="zh-CN" sz="1200" b="1" i="0" u="none" strike="noStrike" kern="1200" cap="none" spc="0" baseline="0">
              <a:solidFill>
                <a:schemeClr val="tx1"/>
              </a:solidFill>
              <a:latin typeface="Calibri" charset="0"/>
              <a:ea typeface="宋体" charset="0"/>
              <a:cs typeface="Lucida Sans"/>
            </a:endParaRPr>
          </a:p>
          <a:p>
            <a:pPr marL="629920" lvl="1" indent="-305435" algn="l">
              <a:lnSpc>
                <a:spcPct val="100000"/>
              </a:lnSpc>
              <a:spcBef>
                <a:spcPts val="1000"/>
              </a:spcBef>
              <a:spcAft>
                <a:spcPts val="0"/>
              </a:spcAft>
              <a:buClr>
                <a:srgbClr val="EF51A4"/>
              </a:buClr>
              <a:buSzPct val="80000"/>
              <a:buFont typeface="Wingdings 3" charset="2"/>
              <a:buChar char=""/>
            </a:pPr>
            <a:r>
              <a:rPr lang="en-US" altLang="zh-CN" sz="1200" b="0" i="0" u="none" strike="noStrike" kern="1200" cap="none" spc="0" baseline="0">
                <a:solidFill>
                  <a:schemeClr val="tx1"/>
                </a:solidFill>
                <a:latin typeface="Century Gothic" charset="0"/>
                <a:ea typeface="Century Gothic" charset="0"/>
                <a:cs typeface="Century Gothic" charset="0"/>
              </a:rPr>
              <a:t>Result:</a:t>
            </a:r>
            <a:endParaRPr lang="en-US" altLang="zh-CN" sz="12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endParaRPr lang="zh-CN" altLang="en-US" sz="16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196724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entury Gothic" charset="0"/>
                <a:cs typeface="Arial" pitchFamily="34" charset="0"/>
              </a:rPr>
              <a:t>System  Approach</a:t>
            </a:r>
            <a:endParaRPr lang="zh-CN" altLang="en-US" sz="4000" b="0" i="0" u="none" strike="noStrike" kern="1200" cap="none" spc="0" baseline="0">
              <a:solidFill>
                <a:schemeClr val="accent1"/>
              </a:solidFill>
              <a:latin typeface="Calibri Light" charset="0"/>
              <a:ea typeface="宋体" charset="0"/>
              <a:cs typeface="Calibri Light" charset="0"/>
            </a:endParaRPr>
          </a:p>
        </p:txBody>
      </p:sp>
      <p:sp>
        <p:nvSpPr>
          <p:cNvPr id="45"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1" i="0" u="none" strike="noStrike" kern="1200" cap="none" spc="0" baseline="0">
                <a:solidFill>
                  <a:srgbClr val="0F0F0F"/>
                </a:solidFill>
                <a:latin typeface="Century Gothic" charset="0"/>
                <a:ea typeface="Century Gothic" charset="0"/>
                <a:cs typeface="Century Gothic"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chemeClr val="tx1"/>
              </a:solidFill>
              <a:latin typeface="Century Gothic" charset="0"/>
              <a:ea typeface="宋体" charset="0"/>
              <a:cs typeface="Lucida Sans"/>
            </a:endParaRP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System requirements</a:t>
            </a:r>
          </a:p>
          <a:p>
            <a:pPr marL="305435" indent="-305435" algn="l">
              <a:lnSpc>
                <a:spcPct val="100000"/>
              </a:lnSpc>
              <a:spcBef>
                <a:spcPts val="1000"/>
              </a:spcBef>
              <a:spcAft>
                <a:spcPts val="0"/>
              </a:spcAft>
              <a:buClr>
                <a:srgbClr val="EF51A4"/>
              </a:buClr>
              <a:buSzPct val="80000"/>
              <a:buFont typeface="Wingdings 3" charset="2"/>
              <a:buChar char=""/>
            </a:pPr>
            <a:r>
              <a:rPr lang="en-US" altLang="zh-CN" sz="1800" b="1" i="0" u="none" strike="noStrike" kern="1200" cap="none" spc="0" baseline="0">
                <a:solidFill>
                  <a:srgbClr val="0F0F0F"/>
                </a:solidFill>
                <a:latin typeface="Century Gothic" charset="0"/>
                <a:ea typeface="宋体" charset="0"/>
                <a:cs typeface="Lucida Sans"/>
              </a:rPr>
              <a:t>Library required to build the model</a:t>
            </a:r>
            <a:endParaRPr lang="zh-CN" altLang="en-US" sz="1800" b="1" i="0" u="none" strike="noStrike" kern="1200" cap="none" spc="0" baseline="0">
              <a:solidFill>
                <a:srgbClr val="0F0F0F"/>
              </a:solidFill>
              <a:latin typeface="Century Gothic" charset="0"/>
              <a:ea typeface="宋体" charset="0"/>
              <a:cs typeface="Lucida Sans"/>
            </a:endParaRPr>
          </a:p>
        </p:txBody>
      </p:sp>
    </p:spTree>
    <p:extLst>
      <p:ext uri="{BB962C8B-B14F-4D97-AF65-F5344CB8AC3E}">
        <p14:creationId xmlns:p14="http://schemas.microsoft.com/office/powerpoint/2010/main" xmlns="" val="152263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Algorithm &amp; Deployment</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47"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80000"/>
              </a:lnSpc>
              <a:spcBef>
                <a:spcPts val="1000"/>
              </a:spcBef>
              <a:spcAft>
                <a:spcPts val="0"/>
              </a:spcAft>
              <a:buClr>
                <a:srgbClr val="EF51A4"/>
              </a:buClr>
              <a:buSzPct val="80000"/>
              <a:buFont typeface="Wingdings 3" charset="2"/>
              <a:buChar char=""/>
            </a:pPr>
            <a:r>
              <a:rPr lang="en-US" altLang="zh-CN" sz="1300" b="0" i="0" u="none" strike="noStrike" kern="1200" cap="none" spc="0" baseline="0">
                <a:solidFill>
                  <a:schemeClr val="tx1"/>
                </a:solidFill>
                <a:latin typeface="Century Gothic" charset="0"/>
                <a:ea typeface="Century Gothic" charset="0"/>
                <a:cs typeface="Century Gothic" charset="0"/>
              </a:rPr>
              <a:t>In the Algorithm section, describe the machine learning algorithm chosen for predicting bike counts. Here's an example structure for this section:</a:t>
            </a:r>
            <a:endParaRPr lang="en-US" altLang="zh-CN" sz="13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Algorithm Selection:</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Provide a brief overview of the chosen algorithm (e.g., time-series forecasting model, like ARIMA or LSTM) and justify its selection based on the problem statement and data characteristics.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Data Input:</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Specify the input features used by the algorithm, such as historical bike rental data, weather conditions, day of the week, and any other relevant factors.</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Training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Explain how the algorithm is trained using historical data. Highlight any specific considerations or techniques employed, such as cross-validation or hyperparameter tuning.</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r>
              <a:rPr lang="en-US" altLang="zh-CN" sz="1300" b="1" i="0" u="none" strike="noStrike" kern="1200" cap="none" spc="0" baseline="0">
                <a:solidFill>
                  <a:schemeClr val="tx1"/>
                </a:solidFill>
                <a:latin typeface="Century Gothic" charset="0"/>
                <a:ea typeface="Century Gothic" charset="0"/>
                <a:cs typeface="Century Gothic" charset="0"/>
              </a:rPr>
              <a:t>Prediction Process:</a:t>
            </a:r>
            <a:endParaRPr lang="en-US" altLang="zh-CN" sz="1300" b="0" i="0" u="none" strike="noStrike" kern="1200" cap="none" spc="0" baseline="0">
              <a:solidFill>
                <a:schemeClr val="tx1"/>
              </a:solidFill>
              <a:latin typeface="Century Gothic" charset="0"/>
              <a:ea typeface="宋体" charset="0"/>
              <a:cs typeface="Lucida Sans"/>
            </a:endParaRPr>
          </a:p>
          <a:p>
            <a:pPr marL="629920" lvl="1" indent="-305435" algn="l">
              <a:lnSpc>
                <a:spcPct val="80000"/>
              </a:lnSpc>
              <a:spcBef>
                <a:spcPts val="1000"/>
              </a:spcBef>
              <a:spcAft>
                <a:spcPts val="0"/>
              </a:spcAft>
              <a:buClr>
                <a:srgbClr val="EF51A4"/>
              </a:buClr>
              <a:buSzPct val="80000"/>
              <a:buFont typeface="Wingdings 3" charset="2"/>
              <a:buChar char=""/>
            </a:pPr>
            <a:r>
              <a:rPr lang="en-US" altLang="zh-CN" sz="1700" b="0" i="0" u="none" strike="noStrike" kern="1200" cap="none" spc="0" baseline="0">
                <a:solidFill>
                  <a:schemeClr val="tx1"/>
                </a:solidFill>
                <a:latin typeface="Century Gothic" charset="0"/>
                <a:ea typeface="Century Gothic" charset="0"/>
                <a:cs typeface="Century Gothic" charset="0"/>
              </a:rPr>
              <a:t>Detail how the trained algorithm makes predictions for future bike counts. Discuss any real-time data inputs considered during the prediction phase.</a:t>
            </a:r>
            <a:endParaRPr lang="en-US" altLang="zh-CN" sz="1700" b="0" i="0" u="none" strike="noStrike" kern="1200" cap="none" spc="0" baseline="0">
              <a:solidFill>
                <a:schemeClr val="tx1"/>
              </a:solidFill>
              <a:latin typeface="Century Gothic" charset="0"/>
              <a:ea typeface="宋体" charset="0"/>
              <a:cs typeface="Lucida Sans"/>
            </a:endParaRPr>
          </a:p>
          <a:p>
            <a:pPr marL="305435" indent="-305435" algn="l">
              <a:lnSpc>
                <a:spcPct val="80000"/>
              </a:lnSpc>
              <a:spcBef>
                <a:spcPts val="1000"/>
              </a:spcBef>
              <a:spcAft>
                <a:spcPts val="0"/>
              </a:spcAft>
              <a:buClr>
                <a:srgbClr val="EF51A4"/>
              </a:buClr>
              <a:buSzPct val="80000"/>
              <a:buFont typeface="Wingdings 3" charset="2"/>
              <a:buChar char=""/>
            </a:pPr>
            <a:endParaRPr lang="zh-CN" altLang="en-US" sz="19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41383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Result</a:t>
            </a:r>
            <a:endParaRPr lang="zh-CN" altLang="en-US" sz="4200" b="0" i="0" u="none" strike="noStrike" kern="1200" cap="none" spc="0" baseline="0">
              <a:solidFill>
                <a:schemeClr val="tx2"/>
              </a:solidFill>
              <a:latin typeface="Century Gothic" charset="0"/>
              <a:ea typeface="宋体" charset="0"/>
              <a:cs typeface="Lucida Sans"/>
            </a:endParaRPr>
          </a:p>
        </p:txBody>
      </p:sp>
      <p:pic>
        <p:nvPicPr>
          <p:cNvPr id="49" name="图片"/>
          <p:cNvPicPr>
            <a:picLocks noChangeAspect="1"/>
          </p:cNvPicPr>
          <p:nvPr/>
        </p:nvPicPr>
        <p:blipFill>
          <a:blip r:embed="rId3" cstate="print"/>
          <a:stretch>
            <a:fillRect/>
          </a:stretch>
        </p:blipFill>
        <p:spPr>
          <a:xfrm>
            <a:off x="844581" y="1590488"/>
            <a:ext cx="9559411" cy="4814793"/>
          </a:xfrm>
          <a:prstGeom prst="rect">
            <a:avLst/>
          </a:prstGeom>
          <a:noFill/>
          <a:ln w="12700" cap="flat" cmpd="sng">
            <a:noFill/>
            <a:prstDash val="solid"/>
            <a:miter/>
          </a:ln>
        </p:spPr>
      </p:pic>
    </p:spTree>
    <p:extLst>
      <p:ext uri="{BB962C8B-B14F-4D97-AF65-F5344CB8AC3E}">
        <p14:creationId xmlns:p14="http://schemas.microsoft.com/office/powerpoint/2010/main" xmlns="" val="42356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pic>
        <p:nvPicPr>
          <p:cNvPr id="50" name="图片"/>
          <p:cNvPicPr>
            <a:picLocks noChangeAspect="1"/>
          </p:cNvPicPr>
          <p:nvPr/>
        </p:nvPicPr>
        <p:blipFill>
          <a:blip r:embed="rId3" cstate="print"/>
          <a:stretch>
            <a:fillRect/>
          </a:stretch>
        </p:blipFill>
        <p:spPr>
          <a:xfrm>
            <a:off x="769482" y="637433"/>
            <a:ext cx="8993994" cy="5060357"/>
          </a:xfrm>
          <a:prstGeom prst="rect">
            <a:avLst/>
          </a:prstGeom>
          <a:noFill/>
          <a:ln w="12700" cap="flat" cmpd="sng">
            <a:noFill/>
            <a:prstDash val="solid"/>
            <a:miter/>
          </a:ln>
        </p:spPr>
      </p:pic>
    </p:spTree>
    <p:extLst>
      <p:ext uri="{BB962C8B-B14F-4D97-AF65-F5344CB8AC3E}">
        <p14:creationId xmlns:p14="http://schemas.microsoft.com/office/powerpoint/2010/main" xmlns="" val="17893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141940"/>
              <a:srgbClr val="8A3875"/>
            </a:duotone>
          </a:blip>
          <a:stretch/>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entury Gothic" charset="0"/>
                <a:cs typeface="Arial" pitchFamily="34" charset="0"/>
              </a:rPr>
              <a:t>Conclusion</a:t>
            </a:r>
            <a:endParaRPr lang="zh-CN" altLang="en-US" sz="4200" b="0" i="0" u="none" strike="noStrike" kern="1200" cap="none" spc="0" baseline="0">
              <a:solidFill>
                <a:schemeClr val="tx2"/>
              </a:solidFill>
              <a:latin typeface="Century Gothic" charset="0"/>
              <a:ea typeface="宋体" charset="0"/>
              <a:cs typeface="Lucida Sans"/>
            </a:endParaRPr>
          </a:p>
        </p:txBody>
      </p:sp>
      <p:sp>
        <p:nvSpPr>
          <p:cNvPr id="52"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ts val="1000"/>
              </a:spcBef>
              <a:spcAft>
                <a:spcPts val="0"/>
              </a:spcAft>
              <a:buClr>
                <a:srgbClr val="EF51A4"/>
              </a:buClr>
              <a:buSzPct val="80000"/>
              <a:buFont typeface="Wingdings 3" charset="2"/>
              <a:buChar char=""/>
            </a:pPr>
            <a:r>
              <a:rPr lang="en-US" altLang="zh-CN" sz="2000" b="0" i="0" u="none" strike="noStrike" kern="1200" cap="none" spc="0" baseline="0">
                <a:solidFill>
                  <a:srgbClr val="0F0F0F"/>
                </a:solidFill>
                <a:latin typeface="Century Gothic" charset="0"/>
                <a:ea typeface="Century Gothic" charset="0"/>
                <a:cs typeface="Century Gothic"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xmlns="" val="796470610"/>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3B3059"/>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TotalTime>
  <Words>703</Words>
  <Application>Yozo_Office</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SILENT KILLER AK</cp:lastModifiedBy>
  <cp:revision>7</cp:revision>
  <dcterms:created xsi:type="dcterms:W3CDTF">2024-04-02T14:01:15Z</dcterms:created>
  <dcterms:modified xsi:type="dcterms:W3CDTF">2024-04-11T14:07:14Z</dcterms:modified>
</cp:coreProperties>
</file>