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8" r:id="rId2"/>
    <p:sldId id="256" r:id="rId3"/>
    <p:sldId id="257" r:id="rId4"/>
    <p:sldId id="259" r:id="rId5"/>
    <p:sldId id="323" r:id="rId6"/>
    <p:sldId id="386" r:id="rId7"/>
    <p:sldId id="389" r:id="rId8"/>
    <p:sldId id="332" r:id="rId9"/>
    <p:sldId id="388" r:id="rId10"/>
    <p:sldId id="379" r:id="rId11"/>
    <p:sldId id="325" r:id="rId12"/>
    <p:sldId id="387" r:id="rId13"/>
    <p:sldId id="331" r:id="rId14"/>
    <p:sldId id="380" r:id="rId15"/>
    <p:sldId id="381" r:id="rId16"/>
    <p:sldId id="273" r:id="rId17"/>
    <p:sldId id="340" r:id="rId18"/>
    <p:sldId id="345" r:id="rId19"/>
    <p:sldId id="353" r:id="rId20"/>
    <p:sldId id="264" r:id="rId21"/>
    <p:sldId id="372" r:id="rId22"/>
    <p:sldId id="382" r:id="rId23"/>
    <p:sldId id="370" r:id="rId24"/>
    <p:sldId id="369" r:id="rId25"/>
    <p:sldId id="383" r:id="rId26"/>
    <p:sldId id="384" r:id="rId27"/>
    <p:sldId id="385" r:id="rId28"/>
    <p:sldId id="333" r:id="rId29"/>
    <p:sldId id="329" r:id="rId30"/>
    <p:sldId id="348" r:id="rId31"/>
    <p:sldId id="330" r:id="rId32"/>
    <p:sldId id="336" r:id="rId33"/>
    <p:sldId id="350" r:id="rId34"/>
    <p:sldId id="423" r:id="rId35"/>
    <p:sldId id="424" r:id="rId36"/>
    <p:sldId id="425" r:id="rId37"/>
    <p:sldId id="337" r:id="rId38"/>
    <p:sldId id="338" r:id="rId39"/>
    <p:sldId id="339" r:id="rId40"/>
    <p:sldId id="349" r:id="rId41"/>
    <p:sldId id="351" r:id="rId42"/>
    <p:sldId id="352" r:id="rId43"/>
    <p:sldId id="281" r:id="rId44"/>
    <p:sldId id="354" r:id="rId45"/>
    <p:sldId id="355" r:id="rId46"/>
    <p:sldId id="356" r:id="rId47"/>
    <p:sldId id="357" r:id="rId48"/>
    <p:sldId id="358" r:id="rId49"/>
    <p:sldId id="360" r:id="rId50"/>
    <p:sldId id="361" r:id="rId51"/>
    <p:sldId id="362" r:id="rId52"/>
    <p:sldId id="363" r:id="rId53"/>
    <p:sldId id="364"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3" r:id="rId75"/>
    <p:sldId id="411" r:id="rId76"/>
    <p:sldId id="412" r:id="rId77"/>
    <p:sldId id="414" r:id="rId78"/>
    <p:sldId id="415" r:id="rId79"/>
    <p:sldId id="416" r:id="rId80"/>
    <p:sldId id="417" r:id="rId81"/>
    <p:sldId id="418" r:id="rId82"/>
    <p:sldId id="419" r:id="rId83"/>
    <p:sldId id="373" r:id="rId84"/>
    <p:sldId id="374" r:id="rId85"/>
    <p:sldId id="368" r:id="rId86"/>
    <p:sldId id="375" r:id="rId87"/>
    <p:sldId id="376" r:id="rId88"/>
    <p:sldId id="377" r:id="rId89"/>
    <p:sldId id="420" r:id="rId90"/>
    <p:sldId id="421" r:id="rId91"/>
    <p:sldId id="42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a:srgbClr val="663300"/>
    <a:srgbClr val="0066FF"/>
    <a:srgbClr val="D1CC00"/>
    <a:srgbClr val="3D9B09"/>
    <a:srgbClr val="FF00FF"/>
    <a:srgbClr val="CC9900"/>
    <a:srgbClr val="0099FF"/>
    <a:srgbClr val="59E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65" autoAdjust="0"/>
  </p:normalViewPr>
  <p:slideViewPr>
    <p:cSldViewPr>
      <p:cViewPr varScale="1">
        <p:scale>
          <a:sx n="112" d="100"/>
          <a:sy n="112" d="100"/>
        </p:scale>
        <p:origin x="97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CDB2-8EFB-4BA6-A789-B0565617914E}" type="datetimeFigureOut">
              <a:rPr lang="en-US" smtClean="0"/>
              <a:pPr/>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5F2CA-9ACA-481A-9B92-6B0B69D01D38}" type="slidenum">
              <a:rPr lang="en-US" smtClean="0"/>
              <a:pPr/>
              <a:t>‹#›</a:t>
            </a:fld>
            <a:endParaRPr lang="en-US"/>
          </a:p>
        </p:txBody>
      </p:sp>
    </p:spTree>
    <p:extLst>
      <p:ext uri="{BB962C8B-B14F-4D97-AF65-F5344CB8AC3E}">
        <p14:creationId xmlns:p14="http://schemas.microsoft.com/office/powerpoint/2010/main" val="421622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11/19/2014</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11/19/2014</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11/19/2014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package" Target="../embeddings/Microsoft_PowerPoint_Presentation1.pptx"/></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ndex.php?title=N.M._Kishner&amp;action=edit&amp;redlink=1" TargetMode="External"/><Relationship Id="rId7"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hyperlink" Target="http://en.wikipedia.org/wiki/Rearrangement_reaction" TargetMode="External"/><Relationship Id="rId5" Type="http://schemas.openxmlformats.org/officeDocument/2006/relationships/hyperlink" Target="http://en.wikipedia.org/wiki/Alkyl_cycloalkane" TargetMode="External"/><Relationship Id="rId4" Type="http://schemas.openxmlformats.org/officeDocument/2006/relationships/hyperlink" Target="http://en.wikipedia.org/wiki/Nikolay_Zelinsk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petr0.com/out/Chemical_bond/encyclopedia.htm" TargetMode="External"/><Relationship Id="rId13" Type="http://schemas.openxmlformats.org/officeDocument/2006/relationships/hyperlink" Target="http://www.petr0.com/out/Cyclobutane/encyclopedia.htm" TargetMode="External"/><Relationship Id="rId3" Type="http://schemas.openxmlformats.org/officeDocument/2006/relationships/hyperlink" Target="http://www.petr0.com/out/Alkane/encyclopedia.htm" TargetMode="External"/><Relationship Id="rId7" Type="http://schemas.openxmlformats.org/officeDocument/2006/relationships/hyperlink" Target="http://www.petr0.com/out/Organic_compound/encyclopedia.htm" TargetMode="External"/><Relationship Id="rId12" Type="http://schemas.openxmlformats.org/officeDocument/2006/relationships/hyperlink" Target="http://www.petr0.com/out/Cyclopropane/encyclopedia.htm" TargetMode="External"/><Relationship Id="rId2" Type="http://schemas.openxmlformats.org/officeDocument/2006/relationships/hyperlink" Target="http://www.petr0.com/out/Petroleum/encyclopedia.htm" TargetMode="External"/><Relationship Id="rId1" Type="http://schemas.openxmlformats.org/officeDocument/2006/relationships/slideLayout" Target="../slideLayouts/slideLayout2.xml"/><Relationship Id="rId6" Type="http://schemas.openxmlformats.org/officeDocument/2006/relationships/hyperlink" Target="http://www.petr0.com/out/Molecule/encyclopedia.htm" TargetMode="External"/><Relationship Id="rId11" Type="http://schemas.openxmlformats.org/officeDocument/2006/relationships/hyperlink" Target="http://www.petr0.com/out/Chemical_formula/encyclopedia.htm" TargetMode="External"/><Relationship Id="rId5" Type="http://schemas.openxmlformats.org/officeDocument/2006/relationships/hyperlink" Target="http://www.petr0.com/out/Chemical_structure/encyclopedia.htm" TargetMode="External"/><Relationship Id="rId15" Type="http://schemas.openxmlformats.org/officeDocument/2006/relationships/hyperlink" Target="http://www.petr0.com/out/Cyclohexane/encyclopedia.htm" TargetMode="External"/><Relationship Id="rId10" Type="http://schemas.openxmlformats.org/officeDocument/2006/relationships/hyperlink" Target="http://www.petr0.com/out/Hydrogenation/encyclopedia.htm" TargetMode="External"/><Relationship Id="rId4" Type="http://schemas.openxmlformats.org/officeDocument/2006/relationships/hyperlink" Target="http://www.petr0.com/out/Carbon/encyclopedia.htm" TargetMode="External"/><Relationship Id="rId9" Type="http://schemas.openxmlformats.org/officeDocument/2006/relationships/hyperlink" Target="http://www.petr0.com/out/Hydrogen/encyclopedia.htm" TargetMode="External"/><Relationship Id="rId14" Type="http://schemas.openxmlformats.org/officeDocument/2006/relationships/hyperlink" Target="http://www.petr0.com/out/Cyclopentane/encyclopedia.ht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287588" y="1716088"/>
          <a:ext cx="4568825" cy="3425825"/>
        </p:xfrm>
        <a:graphic>
          <a:graphicData uri="http://schemas.openxmlformats.org/presentationml/2006/ole">
            <mc:AlternateContent xmlns:mc="http://schemas.openxmlformats.org/markup-compatibility/2006">
              <mc:Choice xmlns:v="urn:schemas-microsoft-com:vml" Requires="v">
                <p:oleObj spid="_x0000_s1027" name="Presentation" r:id="rId4" imgW="4568804" imgH="3425985" progId="PowerPoint.Show.12">
                  <p:embed/>
                </p:oleObj>
              </mc:Choice>
              <mc:Fallback>
                <p:oleObj name="Presentation" r:id="rId4" imgW="4568804" imgH="3425985" progId="PowerPoint.Show.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1716088"/>
                        <a:ext cx="456882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7" name="Picture 3" descr="C:\Documents and Settings\Sandeep\Desktop\Chemical Plant.jpg"/>
          <p:cNvPicPr>
            <a:picLocks noChangeAspect="1" noChangeArrowheads="1"/>
          </p:cNvPicPr>
          <p:nvPr/>
        </p:nvPicPr>
        <p:blipFill>
          <a:blip r:embed="rId6"/>
          <a:srcRect/>
          <a:stretch>
            <a:fillRect/>
          </a:stretch>
        </p:blipFill>
        <p:spPr bwMode="auto">
          <a:xfrm>
            <a:off x="0" y="0"/>
            <a:ext cx="9144000" cy="6858000"/>
          </a:xfrm>
          <a:prstGeom prst="rect">
            <a:avLst/>
          </a:prstGeom>
          <a:noFill/>
        </p:spPr>
      </p:pic>
      <p:sp>
        <p:nvSpPr>
          <p:cNvPr id="4" name="Rectangle 3"/>
          <p:cNvSpPr/>
          <p:nvPr/>
        </p:nvSpPr>
        <p:spPr>
          <a:xfrm>
            <a:off x="0" y="3505200"/>
            <a:ext cx="7315200" cy="1447800"/>
          </a:xfrm>
          <a:prstGeom prst="rect">
            <a:avLst/>
          </a:prstGeom>
          <a:solidFill>
            <a:schemeClr val="tx1">
              <a:lumMod val="75000"/>
              <a:lumOff val="25000"/>
              <a:alpha val="58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err="1" smtClean="0">
                <a:solidFill>
                  <a:schemeClr val="bg1"/>
                </a:solidFill>
              </a:rPr>
              <a:t>Cyclo</a:t>
            </a:r>
            <a:r>
              <a:rPr lang="en-US" sz="8000" b="1" dirty="0" smtClean="0">
                <a:solidFill>
                  <a:schemeClr val="bg1"/>
                </a:solidFill>
              </a:rPr>
              <a:t> Hexane</a:t>
            </a:r>
            <a:endParaRPr lang="en-US" sz="8000" b="1" dirty="0">
              <a:solidFill>
                <a:schemeClr val="bg1"/>
              </a:solidFill>
            </a:endParaRPr>
          </a:p>
        </p:txBody>
      </p:sp>
      <p:sp>
        <p:nvSpPr>
          <p:cNvPr id="5" name="Rectangle 4"/>
          <p:cNvSpPr/>
          <p:nvPr/>
        </p:nvSpPr>
        <p:spPr>
          <a:xfrm>
            <a:off x="0" y="2438400"/>
            <a:ext cx="3505200" cy="762000"/>
          </a:xfrm>
          <a:prstGeom prst="rect">
            <a:avLst/>
          </a:prstGeom>
          <a:solidFill>
            <a:schemeClr val="tx1">
              <a:lumMod val="75000"/>
              <a:lumOff val="25000"/>
              <a:alpha val="83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6">
                    <a:lumMod val="75000"/>
                  </a:schemeClr>
                </a:solidFill>
              </a:rPr>
              <a:t>MANFACTURE OF</a:t>
            </a:r>
            <a:endParaRPr lang="en-US" sz="36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dpcdsb.org/NR/rdonlyres/22300638-C9FC-439B-8040-A7C4A2C5D7EC/87305/history.gif"/>
          <p:cNvPicPr>
            <a:picLocks noGrp="1" noChangeAspect="1" noChangeArrowheads="1"/>
          </p:cNvPicPr>
          <p:nvPr>
            <p:ph type="pic" idx="1"/>
          </p:nvPr>
        </p:nvPicPr>
        <p:blipFill>
          <a:blip r:embed="rId2" cstate="print"/>
          <a:srcRect t="5984" b="5984"/>
          <a:stretch>
            <a:fillRect/>
          </a:stretch>
        </p:blipFill>
        <p:spPr bwMode="auto">
          <a:xfrm>
            <a:off x="1600200" y="533400"/>
            <a:ext cx="60198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381000" y="381000"/>
          <a:ext cx="7924800" cy="4495798"/>
        </p:xfrm>
        <a:graphic>
          <a:graphicData uri="http://schemas.openxmlformats.org/drawingml/2006/table">
            <a:tbl>
              <a:tblPr firstRow="1" bandRow="1">
                <a:tableStyleId>{5940675A-B579-460E-94D1-54222C63F5DA}</a:tableStyleId>
              </a:tblPr>
              <a:tblGrid>
                <a:gridCol w="1828800"/>
                <a:gridCol w="6096000"/>
              </a:tblGrid>
              <a:tr h="1716496">
                <a:tc>
                  <a:txBody>
                    <a:bodyPr/>
                    <a:lstStyle/>
                    <a:p>
                      <a:endParaRPr lang="en-US"/>
                    </a:p>
                  </a:txBody>
                  <a:tcPr/>
                </a:tc>
                <a:tc>
                  <a:txBody>
                    <a:bodyPr/>
                    <a:lstStyle/>
                    <a:p>
                      <a:endParaRPr lang="en-US"/>
                    </a:p>
                  </a:txBody>
                  <a:tcPr/>
                </a:tc>
              </a:tr>
              <a:tr h="632393">
                <a:tc>
                  <a:txBody>
                    <a:bodyPr/>
                    <a:lstStyle/>
                    <a:p>
                      <a:endParaRPr lang="en-US"/>
                    </a:p>
                  </a:txBody>
                  <a:tcPr/>
                </a:tc>
                <a:tc>
                  <a:txBody>
                    <a:bodyPr/>
                    <a:lstStyle/>
                    <a:p>
                      <a:endParaRPr lang="en-US"/>
                    </a:p>
                  </a:txBody>
                  <a:tcPr/>
                </a:tc>
              </a:tr>
              <a:tr h="903419">
                <a:tc>
                  <a:txBody>
                    <a:bodyPr/>
                    <a:lstStyle/>
                    <a:p>
                      <a:endParaRPr lang="en-US"/>
                    </a:p>
                  </a:txBody>
                  <a:tcPr/>
                </a:tc>
                <a:tc>
                  <a:txBody>
                    <a:bodyPr/>
                    <a:lstStyle/>
                    <a:p>
                      <a:endParaRPr lang="en-US"/>
                    </a:p>
                  </a:txBody>
                  <a:tcPr/>
                </a:tc>
              </a:tr>
              <a:tr h="1243490">
                <a:tc>
                  <a:txBody>
                    <a:bodyPr/>
                    <a:lstStyle/>
                    <a:p>
                      <a:endParaRPr lang="en-US"/>
                    </a:p>
                  </a:txBody>
                  <a:tcPr/>
                </a:tc>
                <a:tc>
                  <a:txBody>
                    <a:bodyPr/>
                    <a:lstStyle/>
                    <a:p>
                      <a:endParaRPr lang="en-US" dirty="0"/>
                    </a:p>
                  </a:txBody>
                  <a:tcPr/>
                </a:tc>
              </a:tr>
            </a:tbl>
          </a:graphicData>
        </a:graphic>
      </p:graphicFrame>
      <p:grpSp>
        <p:nvGrpSpPr>
          <p:cNvPr id="12" name="Group 11"/>
          <p:cNvGrpSpPr/>
          <p:nvPr/>
        </p:nvGrpSpPr>
        <p:grpSpPr>
          <a:xfrm>
            <a:off x="304800" y="5257800"/>
            <a:ext cx="8229600" cy="1600200"/>
            <a:chOff x="381000" y="4855029"/>
            <a:chExt cx="7924800" cy="2002971"/>
          </a:xfrm>
        </p:grpSpPr>
        <p:pic>
          <p:nvPicPr>
            <p:cNvPr id="10" name="Picture 2"/>
            <p:cNvPicPr>
              <a:picLocks noChangeAspect="1" noChangeArrowheads="1"/>
            </p:cNvPicPr>
            <p:nvPr/>
          </p:nvPicPr>
          <p:blipFill>
            <a:blip r:embed="rId2"/>
            <a:srcRect/>
            <a:stretch>
              <a:fillRect/>
            </a:stretch>
          </p:blipFill>
          <p:spPr bwMode="auto">
            <a:xfrm>
              <a:off x="381000" y="5410200"/>
              <a:ext cx="7924800" cy="1447800"/>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457200" y="4855029"/>
              <a:ext cx="3697514" cy="619704"/>
            </a:xfrm>
            <a:prstGeom prst="rect">
              <a:avLst/>
            </a:prstGeom>
            <a:noFill/>
          </p:spPr>
          <p:txBody>
            <a:bodyPr wrap="square" rtlCol="0">
              <a:spAutoFit/>
            </a:bodyPr>
            <a:lstStyle/>
            <a:p>
              <a:r>
                <a:rPr lang="en-US" b="1" dirty="0" smtClean="0">
                  <a:solidFill>
                    <a:srgbClr val="002060"/>
                  </a:solidFill>
                </a:rPr>
                <a:t>DIECKMANN CONDENSATION</a:t>
              </a:r>
              <a:endParaRPr lang="en-US" b="1" dirty="0">
                <a:solidFill>
                  <a:srgbClr val="002060"/>
                </a:solidFill>
              </a:endParaRPr>
            </a:p>
          </p:txBody>
        </p:sp>
      </p:grpSp>
      <p:graphicFrame>
        <p:nvGraphicFramePr>
          <p:cNvPr id="7" name="Table 6"/>
          <p:cNvGraphicFramePr>
            <a:graphicFrameLocks noGrp="1"/>
          </p:cNvGraphicFramePr>
          <p:nvPr/>
        </p:nvGraphicFramePr>
        <p:xfrm>
          <a:off x="228600" y="228601"/>
          <a:ext cx="8686800" cy="5029200"/>
        </p:xfrm>
        <a:graphic>
          <a:graphicData uri="http://schemas.openxmlformats.org/drawingml/2006/table">
            <a:tbl>
              <a:tblPr firstRow="1" bandRow="1">
                <a:tableStyleId>{5C22544A-7EE6-4342-B048-85BDC9FD1C3A}</a:tableStyleId>
              </a:tblPr>
              <a:tblGrid>
                <a:gridCol w="3215948"/>
                <a:gridCol w="5470852"/>
              </a:tblGrid>
              <a:tr h="2011680">
                <a:tc>
                  <a:txBody>
                    <a:bodyPr/>
                    <a:lstStyle/>
                    <a:p>
                      <a:pPr algn="ctr"/>
                      <a:endParaRPr lang="en-US" sz="1800" dirty="0" smtClean="0">
                        <a:solidFill>
                          <a:schemeClr val="bg1">
                            <a:lumMod val="95000"/>
                            <a:lumOff val="5000"/>
                          </a:schemeClr>
                        </a:solidFill>
                        <a:latin typeface="Times New Roman" pitchFamily="18" charset="0"/>
                        <a:cs typeface="Times New Roman" pitchFamily="18" charset="0"/>
                      </a:endParaRPr>
                    </a:p>
                    <a:p>
                      <a:pPr algn="ctr"/>
                      <a:r>
                        <a:rPr lang="en-US" sz="1800" dirty="0" smtClean="0">
                          <a:solidFill>
                            <a:schemeClr val="bg1">
                              <a:lumMod val="95000"/>
                              <a:lumOff val="5000"/>
                            </a:schemeClr>
                          </a:solidFill>
                          <a:latin typeface="Times New Roman" pitchFamily="18" charset="0"/>
                          <a:cs typeface="Times New Roman" pitchFamily="18" charset="0"/>
                        </a:rPr>
                        <a:t>1867</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b="1" dirty="0" err="1" smtClean="0">
                          <a:solidFill>
                            <a:schemeClr val="bg1">
                              <a:lumMod val="95000"/>
                              <a:lumOff val="5000"/>
                            </a:schemeClr>
                          </a:solidFill>
                          <a:latin typeface="Times New Roman" pitchFamily="18" charset="0"/>
                          <a:cs typeface="Times New Roman" pitchFamily="18" charset="0"/>
                        </a:rPr>
                        <a:t>Marcell</a:t>
                      </a:r>
                      <a:r>
                        <a:rPr lang="en-US" sz="1800" b="1" baseline="0" dirty="0" err="1" smtClean="0">
                          <a:solidFill>
                            <a:schemeClr val="bg1">
                              <a:lumMod val="95000"/>
                              <a:lumOff val="5000"/>
                            </a:schemeClr>
                          </a:solidFill>
                          <a:latin typeface="Times New Roman" pitchFamily="18" charset="0"/>
                          <a:cs typeface="Times New Roman" pitchFamily="18" charset="0"/>
                        </a:rPr>
                        <a:t>in</a:t>
                      </a:r>
                      <a:r>
                        <a:rPr lang="en-US" sz="1800" b="1" baseline="0" dirty="0" smtClean="0">
                          <a:solidFill>
                            <a:schemeClr val="bg1">
                              <a:lumMod val="95000"/>
                              <a:lumOff val="5000"/>
                            </a:schemeClr>
                          </a:solidFill>
                          <a:latin typeface="Times New Roman" pitchFamily="18" charset="0"/>
                          <a:cs typeface="Times New Roman" pitchFamily="18" charset="0"/>
                        </a:rPr>
                        <a:t> Berthelot </a:t>
                      </a:r>
                      <a:r>
                        <a:rPr lang="en-US" sz="1800" baseline="0" dirty="0" smtClean="0">
                          <a:solidFill>
                            <a:schemeClr val="bg1">
                              <a:lumMod val="95000"/>
                              <a:lumOff val="5000"/>
                            </a:schemeClr>
                          </a:solidFill>
                          <a:latin typeface="Times New Roman" pitchFamily="18" charset="0"/>
                          <a:cs typeface="Times New Roman" pitchFamily="18" charset="0"/>
                        </a:rPr>
                        <a:t>reduced benzene with </a:t>
                      </a:r>
                      <a:r>
                        <a:rPr lang="en-US" sz="1800" baseline="0" dirty="0" err="1" smtClean="0">
                          <a:solidFill>
                            <a:schemeClr val="bg1">
                              <a:lumMod val="95000"/>
                              <a:lumOff val="5000"/>
                            </a:schemeClr>
                          </a:solidFill>
                          <a:latin typeface="Times New Roman" pitchFamily="18" charset="0"/>
                          <a:cs typeface="Times New Roman" pitchFamily="18" charset="0"/>
                        </a:rPr>
                        <a:t>hyderoiodic</a:t>
                      </a:r>
                      <a:r>
                        <a:rPr lang="en-US" sz="1800" baseline="0" dirty="0" smtClean="0">
                          <a:solidFill>
                            <a:schemeClr val="bg1">
                              <a:lumMod val="95000"/>
                              <a:lumOff val="5000"/>
                            </a:schemeClr>
                          </a:solidFill>
                          <a:latin typeface="Times New Roman" pitchFamily="18" charset="0"/>
                          <a:cs typeface="Times New Roman" pitchFamily="18" charset="0"/>
                        </a:rPr>
                        <a:t> acid at </a:t>
                      </a:r>
                      <a:r>
                        <a:rPr lang="en-US" sz="1800" baseline="0" dirty="0" err="1" smtClean="0">
                          <a:solidFill>
                            <a:schemeClr val="bg1">
                              <a:lumMod val="95000"/>
                              <a:lumOff val="5000"/>
                            </a:schemeClr>
                          </a:solidFill>
                          <a:latin typeface="Times New Roman" pitchFamily="18" charset="0"/>
                          <a:cs typeface="Times New Roman" pitchFamily="18" charset="0"/>
                        </a:rPr>
                        <a:t>eleveted</a:t>
                      </a:r>
                      <a:r>
                        <a:rPr lang="en-US" sz="1800" baseline="0" dirty="0" smtClean="0">
                          <a:solidFill>
                            <a:schemeClr val="bg1">
                              <a:lumMod val="95000"/>
                              <a:lumOff val="5000"/>
                            </a:schemeClr>
                          </a:solidFill>
                          <a:latin typeface="Times New Roman" pitchFamily="18" charset="0"/>
                          <a:cs typeface="Times New Roman" pitchFamily="18" charset="0"/>
                        </a:rPr>
                        <a:t> </a:t>
                      </a:r>
                      <a:r>
                        <a:rPr lang="en-US" sz="1800" baseline="0" dirty="0" err="1" smtClean="0">
                          <a:solidFill>
                            <a:schemeClr val="bg1">
                              <a:lumMod val="95000"/>
                              <a:lumOff val="5000"/>
                            </a:schemeClr>
                          </a:solidFill>
                          <a:latin typeface="Times New Roman" pitchFamily="18" charset="0"/>
                          <a:cs typeface="Times New Roman" pitchFamily="18" charset="0"/>
                        </a:rPr>
                        <a:t>temeperatures</a:t>
                      </a:r>
                      <a:r>
                        <a:rPr lang="en-US" sz="1800" baseline="0" dirty="0" smtClean="0">
                          <a:solidFill>
                            <a:schemeClr val="bg1">
                              <a:lumMod val="95000"/>
                              <a:lumOff val="5000"/>
                            </a:schemeClr>
                          </a:solidFill>
                          <a:latin typeface="Times New Roman" pitchFamily="18" charset="0"/>
                          <a:cs typeface="Times New Roman" pitchFamily="18" charset="0"/>
                        </a:rPr>
                        <a:t>.</a:t>
                      </a:r>
                    </a:p>
                    <a:p>
                      <a:r>
                        <a:rPr lang="en-US" sz="1800" baseline="0" dirty="0" smtClean="0">
                          <a:solidFill>
                            <a:schemeClr val="bg1">
                              <a:lumMod val="95000"/>
                              <a:lumOff val="5000"/>
                            </a:schemeClr>
                          </a:solidFill>
                          <a:latin typeface="Times New Roman" pitchFamily="18" charset="0"/>
                          <a:cs typeface="Times New Roman" pitchFamily="18" charset="0"/>
                        </a:rPr>
                        <a:t>He incorrectly identified the reaction product as n-hexane ,but not only because of the </a:t>
                      </a:r>
                      <a:r>
                        <a:rPr lang="en-US" sz="1800" baseline="0" dirty="0" err="1" smtClean="0">
                          <a:solidFill>
                            <a:schemeClr val="bg1">
                              <a:lumMod val="95000"/>
                              <a:lumOff val="5000"/>
                            </a:schemeClr>
                          </a:solidFill>
                          <a:latin typeface="Times New Roman" pitchFamily="18" charset="0"/>
                          <a:cs typeface="Times New Roman" pitchFamily="18" charset="0"/>
                        </a:rPr>
                        <a:t>convinient</a:t>
                      </a:r>
                      <a:r>
                        <a:rPr lang="en-US" sz="1800" baseline="0" dirty="0" smtClean="0">
                          <a:solidFill>
                            <a:schemeClr val="bg1">
                              <a:lumMod val="95000"/>
                              <a:lumOff val="5000"/>
                            </a:schemeClr>
                          </a:solidFill>
                          <a:latin typeface="Times New Roman" pitchFamily="18" charset="0"/>
                          <a:cs typeface="Times New Roman" pitchFamily="18" charset="0"/>
                        </a:rPr>
                        <a:t> matching in boiling point @69C, but also he didn’t believe benzene was a cyclic molecule but rather some sort of association of acetylene .</a:t>
                      </a:r>
                      <a:endParaRPr lang="en-US" sz="1800" dirty="0">
                        <a:solidFill>
                          <a:schemeClr val="bg1">
                            <a:lumMod val="95000"/>
                            <a:lumOff val="5000"/>
                          </a:schemeClr>
                        </a:solidFill>
                        <a:latin typeface="Times New Roman" pitchFamily="18" charset="0"/>
                        <a:cs typeface="Times New Roman" pitchFamily="18" charset="0"/>
                      </a:endParaRPr>
                    </a:p>
                  </a:txBody>
                  <a:tcPr/>
                </a:tc>
              </a:tr>
              <a:tr h="640080">
                <a:tc>
                  <a:txBody>
                    <a:bodyPr/>
                    <a:lstStyle/>
                    <a:p>
                      <a:pPr algn="ctr"/>
                      <a:endParaRPr lang="en-US" sz="1800" dirty="0" smtClean="0">
                        <a:solidFill>
                          <a:schemeClr val="bg1">
                            <a:lumMod val="95000"/>
                            <a:lumOff val="5000"/>
                          </a:schemeClr>
                        </a:solidFill>
                        <a:latin typeface="Times New Roman" pitchFamily="18" charset="0"/>
                        <a:cs typeface="Times New Roman" pitchFamily="18" charset="0"/>
                      </a:endParaRPr>
                    </a:p>
                    <a:p>
                      <a:pPr algn="ctr"/>
                      <a:r>
                        <a:rPr lang="en-US" sz="1800" dirty="0" smtClean="0">
                          <a:solidFill>
                            <a:schemeClr val="bg1">
                              <a:lumMod val="95000"/>
                              <a:lumOff val="5000"/>
                            </a:schemeClr>
                          </a:solidFill>
                          <a:latin typeface="Times New Roman" pitchFamily="18" charset="0"/>
                          <a:cs typeface="Times New Roman" pitchFamily="18" charset="0"/>
                        </a:rPr>
                        <a:t>1870</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b="1" dirty="0" smtClean="0">
                          <a:solidFill>
                            <a:schemeClr val="bg1">
                              <a:lumMod val="95000"/>
                              <a:lumOff val="5000"/>
                            </a:schemeClr>
                          </a:solidFill>
                          <a:latin typeface="Times New Roman" pitchFamily="18" charset="0"/>
                          <a:cs typeface="Times New Roman" pitchFamily="18" charset="0"/>
                        </a:rPr>
                        <a:t>Adolf von Baeyer </a:t>
                      </a:r>
                      <a:r>
                        <a:rPr lang="en-US" sz="1800" dirty="0" smtClean="0">
                          <a:solidFill>
                            <a:schemeClr val="bg1">
                              <a:lumMod val="95000"/>
                              <a:lumOff val="5000"/>
                            </a:schemeClr>
                          </a:solidFill>
                          <a:latin typeface="Times New Roman" pitchFamily="18" charset="0"/>
                          <a:cs typeface="Times New Roman" pitchFamily="18" charset="0"/>
                        </a:rPr>
                        <a:t>repeated the reaction and pronounced the same reaction product </a:t>
                      </a:r>
                      <a:r>
                        <a:rPr lang="en-US" sz="1800" b="1" dirty="0" err="1" smtClean="0">
                          <a:solidFill>
                            <a:schemeClr val="bg1">
                              <a:lumMod val="95000"/>
                              <a:lumOff val="5000"/>
                            </a:schemeClr>
                          </a:solidFill>
                          <a:latin typeface="Times New Roman" pitchFamily="18" charset="0"/>
                          <a:cs typeface="Times New Roman" pitchFamily="18" charset="0"/>
                        </a:rPr>
                        <a:t>hexahydrobenzene</a:t>
                      </a:r>
                      <a:endParaRPr lang="en-US" sz="1800" b="0" dirty="0">
                        <a:solidFill>
                          <a:schemeClr val="bg1">
                            <a:lumMod val="95000"/>
                            <a:lumOff val="5000"/>
                          </a:schemeClr>
                        </a:solidFill>
                        <a:latin typeface="Times New Roman" pitchFamily="18" charset="0"/>
                        <a:cs typeface="Times New Roman" pitchFamily="18" charset="0"/>
                      </a:endParaRPr>
                    </a:p>
                  </a:txBody>
                  <a:tcPr/>
                </a:tc>
              </a:tr>
              <a:tr h="914400">
                <a:tc>
                  <a:txBody>
                    <a:bodyPr/>
                    <a:lstStyle/>
                    <a:p>
                      <a:pPr algn="ctr"/>
                      <a:endParaRPr lang="en-US" sz="1800" dirty="0" smtClean="0">
                        <a:solidFill>
                          <a:schemeClr val="bg1">
                            <a:lumMod val="95000"/>
                            <a:lumOff val="5000"/>
                          </a:schemeClr>
                        </a:solidFill>
                        <a:latin typeface="Times New Roman" pitchFamily="18" charset="0"/>
                        <a:cs typeface="Times New Roman" pitchFamily="18" charset="0"/>
                      </a:endParaRPr>
                    </a:p>
                    <a:p>
                      <a:pPr algn="ctr"/>
                      <a:r>
                        <a:rPr lang="en-US" sz="1800" dirty="0" smtClean="0">
                          <a:solidFill>
                            <a:schemeClr val="bg1">
                              <a:lumMod val="95000"/>
                              <a:lumOff val="5000"/>
                            </a:schemeClr>
                          </a:solidFill>
                          <a:latin typeface="Times New Roman" pitchFamily="18" charset="0"/>
                          <a:cs typeface="Times New Roman" pitchFamily="18" charset="0"/>
                        </a:rPr>
                        <a:t>1890</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kumimoji="0" lang="en-US" sz="1800" b="1" kern="1200" baseline="0" dirty="0" smtClean="0">
                          <a:solidFill>
                            <a:schemeClr val="bg1">
                              <a:lumMod val="95000"/>
                              <a:lumOff val="5000"/>
                            </a:schemeClr>
                          </a:solidFill>
                          <a:latin typeface="Times New Roman" pitchFamily="18" charset="0"/>
                          <a:ea typeface="+mn-ea"/>
                          <a:cs typeface="Times New Roman" pitchFamily="18" charset="0"/>
                        </a:rPr>
                        <a:t>Vladimir </a:t>
                      </a:r>
                      <a:r>
                        <a:rPr kumimoji="0" lang="en-US" sz="1800" b="1" kern="1200" baseline="0" dirty="0" err="1" smtClean="0">
                          <a:solidFill>
                            <a:schemeClr val="bg1">
                              <a:lumMod val="95000"/>
                              <a:lumOff val="5000"/>
                            </a:schemeClr>
                          </a:solidFill>
                          <a:latin typeface="Times New Roman" pitchFamily="18" charset="0"/>
                          <a:ea typeface="+mn-ea"/>
                          <a:cs typeface="Times New Roman" pitchFamily="18" charset="0"/>
                        </a:rPr>
                        <a:t>Markovnikov</a:t>
                      </a:r>
                      <a:r>
                        <a:rPr kumimoji="0" lang="en-US" sz="1800" b="1" kern="1200" baseline="0" dirty="0" smtClean="0">
                          <a:solidFill>
                            <a:schemeClr val="bg1">
                              <a:lumMod val="95000"/>
                              <a:lumOff val="5000"/>
                            </a:schemeClr>
                          </a:solidFill>
                          <a:latin typeface="Times New Roman" pitchFamily="18" charset="0"/>
                          <a:ea typeface="+mn-ea"/>
                          <a:cs typeface="Times New Roman" pitchFamily="18" charset="0"/>
                        </a:rPr>
                        <a:t> </a:t>
                      </a:r>
                      <a:r>
                        <a:rPr kumimoji="0" lang="en-US" sz="1800" kern="1200" baseline="0" dirty="0" smtClean="0">
                          <a:solidFill>
                            <a:schemeClr val="bg1">
                              <a:lumMod val="95000"/>
                              <a:lumOff val="5000"/>
                            </a:schemeClr>
                          </a:solidFill>
                          <a:latin typeface="Times New Roman" pitchFamily="18" charset="0"/>
                          <a:ea typeface="+mn-ea"/>
                          <a:cs typeface="Times New Roman" pitchFamily="18" charset="0"/>
                        </a:rPr>
                        <a:t>believed he was able to distill the same compound from Caucasus</a:t>
                      </a:r>
                    </a:p>
                    <a:p>
                      <a:r>
                        <a:rPr kumimoji="0" lang="en-US" sz="1800" kern="1200" baseline="0" dirty="0" smtClean="0">
                          <a:solidFill>
                            <a:schemeClr val="bg1">
                              <a:lumMod val="95000"/>
                              <a:lumOff val="5000"/>
                            </a:schemeClr>
                          </a:solidFill>
                          <a:latin typeface="Times New Roman" pitchFamily="18" charset="0"/>
                          <a:ea typeface="+mn-ea"/>
                          <a:cs typeface="Times New Roman" pitchFamily="18" charset="0"/>
                        </a:rPr>
                        <a:t>petroleum calling his concoction </a:t>
                      </a:r>
                      <a:r>
                        <a:rPr kumimoji="0" lang="en-US" sz="1800" b="1" kern="1200" baseline="0" dirty="0" err="1" smtClean="0">
                          <a:solidFill>
                            <a:schemeClr val="bg1">
                              <a:lumMod val="95000"/>
                              <a:lumOff val="5000"/>
                            </a:schemeClr>
                          </a:solidFill>
                          <a:latin typeface="Times New Roman" pitchFamily="18" charset="0"/>
                          <a:ea typeface="+mn-ea"/>
                          <a:cs typeface="Times New Roman" pitchFamily="18" charset="0"/>
                        </a:rPr>
                        <a:t>hexanaphtene</a:t>
                      </a:r>
                      <a:r>
                        <a:rPr kumimoji="0" lang="en-US" sz="1800" b="1" kern="1200" baseline="0" dirty="0" smtClean="0">
                          <a:solidFill>
                            <a:schemeClr val="bg1">
                              <a:lumMod val="95000"/>
                              <a:lumOff val="5000"/>
                            </a:schemeClr>
                          </a:solidFill>
                          <a:latin typeface="Times New Roman" pitchFamily="18" charset="0"/>
                          <a:ea typeface="+mn-ea"/>
                          <a:cs typeface="Times New Roman" pitchFamily="18" charset="0"/>
                        </a:rPr>
                        <a:t>.</a:t>
                      </a:r>
                      <a:endParaRPr lang="en-US" sz="1800" b="1" dirty="0">
                        <a:solidFill>
                          <a:schemeClr val="bg1">
                            <a:lumMod val="95000"/>
                            <a:lumOff val="5000"/>
                          </a:schemeClr>
                        </a:solidFill>
                        <a:latin typeface="Times New Roman" pitchFamily="18" charset="0"/>
                        <a:cs typeface="Times New Roman" pitchFamily="18" charset="0"/>
                      </a:endParaRPr>
                    </a:p>
                  </a:txBody>
                  <a:tcPr/>
                </a:tc>
              </a:tr>
              <a:tr h="1463040">
                <a:tc>
                  <a:txBody>
                    <a:bodyPr/>
                    <a:lstStyle/>
                    <a:p>
                      <a:pPr algn="ctr"/>
                      <a:endParaRPr lang="en-US" sz="1800" dirty="0" smtClean="0">
                        <a:solidFill>
                          <a:schemeClr val="bg1">
                            <a:lumMod val="95000"/>
                            <a:lumOff val="5000"/>
                          </a:schemeClr>
                        </a:solidFill>
                        <a:latin typeface="Times New Roman" pitchFamily="18" charset="0"/>
                        <a:cs typeface="Times New Roman" pitchFamily="18" charset="0"/>
                      </a:endParaRPr>
                    </a:p>
                    <a:p>
                      <a:pPr algn="ctr"/>
                      <a:r>
                        <a:rPr lang="en-US" sz="1800" dirty="0" smtClean="0">
                          <a:solidFill>
                            <a:schemeClr val="bg1">
                              <a:lumMod val="95000"/>
                              <a:lumOff val="5000"/>
                            </a:schemeClr>
                          </a:solidFill>
                          <a:latin typeface="Times New Roman" pitchFamily="18" charset="0"/>
                          <a:cs typeface="Times New Roman" pitchFamily="18" charset="0"/>
                        </a:rPr>
                        <a:t>1894</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b="1" dirty="0" smtClean="0">
                          <a:solidFill>
                            <a:schemeClr val="bg1">
                              <a:lumMod val="95000"/>
                              <a:lumOff val="5000"/>
                            </a:schemeClr>
                          </a:solidFill>
                          <a:latin typeface="Times New Roman" pitchFamily="18" charset="0"/>
                          <a:cs typeface="Times New Roman" pitchFamily="18" charset="0"/>
                        </a:rPr>
                        <a:t>1. Baeyer </a:t>
                      </a:r>
                      <a:r>
                        <a:rPr lang="en-US" sz="1800" dirty="0" smtClean="0">
                          <a:solidFill>
                            <a:schemeClr val="bg1">
                              <a:lumMod val="95000"/>
                              <a:lumOff val="5000"/>
                            </a:schemeClr>
                          </a:solidFill>
                          <a:latin typeface="Times New Roman" pitchFamily="18" charset="0"/>
                          <a:cs typeface="Times New Roman" pitchFamily="18" charset="0"/>
                        </a:rPr>
                        <a:t>synthesized cyclohexane starting with a </a:t>
                      </a:r>
                      <a:r>
                        <a:rPr lang="en-US" sz="1800" b="1" dirty="0" err="1" smtClean="0">
                          <a:solidFill>
                            <a:schemeClr val="bg1">
                              <a:lumMod val="95000"/>
                              <a:lumOff val="5000"/>
                            </a:schemeClr>
                          </a:solidFill>
                          <a:latin typeface="Times New Roman" pitchFamily="18" charset="0"/>
                          <a:cs typeface="Times New Roman" pitchFamily="18" charset="0"/>
                        </a:rPr>
                        <a:t>Dieckmann</a:t>
                      </a:r>
                      <a:r>
                        <a:rPr lang="en-US" sz="1800" b="1" dirty="0" smtClean="0">
                          <a:solidFill>
                            <a:schemeClr val="bg1">
                              <a:lumMod val="95000"/>
                              <a:lumOff val="5000"/>
                            </a:schemeClr>
                          </a:solidFill>
                          <a:latin typeface="Times New Roman" pitchFamily="18" charset="0"/>
                          <a:cs typeface="Times New Roman" pitchFamily="18" charset="0"/>
                        </a:rPr>
                        <a:t> </a:t>
                      </a:r>
                      <a:r>
                        <a:rPr lang="en-US" sz="1800" dirty="0" smtClean="0">
                          <a:solidFill>
                            <a:schemeClr val="bg1">
                              <a:lumMod val="95000"/>
                              <a:lumOff val="5000"/>
                            </a:schemeClr>
                          </a:solidFill>
                          <a:latin typeface="Times New Roman" pitchFamily="18" charset="0"/>
                          <a:cs typeface="Times New Roman" pitchFamily="18" charset="0"/>
                        </a:rPr>
                        <a:t>condensation of </a:t>
                      </a:r>
                      <a:r>
                        <a:rPr lang="en-US" sz="1800" dirty="0" err="1" smtClean="0">
                          <a:solidFill>
                            <a:schemeClr val="bg1">
                              <a:lumMod val="95000"/>
                              <a:lumOff val="5000"/>
                            </a:schemeClr>
                          </a:solidFill>
                          <a:latin typeface="Times New Roman" pitchFamily="18" charset="0"/>
                          <a:cs typeface="Times New Roman" pitchFamily="18" charset="0"/>
                        </a:rPr>
                        <a:t>pimelic</a:t>
                      </a:r>
                      <a:r>
                        <a:rPr lang="en-US" sz="1800" dirty="0" smtClean="0">
                          <a:solidFill>
                            <a:schemeClr val="bg1">
                              <a:lumMod val="95000"/>
                              <a:lumOff val="5000"/>
                            </a:schemeClr>
                          </a:solidFill>
                          <a:latin typeface="Times New Roman" pitchFamily="18" charset="0"/>
                          <a:cs typeface="Times New Roman" pitchFamily="18" charset="0"/>
                        </a:rPr>
                        <a:t> acid followed by multiple reductions</a:t>
                      </a:r>
                    </a:p>
                    <a:p>
                      <a:r>
                        <a:rPr lang="en-US" sz="1800" dirty="0" smtClean="0">
                          <a:solidFill>
                            <a:schemeClr val="bg1">
                              <a:lumMod val="95000"/>
                              <a:lumOff val="5000"/>
                            </a:schemeClr>
                          </a:solidFill>
                          <a:latin typeface="Times New Roman" pitchFamily="18" charset="0"/>
                          <a:cs typeface="Times New Roman" pitchFamily="18" charset="0"/>
                        </a:rPr>
                        <a:t>2. In the same year </a:t>
                      </a:r>
                      <a:r>
                        <a:rPr lang="en-US" sz="1800" b="1" dirty="0" smtClean="0">
                          <a:solidFill>
                            <a:schemeClr val="bg1">
                              <a:lumMod val="95000"/>
                              <a:lumOff val="5000"/>
                            </a:schemeClr>
                          </a:solidFill>
                          <a:latin typeface="Times New Roman" pitchFamily="18" charset="0"/>
                          <a:cs typeface="Times New Roman" pitchFamily="18" charset="0"/>
                        </a:rPr>
                        <a:t>E. Haworth</a:t>
                      </a:r>
                      <a:r>
                        <a:rPr lang="en-US" sz="1800" dirty="0" smtClean="0">
                          <a:solidFill>
                            <a:schemeClr val="bg1">
                              <a:lumMod val="95000"/>
                              <a:lumOff val="5000"/>
                            </a:schemeClr>
                          </a:solidFill>
                          <a:latin typeface="Times New Roman" pitchFamily="18" charset="0"/>
                          <a:cs typeface="Times New Roman" pitchFamily="18" charset="0"/>
                        </a:rPr>
                        <a:t> and </a:t>
                      </a:r>
                      <a:r>
                        <a:rPr lang="en-US" sz="1800" b="1" dirty="0" smtClean="0">
                          <a:solidFill>
                            <a:schemeClr val="bg1">
                              <a:lumMod val="95000"/>
                              <a:lumOff val="5000"/>
                            </a:schemeClr>
                          </a:solidFill>
                          <a:latin typeface="Times New Roman" pitchFamily="18" charset="0"/>
                          <a:cs typeface="Times New Roman" pitchFamily="18" charset="0"/>
                        </a:rPr>
                        <a:t>W.H. Perkin Jr</a:t>
                      </a:r>
                      <a:r>
                        <a:rPr lang="en-US" sz="1800" dirty="0" smtClean="0">
                          <a:solidFill>
                            <a:schemeClr val="bg1">
                              <a:lumMod val="95000"/>
                              <a:lumOff val="5000"/>
                            </a:schemeClr>
                          </a:solidFill>
                          <a:latin typeface="Times New Roman" pitchFamily="18" charset="0"/>
                          <a:cs typeface="Times New Roman" pitchFamily="18" charset="0"/>
                        </a:rPr>
                        <a:t>. did the same in a </a:t>
                      </a:r>
                      <a:r>
                        <a:rPr lang="en-US" sz="1800" b="1" dirty="0" err="1" smtClean="0">
                          <a:solidFill>
                            <a:schemeClr val="bg1">
                              <a:lumMod val="95000"/>
                              <a:lumOff val="5000"/>
                            </a:schemeClr>
                          </a:solidFill>
                          <a:latin typeface="Times New Roman" pitchFamily="18" charset="0"/>
                          <a:cs typeface="Times New Roman" pitchFamily="18" charset="0"/>
                        </a:rPr>
                        <a:t>Wurtz</a:t>
                      </a:r>
                      <a:r>
                        <a:rPr lang="en-US" sz="1800" b="1" dirty="0" smtClean="0">
                          <a:solidFill>
                            <a:schemeClr val="bg1">
                              <a:lumMod val="95000"/>
                              <a:lumOff val="5000"/>
                            </a:schemeClr>
                          </a:solidFill>
                          <a:latin typeface="Times New Roman" pitchFamily="18" charset="0"/>
                          <a:cs typeface="Times New Roman" pitchFamily="18" charset="0"/>
                        </a:rPr>
                        <a:t> reaction</a:t>
                      </a:r>
                      <a:r>
                        <a:rPr lang="en-US" sz="1800" dirty="0" smtClean="0">
                          <a:solidFill>
                            <a:schemeClr val="bg1">
                              <a:lumMod val="95000"/>
                              <a:lumOff val="5000"/>
                            </a:schemeClr>
                          </a:solidFill>
                          <a:latin typeface="Times New Roman" pitchFamily="18" charset="0"/>
                          <a:cs typeface="Times New Roman" pitchFamily="18" charset="0"/>
                        </a:rPr>
                        <a:t> of </a:t>
                      </a:r>
                      <a:r>
                        <a:rPr lang="en-US" sz="1800" b="1" dirty="0" smtClean="0">
                          <a:solidFill>
                            <a:schemeClr val="bg1">
                              <a:lumMod val="95000"/>
                              <a:lumOff val="5000"/>
                            </a:schemeClr>
                          </a:solidFill>
                          <a:latin typeface="Times New Roman" pitchFamily="18" charset="0"/>
                          <a:cs typeface="Times New Roman" pitchFamily="18" charset="0"/>
                        </a:rPr>
                        <a:t>1,6-dibromohexane</a:t>
                      </a:r>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28600" y="1066800"/>
            <a:ext cx="8610599" cy="1204982"/>
          </a:xfrm>
          <a:prstGeom prst="rect">
            <a:avLst/>
          </a:prstGeom>
          <a:noFill/>
        </p:spPr>
      </p:pic>
      <p:sp>
        <p:nvSpPr>
          <p:cNvPr id="3" name="Rectangle 2"/>
          <p:cNvSpPr/>
          <p:nvPr/>
        </p:nvSpPr>
        <p:spPr>
          <a:xfrm>
            <a:off x="990600" y="304800"/>
            <a:ext cx="6477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Wurtz</a:t>
            </a:r>
            <a:r>
              <a:rPr lang="en-US" sz="2400" dirty="0" smtClean="0">
                <a:latin typeface="Times New Roman" pitchFamily="18" charset="0"/>
                <a:cs typeface="Times New Roman" pitchFamily="18" charset="0"/>
              </a:rPr>
              <a:t> reaction of  1,6-dibromohexane</a:t>
            </a:r>
            <a:endParaRPr lang="en-US" sz="2400" dirty="0">
              <a:latin typeface="Times New Roman" pitchFamily="18" charset="0"/>
              <a:cs typeface="Times New Roman" pitchFamily="18" charset="0"/>
            </a:endParaRPr>
          </a:p>
        </p:txBody>
      </p:sp>
      <p:sp>
        <p:nvSpPr>
          <p:cNvPr id="8" name="Text Placeholder 7"/>
          <p:cNvSpPr>
            <a:spLocks noGrp="1"/>
          </p:cNvSpPr>
          <p:nvPr>
            <p:ph type="body" idx="1"/>
          </p:nvPr>
        </p:nvSpPr>
        <p:spPr>
          <a:xfrm>
            <a:off x="228600" y="2438400"/>
            <a:ext cx="8610600" cy="1746736"/>
          </a:xfrm>
        </p:spPr>
        <p:txBody>
          <a:bodyPr>
            <a:noAutofit/>
          </a:bodyPr>
          <a:lstStyle/>
          <a:p>
            <a:pPr lvl="0"/>
            <a:r>
              <a:rPr lang="en-US" sz="2400" dirty="0" smtClean="0">
                <a:solidFill>
                  <a:schemeClr val="bg1">
                    <a:lumMod val="95000"/>
                    <a:lumOff val="5000"/>
                  </a:schemeClr>
                </a:solidFill>
                <a:latin typeface="Times New Roman" pitchFamily="18" charset="0"/>
                <a:cs typeface="Times New Roman" pitchFamily="18" charset="0"/>
              </a:rPr>
              <a:t>Surprisingly their </a:t>
            </a:r>
            <a:r>
              <a:rPr lang="en-US" sz="2400" dirty="0" err="1" smtClean="0">
                <a:solidFill>
                  <a:schemeClr val="bg1">
                    <a:lumMod val="95000"/>
                    <a:lumOff val="5000"/>
                  </a:schemeClr>
                </a:solidFill>
                <a:latin typeface="Times New Roman" pitchFamily="18" charset="0"/>
                <a:cs typeface="Times New Roman" pitchFamily="18" charset="0"/>
              </a:rPr>
              <a:t>cyclohexanes</a:t>
            </a:r>
            <a:r>
              <a:rPr lang="en-US" sz="2400" dirty="0" smtClean="0">
                <a:solidFill>
                  <a:schemeClr val="bg1">
                    <a:lumMod val="95000"/>
                    <a:lumOff val="5000"/>
                  </a:schemeClr>
                </a:solidFill>
                <a:latin typeface="Times New Roman" pitchFamily="18" charset="0"/>
                <a:cs typeface="Times New Roman" pitchFamily="18" charset="0"/>
              </a:rPr>
              <a:t> boiled higher by 10°C than either </a:t>
            </a:r>
            <a:r>
              <a:rPr lang="en-US" sz="2400" dirty="0" err="1" smtClean="0">
                <a:solidFill>
                  <a:schemeClr val="bg1">
                    <a:lumMod val="95000"/>
                    <a:lumOff val="5000"/>
                  </a:schemeClr>
                </a:solidFill>
                <a:latin typeface="Times New Roman" pitchFamily="18" charset="0"/>
                <a:cs typeface="Times New Roman" pitchFamily="18" charset="0"/>
              </a:rPr>
              <a:t>hexahydrobenzene</a:t>
            </a:r>
            <a:r>
              <a:rPr lang="en-US" sz="2400" dirty="0" smtClean="0">
                <a:solidFill>
                  <a:schemeClr val="bg1">
                    <a:lumMod val="95000"/>
                    <a:lumOff val="5000"/>
                  </a:schemeClr>
                </a:solidFill>
                <a:latin typeface="Times New Roman" pitchFamily="18" charset="0"/>
                <a:cs typeface="Times New Roman" pitchFamily="18" charset="0"/>
              </a:rPr>
              <a:t> or </a:t>
            </a:r>
            <a:r>
              <a:rPr lang="en-US" sz="2400" dirty="0" err="1" smtClean="0">
                <a:solidFill>
                  <a:schemeClr val="bg1">
                    <a:lumMod val="95000"/>
                    <a:lumOff val="5000"/>
                  </a:schemeClr>
                </a:solidFill>
                <a:latin typeface="Times New Roman" pitchFamily="18" charset="0"/>
                <a:cs typeface="Times New Roman" pitchFamily="18" charset="0"/>
              </a:rPr>
              <a:t>hexanaphtene</a:t>
            </a:r>
            <a:r>
              <a:rPr lang="en-US" sz="2400" dirty="0" smtClean="0">
                <a:solidFill>
                  <a:schemeClr val="bg1">
                    <a:lumMod val="95000"/>
                    <a:lumOff val="5000"/>
                  </a:schemeClr>
                </a:solidFill>
                <a:latin typeface="Times New Roman" pitchFamily="18" charset="0"/>
                <a:cs typeface="Times New Roman" pitchFamily="18" charset="0"/>
              </a:rPr>
              <a:t> but this riddle was solved in 1895 by </a:t>
            </a:r>
            <a:r>
              <a:rPr lang="en-US" sz="2400" dirty="0" err="1" smtClean="0">
                <a:solidFill>
                  <a:schemeClr val="bg1">
                    <a:lumMod val="95000"/>
                    <a:lumOff val="5000"/>
                  </a:schemeClr>
                </a:solidFill>
                <a:latin typeface="Times New Roman" pitchFamily="18" charset="0"/>
                <a:cs typeface="Times New Roman" pitchFamily="18" charset="0"/>
              </a:rPr>
              <a:t>Markovnikov</a:t>
            </a:r>
            <a:r>
              <a:rPr lang="en-US" sz="2400" dirty="0" smtClean="0">
                <a:solidFill>
                  <a:schemeClr val="bg1">
                    <a:lumMod val="95000"/>
                    <a:lumOff val="5000"/>
                  </a:schemeClr>
                </a:solidFill>
                <a:latin typeface="Times New Roman" pitchFamily="18" charset="0"/>
                <a:cs typeface="Times New Roman" pitchFamily="18" charset="0"/>
              </a:rPr>
              <a:t>, </a:t>
            </a:r>
            <a:r>
              <a:rPr lang="en-US" sz="2400" dirty="0" smtClean="0">
                <a:solidFill>
                  <a:schemeClr val="bg1">
                    <a:lumMod val="95000"/>
                    <a:lumOff val="5000"/>
                  </a:schemeClr>
                </a:solidFill>
                <a:latin typeface="Times New Roman" pitchFamily="18" charset="0"/>
                <a:cs typeface="Times New Roman" pitchFamily="18" charset="0"/>
                <a:hlinkClick r:id="rId3"/>
              </a:rPr>
              <a:t> N.M. </a:t>
            </a:r>
            <a:r>
              <a:rPr lang="en-US" sz="2400" dirty="0" err="1" smtClean="0">
                <a:solidFill>
                  <a:schemeClr val="bg1">
                    <a:lumMod val="95000"/>
                    <a:lumOff val="5000"/>
                  </a:schemeClr>
                </a:solidFill>
                <a:latin typeface="Times New Roman" pitchFamily="18" charset="0"/>
                <a:cs typeface="Times New Roman" pitchFamily="18" charset="0"/>
                <a:hlinkClick r:id="rId3"/>
              </a:rPr>
              <a:t>Kishner</a:t>
            </a:r>
            <a:r>
              <a:rPr lang="en-US" sz="2400" u="sng" dirty="0" smtClean="0">
                <a:solidFill>
                  <a:schemeClr val="bg1">
                    <a:lumMod val="95000"/>
                    <a:lumOff val="5000"/>
                  </a:schemeClr>
                </a:solidFill>
                <a:latin typeface="Times New Roman" pitchFamily="18" charset="0"/>
                <a:cs typeface="Times New Roman" pitchFamily="18" charset="0"/>
              </a:rPr>
              <a:t> </a:t>
            </a:r>
            <a:r>
              <a:rPr lang="en-US" sz="2400" dirty="0" smtClean="0">
                <a:solidFill>
                  <a:schemeClr val="bg1">
                    <a:lumMod val="95000"/>
                    <a:lumOff val="5000"/>
                  </a:schemeClr>
                </a:solidFill>
                <a:latin typeface="Times New Roman" pitchFamily="18" charset="0"/>
                <a:cs typeface="Times New Roman" pitchFamily="18" charset="0"/>
              </a:rPr>
              <a:t>and </a:t>
            </a:r>
            <a:r>
              <a:rPr lang="en-US" sz="2400" dirty="0" smtClean="0">
                <a:solidFill>
                  <a:schemeClr val="bg1">
                    <a:lumMod val="95000"/>
                    <a:lumOff val="5000"/>
                  </a:schemeClr>
                </a:solidFill>
                <a:latin typeface="Times New Roman" pitchFamily="18" charset="0"/>
                <a:cs typeface="Times New Roman" pitchFamily="18" charset="0"/>
                <a:hlinkClick r:id="rId4"/>
              </a:rPr>
              <a:t> </a:t>
            </a:r>
            <a:r>
              <a:rPr lang="en-US" sz="2400" dirty="0" err="1" smtClean="0">
                <a:solidFill>
                  <a:schemeClr val="bg1">
                    <a:lumMod val="95000"/>
                    <a:lumOff val="5000"/>
                  </a:schemeClr>
                </a:solidFill>
                <a:latin typeface="Times New Roman" pitchFamily="18" charset="0"/>
                <a:cs typeface="Times New Roman" pitchFamily="18" charset="0"/>
                <a:hlinkClick r:id="rId4"/>
              </a:rPr>
              <a:t>Nikolay</a:t>
            </a:r>
            <a:r>
              <a:rPr lang="en-US" sz="2400" dirty="0" smtClean="0">
                <a:solidFill>
                  <a:schemeClr val="bg1">
                    <a:lumMod val="95000"/>
                    <a:lumOff val="5000"/>
                  </a:schemeClr>
                </a:solidFill>
                <a:latin typeface="Times New Roman" pitchFamily="18" charset="0"/>
                <a:cs typeface="Times New Roman" pitchFamily="18" charset="0"/>
                <a:hlinkClick r:id="rId4"/>
              </a:rPr>
              <a:t> </a:t>
            </a:r>
            <a:r>
              <a:rPr lang="en-US" sz="2400" dirty="0" err="1" smtClean="0">
                <a:solidFill>
                  <a:schemeClr val="bg1">
                    <a:lumMod val="95000"/>
                    <a:lumOff val="5000"/>
                  </a:schemeClr>
                </a:solidFill>
                <a:latin typeface="Times New Roman" pitchFamily="18" charset="0"/>
                <a:cs typeface="Times New Roman" pitchFamily="18" charset="0"/>
                <a:hlinkClick r:id="rId4"/>
              </a:rPr>
              <a:t>Zelinsky</a:t>
            </a:r>
            <a:r>
              <a:rPr lang="en-US" sz="2400" dirty="0" smtClean="0">
                <a:solidFill>
                  <a:schemeClr val="bg1">
                    <a:lumMod val="95000"/>
                    <a:lumOff val="5000"/>
                  </a:schemeClr>
                </a:solidFill>
                <a:latin typeface="Times New Roman" pitchFamily="18" charset="0"/>
                <a:cs typeface="Times New Roman" pitchFamily="18" charset="0"/>
              </a:rPr>
              <a:t> when they re-diagnosed </a:t>
            </a:r>
            <a:r>
              <a:rPr lang="en-US" sz="2400" dirty="0" err="1" smtClean="0">
                <a:solidFill>
                  <a:schemeClr val="bg1">
                    <a:lumMod val="95000"/>
                    <a:lumOff val="5000"/>
                  </a:schemeClr>
                </a:solidFill>
                <a:latin typeface="Times New Roman" pitchFamily="18" charset="0"/>
                <a:cs typeface="Times New Roman" pitchFamily="18" charset="0"/>
              </a:rPr>
              <a:t>hexahydrobenzene</a:t>
            </a:r>
            <a:r>
              <a:rPr lang="en-US" sz="2400" dirty="0" smtClean="0">
                <a:solidFill>
                  <a:schemeClr val="bg1">
                    <a:lumMod val="95000"/>
                    <a:lumOff val="5000"/>
                  </a:schemeClr>
                </a:solidFill>
                <a:latin typeface="Times New Roman" pitchFamily="18" charset="0"/>
                <a:cs typeface="Times New Roman" pitchFamily="18" charset="0"/>
              </a:rPr>
              <a:t> and </a:t>
            </a:r>
            <a:r>
              <a:rPr lang="en-US" sz="2400" dirty="0" err="1" smtClean="0">
                <a:solidFill>
                  <a:schemeClr val="bg1">
                    <a:lumMod val="95000"/>
                    <a:lumOff val="5000"/>
                  </a:schemeClr>
                </a:solidFill>
                <a:latin typeface="Times New Roman" pitchFamily="18" charset="0"/>
                <a:cs typeface="Times New Roman" pitchFamily="18" charset="0"/>
              </a:rPr>
              <a:t>hexanaphtene</a:t>
            </a:r>
            <a:r>
              <a:rPr lang="en-US" sz="2400" dirty="0" smtClean="0">
                <a:solidFill>
                  <a:schemeClr val="bg1">
                    <a:lumMod val="95000"/>
                    <a:lumOff val="5000"/>
                  </a:schemeClr>
                </a:solidFill>
                <a:latin typeface="Times New Roman" pitchFamily="18" charset="0"/>
                <a:cs typeface="Times New Roman" pitchFamily="18" charset="0"/>
              </a:rPr>
              <a:t> as </a:t>
            </a:r>
            <a:r>
              <a:rPr lang="en-US" sz="2400" dirty="0" smtClean="0">
                <a:solidFill>
                  <a:schemeClr val="bg1">
                    <a:lumMod val="95000"/>
                    <a:lumOff val="5000"/>
                  </a:schemeClr>
                </a:solidFill>
                <a:latin typeface="Times New Roman" pitchFamily="18" charset="0"/>
                <a:cs typeface="Times New Roman" pitchFamily="18" charset="0"/>
                <a:hlinkClick r:id="rId5"/>
              </a:rPr>
              <a:t> </a:t>
            </a:r>
            <a:r>
              <a:rPr lang="en-US" sz="2400" dirty="0" err="1" smtClean="0">
                <a:solidFill>
                  <a:schemeClr val="bg1">
                    <a:lumMod val="95000"/>
                    <a:lumOff val="5000"/>
                  </a:schemeClr>
                </a:solidFill>
                <a:latin typeface="Times New Roman" pitchFamily="18" charset="0"/>
                <a:cs typeface="Times New Roman" pitchFamily="18" charset="0"/>
                <a:hlinkClick r:id="rId5"/>
              </a:rPr>
              <a:t>methylcyclopentan</a:t>
            </a:r>
            <a:r>
              <a:rPr lang="en-US" sz="2400" u="sng" dirty="0" err="1" smtClean="0">
                <a:solidFill>
                  <a:schemeClr val="bg1">
                    <a:lumMod val="95000"/>
                    <a:lumOff val="5000"/>
                  </a:schemeClr>
                </a:solidFill>
                <a:latin typeface="Times New Roman" pitchFamily="18" charset="0"/>
                <a:cs typeface="Times New Roman" pitchFamily="18" charset="0"/>
              </a:rPr>
              <a:t>e</a:t>
            </a:r>
            <a:r>
              <a:rPr lang="en-US" sz="2400" dirty="0" smtClean="0">
                <a:solidFill>
                  <a:schemeClr val="bg1">
                    <a:lumMod val="95000"/>
                    <a:lumOff val="5000"/>
                  </a:schemeClr>
                </a:solidFill>
                <a:latin typeface="Times New Roman" pitchFamily="18" charset="0"/>
                <a:cs typeface="Times New Roman" pitchFamily="18" charset="0"/>
              </a:rPr>
              <a:t>, the result of an unexpected </a:t>
            </a:r>
            <a:r>
              <a:rPr lang="en-US" sz="2400" dirty="0" smtClean="0">
                <a:solidFill>
                  <a:schemeClr val="bg1">
                    <a:lumMod val="95000"/>
                    <a:lumOff val="5000"/>
                  </a:schemeClr>
                </a:solidFill>
                <a:latin typeface="Times New Roman" pitchFamily="18" charset="0"/>
                <a:cs typeface="Times New Roman" pitchFamily="18" charset="0"/>
                <a:hlinkClick r:id="rId6"/>
              </a:rPr>
              <a:t> rearrangement reactio</a:t>
            </a:r>
            <a:r>
              <a:rPr lang="en-US" sz="2400" u="sng" dirty="0" smtClean="0">
                <a:solidFill>
                  <a:schemeClr val="bg1">
                    <a:lumMod val="95000"/>
                    <a:lumOff val="5000"/>
                  </a:schemeClr>
                </a:solidFill>
                <a:latin typeface="Times New Roman" pitchFamily="18" charset="0"/>
                <a:cs typeface="Times New Roman" pitchFamily="18" charset="0"/>
              </a:rPr>
              <a:t>n</a:t>
            </a:r>
            <a:endParaRPr lang="en-US" sz="2400" dirty="0" smtClean="0">
              <a:solidFill>
                <a:schemeClr val="bg1">
                  <a:lumMod val="95000"/>
                  <a:lumOff val="5000"/>
                </a:schemeClr>
              </a:solidFill>
              <a:latin typeface="Times New Roman" pitchFamily="18" charset="0"/>
              <a:ea typeface="Times New Roman" pitchFamily="18" charset="0"/>
              <a:cs typeface="Times New Roman" pitchFamily="18" charset="0"/>
            </a:endParaRPr>
          </a:p>
        </p:txBody>
      </p:sp>
      <p:pic>
        <p:nvPicPr>
          <p:cNvPr id="15365" name="Picture 5"/>
          <p:cNvPicPr>
            <a:picLocks noChangeAspect="1" noChangeArrowheads="1"/>
          </p:cNvPicPr>
          <p:nvPr/>
        </p:nvPicPr>
        <p:blipFill>
          <a:blip r:embed="rId7"/>
          <a:srcRect/>
          <a:stretch>
            <a:fillRect/>
          </a:stretch>
        </p:blipFill>
        <p:spPr bwMode="auto">
          <a:xfrm>
            <a:off x="838200" y="4953000"/>
            <a:ext cx="7357532" cy="13532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2514600" cy="584775"/>
          </a:xfrm>
          <a:prstGeom prst="rect">
            <a:avLst/>
          </a:prstGeom>
          <a:noFill/>
        </p:spPr>
        <p:txBody>
          <a:bodyPr wrap="square" rtlCol="0">
            <a:spAutoFit/>
          </a:bodyPr>
          <a:lstStyle/>
          <a:p>
            <a:r>
              <a:rPr lang="en-US" sz="3200" b="1" dirty="0" smtClean="0">
                <a:solidFill>
                  <a:srgbClr val="FFFF00"/>
                </a:solidFill>
                <a:effectLst>
                  <a:outerShdw blurRad="38100" dist="38100" dir="2700000" algn="tl">
                    <a:srgbClr val="000000">
                      <a:alpha val="43137"/>
                    </a:srgbClr>
                  </a:outerShdw>
                </a:effectLst>
                <a:latin typeface="Chiller" pitchFamily="82" charset="0"/>
              </a:rPr>
              <a:t>APPLICATIONS:</a:t>
            </a:r>
            <a:endParaRPr lang="en-US" sz="3200" b="1" dirty="0">
              <a:solidFill>
                <a:srgbClr val="FFFF00"/>
              </a:solidFill>
              <a:effectLst>
                <a:outerShdw blurRad="38100" dist="38100" dir="2700000" algn="tl">
                  <a:srgbClr val="000000">
                    <a:alpha val="43137"/>
                  </a:srgbClr>
                </a:outerShdw>
              </a:effectLst>
              <a:latin typeface="Chiller" pitchFamily="82" charset="0"/>
            </a:endParaRPr>
          </a:p>
        </p:txBody>
      </p:sp>
      <p:sp>
        <p:nvSpPr>
          <p:cNvPr id="3" name="TextBox 2"/>
          <p:cNvSpPr txBox="1"/>
          <p:nvPr/>
        </p:nvSpPr>
        <p:spPr>
          <a:xfrm>
            <a:off x="381000" y="685800"/>
            <a:ext cx="8534400" cy="5940088"/>
          </a:xfrm>
          <a:prstGeom prst="rect">
            <a:avLst/>
          </a:prstGeom>
          <a:noFill/>
          <a:ln>
            <a:solidFill>
              <a:schemeClr val="tx1"/>
            </a:solidFill>
          </a:ln>
        </p:spPr>
        <p:txBody>
          <a:bodyPr wrap="square" rtlCol="0">
            <a:spAutoFit/>
          </a:bodyPr>
          <a:lstStyle/>
          <a:p>
            <a:r>
              <a:rPr lang="en-US" sz="2000" dirty="0" smtClean="0">
                <a:solidFill>
                  <a:schemeClr val="bg1"/>
                </a:solidFill>
                <a:latin typeface="Times New Roman" pitchFamily="18" charset="0"/>
                <a:cs typeface="Times New Roman" pitchFamily="18" charset="0"/>
              </a:rPr>
              <a:t>1.Commercially, most of </a:t>
            </a:r>
            <a:r>
              <a:rPr lang="en-US" sz="2000" b="1" dirty="0" smtClean="0">
                <a:solidFill>
                  <a:schemeClr val="bg1"/>
                </a:solidFill>
                <a:latin typeface="Times New Roman" pitchFamily="18" charset="0"/>
                <a:cs typeface="Times New Roman" pitchFamily="18" charset="0"/>
              </a:rPr>
              <a:t>cyclohexane</a:t>
            </a:r>
            <a:r>
              <a:rPr lang="en-US" sz="2000" dirty="0" smtClean="0">
                <a:solidFill>
                  <a:schemeClr val="bg1"/>
                </a:solidFill>
                <a:latin typeface="Times New Roman" pitchFamily="18" charset="0"/>
                <a:cs typeface="Times New Roman" pitchFamily="18" charset="0"/>
              </a:rPr>
              <a:t>  produced is converted into </a:t>
            </a:r>
            <a:r>
              <a:rPr lang="en-US" sz="2000" b="1" dirty="0" smtClean="0">
                <a:solidFill>
                  <a:schemeClr val="bg1"/>
                </a:solidFill>
                <a:latin typeface="Times New Roman" pitchFamily="18" charset="0"/>
                <a:cs typeface="Times New Roman" pitchFamily="18" charset="0"/>
              </a:rPr>
              <a:t>cyclohexanone</a:t>
            </a:r>
            <a:r>
              <a:rPr lang="en-US" sz="2000" dirty="0" smtClean="0">
                <a:solidFill>
                  <a:schemeClr val="bg1"/>
                </a:solidFill>
                <a:latin typeface="Times New Roman" pitchFamily="18" charset="0"/>
                <a:cs typeface="Times New Roman" pitchFamily="18" charset="0"/>
              </a:rPr>
              <a:t>, is the organic compound with the formula 5CO. The molecule consists of six-carbon cyclic molecule with a </a:t>
            </a:r>
            <a:r>
              <a:rPr lang="en-US" sz="2000" dirty="0" err="1" smtClean="0">
                <a:solidFill>
                  <a:schemeClr val="bg1"/>
                </a:solidFill>
                <a:latin typeface="Times New Roman" pitchFamily="18" charset="0"/>
                <a:cs typeface="Times New Roman" pitchFamily="18" charset="0"/>
              </a:rPr>
              <a:t>ketone</a:t>
            </a:r>
            <a:r>
              <a:rPr lang="en-US" sz="2000" dirty="0" smtClean="0">
                <a:solidFill>
                  <a:schemeClr val="bg1"/>
                </a:solidFill>
                <a:latin typeface="Times New Roman" pitchFamily="18" charset="0"/>
                <a:cs typeface="Times New Roman" pitchFamily="18" charset="0"/>
              </a:rPr>
              <a:t> functional group.</a:t>
            </a:r>
            <a:r>
              <a:rPr lang="en-US" sz="2000" b="1" dirty="0" smtClean="0">
                <a:solidFill>
                  <a:schemeClr val="bg1"/>
                </a:solidFill>
                <a:latin typeface="Times New Roman" pitchFamily="18" charset="0"/>
                <a:cs typeface="Times New Roman" pitchFamily="18" charset="0"/>
              </a:rPr>
              <a:t> This colorless oil has an </a:t>
            </a:r>
            <a:r>
              <a:rPr lang="en-US" sz="2000" b="1" dirty="0" err="1" smtClean="0">
                <a:solidFill>
                  <a:schemeClr val="bg1"/>
                </a:solidFill>
                <a:latin typeface="Times New Roman" pitchFamily="18" charset="0"/>
                <a:cs typeface="Times New Roman" pitchFamily="18" charset="0"/>
              </a:rPr>
              <a:t>odour</a:t>
            </a:r>
            <a:r>
              <a:rPr lang="en-US" sz="2000" b="1" dirty="0" smtClean="0">
                <a:solidFill>
                  <a:schemeClr val="bg1"/>
                </a:solidFill>
                <a:latin typeface="Times New Roman" pitchFamily="18" charset="0"/>
                <a:cs typeface="Times New Roman" pitchFamily="18" charset="0"/>
              </a:rPr>
              <a:t> reminiscent of pear drop sweets as well as acetone.</a:t>
            </a:r>
          </a:p>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2.</a:t>
            </a:r>
            <a:r>
              <a:rPr lang="en-US" sz="2000" b="1" dirty="0" smtClean="0">
                <a:solidFill>
                  <a:schemeClr val="bg1"/>
                </a:solidFill>
                <a:latin typeface="Times New Roman" pitchFamily="18" charset="0"/>
                <a:cs typeface="Times New Roman" pitchFamily="18" charset="0"/>
              </a:rPr>
              <a:t>Cyclohexanol</a:t>
            </a:r>
            <a:r>
              <a:rPr lang="en-US" sz="2000" dirty="0" smtClean="0">
                <a:solidFill>
                  <a:schemeClr val="bg1"/>
                </a:solidFill>
                <a:latin typeface="Times New Roman" pitchFamily="18" charset="0"/>
                <a:cs typeface="Times New Roman" pitchFamily="18" charset="0"/>
              </a:rPr>
              <a:t> ("KA oil") is the organic compound and is formed by</a:t>
            </a:r>
          </a:p>
          <a:p>
            <a:r>
              <a:rPr lang="en-US" sz="2000" b="1" dirty="0" smtClean="0">
                <a:solidFill>
                  <a:schemeClr val="bg1"/>
                </a:solidFill>
                <a:latin typeface="Times New Roman" pitchFamily="18" charset="0"/>
                <a:cs typeface="Times New Roman" pitchFamily="18" charset="0"/>
              </a:rPr>
              <a:t>catalytic oxidation</a:t>
            </a:r>
            <a:r>
              <a:rPr lang="en-US" sz="2000" dirty="0" smtClean="0">
                <a:solidFill>
                  <a:schemeClr val="bg1"/>
                </a:solidFill>
                <a:latin typeface="Times New Roman" pitchFamily="18" charset="0"/>
                <a:cs typeface="Times New Roman" pitchFamily="18" charset="0"/>
              </a:rPr>
              <a:t>. KA oil is then used as a raw material for </a:t>
            </a:r>
            <a:r>
              <a:rPr lang="en-US" sz="2000" dirty="0" err="1" smtClean="0">
                <a:solidFill>
                  <a:schemeClr val="bg1"/>
                </a:solidFill>
                <a:latin typeface="Times New Roman" pitchFamily="18" charset="0"/>
                <a:cs typeface="Times New Roman" pitchFamily="18" charset="0"/>
              </a:rPr>
              <a:t>adipic</a:t>
            </a:r>
            <a:r>
              <a:rPr lang="en-US" sz="2000" dirty="0" smtClean="0">
                <a:solidFill>
                  <a:schemeClr val="bg1"/>
                </a:solidFill>
                <a:latin typeface="Times New Roman" pitchFamily="18" charset="0"/>
                <a:cs typeface="Times New Roman" pitchFamily="18" charset="0"/>
              </a:rPr>
              <a:t> acid. </a:t>
            </a:r>
            <a:r>
              <a:rPr lang="en-US" sz="2000" dirty="0" err="1" smtClean="0">
                <a:solidFill>
                  <a:schemeClr val="bg1"/>
                </a:solidFill>
                <a:latin typeface="Times New Roman" pitchFamily="18" charset="0"/>
                <a:cs typeface="Times New Roman" pitchFamily="18" charset="0"/>
              </a:rPr>
              <a:t>Adipic</a:t>
            </a:r>
            <a:r>
              <a:rPr lang="en-US" sz="2000" dirty="0" smtClean="0">
                <a:solidFill>
                  <a:schemeClr val="bg1"/>
                </a:solidFill>
                <a:latin typeface="Times New Roman" pitchFamily="18" charset="0"/>
                <a:cs typeface="Times New Roman" pitchFamily="18" charset="0"/>
              </a:rPr>
              <a:t> acid is the organic compound with the formula 4(CO</a:t>
            </a:r>
            <a:r>
              <a:rPr lang="en-US" sz="1050" dirty="0" smtClean="0">
                <a:solidFill>
                  <a:schemeClr val="bg1"/>
                </a:solidFill>
                <a:latin typeface="Times New Roman" pitchFamily="18" charset="0"/>
                <a:cs typeface="Times New Roman" pitchFamily="18" charset="0"/>
              </a:rPr>
              <a:t>2</a:t>
            </a:r>
            <a:r>
              <a:rPr lang="en-US" sz="2000" dirty="0" smtClean="0">
                <a:solidFill>
                  <a:schemeClr val="bg1"/>
                </a:solidFill>
                <a:latin typeface="Times New Roman" pitchFamily="18" charset="0"/>
                <a:cs typeface="Times New Roman" pitchFamily="18" charset="0"/>
              </a:rPr>
              <a:t>H)</a:t>
            </a:r>
            <a:r>
              <a:rPr lang="en-US" sz="1050" dirty="0" smtClean="0">
                <a:solidFill>
                  <a:schemeClr val="bg1"/>
                </a:solidFill>
                <a:latin typeface="Times New Roman" pitchFamily="18" charset="0"/>
                <a:cs typeface="Times New Roman" pitchFamily="18" charset="0"/>
              </a:rPr>
              <a:t>2</a:t>
            </a:r>
            <a:r>
              <a:rPr lang="en-US" sz="2000" dirty="0" smtClean="0">
                <a:solidFill>
                  <a:schemeClr val="bg1"/>
                </a:solidFill>
                <a:latin typeface="Times New Roman" pitchFamily="18" charset="0"/>
                <a:cs typeface="Times New Roman" pitchFamily="18" charset="0"/>
              </a:rPr>
              <a:t>.From the industrial perspective, it is the most important </a:t>
            </a:r>
            <a:r>
              <a:rPr lang="en-US" sz="2000" b="1" dirty="0" err="1" smtClean="0">
                <a:solidFill>
                  <a:schemeClr val="bg1"/>
                </a:solidFill>
                <a:latin typeface="Times New Roman" pitchFamily="18" charset="0"/>
                <a:cs typeface="Times New Roman" pitchFamily="18" charset="0"/>
              </a:rPr>
              <a:t>dicarboxylic</a:t>
            </a:r>
            <a:r>
              <a:rPr lang="en-US" sz="2000" b="1" dirty="0" smtClean="0">
                <a:solidFill>
                  <a:schemeClr val="bg1"/>
                </a:solidFill>
                <a:latin typeface="Times New Roman" pitchFamily="18" charset="0"/>
                <a:cs typeface="Times New Roman" pitchFamily="18" charset="0"/>
              </a:rPr>
              <a:t> acid. </a:t>
            </a:r>
          </a:p>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3.</a:t>
            </a:r>
            <a:r>
              <a:rPr lang="en-US" sz="2000" b="1" dirty="0" smtClean="0">
                <a:solidFill>
                  <a:schemeClr val="bg1"/>
                </a:solidFill>
                <a:latin typeface="Times New Roman" pitchFamily="18" charset="0"/>
                <a:cs typeface="Times New Roman" pitchFamily="18" charset="0"/>
              </a:rPr>
              <a:t>Cyclohexane</a:t>
            </a:r>
            <a:r>
              <a:rPr lang="en-US" sz="2000" dirty="0" smtClean="0">
                <a:solidFill>
                  <a:schemeClr val="bg1"/>
                </a:solidFill>
                <a:latin typeface="Times New Roman" pitchFamily="18" charset="0"/>
                <a:cs typeface="Times New Roman" pitchFamily="18" charset="0"/>
              </a:rPr>
              <a:t> is also an important organic solvent.</a:t>
            </a:r>
          </a:p>
          <a:p>
            <a:pPr>
              <a:buFont typeface="Arial" pitchFamily="34" charset="0"/>
              <a:buChar char="•"/>
            </a:pPr>
            <a:r>
              <a:rPr lang="en-US" sz="2000" dirty="0" smtClean="0">
                <a:solidFill>
                  <a:schemeClr val="bg1"/>
                </a:solidFill>
                <a:latin typeface="Times New Roman" pitchFamily="18" charset="0"/>
                <a:cs typeface="Times New Roman" pitchFamily="18" charset="0"/>
              </a:rPr>
              <a:t>Used in Electroplating - Vapor Degreasing Solvents, </a:t>
            </a:r>
          </a:p>
          <a:p>
            <a:pPr>
              <a:buFont typeface="Arial" pitchFamily="34" charset="0"/>
              <a:buChar char="•"/>
            </a:pPr>
            <a:r>
              <a:rPr lang="en-US" sz="2000" dirty="0" smtClean="0">
                <a:solidFill>
                  <a:schemeClr val="bg1"/>
                </a:solidFill>
                <a:latin typeface="Times New Roman" pitchFamily="18" charset="0"/>
                <a:cs typeface="Times New Roman" pitchFamily="18" charset="0"/>
              </a:rPr>
              <a:t>Laboratory Chemicals, </a:t>
            </a:r>
          </a:p>
          <a:p>
            <a:pPr>
              <a:buFont typeface="Arial" pitchFamily="34" charset="0"/>
              <a:buChar char="•"/>
            </a:pPr>
            <a:r>
              <a:rPr lang="en-US" sz="2000" dirty="0" smtClean="0">
                <a:solidFill>
                  <a:schemeClr val="bg1"/>
                </a:solidFill>
                <a:latin typeface="Times New Roman" pitchFamily="18" charset="0"/>
                <a:cs typeface="Times New Roman" pitchFamily="18" charset="0"/>
              </a:rPr>
              <a:t>Solvents – Extraction,</a:t>
            </a:r>
          </a:p>
          <a:p>
            <a:pPr>
              <a:buFont typeface="Arial" pitchFamily="34" charset="0"/>
              <a:buChar char="•"/>
            </a:pPr>
            <a:r>
              <a:rPr lang="en-US" sz="2000" dirty="0" smtClean="0">
                <a:solidFill>
                  <a:schemeClr val="bg1"/>
                </a:solidFill>
                <a:latin typeface="Times New Roman" pitchFamily="18" charset="0"/>
                <a:cs typeface="Times New Roman" pitchFamily="18" charset="0"/>
              </a:rPr>
              <a:t> Machinery Mfg and Repair ,</a:t>
            </a:r>
          </a:p>
          <a:p>
            <a:pPr>
              <a:buFont typeface="Arial" pitchFamily="34" charset="0"/>
              <a:buChar char="•"/>
            </a:pPr>
            <a:r>
              <a:rPr lang="en-US" sz="2000" dirty="0" smtClean="0">
                <a:solidFill>
                  <a:schemeClr val="bg1"/>
                </a:solidFill>
                <a:latin typeface="Times New Roman" pitchFamily="18" charset="0"/>
                <a:cs typeface="Times New Roman" pitchFamily="18" charset="0"/>
              </a:rPr>
              <a:t> Rubber Manufacture,</a:t>
            </a:r>
          </a:p>
          <a:p>
            <a:pPr>
              <a:buFont typeface="Arial" pitchFamily="34" charset="0"/>
              <a:buChar char="•"/>
            </a:pPr>
            <a:r>
              <a:rPr lang="en-US" sz="2000" dirty="0" smtClean="0">
                <a:solidFill>
                  <a:schemeClr val="bg1"/>
                </a:solidFill>
                <a:latin typeface="Times New Roman" pitchFamily="18" charset="0"/>
                <a:cs typeface="Times New Roman" pitchFamily="18" charset="0"/>
              </a:rPr>
              <a:t> Solvents - Rubber Manufacture,</a:t>
            </a:r>
          </a:p>
          <a:p>
            <a:pPr>
              <a:buFont typeface="Arial" pitchFamily="34" charset="0"/>
              <a:buChar char="•"/>
            </a:pPr>
            <a:r>
              <a:rPr lang="en-US" sz="2000" dirty="0" smtClean="0">
                <a:solidFill>
                  <a:schemeClr val="bg1"/>
                </a:solidFill>
                <a:latin typeface="Times New Roman" pitchFamily="18" charset="0"/>
                <a:cs typeface="Times New Roman" pitchFamily="18" charset="0"/>
              </a:rPr>
              <a:t> Wood Stains &amp;Varnishes.</a:t>
            </a:r>
          </a:p>
          <a:p>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ubber.jpg"/>
          <p:cNvPicPr>
            <a:picLocks noChangeAspect="1"/>
          </p:cNvPicPr>
          <p:nvPr/>
        </p:nvPicPr>
        <p:blipFill>
          <a:blip r:embed="rId2"/>
          <a:stretch>
            <a:fillRect/>
          </a:stretch>
        </p:blipFill>
        <p:spPr>
          <a:xfrm>
            <a:off x="2971800" y="381000"/>
            <a:ext cx="5715000" cy="4343400"/>
          </a:xfrm>
          <a:prstGeom prst="rect">
            <a:avLst/>
          </a:prstGeom>
        </p:spPr>
      </p:pic>
      <p:sp>
        <p:nvSpPr>
          <p:cNvPr id="4" name="Rectangle 3"/>
          <p:cNvSpPr/>
          <p:nvPr/>
        </p:nvSpPr>
        <p:spPr>
          <a:xfrm>
            <a:off x="457200" y="457200"/>
            <a:ext cx="22860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1.Cyclohexane used in manufacture of rubber</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data:image/jpeg;base64,/9j/4AAQSkZJRgABAQAAAQABAAD/2wCEAAkGBxQTEhUUExQWFRUXGBwYFxgYGBwYGhcaHRgXFhgXFxgcHCggHB0lHBQXITEiJSkrLi4uFx8zODMsNygtLiwBCgoKDg0OGhAQGywkHyQsLiwsLCwsLCwsLCwsLCwsLCwsLCwsLCwsLCwsLCwsLCwsLCwsLCwsLDcsLCwsLCwsK//AABEIAMAAyAMBIgACEQEDEQH/xAAbAAACAgMBAAAAAAAAAAAAAAAEBQMGAAECB//EAEcQAAECBAMCCgYHBwMEAwAAAAECEQADBCEFEjFBUQYTIjJhcYGRobEjQlKSwdEUM3Jzk7LwFWJjgqLC4RYkJUNT0vGDlLP/xAAaAQACAwEBAAAAAAAAAAAAAAAAAQIDBAYF/8QAMREAAgECAgcHBAIDAAAAAAAAAAECAxEEIQUSExUxUZEyNEFSU3HBIiRhgnKBFDNC/9oADAMBAAIRAxEAPwC0YpinEz5EoIGRaJYslGqixLkE7BAs/hWniyoSGUP3k7/uoh4X06VTZKiWIlI2ttVeE6pQSlrFLbXuOkx5ODwVCdCEpRTbQ51Gm0G4fwumTFEGXLsAeYDr2CAp3DScJmXLJy5gD6MOR1xFKqJSMrJSHsCA7/FoOk0WY8lDHUlgO28at34Zf8LoQ2suZHivCudLICeLvvlJ+Uc03CqpVKzZJeZ9koeTRkyYoHKBpe4BHZcRNhdetSSUHKBuZJ7SC5EG7sP5EPavmByuFdYxJQgDYTIAHe0SS+FFWfVlfhJENsZxObLbMore7ZgQknaHSR4QrTWkzAFAKzByTc97CBaPw/poTqvmSr4RVYZ0S77paC/dHI4T1O0Sxv8ARJ+UOJ5kiS4p0OCx5SwT1qEVqfiJN0JEsOzAqU/WVEwbvw/poNq+YYOFFQ7ehP8AIiJJfCKqOyUG/hD4CCKWUFyldCczMGe3R0xW6hZJULBhZkgbegQbvw3kQbWXMdf6mqP4TfdJ+UYnhPUHTiT/ACIgjg3TIW2ZAVrq+4wgrk8oi7MbP0Qt34byIe0lzHCeElSdEyz1Skk9wvG1cJqgBylAG8yQ3lAvB6mzAWBu1x0GE2JSwH0h7vw3kQbWXMf/AOqqj+F+GmNjhVUbpX4SYrVLpBaJatgJ7IN34byIe0lzHP8Aqmo3Svwkxn+q5+6V+EmF66CaLGUsHdkU/c0QTadSeclSetJHnBu/DeRdB7SXMbf6rqN0r8JMbHCqo/hfhJhVJkZywUkdZAjE01ucj3h5Qbvw3kXQNpLmNP8AVdR/C/CT8ow8K5/8L8JPyhPLpVqUyUqUf3QVeUT/ALPOUFzq3MXbpdoe78N5ELaS5li4P47NnzTLmCWU8Ws2lpGiS14yAOCUsJqSHB9FM2KHqHeBGRzmkqcaOIcaeSsuH9l9OV1mN+EavTyx/AR5qjjFFZqeXmNglev2hE3CRXpZYyJPoUXL2526FsypC8o485RzQmWruALx0mj4/bU3+DJUf1NFXrF3lMzOR84uODSFKJYOyT2WjmmlpXMeYVndfJ4CWYOpZKSoiXNCeshxs5ykiNrK8xJWylFRSlJJYgsOiIsCpFJQrOAltXUkEHqd4YzafKcmeYtrAGaCk7gS+nVHUinmH/oI0a0wqbds23h2EiPGJBmgcUQuwdlAXbpIhecOUiYkzFIl8kMlaglR0cgbob0dWhA+slX5wznkndp8oKw9EvMwMljdRzEnruD5QkNq5zxSZkvi0rRmJdwtBADNpmeFiuCo0NVJABd7HsYKh3iVAktknJQkXKkq5RI0dSZTRPRUiiklFVMKRumv4HKYAApdJxMux40KGTkasfWA7N8CycApy5V9IL6gSx/5mGErFJyiQUTVAGx+k5HG/KxbvMFU9UczrkLHSqoK7bS2RoLDVjmgTRyy0tSkkWIUpAuRtzKjmXglKVlXoto5c4L1HspOvbDGVMkLJITT32qnp8gG8Y6Rh8tTvMkpcuOLUm24aF+0RGxLMiw2lkIIDSABtQtXgBoYzFaKXMSlUuUCwvlkhR6jmWm/fGGUtNjiBA2AqBP/AOYgZNTMLpRUzJin0ChcDaCQBfrgsSuATcNChypM1IIuOJlJfocLe8Az5EpCsiklI2BSwnTVnW+2G8ytmu0+ROJ1A+ki3TYM8F0c1CUKP0UD7cwEk39bIfOGR/Aq/YyJhCkTZErp43N/SFDz2xDMwnKr6+QWNiejrWYeUqCUuiTKQTo8+46f0IMXSVCykGZLQ21JStfYVu0RvYlZFQqZCwcyVoUf3ZYL9uZoGnYWq2eWr+gP7qni/TKWpSoNUOka5ygE9FkxxOUrM0yewAcspAHiCXGrNDCxRZ1CkLtIt9q3eVwvnUiSVAASmteYfEPF1XMllTBFVPG1SAkflSLRNhcqlCykU0xCtvGBHx2w7tisVrgpQJStSzMBUELGXLq6TfPmLdTRkWZxxk0JSoAJU55OW6S3NN9N0bjk9MP7r+l8mqgrxEfCFXppY/go/uiv0ThJIUQQ7HTuvDrhKqWmegqWx4mXbK/t9MKKCdZbO1wLs4vsY746PRvdafsY62U2GSahS3zLUe3vYaQRS1soEZRNvrzbeb+EQYeqwvr+vaEC4Wl2H629MbWiA9TMClJXmmnc6Q3Y6/KJa4yCOXLA/wDjQCe+F9POmAlOdQSG6tBvEF00lSjyZiQRcMU6OXPZbWIjuEU2GSVpzIEsE65y56iEy/jAFUJ2fLTlEtjymSteazesmzb2h5S1E4clEzNuAAPcRbbE0jDZ+bOuxOrzcv5YAs/ATSxVt9YlZFwChz1sUu0M0cIDLIROqMi2Dp4tyH6AAB4wfU4aCH9D1qmLP90IxhEhKsxmUwPRmPxgyY7SSHCMUlqv9Ptuy3+ETzVUq0MqYFp+wW6baRX5FFK9RwUmzBagf3kgJV3GNnhBNlrIFI49taFpUrpu/nCa5DT5h6MPogGSlRf+GAOxwI0ihKUEy5bHdmQlKg9gTmJ67RkrhOdTRoc7c3zRDeXii+LzmRLA0AzkuegBDwZh9JW6TF6tItLpgRZhlSG386GUjHKtnMqUB0AkHpdKjBgq6o6U8v3D5kjygYUNUpRJQlObXKhD9mZSm7oAz5hcjFJ0wWXJSTsdz7oJjJuH1K1BXHSxZnEu7atzTAU3gVLWvOvjVKZrrQ3VZNoGVwMLsEkD7aSfyiDIf1BdTwQp1uuYMyyOcVLPcLNAKOCVOkghSC363mDZuEsOKMsFRDg5XtobgtENUaelR6aSo6NeyntyUOG7BBwI2uA1FFJTysssn2AXIO7kBvOOqafOIcYeClyxAykjYSCDB9HjtEXzSch+wVDwhtTYnSkOhBbolH5QP2JJfkTUtYoEhVImWelQ+KIW1GJr4xk0qH3lr/0RYZ3CCjBIEsk7fRAd5LQNMr5SznRTzFBmYMEnpLPft2QrLkO9vEEoVzDnK5QQ6VbdGSbJD2EZGpYWZilCSZUvIpxy1OcpYuQADeMjktMd6/VfJop9kr/ClH+6lHYZMvzX84ClVSrpTLlWsVFJc9J3mG/CWmzz5TKSGko5xCXurR9sJZKcsxYtY7Ljvjo9Hd1p+xmrdtjOipsgAK0bLhRIZ+rogPDlXbUPax3mOaakQoDMkGO5YkI/6xBBuChmL3AOa8bblcVkw+h+sLFrDTq6FJPnB+KyyQjOFMFbQs6g+3bZvhPS1KSs5TnDB9Be/wBoQyrFJylksQoOWQLOoahI29EJgal0KeVyTofVO8boyllypavShvZJSWfW6bE+AiSkli9gbH1Qd3srECYgOaekbCnYd5MFgvYaGdJJIBTazkgC+4AfGDsOTJcNVZegJSnuLmFEojiZobUoLuLc6FmHqOYOoAbbv1sNsRbbJRsely8jfXFXTn+ULKyjoyoKmTlFWz0qj4AwPLmy1oBM6WEJ0CWcdZIKiewQRLwyWs8mcpLM+XpYi5ttgRJt34AsxCGPFGcs7FFExQbdoPOIammmc6TIqM49pSUJPYHUR0OId0mESUHMFrUelZ+EHmXL6IdwUTzqXJxBN5oW5a5ykltIOTi9YNVq7UD5Rap+H0qi6kofrb4wPUyKYJOWYiWrYSskDszXgUo8iLhLmBU+Kz8rqWLsByAHO5yoAQfxFSrnTAjod/IAQunfRVsgTiuYq3IDgntceMV9NZMFTxSVrCUsls2p9ptAb+EO13kgctVZlyRhc486e4/mPkoRKnApPrS5R3ky37bkwlwszStaBMWAnMQzbOyHuGylEOqYo9bfKE01xHGSfAinYGg6CUOnigf7oil4QqWGRNQnoCCB3BcNqiScpyqILWYD5RT8QqZ6SQZqwesD4Qk34Dkl4hUnCFn0gQytyjctoSCkjxiCs4UTJakoKElTkEJX4uAobdIplfNWpTLmKU/tLJ8HgytSy6ZtqOj2hoIbuyLsi2SuEBnJXLKCDlUc2YHQHZlEZCXBi8yZrZC9nRv2RkclpnLFfqvk10M4gPDMOuV90j4wtkIkId5iknani3HYoK+ENOGHOlfdI+MJErck9W34x0OjX9tD2RnrL6mH0KwxYuLsdHG9o0kDOsHeT4vE8iuDMJEtTWcKKSek7IBVPeYo5cr+rq1o2sqihiOKSo51FB2MHBudRbziWpq5RSrIskkhgwHrFWoUdhgOpPKHUfP/ADBC5CASopDByWF2zNbvEILDCkIOo2K2JPq9QhfUEMNlx0b4YSK6lfnKFrAttDbWhZVVCLBCiq/7o27OUYdhXDpKeRMsfV9UHadoNvjA8o3H684kpmyTOpPqkHndBbtgZKycuuvX4PaFEkwrCkJJGZtrhQbuiebTpzkJAYmzH/MR4QH0zWJ0ZY7Um4giYQFXKddqCnwhpZiuTYTKCpoQ21tfGLojDpY2RUsMA40c1utk9+sW6WR+52EmFIsgKuE9EniXAAY9UUafoeaL/prRf8fI4o81/sknsOyKVMSWLZtdgHmYEshS4gvBs/7mXf1gfGN1av8AkFizZh6rjZ2x1gimqEFi+YbQTrHGIp/5KZvcG5Y7Noi+mszNWeRYaBYE6YDlGuqlJ7m8odYNPBHqi+2YQfdaFOGP9JmgPoXyqHi+vWIbYATkLZmfYQR43iFQsovgNKhYyl8rdKi3eBFBrykrLBHYlSx3R6FOByln7Gfxjz/GFELU5Vt500DZvEVx4MunxRV6xZCgLgfd5Pi8NK6W8ykYao9nXleMI6ps4ZuwlXiYsK5eabRAN9X0n19xiSKajJ8DT6Wb9hezoO2NxmAXmTuhC/lGRyOmu9fqvk3YZ/QL+Gj8bKb/ALKW8YR0szKbvtG7yEOuGpadK+5R5mExTHt6Perh4eyK6qu2MKZdydj6/wCbR1NrpaSUqkhR9tKrkEbQ+yBaKcQb36Xv3x1VKBmkvsGvV1x6JSiWdWBahlQUM+u14NnzHSrqP9pjUmRKU3GzOK9lTEpJYODu0G/bBc+jl8WpQnoVyVNluSco+IgeYjiilJUpLgHr/miH9n5yEy0uomzd/wAI7w9d0npHmY4xMkBbEgguCLEMdhgAYSKVaETs6VJ5A1DeuIUU8xD7InpcQqS7THs7lwWHSCN8RVAnTQEqUSASeerXfcmBWDMOwxszHK7nnEoPYsQTUglRBzM/tZu47YFwFwsB/WIO0adMF4lLZZNtdgbwgvmFsg/BlenFy/8AVp7OkXND7z3RRsCV6VO2+jN46xfUiCZOAtx1BMpQGY9TePRFAqk2L5e1RHgNY9DxsDiV2BttjzusmskkWvuEOPAU+INgyxx6dGcbLawdWST+0l7OSnTTWElDUETQol2IPiIf8IKria7jFJIChazuAQ794i6lkZKybVkOaBB+nTAwZjqHawNjshpweQ6SWGo1F++EtJjcoTlTR6wuCcvc46IZYHi8tIIJSOkrT2RComW0WlYsUxLgi3bcR5xiqjmU2Ua6JAi9LxmSA/GI94RR8UxCVmJADE7yXDdUQgsmXVHminVKyV3L3/Vosk2rVK+hziglKQUvq5zO3hEFRiFMEkCnGYg8tRPYyR841OnKVMpEqU6GKkpZgOUBp2RNFM8xjwfqk55oHrIUz2UGBOjRkRcGZYzzS2ktcZHH6b73+q+TbhuwB8NPrZX3KPjCOUrYYfcMx6WV9yj+6K80e5gVfCw9hT7TJ1WjSJjKudf1vHnHUtTxpcuNUZPgyLXiF4gxQnTUX7P1tjUnDwSArKHa5cXOhuIEPZ1/oQ4pCAGBy20cDYRoFoP9MXXuVNWGsvA5yLFJLbr+UBYzJI4wHW/z+EAYdUTQkZJhAbQ8obLB9IlxGfPUFJWsKAffu64asRzOsKma/ZPkPlBUo3hdhpv2fCD5Ju8RRNjLDsTp5dloZaCwLkA9JIBbtETYnOlTTmSshwLJCVjwUD4QjlgGcc21Q+EE1dGgKZoeV8yNnbIIw2oyTwGWpLjlCUoddrx6JKng6P2gjzEedUFGhRAZni4S+Dcpr5veMOVmOLa4BGPTPQqABJItoPEmPO5wTcLb3wSPdeLpi3B+SJalBNxvLxRa+UADs/8AcONrCm3fMK4+lRlVJl8sEc9RU535d1oHxOdMm1rTTmKUgDYBe7CEsjniHdaf+QI/dSfGL6STM1VtIZIo0msWCOSAojsFosWD4XKWDmSDpCilT/uVneFeUWHALBXZFdRllInn4PJyKaWnQtbS0efYjJAz9Zj1GdzVdR8o82xRHOiMG2mXTSTRU56bmHCvrKT7s/nhbO1hxT05VNpBvSfziJpFM3kF8Fjyp33aoyO+DCOVP+wr4xkcdpxfd/qvk3YbsAfDH6yV9yj+6EXFw+4Yj0kr7lH90IgI9zAd2h7Cn2mcpDROA4iICJJZaNM43zQk7Ea0MYMpqwpG8bnI8LjbujgiOFX1F4nCV0QkgvDA40ffY9G1Nx2iC6kBSykkJBLEuSw3sQDC6gVo7dDse4EjwPZDGvcKOv8AWNegk+cWJFTCafAyFJ9JLIUCxzAPY6Pr2RyaWYlyZawAHJykgdZEIqKYoDkqKX1Gw9Y0MEiSS/Mc6nIAfBoEhu4Wg+lcbSk/ruhjWG/ZCajllCgD0Q4qheIviNcAjDecOuPQkGPPcOTyhHoMvSCRKHEGxcehX1R5piCHBj03Ew8pfVHnGIJsYlDgKp2hBTI5YHTDuslf8i23Ik+JhSkssHcYsGOVkuXXomKLJKEh+1z5iNFNmOuMqCWTVzE7A/lFgwdLA9kKcFny1T5ikrCgp9G7Ie4VKZJBuer4xXULKIZO5quo+UeaY0tisfrbHpsxmL6R57wgRKCi6terd1xCnwZfUyaKROW+2HyqyZLRSzgjME5pbOzl31bogapTSpTbjFr6wlI8HMc1M1al0yMzoYqSkBgCSAbbTbWLIopqZjjgxXgqmoAIzS1WIdmBPOEZA/BcNNmfYX5GMjj9Od7f8V8m3Ddgk4Xj0kr7lHxhElMWDhWOXL+5R8YSNHt4Du0PZBPtM4AjahHYEdBI7NvxjYRNSol+jFXNBLAmw2DUw3TSp+kBJlji+VkI9cBLvme8S0eXkKCQkrkTCQN4cbYg42d0PjkVuWCn4/52RLPWQbpawOmW29oero05CsJDcQ7/AL73PWPjHWJ0ySlRVLSwkpIXtzMGT/iLYyXEqlEruHIdQA37s39LgnsMFBZBbTsI8DDA0ctlAJSEDIZSmzFZLZhlJ5W1wCGaJ8Vo0vNTLQApMxCUs4JzAuC5aGFjjCsKE91ImJEx7oO7eDB+KUCpTE3SxuLjtbSAJElBlhTEqZWZSQ5Qsc3lBQygdV3hsqomJQoAu0lCgXLlRsXII3wWzFYCoJoJ1EehSOaOqKRQ06lrzTkuoKyc4kpYE6k2v16RYqXEppSl5JcpJPK0I0B5O2BrkOLtxGGIB5ax0GPNapzma8XuoqZqksZQCSglRK9CxtYdUVSqpGlLVlSF5UqBSnRzflFRJYa2hxWQTd2IajB5ycqpjSwd5v7ovE3COuTOnyJSUMlCNSGKyWFx1DxhjjkpzOKkhJdGSY9ySWId9AO5o3wkw1p0lSEut8pIAunK9wTfQtptjRTaujLVTswBNAk1C0kWDsN0OaLB0K9ZQ00UdsdolpEwEpRkIBUsug5iWN7gH92HVGlL81IZQCWmC6d7HXZ3wpyVx0ouwBO4OShLWolRyjf0RTqqUkaDbHp8xaSnKUhlOC60i3fHmNVMDnSx3lW/dFady1xsKp6oIq0jjKSzvLuGf1t22BJpvElfMHGUz35H2vW3fARZHiQmOuC6vSzB/DXtI2btsZHHBNXpZnTLXtbYdm2MjjdOd7f8V8m/CW2YVwrPLl/co+MKGh3wmHpJf3KfjCdLR7eA7tT9kKfaZyDGRsiNhMbCBw0dpjbRkMRMExzMkbo0gwTLirsZku0LEpY6DqIcHrEdTLlwAOrQdABdoOmIG0QPMph0iL4tPNFUk1kRBOj7rf4hqTYMUm12Nx1g3EK5SWLOT2P4Q1npVxaCXIZgSAsdixfsVpA3mRQRTKFovOFzXQOqPO6ZV/0IvNApWQH0mn/dRDY0htVh5amvYx5rXhiXt12i81C+SXbT1p3/AIiKJWM5YDsHxMSghVHmhRN1gjhJeqpywPoh+9oRr/iB16xJj5KptOprBDX6xu0/W+L6fEzVFceYfNaoVlLW9VYR4LF4fYdLUX5Kz/JLWO+KxQ1Q427jsEwdyoeUJRcnJ2yFeaVQqqvcdLIdzpRylkq7JUseZigV4ues6qHkmLdXTpQQfq/wVnzU0VOtXut1JCR4PFcFky6TzEkxER1csqVLOuVLHve0Gz5dumJKaUwBh61hWuE8FLTVB9Za/wApjcF4En0qvsL/ACmMjjdNu+L/AFXybaEbQJeE/PlfdJ+MKQLw44SDlyvuk/GFKTHuYDu0PYjPtM0Uxpo7VHD3bSNojYEbIEbAeNtDEcERJKXGRsQmrqzDgTREtMSyi/XEmWK4fTkyUvqQsblQesjKLJfexSo22kclXXrHE6mJLjZGwohOrdGzui8pZ1T6xc8KbKLD/wCufN/GKbTi+n67Is+G1VgMqvxVjwieq7ZEboeKKmtn/llpT5xQcUHLLvqecQfAWi4zpjpPIT/MpSvCKbXKD3bqAhxTRGTT4Ciam8HyEhTOHYNAi0FWkHyUECJXsJK50iTlLhoNpaop9V+pTfCBBG0giDXY9VB37TZ/RP0FQI/LCyoUtZcsPGJQTHCxC1hpAvEjbeNExIQ+2NNERhmCfWH7tf5TGR1gqfSH7C/ymMjj9M96fsvk20LapJwk58v7pPxhSkw+xakM0y1IUggS0i60i9+npgL9jr3y/wARPzj1MHjcPChCMppNLmRlBtvIXqEcLG2Ghwhe+X+In5xo4Ov2pf4ifnGneGF9RdSOpLkLJZibLBowde+X+In5x2MJXvl/iJ+cPeGF9RdRakuQuCWiUCDDhK/al/iJ+cdpwtftS/fT84e8ML6i6hqS5AItpBEoxMrC175fvp+cZKw1YPOlt9tPziE8fhWv9i6jjGSfAiIjkJB11g00Ct8v30/OOVYcr2pfvp+cV0dJYfxmuo6lN+AKJAEHU9QtI5Kg3SH+McIoF+0j30/OJU0aval++n5xqWksL6i6lLpS5HUytmkc+24CFsyQNsMTRn2ke+n5xGcPV7SPfT84e8sL6i6hspcheZTRyV9EMP2er2pfvp+ca/Zyt8v30/ODeOF9SPUNlLkLpZiVJ3wV+zVvzpfvp+cZ+zV75fvp+cG8cJ6keobOfIFKt0Rq7YvmA1KJchCFLQCHcZgdpO+IJNRlWVcYk3L+lHLc2toGHyif+ZReakuqDUZSGjhaTF3qJylrzCeJe70iSE73G2NYXNUkK42ckuXSkTXy22KJcg6tshPGUkm9ZdUJQetaxVsGB4w/dr/KYyL1iFfLMlY4xBOQ+sNx6YyOe0pGNSvrxfgvk1UlaNm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data:image/jpeg;base64,/9j/4AAQSkZJRgABAQAAAQABAAD/2wCEAAkGBxQTEhUUExQWFRUXGBwYFxgYGBwYGhcaHRgXFhgXFxgcHCggHB0lHBQXITEiJSkrLi4uFx8zODMsNygtLiwBCgoKDg0OGhAQGywkHyQsLiwsLCwsLCwsLCwsLCwsLCwsLCwsLCwsLCwsLCwsLCwsLCwsLCwsLDcsLCwsLCwsK//AABEIAMAAyAMBIgACEQEDEQH/xAAbAAACAgMBAAAAAAAAAAAAAAAEBQMGAAECB//EAEcQAAECBAMCCgYHBwMEAwAAAAECEQADBCEFEjFBUQYTIjJhcYGRobEjQlKSwdEUM3Jzk7LwFWJjgqLC4RYkJUNT0vGDlLP/xAAaAQACAwEBAAAAAAAAAAAAAAAAAQIDBAYF/8QAMREAAgECAgcHBAIDAAAAAAAAAAECAxEEIQUSExUxUZEyNEFSU3HBIiRhgnKBFDNC/9oADAMBAAIRAxEAPwC0YpinEz5EoIGRaJYslGqixLkE7BAs/hWniyoSGUP3k7/uoh4X06VTZKiWIlI2ttVeE6pQSlrFLbXuOkx5ODwVCdCEpRTbQ51Gm0G4fwumTFEGXLsAeYDr2CAp3DScJmXLJy5gD6MOR1xFKqJSMrJSHsCA7/FoOk0WY8lDHUlgO28at34Zf8LoQ2suZHivCudLICeLvvlJ+Uc03CqpVKzZJeZ9koeTRkyYoHKBpe4BHZcRNhdetSSUHKBuZJ7SC5EG7sP5EPavmByuFdYxJQgDYTIAHe0SS+FFWfVlfhJENsZxObLbMore7ZgQknaHSR4QrTWkzAFAKzByTc97CBaPw/poTqvmSr4RVYZ0S77paC/dHI4T1O0Sxv8ARJ+UOJ5kiS4p0OCx5SwT1qEVqfiJN0JEsOzAqU/WVEwbvw/poNq+YYOFFQ7ehP8AIiJJfCKqOyUG/hD4CCKWUFyldCczMGe3R0xW6hZJULBhZkgbegQbvw3kQbWXMdf6mqP4TfdJ+UYnhPUHTiT/ACIgjg3TIW2ZAVrq+4wgrk8oi7MbP0Qt34byIe0lzHCeElSdEyz1Skk9wvG1cJqgBylAG8yQ3lAvB6mzAWBu1x0GE2JSwH0h7vw3kQbWXMf/AOqqj+F+GmNjhVUbpX4SYrVLpBaJatgJ7IN34byIe0lzHP8Aqmo3Svwkxn+q5+6V+EmF66CaLGUsHdkU/c0QTadSeclSetJHnBu/DeRdB7SXMbf6rqN0r8JMbHCqo/hfhJhVJkZywUkdZAjE01ucj3h5Qbvw3kXQNpLmNP8AVdR/C/CT8ow8K5/8L8JPyhPLpVqUyUqUf3QVeUT/ALPOUFzq3MXbpdoe78N5ELaS5li4P47NnzTLmCWU8Ws2lpGiS14yAOCUsJqSHB9FM2KHqHeBGRzmkqcaOIcaeSsuH9l9OV1mN+EavTyx/AR5qjjFFZqeXmNglev2hE3CRXpZYyJPoUXL2526FsypC8o485RzQmWruALx0mj4/bU3+DJUf1NFXrF3lMzOR84uODSFKJYOyT2WjmmlpXMeYVndfJ4CWYOpZKSoiXNCeshxs5ykiNrK8xJWylFRSlJJYgsOiIsCpFJQrOAltXUkEHqd4YzafKcmeYtrAGaCk7gS+nVHUinmH/oI0a0wqbds23h2EiPGJBmgcUQuwdlAXbpIhecOUiYkzFIl8kMlaglR0cgbob0dWhA+slX5wznkndp8oKw9EvMwMljdRzEnruD5QkNq5zxSZkvi0rRmJdwtBADNpmeFiuCo0NVJABd7HsYKh3iVAktknJQkXKkq5RI0dSZTRPRUiiklFVMKRumv4HKYAApdJxMux40KGTkasfWA7N8CycApy5V9IL6gSx/5mGErFJyiQUTVAGx+k5HG/KxbvMFU9UczrkLHSqoK7bS2RoLDVjmgTRyy0tSkkWIUpAuRtzKjmXglKVlXoto5c4L1HspOvbDGVMkLJITT32qnp8gG8Y6Rh8tTvMkpcuOLUm24aF+0RGxLMiw2lkIIDSABtQtXgBoYzFaKXMSlUuUCwvlkhR6jmWm/fGGUtNjiBA2AqBP/AOYgZNTMLpRUzJin0ChcDaCQBfrgsSuATcNChypM1IIuOJlJfocLe8Az5EpCsiklI2BSwnTVnW+2G8ytmu0+ROJ1A+ki3TYM8F0c1CUKP0UD7cwEk39bIfOGR/Aq/YyJhCkTZErp43N/SFDz2xDMwnKr6+QWNiejrWYeUqCUuiTKQTo8+46f0IMXSVCykGZLQ21JStfYVu0RvYlZFQqZCwcyVoUf3ZYL9uZoGnYWq2eWr+gP7qni/TKWpSoNUOka5ygE9FkxxOUrM0yewAcspAHiCXGrNDCxRZ1CkLtIt9q3eVwvnUiSVAASmteYfEPF1XMllTBFVPG1SAkflSLRNhcqlCykU0xCtvGBHx2w7tisVrgpQJStSzMBUELGXLq6TfPmLdTRkWZxxk0JSoAJU55OW6S3NN9N0bjk9MP7r+l8mqgrxEfCFXppY/go/uiv0ThJIUQQ7HTuvDrhKqWmegqWx4mXbK/t9MKKCdZbO1wLs4vsY746PRvdafsY62U2GSahS3zLUe3vYaQRS1soEZRNvrzbeb+EQYeqwvr+vaEC4Wl2H629MbWiA9TMClJXmmnc6Q3Y6/KJa4yCOXLA/wDjQCe+F9POmAlOdQSG6tBvEF00lSjyZiQRcMU6OXPZbWIjuEU2GSVpzIEsE65y56iEy/jAFUJ2fLTlEtjymSteazesmzb2h5S1E4clEzNuAAPcRbbE0jDZ+bOuxOrzcv5YAs/ATSxVt9YlZFwChz1sUu0M0cIDLIROqMi2Dp4tyH6AAB4wfU4aCH9D1qmLP90IxhEhKsxmUwPRmPxgyY7SSHCMUlqv9Ptuy3+ETzVUq0MqYFp+wW6baRX5FFK9RwUmzBagf3kgJV3GNnhBNlrIFI49taFpUrpu/nCa5DT5h6MPogGSlRf+GAOxwI0ihKUEy5bHdmQlKg9gTmJ67RkrhOdTRoc7c3zRDeXii+LzmRLA0AzkuegBDwZh9JW6TF6tItLpgRZhlSG386GUjHKtnMqUB0AkHpdKjBgq6o6U8v3D5kjygYUNUpRJQlObXKhD9mZSm7oAz5hcjFJ0wWXJSTsdz7oJjJuH1K1BXHSxZnEu7atzTAU3gVLWvOvjVKZrrQ3VZNoGVwMLsEkD7aSfyiDIf1BdTwQp1uuYMyyOcVLPcLNAKOCVOkghSC363mDZuEsOKMsFRDg5XtobgtENUaelR6aSo6NeyntyUOG7BBwI2uA1FFJTysssn2AXIO7kBvOOqafOIcYeClyxAykjYSCDB9HjtEXzSch+wVDwhtTYnSkOhBbolH5QP2JJfkTUtYoEhVImWelQ+KIW1GJr4xk0qH3lr/0RYZ3CCjBIEsk7fRAd5LQNMr5SznRTzFBmYMEnpLPft2QrLkO9vEEoVzDnK5QQ6VbdGSbJD2EZGpYWZilCSZUvIpxy1OcpYuQADeMjktMd6/VfJop9kr/ClH+6lHYZMvzX84ClVSrpTLlWsVFJc9J3mG/CWmzz5TKSGko5xCXurR9sJZKcsxYtY7Ljvjo9Hd1p+xmrdtjOipsgAK0bLhRIZ+rogPDlXbUPax3mOaakQoDMkGO5YkI/6xBBuChmL3AOa8bblcVkw+h+sLFrDTq6FJPnB+KyyQjOFMFbQs6g+3bZvhPS1KSs5TnDB9Be/wBoQyrFJylksQoOWQLOoahI29EJgal0KeVyTofVO8boyllypavShvZJSWfW6bE+AiSkli9gbH1Qd3srECYgOaekbCnYd5MFgvYaGdJJIBTazkgC+4AfGDsOTJcNVZegJSnuLmFEojiZobUoLuLc6FmHqOYOoAbbv1sNsRbbJRsely8jfXFXTn+ULKyjoyoKmTlFWz0qj4AwPLmy1oBM6WEJ0CWcdZIKiewQRLwyWs8mcpLM+XpYi5ttgRJt34AsxCGPFGcs7FFExQbdoPOIammmc6TIqM49pSUJPYHUR0OId0mESUHMFrUelZ+EHmXL6IdwUTzqXJxBN5oW5a5ykltIOTi9YNVq7UD5Rap+H0qi6kofrb4wPUyKYJOWYiWrYSskDszXgUo8iLhLmBU+Kz8rqWLsByAHO5yoAQfxFSrnTAjod/IAQunfRVsgTiuYq3IDgntceMV9NZMFTxSVrCUsls2p9ptAb+EO13kgctVZlyRhc486e4/mPkoRKnApPrS5R3ky37bkwlwszStaBMWAnMQzbOyHuGylEOqYo9bfKE01xHGSfAinYGg6CUOnigf7oil4QqWGRNQnoCCB3BcNqiScpyqILWYD5RT8QqZ6SQZqwesD4Qk34Dkl4hUnCFn0gQytyjctoSCkjxiCs4UTJakoKElTkEJX4uAobdIplfNWpTLmKU/tLJ8HgytSy6ZtqOj2hoIbuyLsi2SuEBnJXLKCDlUc2YHQHZlEZCXBi8yZrZC9nRv2RkclpnLFfqvk10M4gPDMOuV90j4wtkIkId5iknani3HYoK+ENOGHOlfdI+MJErck9W34x0OjX9tD2RnrL6mH0KwxYuLsdHG9o0kDOsHeT4vE8iuDMJEtTWcKKSek7IBVPeYo5cr+rq1o2sqihiOKSo51FB2MHBudRbziWpq5RSrIskkhgwHrFWoUdhgOpPKHUfP/ADBC5CASopDByWF2zNbvEILDCkIOo2K2JPq9QhfUEMNlx0b4YSK6lfnKFrAttDbWhZVVCLBCiq/7o27OUYdhXDpKeRMsfV9UHadoNvjA8o3H684kpmyTOpPqkHndBbtgZKycuuvX4PaFEkwrCkJJGZtrhQbuiebTpzkJAYmzH/MR4QH0zWJ0ZY7Um4giYQFXKddqCnwhpZiuTYTKCpoQ21tfGLojDpY2RUsMA40c1utk9+sW6WR+52EmFIsgKuE9EniXAAY9UUafoeaL/prRf8fI4o81/sknsOyKVMSWLZtdgHmYEshS4gvBs/7mXf1gfGN1av8AkFizZh6rjZ2x1gimqEFi+YbQTrHGIp/5KZvcG5Y7Noi+mszNWeRYaBYE6YDlGuqlJ7m8odYNPBHqi+2YQfdaFOGP9JmgPoXyqHi+vWIbYATkLZmfYQR43iFQsovgNKhYyl8rdKi3eBFBrykrLBHYlSx3R6FOByln7Gfxjz/GFELU5Vt500DZvEVx4MunxRV6xZCgLgfd5Pi8NK6W8ykYao9nXleMI6ps4ZuwlXiYsK5eabRAN9X0n19xiSKajJ8DT6Wb9hezoO2NxmAXmTuhC/lGRyOmu9fqvk3YZ/QL+Gj8bKb/ALKW8YR0szKbvtG7yEOuGpadK+5R5mExTHt6Perh4eyK6qu2MKZdydj6/wCbR1NrpaSUqkhR9tKrkEbQ+yBaKcQb36Xv3x1VKBmkvsGvV1x6JSiWdWBahlQUM+u14NnzHSrqP9pjUmRKU3GzOK9lTEpJYODu0G/bBc+jl8WpQnoVyVNluSco+IgeYjiilJUpLgHr/miH9n5yEy0uomzd/wAI7w9d0npHmY4xMkBbEgguCLEMdhgAYSKVaETs6VJ5A1DeuIUU8xD7InpcQqS7THs7lwWHSCN8RVAnTQEqUSASeerXfcmBWDMOwxszHK7nnEoPYsQTUglRBzM/tZu47YFwFwsB/WIO0adMF4lLZZNtdgbwgvmFsg/BlenFy/8AVp7OkXND7z3RRsCV6VO2+jN46xfUiCZOAtx1BMpQGY9TePRFAqk2L5e1RHgNY9DxsDiV2BttjzusmskkWvuEOPAU+INgyxx6dGcbLawdWST+0l7OSnTTWElDUETQol2IPiIf8IKria7jFJIChazuAQ794i6lkZKybVkOaBB+nTAwZjqHawNjshpweQ6SWGo1F++EtJjcoTlTR6wuCcvc46IZYHi8tIIJSOkrT2RComW0WlYsUxLgi3bcR5xiqjmU2Ua6JAi9LxmSA/GI94RR8UxCVmJADE7yXDdUQgsmXVHminVKyV3L3/Vosk2rVK+hziglKQUvq5zO3hEFRiFMEkCnGYg8tRPYyR841OnKVMpEqU6GKkpZgOUBp2RNFM8xjwfqk55oHrIUz2UGBOjRkRcGZYzzS2ktcZHH6b73+q+TbhuwB8NPrZX3KPjCOUrYYfcMx6WV9yj+6K80e5gVfCw9hT7TJ1WjSJjKudf1vHnHUtTxpcuNUZPgyLXiF4gxQnTUX7P1tjUnDwSArKHa5cXOhuIEPZ1/oQ4pCAGBy20cDYRoFoP9MXXuVNWGsvA5yLFJLbr+UBYzJI4wHW/z+EAYdUTQkZJhAbQ8obLB9IlxGfPUFJWsKAffu64asRzOsKma/ZPkPlBUo3hdhpv2fCD5Ju8RRNjLDsTp5dloZaCwLkA9JIBbtETYnOlTTmSshwLJCVjwUD4QjlgGcc21Q+EE1dGgKZoeV8yNnbIIw2oyTwGWpLjlCUoddrx6JKng6P2gjzEedUFGhRAZni4S+Dcpr5veMOVmOLa4BGPTPQqABJItoPEmPO5wTcLb3wSPdeLpi3B+SJalBNxvLxRa+UADs/8AcONrCm3fMK4+lRlVJl8sEc9RU535d1oHxOdMm1rTTmKUgDYBe7CEsjniHdaf+QI/dSfGL6STM1VtIZIo0msWCOSAojsFosWD4XKWDmSDpCilT/uVneFeUWHALBXZFdRllInn4PJyKaWnQtbS0efYjJAz9Zj1GdzVdR8o82xRHOiMG2mXTSTRU56bmHCvrKT7s/nhbO1hxT05VNpBvSfziJpFM3kF8Fjyp33aoyO+DCOVP+wr4xkcdpxfd/qvk3YbsAfDH6yV9yj+6EXFw+4Yj0kr7lH90IgI9zAd2h7Cn2mcpDROA4iICJJZaNM43zQk7Ea0MYMpqwpG8bnI8LjbujgiOFX1F4nCV0QkgvDA40ffY9G1Nx2iC6kBSykkJBLEuSw3sQDC6gVo7dDse4EjwPZDGvcKOv8AWNegk+cWJFTCafAyFJ9JLIUCxzAPY6Pr2RyaWYlyZawAHJykgdZEIqKYoDkqKX1Gw9Y0MEiSS/Mc6nIAfBoEhu4Wg+lcbSk/ruhjWG/ZCajllCgD0Q4qheIviNcAjDecOuPQkGPPcOTyhHoMvSCRKHEGxcehX1R5piCHBj03Ew8pfVHnGIJsYlDgKp2hBTI5YHTDuslf8i23Ik+JhSkssHcYsGOVkuXXomKLJKEh+1z5iNFNmOuMqCWTVzE7A/lFgwdLA9kKcFny1T5ikrCgp9G7Ie4VKZJBuer4xXULKIZO5quo+UeaY0tisfrbHpsxmL6R57wgRKCi6terd1xCnwZfUyaKROW+2HyqyZLRSzgjME5pbOzl31bogapTSpTbjFr6wlI8HMc1M1al0yMzoYqSkBgCSAbbTbWLIopqZjjgxXgqmoAIzS1WIdmBPOEZA/BcNNmfYX5GMjj9Od7f8V8m3Ddgk4Xj0kr7lHxhElMWDhWOXL+5R8YSNHt4Du0PZBPtM4AjahHYEdBI7NvxjYRNSol+jFXNBLAmw2DUw3TSp+kBJlji+VkI9cBLvme8S0eXkKCQkrkTCQN4cbYg42d0PjkVuWCn4/52RLPWQbpawOmW29oero05CsJDcQ7/AL73PWPjHWJ0ySlRVLSwkpIXtzMGT/iLYyXEqlEruHIdQA37s39LgnsMFBZBbTsI8DDA0ctlAJSEDIZSmzFZLZhlJ5W1wCGaJ8Vo0vNTLQApMxCUs4JzAuC5aGFjjCsKE91ImJEx7oO7eDB+KUCpTE3SxuLjtbSAJElBlhTEqZWZSQ5Qsc3lBQygdV3hsqomJQoAu0lCgXLlRsXII3wWzFYCoJoJ1EehSOaOqKRQ06lrzTkuoKyc4kpYE6k2v16RYqXEppSl5JcpJPK0I0B5O2BrkOLtxGGIB5ax0GPNapzma8XuoqZqksZQCSglRK9CxtYdUVSqpGlLVlSF5UqBSnRzflFRJYa2hxWQTd2IajB5ycqpjSwd5v7ovE3COuTOnyJSUMlCNSGKyWFx1DxhjjkpzOKkhJdGSY9ySWId9AO5o3wkw1p0lSEut8pIAunK9wTfQtptjRTaujLVTswBNAk1C0kWDsN0OaLB0K9ZQ00UdsdolpEwEpRkIBUsug5iWN7gH92HVGlL81IZQCWmC6d7HXZ3wpyVx0ouwBO4OShLWolRyjf0RTqqUkaDbHp8xaSnKUhlOC60i3fHmNVMDnSx3lW/dFady1xsKp6oIq0jjKSzvLuGf1t22BJpvElfMHGUz35H2vW3fARZHiQmOuC6vSzB/DXtI2btsZHHBNXpZnTLXtbYdm2MjjdOd7f8V8m/CW2YVwrPLl/co+MKGh3wmHpJf3KfjCdLR7eA7tT9kKfaZyDGRsiNhMbCBw0dpjbRkMRMExzMkbo0gwTLirsZku0LEpY6DqIcHrEdTLlwAOrQdABdoOmIG0QPMph0iL4tPNFUk1kRBOj7rf4hqTYMUm12Nx1g3EK5SWLOT2P4Q1npVxaCXIZgSAsdixfsVpA3mRQRTKFovOFzXQOqPO6ZV/0IvNApWQH0mn/dRDY0htVh5amvYx5rXhiXt12i81C+SXbT1p3/AIiKJWM5YDsHxMSghVHmhRN1gjhJeqpywPoh+9oRr/iB16xJj5KptOprBDX6xu0/W+L6fEzVFceYfNaoVlLW9VYR4LF4fYdLUX5Kz/JLWO+KxQ1Q427jsEwdyoeUJRcnJ2yFeaVQqqvcdLIdzpRylkq7JUseZigV4ues6qHkmLdXTpQQfq/wVnzU0VOtXut1JCR4PFcFky6TzEkxER1csqVLOuVLHve0Gz5dumJKaUwBh61hWuE8FLTVB9Za/wApjcF4En0qvsL/ACmMjjdNu+L/AFXybaEbQJeE/PlfdJ+MKQLw44SDlyvuk/GFKTHuYDu0PYjPtM0Uxpo7VHD3bSNojYEbIEbAeNtDEcERJKXGRsQmrqzDgTREtMSyi/XEmWK4fTkyUvqQsblQesjKLJfexSo22kclXXrHE6mJLjZGwohOrdGzui8pZ1T6xc8KbKLD/wCufN/GKbTi+n67Is+G1VgMqvxVjwieq7ZEboeKKmtn/llpT5xQcUHLLvqecQfAWi4zpjpPIT/MpSvCKbXKD3bqAhxTRGTT4Ciam8HyEhTOHYNAi0FWkHyUECJXsJK50iTlLhoNpaop9V+pTfCBBG0giDXY9VB37TZ/RP0FQI/LCyoUtZcsPGJQTHCxC1hpAvEjbeNExIQ+2NNERhmCfWH7tf5TGR1gqfSH7C/ymMjj9M96fsvk20LapJwk58v7pPxhSkw+xakM0y1IUggS0i60i9+npgL9jr3y/wARPzj1MHjcPChCMppNLmRlBtvIXqEcLG2Ghwhe+X+In5xo4Ov2pf4ifnGneGF9RdSOpLkLJZibLBowde+X+In5x2MJXvl/iJ+cPeGF9RdRakuQuCWiUCDDhK/al/iJ+cdpwtftS/fT84e8ML6i6hqS5AItpBEoxMrC175fvp+cZKw1YPOlt9tPziE8fhWv9i6jjGSfAiIjkJB11g00Ct8v30/OOVYcr2pfvp+cV0dJYfxmuo6lN+AKJAEHU9QtI5Kg3SH+McIoF+0j30/OJU0aval++n5xqWksL6i6lLpS5HUytmkc+24CFsyQNsMTRn2ke+n5xGcPV7SPfT84e8sL6i6hspcheZTRyV9EMP2er2pfvp+ca/Zyt8v30/ODeOF9SPUNlLkLpZiVJ3wV+zVvzpfvp+cZ+zV75fvp+cG8cJ6keobOfIFKt0Rq7YvmA1KJchCFLQCHcZgdpO+IJNRlWVcYk3L+lHLc2toGHyif+ZReakuqDUZSGjhaTF3qJylrzCeJe70iSE73G2NYXNUkK42ckuXSkTXy22KJcg6tshPGUkm9ZdUJQetaxVsGB4w/dr/KYyL1iFfLMlY4xBOQ+sNx6YyOe0pGNSvrxfgvk1UlaNm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a:xfrm>
            <a:off x="6781800" y="457200"/>
            <a:ext cx="1905000" cy="2971800"/>
          </a:xfrm>
        </p:spPr>
        <p:txBody>
          <a:bodyPr>
            <a:noAutofit/>
          </a:bodyPr>
          <a:lstStyle/>
          <a:p>
            <a:r>
              <a:rPr sz="2000" smtClean="0"/>
              <a:t>1.Used in electroplating –vapor degreasing solvents</a:t>
            </a:r>
            <a:endParaRPr lang="en-US" sz="2000" dirty="0"/>
          </a:p>
        </p:txBody>
      </p:sp>
      <p:pic>
        <p:nvPicPr>
          <p:cNvPr id="7" name="Picture Placeholder 6" descr="download (1).jpg"/>
          <p:cNvPicPr>
            <a:picLocks noGrp="1" noChangeAspect="1"/>
          </p:cNvPicPr>
          <p:nvPr>
            <p:ph type="pic" idx="1"/>
          </p:nvPr>
        </p:nvPicPr>
        <p:blipFill>
          <a:blip r:embed="rId2"/>
          <a:srcRect t="1872" b="1872"/>
          <a:stretch>
            <a:fillRect/>
          </a:stretch>
        </p:blipFill>
        <p:spPr/>
      </p:pic>
      <p:sp>
        <p:nvSpPr>
          <p:cNvPr id="6" name="Text Placeholder 5"/>
          <p:cNvSpPr>
            <a:spLocks noGrp="1"/>
          </p:cNvSpPr>
          <p:nvPr>
            <p:ph type="body" sz="half" idx="2"/>
          </p:nvPr>
        </p:nvSpPr>
        <p:spPr>
          <a:xfrm>
            <a:off x="6781800" y="1295400"/>
            <a:ext cx="1828800" cy="3657600"/>
          </a:xfrm>
        </p:spPr>
        <p:txBody>
          <a:bodyPr>
            <a:normAutofit/>
          </a:bodyPr>
          <a:lstStyle/>
          <a:p>
            <a:endParaRPr lang="en-US" dirty="0"/>
          </a:p>
        </p:txBody>
      </p:sp>
      <p:sp>
        <p:nvSpPr>
          <p:cNvPr id="8" name="Rectangle 7"/>
          <p:cNvSpPr/>
          <p:nvPr/>
        </p:nvSpPr>
        <p:spPr>
          <a:xfrm>
            <a:off x="6477000" y="762000"/>
            <a:ext cx="2667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USED IN ELECTROPLATING-VAPOR DEGREASING SOLVENTS</a:t>
            </a:r>
          </a:p>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5" name="Rectangle 4"/>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0" name="TextBox 9"/>
          <p:cNvSpPr txBox="1"/>
          <p:nvPr/>
        </p:nvSpPr>
        <p:spPr>
          <a:xfrm>
            <a:off x="2895600" y="0"/>
            <a:ext cx="8763000" cy="830997"/>
          </a:xfrm>
          <a:prstGeom prst="rect">
            <a:avLst/>
          </a:prstGeom>
          <a:noFill/>
        </p:spPr>
        <p:txBody>
          <a:bodyPr wrap="square" rtlCol="0">
            <a:spAutoFit/>
          </a:bodyPr>
          <a:lstStyle/>
          <a:p>
            <a:r>
              <a:rPr lang="en-US" sz="4800" b="1" dirty="0" smtClean="0">
                <a:solidFill>
                  <a:srgbClr val="00B0F0"/>
                </a:solidFill>
              </a:rPr>
              <a:t>IDENTIFIERS</a:t>
            </a:r>
            <a:endParaRPr lang="en-US" sz="4800" b="1" dirty="0">
              <a:solidFill>
                <a:srgbClr val="00B0F0"/>
              </a:solidFill>
            </a:endParaRPr>
          </a:p>
        </p:txBody>
      </p:sp>
      <p:graphicFrame>
        <p:nvGraphicFramePr>
          <p:cNvPr id="11" name="Table 10"/>
          <p:cNvGraphicFramePr>
            <a:graphicFrameLocks noGrp="1"/>
          </p:cNvGraphicFramePr>
          <p:nvPr/>
        </p:nvGraphicFramePr>
        <p:xfrm>
          <a:off x="533400" y="838200"/>
          <a:ext cx="8229600" cy="5645330"/>
        </p:xfrm>
        <a:graphic>
          <a:graphicData uri="http://schemas.openxmlformats.org/drawingml/2006/table">
            <a:tbl>
              <a:tblPr firstRow="1" bandRow="1">
                <a:effectLst>
                  <a:outerShdw blurRad="50800" dist="38100" dir="5400000" algn="t" rotWithShape="0">
                    <a:prstClr val="black">
                      <a:alpha val="40000"/>
                    </a:prstClr>
                  </a:outerShdw>
                </a:effectLst>
                <a:tableStyleId>{00A15C55-8517-42AA-B614-E9B94910E393}</a:tableStyleId>
              </a:tblPr>
              <a:tblGrid>
                <a:gridCol w="994787"/>
                <a:gridCol w="3436536"/>
                <a:gridCol w="3798277"/>
              </a:tblGrid>
              <a:tr h="751114">
                <a:tc>
                  <a:txBody>
                    <a:bodyPr/>
                    <a:lstStyle/>
                    <a:p>
                      <a:r>
                        <a:rPr lang="en-US" sz="3200" b="0" dirty="0" err="1" smtClean="0">
                          <a:latin typeface="Times New Roman" pitchFamily="18" charset="0"/>
                          <a:cs typeface="Times New Roman" pitchFamily="18" charset="0"/>
                        </a:rPr>
                        <a:t>S.no</a:t>
                      </a:r>
                      <a:endParaRPr lang="en-US" sz="3200" b="0" dirty="0">
                        <a:latin typeface="Times New Roman" pitchFamily="18" charset="0"/>
                        <a:cs typeface="Times New Roman" pitchFamily="18" charset="0"/>
                      </a:endParaRPr>
                    </a:p>
                  </a:txBody>
                  <a:tcPr/>
                </a:tc>
                <a:tc>
                  <a:txBody>
                    <a:bodyPr/>
                    <a:lstStyle/>
                    <a:p>
                      <a:r>
                        <a:rPr lang="en-US" sz="3600" b="0" dirty="0" smtClean="0">
                          <a:latin typeface="Times New Roman" pitchFamily="18" charset="0"/>
                          <a:cs typeface="Times New Roman" pitchFamily="18" charset="0"/>
                        </a:rPr>
                        <a:t>     Identifier</a:t>
                      </a:r>
                      <a:endParaRPr lang="en-US" sz="3600" b="0" dirty="0">
                        <a:latin typeface="Times New Roman" pitchFamily="18" charset="0"/>
                        <a:cs typeface="Times New Roman" pitchFamily="18" charset="0"/>
                      </a:endParaRPr>
                    </a:p>
                  </a:txBody>
                  <a:tcPr/>
                </a:tc>
                <a:tc>
                  <a:txBody>
                    <a:bodyPr/>
                    <a:lstStyle/>
                    <a:p>
                      <a:r>
                        <a:rPr lang="en-US" sz="3600" b="0" dirty="0" smtClean="0">
                          <a:latin typeface="Times New Roman" pitchFamily="18" charset="0"/>
                          <a:cs typeface="Times New Roman" pitchFamily="18" charset="0"/>
                        </a:rPr>
                        <a:t>        Number</a:t>
                      </a:r>
                      <a:endParaRPr lang="en-US" sz="36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1</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CAS number </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98-95-3</a:t>
                      </a:r>
                      <a:endParaRPr lang="en-US" sz="28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2</a:t>
                      </a:r>
                      <a:endParaRPr lang="en-US" sz="2800" b="0" dirty="0">
                        <a:latin typeface="Times New Roman" pitchFamily="18" charset="0"/>
                        <a:cs typeface="Times New Roman" pitchFamily="18" charset="0"/>
                      </a:endParaRPr>
                    </a:p>
                  </a:txBody>
                  <a:tcPr/>
                </a:tc>
                <a:tc>
                  <a:txBody>
                    <a:bodyPr/>
                    <a:lstStyle/>
                    <a:p>
                      <a:r>
                        <a:rPr lang="en-US" sz="2800" b="0" dirty="0" err="1" smtClean="0">
                          <a:latin typeface="Times New Roman" pitchFamily="18" charset="0"/>
                          <a:cs typeface="Times New Roman" pitchFamily="18" charset="0"/>
                        </a:rPr>
                        <a:t>PubChem</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7416 </a:t>
                      </a:r>
                      <a:endParaRPr lang="en-US" sz="28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3</a:t>
                      </a:r>
                      <a:endParaRPr lang="en-US" sz="2800" b="0" dirty="0">
                        <a:latin typeface="Times New Roman" pitchFamily="18" charset="0"/>
                        <a:cs typeface="Times New Roman" pitchFamily="18" charset="0"/>
                      </a:endParaRPr>
                    </a:p>
                  </a:txBody>
                  <a:tcPr/>
                </a:tc>
                <a:tc>
                  <a:txBody>
                    <a:bodyPr/>
                    <a:lstStyle/>
                    <a:p>
                      <a:r>
                        <a:rPr lang="en-US" sz="2800" b="0" dirty="0" err="1" smtClean="0">
                          <a:latin typeface="Times New Roman" pitchFamily="18" charset="0"/>
                          <a:cs typeface="Times New Roman" pitchFamily="18" charset="0"/>
                        </a:rPr>
                        <a:t>ChemSpider</a:t>
                      </a:r>
                      <a:endParaRPr lang="en-US" sz="28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latin typeface="Times New Roman" pitchFamily="18" charset="0"/>
                          <a:cs typeface="Times New Roman" pitchFamily="18" charset="0"/>
                        </a:rPr>
                        <a:t>7138 </a:t>
                      </a:r>
                    </a:p>
                    <a:p>
                      <a:endParaRPr lang="en-US" sz="28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4</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UNII</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E57JCN6SSY </a:t>
                      </a:r>
                      <a:endParaRPr lang="en-US" sz="28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5</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KEGG</a:t>
                      </a:r>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C06813 </a:t>
                      </a:r>
                      <a:endParaRPr lang="en-US" sz="2800" b="0" dirty="0">
                        <a:latin typeface="Times New Roman" pitchFamily="18" charset="0"/>
                        <a:cs typeface="Times New Roman" pitchFamily="18" charset="0"/>
                      </a:endParaRPr>
                    </a:p>
                  </a:txBody>
                  <a:tcPr/>
                </a:tc>
              </a:tr>
              <a:tr h="751114">
                <a:tc>
                  <a:txBody>
                    <a:bodyPr/>
                    <a:lstStyle/>
                    <a:p>
                      <a:r>
                        <a:rPr lang="en-US" sz="2800" b="0" dirty="0" smtClean="0">
                          <a:latin typeface="Times New Roman" pitchFamily="18" charset="0"/>
                          <a:cs typeface="Times New Roman" pitchFamily="18" charset="0"/>
                        </a:rPr>
                        <a:t>6</a:t>
                      </a:r>
                      <a:endParaRPr lang="en-US" sz="28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latin typeface="Times New Roman" pitchFamily="18" charset="0"/>
                          <a:cs typeface="Times New Roman" pitchFamily="18" charset="0"/>
                        </a:rPr>
                        <a:t>RTECS number</a:t>
                      </a:r>
                    </a:p>
                    <a:p>
                      <a:endParaRPr lang="en-US" sz="2800" b="0" dirty="0">
                        <a:latin typeface="Times New Roman" pitchFamily="18" charset="0"/>
                        <a:cs typeface="Times New Roman" pitchFamily="18" charset="0"/>
                      </a:endParaRPr>
                    </a:p>
                  </a:txBody>
                  <a:tcPr/>
                </a:tc>
                <a:tc>
                  <a:txBody>
                    <a:bodyPr/>
                    <a:lstStyle/>
                    <a:p>
                      <a:r>
                        <a:rPr lang="en-US" sz="2800" b="0" dirty="0" smtClean="0">
                          <a:latin typeface="Times New Roman" pitchFamily="18" charset="0"/>
                          <a:cs typeface="Times New Roman" pitchFamily="18" charset="0"/>
                        </a:rPr>
                        <a:t>DA6475000</a:t>
                      </a:r>
                      <a:endParaRPr lang="en-US" sz="28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5" name="Rectangle 4"/>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19458" name="Picture 2" descr="https://www.aiche.org/sites/default/files/styles/aiche_content/public/images/overview_page/dippr_main.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3" name="Rectangle 12"/>
          <p:cNvSpPr/>
          <p:nvPr/>
        </p:nvSpPr>
        <p:spPr>
          <a:xfrm>
            <a:off x="0" y="4038600"/>
            <a:ext cx="8153400" cy="1447800"/>
          </a:xfrm>
          <a:prstGeom prst="rect">
            <a:avLst/>
          </a:prstGeom>
          <a:solidFill>
            <a:srgbClr val="FF00FF">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rPr>
              <a:t>PROPERTIES</a:t>
            </a:r>
            <a:endParaRPr lang="en-US" sz="96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228600"/>
          <a:ext cx="8458200" cy="6400443"/>
        </p:xfrm>
        <a:graphic>
          <a:graphicData uri="http://schemas.openxmlformats.org/drawingml/2006/table">
            <a:tbl>
              <a:tblPr firstRow="1" bandRow="1">
                <a:tableStyleId>{5C22544A-7EE6-4342-B048-85BDC9FD1C3A}</a:tableStyleId>
              </a:tblPr>
              <a:tblGrid>
                <a:gridCol w="4229100"/>
                <a:gridCol w="4229100"/>
              </a:tblGrid>
              <a:tr h="399587">
                <a:tc>
                  <a:txBody>
                    <a:bodyPr/>
                    <a:lstStyle/>
                    <a:p>
                      <a:pPr algn="ctr"/>
                      <a:r>
                        <a:rPr kumimoji="0" lang="en-US" sz="2000" b="1" kern="1200" dirty="0" smtClean="0">
                          <a:latin typeface="Times New Roman" pitchFamily="18" charset="0"/>
                          <a:cs typeface="Times New Roman" pitchFamily="18" charset="0"/>
                        </a:rPr>
                        <a:t>Molecular</a:t>
                      </a:r>
                      <a:r>
                        <a:rPr kumimoji="0" lang="en-US" sz="2000" b="1" kern="1200" baseline="0" dirty="0" smtClean="0">
                          <a:latin typeface="Times New Roman" pitchFamily="18" charset="0"/>
                          <a:cs typeface="Times New Roman" pitchFamily="18" charset="0"/>
                        </a:rPr>
                        <a:t> weight</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algn="ctr"/>
                      <a:r>
                        <a:rPr kumimoji="0" lang="en-US" sz="2000" b="1" kern="1200" dirty="0" smtClean="0">
                          <a:latin typeface="Times New Roman" pitchFamily="18" charset="0"/>
                          <a:cs typeface="Times New Roman" pitchFamily="18" charset="0"/>
                        </a:rPr>
                        <a:t>84.16 </a:t>
                      </a:r>
                      <a:endParaRPr lang="en-US" sz="2000" b="1" dirty="0">
                        <a:solidFill>
                          <a:schemeClr val="bg1"/>
                        </a:solidFill>
                        <a:latin typeface="Times New Roman" pitchFamily="18" charset="0"/>
                        <a:cs typeface="Times New Roman" pitchFamily="18" charset="0"/>
                      </a:endParaRPr>
                    </a:p>
                  </a:txBody>
                  <a:tcPr/>
                </a:tc>
              </a:tr>
              <a:tr h="689699">
                <a:tc>
                  <a:txBody>
                    <a:bodyPr/>
                    <a:lstStyle/>
                    <a:p>
                      <a:pPr algn="ctr"/>
                      <a:r>
                        <a:rPr kumimoji="0" lang="en-US" sz="2000" b="1" kern="1200" dirty="0" smtClean="0">
                          <a:latin typeface="Times New Roman" pitchFamily="18" charset="0"/>
                          <a:cs typeface="Times New Roman" pitchFamily="18" charset="0"/>
                        </a:rPr>
                        <a:t>Boiling point</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80.72°C</a:t>
                      </a:r>
                    </a:p>
                    <a:p>
                      <a:pPr algn="ctr"/>
                      <a:endParaRPr lang="en-US" sz="2000" b="1" dirty="0">
                        <a:solidFill>
                          <a:schemeClr val="bg1"/>
                        </a:solidFill>
                        <a:latin typeface="Times New Roman" pitchFamily="18" charset="0"/>
                        <a:cs typeface="Times New Roman" pitchFamily="18" charset="0"/>
                      </a:endParaRPr>
                    </a:p>
                  </a:txBody>
                  <a:tcPr/>
                </a:tc>
              </a:tr>
              <a:tr h="434714">
                <a:tc>
                  <a:txBody>
                    <a:bodyPr/>
                    <a:lstStyle/>
                    <a:p>
                      <a:pPr algn="ctr"/>
                      <a:r>
                        <a:rPr kumimoji="0" lang="en-US" sz="2000" b="1" kern="1200" dirty="0" smtClean="0">
                          <a:latin typeface="Times New Roman" pitchFamily="18" charset="0"/>
                          <a:cs typeface="Times New Roman" pitchFamily="18" charset="0"/>
                        </a:rPr>
                        <a:t>Vapor pressure</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77.5 </a:t>
                      </a:r>
                      <a:r>
                        <a:rPr kumimoji="0" lang="en-US" sz="2000" b="1" kern="1200" dirty="0" err="1" smtClean="0">
                          <a:latin typeface="Times New Roman" pitchFamily="18" charset="0"/>
                          <a:cs typeface="Times New Roman" pitchFamily="18" charset="0"/>
                        </a:rPr>
                        <a:t>Torr</a:t>
                      </a:r>
                      <a:r>
                        <a:rPr kumimoji="0" lang="en-US" sz="2000" b="1" kern="1200" dirty="0" smtClean="0">
                          <a:latin typeface="Times New Roman" pitchFamily="18" charset="0"/>
                          <a:cs typeface="Times New Roman" pitchFamily="18" charset="0"/>
                        </a:rPr>
                        <a:t> at 20°C</a:t>
                      </a:r>
                    </a:p>
                    <a:p>
                      <a:pPr algn="ctr"/>
                      <a:endParaRPr lang="en-US" sz="2000" b="1" dirty="0">
                        <a:solidFill>
                          <a:schemeClr val="bg1"/>
                        </a:solidFill>
                        <a:latin typeface="Times New Roman" pitchFamily="18" charset="0"/>
                        <a:cs typeface="Times New Roman" pitchFamily="18" charset="0"/>
                      </a:endParaRPr>
                    </a:p>
                  </a:txBody>
                  <a:tcPr/>
                </a:tc>
              </a:tr>
              <a:tr h="3995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Freezing point</a:t>
                      </a:r>
                      <a:endParaRPr lang="en-US" sz="2000" b="1" dirty="0">
                        <a:solidFill>
                          <a:schemeClr val="bg1"/>
                        </a:solidFill>
                        <a:latin typeface="Times New Roman" pitchFamily="18" charset="0"/>
                        <a:cs typeface="Times New Roman" pitchFamily="18" charset="0"/>
                      </a:endParaRPr>
                    </a:p>
                  </a:txBody>
                  <a:tcPr/>
                </a:tc>
                <a:tc>
                  <a:txBody>
                    <a:bodyPr/>
                    <a:lstStyle/>
                    <a:p>
                      <a:pPr algn="ctr"/>
                      <a:r>
                        <a:rPr kumimoji="0" lang="en-US" sz="2000" b="1" kern="1200" dirty="0" smtClean="0">
                          <a:latin typeface="Times New Roman" pitchFamily="18" charset="0"/>
                          <a:cs typeface="Times New Roman" pitchFamily="18" charset="0"/>
                        </a:rPr>
                        <a:t> 6.54°C</a:t>
                      </a:r>
                      <a:endParaRPr lang="en-US" sz="2000" b="1" dirty="0">
                        <a:solidFill>
                          <a:schemeClr val="bg1"/>
                        </a:solidFill>
                        <a:latin typeface="Times New Roman" pitchFamily="18" charset="0"/>
                        <a:cs typeface="Times New Roman" pitchFamily="18" charset="0"/>
                      </a:endParaRPr>
                    </a:p>
                  </a:txBody>
                  <a:tcPr/>
                </a:tc>
              </a:tr>
              <a:tr h="385647">
                <a:tc>
                  <a:txBody>
                    <a:bodyPr/>
                    <a:lstStyle/>
                    <a:p>
                      <a:pPr algn="ctr"/>
                      <a:r>
                        <a:rPr kumimoji="0" lang="en-US" sz="2000" b="1" kern="1200" dirty="0" smtClean="0">
                          <a:latin typeface="Times New Roman" pitchFamily="18" charset="0"/>
                          <a:cs typeface="Times New Roman" pitchFamily="18" charset="0"/>
                        </a:rPr>
                        <a:t>Refractive index</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1.4262 at 20°C</a:t>
                      </a:r>
                    </a:p>
                    <a:p>
                      <a:pPr algn="ctr"/>
                      <a:endParaRPr lang="en-US" sz="2000" b="1" dirty="0">
                        <a:solidFill>
                          <a:schemeClr val="bg1"/>
                        </a:solidFill>
                        <a:latin typeface="Times New Roman" pitchFamily="18" charset="0"/>
                        <a:cs typeface="Times New Roman" pitchFamily="18" charset="0"/>
                      </a:endParaRPr>
                    </a:p>
                  </a:txBody>
                  <a:tcPr/>
                </a:tc>
              </a:tr>
              <a:tr h="6896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Density</a:t>
                      </a:r>
                      <a:endParaRPr lang="en-US" sz="2000" b="1" dirty="0">
                        <a:solidFill>
                          <a:schemeClr val="bg1"/>
                        </a:solidFill>
                        <a:latin typeface="Times New Roman" pitchFamily="18" charset="0"/>
                        <a:cs typeface="Times New Roman" pitchFamily="18" charset="0"/>
                      </a:endParaRPr>
                    </a:p>
                  </a:txBody>
                  <a:tcPr/>
                </a:tc>
                <a:tc>
                  <a:txBody>
                    <a:bodyPr/>
                    <a:lstStyle/>
                    <a:p>
                      <a:pPr algn="ctr"/>
                      <a:r>
                        <a:rPr kumimoji="0" lang="en-US" sz="2000" b="1" kern="1200" dirty="0" smtClean="0">
                          <a:latin typeface="Times New Roman" pitchFamily="18" charset="0"/>
                          <a:cs typeface="Times New Roman" pitchFamily="18" charset="0"/>
                        </a:rPr>
                        <a:t>0.7785 g/</a:t>
                      </a:r>
                      <a:r>
                        <a:rPr kumimoji="0" lang="en-US" sz="2000" b="1" kern="1200" dirty="0" err="1" smtClean="0">
                          <a:latin typeface="Times New Roman" pitchFamily="18" charset="0"/>
                          <a:cs typeface="Times New Roman" pitchFamily="18" charset="0"/>
                        </a:rPr>
                        <a:t>mL</a:t>
                      </a:r>
                      <a:r>
                        <a:rPr kumimoji="0" lang="en-US" sz="2000" b="1" kern="1200" dirty="0" smtClean="0">
                          <a:latin typeface="Times New Roman" pitchFamily="18" charset="0"/>
                          <a:cs typeface="Times New Roman" pitchFamily="18" charset="0"/>
                        </a:rPr>
                        <a:t> (6.497 lb/gal) at 20°C</a:t>
                      </a:r>
                    </a:p>
                    <a:p>
                      <a:pPr algn="ctr"/>
                      <a:r>
                        <a:rPr kumimoji="0" lang="en-US" sz="2000" b="1" kern="1200" dirty="0" smtClean="0">
                          <a:latin typeface="Times New Roman" pitchFamily="18" charset="0"/>
                          <a:cs typeface="Times New Roman" pitchFamily="18" charset="0"/>
                        </a:rPr>
                        <a:t>0.7739 g/</a:t>
                      </a:r>
                      <a:r>
                        <a:rPr kumimoji="0" lang="en-US" sz="2000" b="1" kern="1200" dirty="0" err="1" smtClean="0">
                          <a:latin typeface="Times New Roman" pitchFamily="18" charset="0"/>
                          <a:cs typeface="Times New Roman" pitchFamily="18" charset="0"/>
                        </a:rPr>
                        <a:t>mL</a:t>
                      </a:r>
                      <a:r>
                        <a:rPr kumimoji="0" lang="en-US" sz="2000" b="1" kern="1200" dirty="0" smtClean="0">
                          <a:latin typeface="Times New Roman" pitchFamily="18" charset="0"/>
                          <a:cs typeface="Times New Roman" pitchFamily="18" charset="0"/>
                        </a:rPr>
                        <a:t> (6.457 lb/gal) at 25°C</a:t>
                      </a:r>
                      <a:endParaRPr kumimoji="0" lang="en-US" sz="2000" b="1" kern="1200" dirty="0" smtClean="0">
                        <a:solidFill>
                          <a:schemeClr val="bg1"/>
                        </a:solidFill>
                        <a:latin typeface="Times New Roman" pitchFamily="18" charset="0"/>
                        <a:ea typeface="+mn-ea"/>
                        <a:cs typeface="Times New Roman" pitchFamily="18" charset="0"/>
                      </a:endParaRPr>
                    </a:p>
                  </a:txBody>
                  <a:tcPr/>
                </a:tc>
              </a:tr>
              <a:tr h="399587">
                <a:tc>
                  <a:txBody>
                    <a:bodyPr/>
                    <a:lstStyle/>
                    <a:p>
                      <a:pPr algn="ctr" hangingPunct="0"/>
                      <a:r>
                        <a:rPr kumimoji="0" lang="en-US" sz="2000" b="1" kern="1200" dirty="0" smtClean="0">
                          <a:latin typeface="Times New Roman" pitchFamily="18" charset="0"/>
                          <a:cs typeface="Times New Roman" pitchFamily="18" charset="0"/>
                        </a:rPr>
                        <a:t>Viscosity</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algn="ctr"/>
                      <a:r>
                        <a:rPr kumimoji="0" lang="en-US" sz="2000" b="1" kern="1200" dirty="0" smtClean="0">
                          <a:latin typeface="Times New Roman" pitchFamily="18" charset="0"/>
                          <a:cs typeface="Times New Roman" pitchFamily="18" charset="0"/>
                        </a:rPr>
                        <a:t>1.0 </a:t>
                      </a:r>
                      <a:r>
                        <a:rPr kumimoji="0" lang="en-US" sz="2000" b="1" kern="1200" dirty="0" err="1" smtClean="0">
                          <a:latin typeface="Times New Roman" pitchFamily="18" charset="0"/>
                          <a:cs typeface="Times New Roman" pitchFamily="18" charset="0"/>
                        </a:rPr>
                        <a:t>cP</a:t>
                      </a:r>
                      <a:r>
                        <a:rPr kumimoji="0" lang="en-US" sz="2000" b="1" kern="1200" dirty="0" smtClean="0">
                          <a:latin typeface="Times New Roman" pitchFamily="18" charset="0"/>
                          <a:cs typeface="Times New Roman" pitchFamily="18" charset="0"/>
                        </a:rPr>
                        <a:t> at 20°C</a:t>
                      </a:r>
                      <a:endParaRPr kumimoji="0" lang="en-US" sz="2000" b="1" kern="1200" dirty="0" smtClean="0">
                        <a:solidFill>
                          <a:schemeClr val="bg1"/>
                        </a:solidFill>
                        <a:latin typeface="Times New Roman" pitchFamily="18" charset="0"/>
                        <a:ea typeface="+mn-ea"/>
                        <a:cs typeface="Times New Roman" pitchFamily="18" charset="0"/>
                      </a:endParaRPr>
                    </a:p>
                  </a:txBody>
                  <a:tcPr/>
                </a:tc>
              </a:tr>
              <a:tr h="399587">
                <a:tc>
                  <a:txBody>
                    <a:bodyPr/>
                    <a:lstStyle/>
                    <a:p>
                      <a:pPr algn="ctr"/>
                      <a:r>
                        <a:rPr kumimoji="0" lang="en-US" sz="2000" b="1" kern="1200" dirty="0" smtClean="0">
                          <a:latin typeface="Times New Roman" pitchFamily="18" charset="0"/>
                          <a:cs typeface="Times New Roman" pitchFamily="18" charset="0"/>
                        </a:rPr>
                        <a:t>Surface tension </a:t>
                      </a:r>
                      <a:endParaRPr lang="en-US" sz="2000" b="1"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24.98 </a:t>
                      </a:r>
                      <a:r>
                        <a:rPr kumimoji="0" lang="en-US" sz="2000" b="1" kern="1200" dirty="0" err="1" smtClean="0">
                          <a:latin typeface="Times New Roman" pitchFamily="18" charset="0"/>
                          <a:cs typeface="Times New Roman" pitchFamily="18" charset="0"/>
                        </a:rPr>
                        <a:t>dyn</a:t>
                      </a:r>
                      <a:r>
                        <a:rPr kumimoji="0" lang="en-US" sz="2000" b="1" kern="1200" dirty="0" smtClean="0">
                          <a:latin typeface="Times New Roman" pitchFamily="18" charset="0"/>
                          <a:cs typeface="Times New Roman" pitchFamily="18" charset="0"/>
                        </a:rPr>
                        <a:t>/cm at 20°C</a:t>
                      </a:r>
                      <a:endParaRPr lang="en-US" sz="2000" b="1" dirty="0">
                        <a:solidFill>
                          <a:schemeClr val="bg1"/>
                        </a:solidFill>
                        <a:latin typeface="Times New Roman" pitchFamily="18" charset="0"/>
                        <a:cs typeface="Times New Roman" pitchFamily="18" charset="0"/>
                      </a:endParaRPr>
                    </a:p>
                  </a:txBody>
                  <a:tcPr/>
                </a:tc>
              </a:tr>
              <a:tr h="3995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Solubility in water</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0.006% at 25°C</a:t>
                      </a:r>
                      <a:endParaRPr lang="en-US" sz="2000" b="1" dirty="0">
                        <a:solidFill>
                          <a:schemeClr val="bg1"/>
                        </a:solidFill>
                        <a:latin typeface="Times New Roman" pitchFamily="18" charset="0"/>
                        <a:cs typeface="Times New Roman" pitchFamily="18" charset="0"/>
                      </a:endParaRPr>
                    </a:p>
                  </a:txBody>
                  <a:tcPr/>
                </a:tc>
              </a:tr>
              <a:tr h="399587">
                <a:tc>
                  <a:txBody>
                    <a:bodyPr/>
                    <a:lstStyle/>
                    <a:p>
                      <a:pPr algn="ctr"/>
                      <a:r>
                        <a:rPr kumimoji="0" lang="en-US" sz="2000" b="1" kern="1200" dirty="0" smtClean="0">
                          <a:latin typeface="Times New Roman" pitchFamily="18" charset="0"/>
                          <a:cs typeface="Times New Roman" pitchFamily="18" charset="0"/>
                        </a:rPr>
                        <a:t>Solubility of water in </a:t>
                      </a:r>
                      <a:r>
                        <a:rPr kumimoji="0" lang="en-US" sz="2000" b="1" kern="1200" dirty="0" err="1" smtClean="0">
                          <a:latin typeface="Times New Roman" pitchFamily="18" charset="0"/>
                          <a:cs typeface="Times New Roman" pitchFamily="18" charset="0"/>
                        </a:rPr>
                        <a:t>cyclohexane</a:t>
                      </a:r>
                      <a:r>
                        <a:rPr kumimoji="0" lang="en-US" sz="2000" b="1" kern="1200" dirty="0" smtClean="0">
                          <a:latin typeface="Times New Roman" pitchFamily="18" charset="0"/>
                          <a:cs typeface="Times New Roman" pitchFamily="18" charset="0"/>
                        </a:rPr>
                        <a:t> </a:t>
                      </a:r>
                      <a:endParaRPr lang="en-US" sz="2000" b="1"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0.01% at 20°C</a:t>
                      </a:r>
                      <a:endParaRPr lang="en-US" sz="2000" b="1" dirty="0">
                        <a:solidFill>
                          <a:schemeClr val="bg1"/>
                        </a:solidFill>
                        <a:latin typeface="Times New Roman" pitchFamily="18" charset="0"/>
                        <a:cs typeface="Times New Roman" pitchFamily="18" charset="0"/>
                      </a:endParaRPr>
                    </a:p>
                  </a:txBody>
                  <a:tcPr/>
                </a:tc>
              </a:tr>
              <a:tr h="3995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dirty="0" smtClean="0">
                          <a:latin typeface="Times New Roman" pitchFamily="18" charset="0"/>
                          <a:cs typeface="Times New Roman" pitchFamily="18" charset="0"/>
                        </a:rPr>
                        <a:t>Flash point</a:t>
                      </a:r>
                      <a:endParaRPr kumimoji="0" lang="en-US" sz="2000" b="1" kern="1200" dirty="0" smtClean="0">
                        <a:solidFill>
                          <a:schemeClr val="bg1"/>
                        </a:solidFill>
                        <a:latin typeface="Times New Roman" pitchFamily="18" charset="0"/>
                        <a:ea typeface="+mn-ea"/>
                        <a:cs typeface="Times New Roman" pitchFamily="18" charset="0"/>
                      </a:endParaRPr>
                    </a:p>
                  </a:txBody>
                  <a:tcPr/>
                </a:tc>
                <a:tc>
                  <a:txBody>
                    <a:bodyPr/>
                    <a:lstStyle/>
                    <a:p>
                      <a:pPr algn="ctr"/>
                      <a:r>
                        <a:rPr kumimoji="0" lang="en-US" sz="2000" b="1" kern="1200" baseline="0" dirty="0" smtClean="0">
                          <a:latin typeface="Times New Roman" pitchFamily="18" charset="0"/>
                          <a:cs typeface="Times New Roman" pitchFamily="18" charset="0"/>
                        </a:rPr>
                        <a:t>-4°F (-20°C) by closed cup</a:t>
                      </a:r>
                      <a:endParaRPr kumimoji="0" lang="en-US" sz="2000" b="1" kern="1200" baseline="0" dirty="0" smtClean="0">
                        <a:solidFill>
                          <a:schemeClr val="bg1"/>
                        </a:solidFill>
                        <a:latin typeface="Times New Roman" pitchFamily="18" charset="0"/>
                        <a:ea typeface="+mn-ea"/>
                        <a:cs typeface="Times New Roman" pitchFamily="18" charset="0"/>
                      </a:endParaRPr>
                    </a:p>
                  </a:txBody>
                  <a:tcPr/>
                </a:tc>
              </a:tr>
              <a:tr h="399587">
                <a:tc>
                  <a:txBody>
                    <a:bodyPr/>
                    <a:lstStyle/>
                    <a:p>
                      <a:pPr algn="ctr"/>
                      <a:r>
                        <a:rPr kumimoji="0" lang="en-US" sz="2000" b="1" kern="1200" dirty="0" smtClean="0">
                          <a:latin typeface="Times New Roman" pitchFamily="18" charset="0"/>
                          <a:cs typeface="Times New Roman" pitchFamily="18" charset="0"/>
                        </a:rPr>
                        <a:t>Lower explosive limit</a:t>
                      </a:r>
                      <a:endParaRPr lang="en-US" sz="2000" b="1" dirty="0" smtClean="0">
                        <a:solidFill>
                          <a:schemeClr val="bg1"/>
                        </a:solidFill>
                        <a:latin typeface="Times New Roman" pitchFamily="18" charset="0"/>
                        <a:cs typeface="Times New Roman" pitchFamily="18" charset="0"/>
                      </a:endParaRPr>
                    </a:p>
                  </a:txBody>
                  <a:tcPr/>
                </a:tc>
                <a:tc>
                  <a:txBody>
                    <a:bodyPr/>
                    <a:lstStyle/>
                    <a:p>
                      <a:pPr algn="ctr"/>
                      <a:r>
                        <a:rPr kumimoji="0" lang="en-US" sz="2000" b="1" kern="1200" baseline="0" dirty="0" smtClean="0">
                          <a:latin typeface="Times New Roman" pitchFamily="18" charset="0"/>
                          <a:cs typeface="Times New Roman" pitchFamily="18" charset="0"/>
                        </a:rPr>
                        <a:t>1.3%</a:t>
                      </a:r>
                      <a:endParaRPr lang="en-US" sz="2000" b="1" dirty="0">
                        <a:solidFill>
                          <a:schemeClr val="bg1"/>
                        </a:solidFill>
                        <a:latin typeface="Times New Roman" pitchFamily="18" charset="0"/>
                        <a:cs typeface="Times New Roman" pitchFamily="18" charset="0"/>
                      </a:endParaRPr>
                    </a:p>
                  </a:txBody>
                  <a:tcPr/>
                </a:tc>
              </a:tr>
              <a:tr h="399587">
                <a:tc>
                  <a:txBody>
                    <a:bodyPr/>
                    <a:lstStyle/>
                    <a:p>
                      <a:pPr algn="ctr"/>
                      <a:r>
                        <a:rPr kumimoji="0" lang="en-US" sz="2000" b="1" kern="1200" dirty="0" smtClean="0">
                          <a:latin typeface="Times New Roman" pitchFamily="18" charset="0"/>
                          <a:cs typeface="Times New Roman" pitchFamily="18" charset="0"/>
                        </a:rPr>
                        <a:t>Upper explosive limit</a:t>
                      </a:r>
                      <a:endParaRPr lang="en-US" sz="2000" b="1" dirty="0">
                        <a:solidFill>
                          <a:schemeClr val="bg1"/>
                        </a:solidFill>
                        <a:latin typeface="Times New Roman" pitchFamily="18" charset="0"/>
                        <a:cs typeface="Times New Roman" pitchFamily="18" charset="0"/>
                      </a:endParaRPr>
                    </a:p>
                  </a:txBody>
                  <a:tcPr/>
                </a:tc>
                <a:tc>
                  <a:txBody>
                    <a:bodyPr/>
                    <a:lstStyle/>
                    <a:p>
                      <a:pPr algn="ctr"/>
                      <a:r>
                        <a:rPr kumimoji="0" lang="en-US" sz="2000" b="1" kern="1200" baseline="0" dirty="0" smtClean="0">
                          <a:latin typeface="Times New Roman" pitchFamily="18" charset="0"/>
                          <a:cs typeface="Times New Roman" pitchFamily="18" charset="0"/>
                        </a:rPr>
                        <a:t>8.0%</a:t>
                      </a:r>
                      <a:endParaRPr lang="en-US" sz="2000" b="1" dirty="0">
                        <a:solidFill>
                          <a:schemeClr val="bg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0"/>
            <a:ext cx="9525000" cy="830997"/>
          </a:xfrm>
          <a:prstGeom prst="rect">
            <a:avLst/>
          </a:prstGeom>
          <a:noFill/>
        </p:spPr>
        <p:txBody>
          <a:bodyPr wrap="square" rtlCol="0">
            <a:spAutoFit/>
          </a:bodyPr>
          <a:lstStyle/>
          <a:p>
            <a:r>
              <a:rPr lang="en-US" sz="4800" b="1" dirty="0" smtClean="0">
                <a:solidFill>
                  <a:srgbClr val="00B0F0"/>
                </a:solidFill>
              </a:rPr>
              <a:t>THERMODYNAMIC PROPERTIES </a:t>
            </a:r>
            <a:endParaRPr lang="en-US" sz="4800" b="1" dirty="0">
              <a:solidFill>
                <a:srgbClr val="00B0F0"/>
              </a:solidFill>
            </a:endParaRPr>
          </a:p>
        </p:txBody>
      </p:sp>
      <p:graphicFrame>
        <p:nvGraphicFramePr>
          <p:cNvPr id="4" name="Table 3"/>
          <p:cNvGraphicFramePr>
            <a:graphicFrameLocks noGrp="1"/>
          </p:cNvGraphicFramePr>
          <p:nvPr/>
        </p:nvGraphicFramePr>
        <p:xfrm>
          <a:off x="304800" y="914400"/>
          <a:ext cx="8610600" cy="5334000"/>
        </p:xfrm>
        <a:graphic>
          <a:graphicData uri="http://schemas.openxmlformats.org/drawingml/2006/table">
            <a:tbl>
              <a:tblPr firstRow="1" bandRow="1">
                <a:tableStyleId>{00A15C55-8517-42AA-B614-E9B94910E393}</a:tableStyleId>
              </a:tblPr>
              <a:tblGrid>
                <a:gridCol w="4305300"/>
                <a:gridCol w="4305300"/>
              </a:tblGrid>
              <a:tr h="1066800">
                <a:tc>
                  <a:txBody>
                    <a:bodyPr/>
                    <a:lstStyle/>
                    <a:p>
                      <a:r>
                        <a:rPr lang="en-US" sz="3200" dirty="0" smtClean="0"/>
                        <a:t>Property</a:t>
                      </a:r>
                      <a:endParaRPr lang="en-US" sz="3200" dirty="0"/>
                    </a:p>
                  </a:txBody>
                  <a:tcPr/>
                </a:tc>
                <a:tc>
                  <a:txBody>
                    <a:bodyPr/>
                    <a:lstStyle/>
                    <a:p>
                      <a:r>
                        <a:rPr lang="en-US" sz="3200" dirty="0" smtClean="0"/>
                        <a:t>Value</a:t>
                      </a:r>
                      <a:endParaRPr lang="en-US" sz="3200" dirty="0"/>
                    </a:p>
                  </a:txBody>
                  <a:tcPr/>
                </a:tc>
              </a:tr>
              <a:tr h="1066800">
                <a:tc>
                  <a:txBody>
                    <a:bodyPr/>
                    <a:lstStyle/>
                    <a:p>
                      <a:r>
                        <a:rPr lang="en-US" sz="3200" dirty="0" smtClean="0"/>
                        <a:t>Specific Heat at 30</a:t>
                      </a:r>
                      <a:r>
                        <a:rPr lang="en-US" sz="3200" baseline="30000" dirty="0" smtClean="0"/>
                        <a:t>o</a:t>
                      </a:r>
                      <a:r>
                        <a:rPr lang="en-US" sz="3200" baseline="0" dirty="0" smtClean="0"/>
                        <a:t> C J/g</a:t>
                      </a:r>
                      <a:endParaRPr lang="en-US" sz="3200" dirty="0"/>
                    </a:p>
                  </a:txBody>
                  <a:tcPr/>
                </a:tc>
                <a:tc>
                  <a:txBody>
                    <a:bodyPr/>
                    <a:lstStyle/>
                    <a:p>
                      <a:r>
                        <a:rPr lang="en-US" sz="3200" dirty="0" smtClean="0"/>
                        <a:t>1.509</a:t>
                      </a:r>
                      <a:endParaRPr lang="en-US" sz="3200" dirty="0"/>
                    </a:p>
                  </a:txBody>
                  <a:tcPr/>
                </a:tc>
              </a:tr>
              <a:tr h="1066800">
                <a:tc>
                  <a:txBody>
                    <a:bodyPr/>
                    <a:lstStyle/>
                    <a:p>
                      <a:r>
                        <a:rPr lang="en-US" sz="3200" dirty="0" smtClean="0"/>
                        <a:t>Latent Heat of Vaporization  J/g</a:t>
                      </a:r>
                      <a:endParaRPr lang="en-US" sz="3200" dirty="0"/>
                    </a:p>
                  </a:txBody>
                  <a:tcPr/>
                </a:tc>
                <a:tc>
                  <a:txBody>
                    <a:bodyPr/>
                    <a:lstStyle/>
                    <a:p>
                      <a:r>
                        <a:rPr lang="en-US" sz="3200" dirty="0" smtClean="0"/>
                        <a:t>331</a:t>
                      </a:r>
                      <a:endParaRPr lang="en-US" sz="3200" dirty="0"/>
                    </a:p>
                  </a:txBody>
                  <a:tcPr/>
                </a:tc>
              </a:tr>
              <a:tr h="1066800">
                <a:tc>
                  <a:txBody>
                    <a:bodyPr/>
                    <a:lstStyle/>
                    <a:p>
                      <a:r>
                        <a:rPr lang="en-US" sz="3200" dirty="0" smtClean="0"/>
                        <a:t>Latent Heat of fusion J/g</a:t>
                      </a:r>
                      <a:endParaRPr lang="en-US" sz="3200" dirty="0"/>
                    </a:p>
                  </a:txBody>
                  <a:tcPr/>
                </a:tc>
                <a:tc>
                  <a:txBody>
                    <a:bodyPr/>
                    <a:lstStyle/>
                    <a:p>
                      <a:r>
                        <a:rPr lang="en-US" sz="3200" dirty="0" smtClean="0"/>
                        <a:t>94.2</a:t>
                      </a:r>
                      <a:endParaRPr lang="en-US" sz="3200" dirty="0"/>
                    </a:p>
                  </a:txBody>
                  <a:tcPr/>
                </a:tc>
              </a:tr>
              <a:tr h="1066800">
                <a:tc>
                  <a:txBody>
                    <a:bodyPr/>
                    <a:lstStyle/>
                    <a:p>
                      <a:r>
                        <a:rPr lang="en-US" sz="3200" dirty="0" smtClean="0"/>
                        <a:t>Heat</a:t>
                      </a:r>
                      <a:r>
                        <a:rPr lang="en-US" sz="3200" baseline="0" dirty="0" smtClean="0"/>
                        <a:t> of combustion MJ/mol</a:t>
                      </a:r>
                      <a:endParaRPr lang="en-US" sz="3200" dirty="0"/>
                    </a:p>
                  </a:txBody>
                  <a:tcPr/>
                </a:tc>
                <a:tc>
                  <a:txBody>
                    <a:bodyPr/>
                    <a:lstStyle/>
                    <a:p>
                      <a:r>
                        <a:rPr lang="en-US" sz="3200" dirty="0" smtClean="0"/>
                        <a:t>3.074</a:t>
                      </a:r>
                      <a:endParaRPr lang="en-US" sz="3200" dirty="0"/>
                    </a:p>
                  </a:txBody>
                  <a:tcPr/>
                </a:tc>
              </a:tr>
            </a:tbl>
          </a:graphicData>
        </a:graphic>
      </p:graphicFrame>
      <p:sp>
        <p:nvSpPr>
          <p:cNvPr id="5" name="Rectangle 4"/>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8" name="Rectangle 7"/>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056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5836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152400"/>
            <a:ext cx="9448800" cy="1754326"/>
          </a:xfrm>
          <a:prstGeom prst="rect">
            <a:avLst/>
          </a:prstGeom>
          <a:noFill/>
        </p:spPr>
        <p:txBody>
          <a:bodyPr wrap="square" rtlCol="0">
            <a:spAutoFit/>
          </a:bodyPr>
          <a:lstStyle/>
          <a:p>
            <a:pPr algn="ctr"/>
            <a:r>
              <a:rPr lang="en-US" sz="6000" b="1" dirty="0" smtClean="0"/>
              <a:t>Manufacture of </a:t>
            </a:r>
            <a:endParaRPr lang="en-US" sz="6000" b="1" dirty="0" smtClean="0">
              <a:solidFill>
                <a:srgbClr val="FF0000"/>
              </a:solidFill>
            </a:endParaRPr>
          </a:p>
          <a:p>
            <a:pPr algn="ctr"/>
            <a:r>
              <a:rPr lang="en-US" sz="4800" b="1" dirty="0" smtClean="0">
                <a:solidFill>
                  <a:srgbClr val="FF0000"/>
                </a:solidFill>
              </a:rPr>
              <a:t>  </a:t>
            </a:r>
            <a:r>
              <a:rPr lang="en-US" sz="4800" b="1" dirty="0" err="1" smtClean="0">
                <a:solidFill>
                  <a:srgbClr val="FF0000"/>
                </a:solidFill>
              </a:rPr>
              <a:t>Cyclohexane</a:t>
            </a:r>
            <a:r>
              <a:rPr lang="en-US" sz="4800" b="1" dirty="0" smtClean="0">
                <a:solidFill>
                  <a:srgbClr val="FF0000"/>
                </a:solidFill>
              </a:rPr>
              <a:t> (40tons/day)</a:t>
            </a:r>
            <a:endParaRPr lang="en-US" sz="4800" b="1" dirty="0">
              <a:solidFill>
                <a:srgbClr val="FF0000"/>
              </a:solidFill>
            </a:endParaRPr>
          </a:p>
        </p:txBody>
      </p:sp>
      <p:pic>
        <p:nvPicPr>
          <p:cNvPr id="1028" name="Picture 4" descr="http://www.sseducon.com/logos/9-Chaitanya_Bharathi_Institute_of_Technology_logo.png"/>
          <p:cNvPicPr>
            <a:picLocks noChangeAspect="1" noChangeArrowheads="1"/>
          </p:cNvPicPr>
          <p:nvPr/>
        </p:nvPicPr>
        <p:blipFill>
          <a:blip r:embed="rId2"/>
          <a:srcRect/>
          <a:stretch>
            <a:fillRect/>
          </a:stretch>
        </p:blipFill>
        <p:spPr bwMode="auto">
          <a:xfrm>
            <a:off x="3581400" y="1905000"/>
            <a:ext cx="1981200" cy="2627550"/>
          </a:xfrm>
          <a:prstGeom prst="rect">
            <a:avLst/>
          </a:prstGeom>
          <a:noFill/>
        </p:spPr>
      </p:pic>
      <p:sp>
        <p:nvSpPr>
          <p:cNvPr id="9" name="TextBox 8"/>
          <p:cNvSpPr txBox="1"/>
          <p:nvPr/>
        </p:nvSpPr>
        <p:spPr>
          <a:xfrm>
            <a:off x="762000" y="4491097"/>
            <a:ext cx="7772400" cy="2062103"/>
          </a:xfrm>
          <a:prstGeom prst="rect">
            <a:avLst/>
          </a:prstGeom>
          <a:noFill/>
        </p:spPr>
        <p:txBody>
          <a:bodyPr wrap="square" rtlCol="0">
            <a:spAutoFit/>
          </a:bodyPr>
          <a:lstStyle/>
          <a:p>
            <a:pPr algn="ctr"/>
            <a:r>
              <a:rPr lang="en-US" sz="3200" b="1" dirty="0" smtClean="0">
                <a:solidFill>
                  <a:schemeClr val="bg1">
                    <a:lumMod val="65000"/>
                    <a:lumOff val="35000"/>
                  </a:schemeClr>
                </a:solidFill>
                <a:latin typeface="Times New Roman" pitchFamily="18" charset="0"/>
                <a:cs typeface="Times New Roman" pitchFamily="18" charset="0"/>
              </a:rPr>
              <a:t>by</a:t>
            </a:r>
          </a:p>
          <a:p>
            <a:pPr algn="ctr"/>
            <a:r>
              <a:rPr lang="en-US" sz="3200" b="1" dirty="0" err="1" smtClean="0">
                <a:solidFill>
                  <a:schemeClr val="bg1">
                    <a:lumMod val="65000"/>
                    <a:lumOff val="35000"/>
                  </a:schemeClr>
                </a:solidFill>
                <a:latin typeface="Times New Roman" pitchFamily="18" charset="0"/>
                <a:cs typeface="Times New Roman" pitchFamily="18" charset="0"/>
              </a:rPr>
              <a:t>Ravindher</a:t>
            </a:r>
            <a:r>
              <a:rPr lang="en-US" sz="3200" b="1" dirty="0" smtClean="0">
                <a:solidFill>
                  <a:schemeClr val="bg1">
                    <a:lumMod val="65000"/>
                    <a:lumOff val="35000"/>
                  </a:schemeClr>
                </a:solidFill>
                <a:latin typeface="Times New Roman" pitchFamily="18" charset="0"/>
                <a:cs typeface="Times New Roman" pitchFamily="18" charset="0"/>
              </a:rPr>
              <a:t> G(160110802048)</a:t>
            </a:r>
          </a:p>
          <a:p>
            <a:pPr algn="ctr"/>
            <a:r>
              <a:rPr lang="en-US" sz="3200" b="1" dirty="0" err="1" smtClean="0">
                <a:solidFill>
                  <a:schemeClr val="bg1">
                    <a:lumMod val="65000"/>
                    <a:lumOff val="35000"/>
                  </a:schemeClr>
                </a:solidFill>
                <a:latin typeface="Times New Roman" pitchFamily="18" charset="0"/>
                <a:cs typeface="Times New Roman" pitchFamily="18" charset="0"/>
              </a:rPr>
              <a:t>Sai</a:t>
            </a:r>
            <a:r>
              <a:rPr lang="en-US" sz="3200" b="1" dirty="0" smtClean="0">
                <a:solidFill>
                  <a:schemeClr val="bg1">
                    <a:lumMod val="65000"/>
                    <a:lumOff val="35000"/>
                  </a:schemeClr>
                </a:solidFill>
                <a:latin typeface="Times New Roman" pitchFamily="18" charset="0"/>
                <a:cs typeface="Times New Roman" pitchFamily="18" charset="0"/>
              </a:rPr>
              <a:t> Kumar L(160110802050)</a:t>
            </a:r>
          </a:p>
          <a:p>
            <a:pPr algn="ctr"/>
            <a:r>
              <a:rPr lang="en-US" sz="3200" b="1" dirty="0" smtClean="0">
                <a:solidFill>
                  <a:schemeClr val="bg1">
                    <a:lumMod val="65000"/>
                    <a:lumOff val="35000"/>
                  </a:schemeClr>
                </a:solidFill>
                <a:latin typeface="Times New Roman" pitchFamily="18" charset="0"/>
                <a:cs typeface="Times New Roman" pitchFamily="18" charset="0"/>
              </a:rPr>
              <a:t>(4/4),Department of Chemical Engineering</a:t>
            </a:r>
            <a:endParaRPr lang="en-US" sz="3200" b="1" dirty="0">
              <a:solidFill>
                <a:schemeClr val="bg1">
                  <a:lumMod val="65000"/>
                  <a:lumOff val="35000"/>
                </a:schemeClr>
              </a:solidFill>
              <a:latin typeface="Times New Roman" pitchFamily="18" charset="0"/>
              <a:cs typeface="Times New Roman" pitchFamily="18" charset="0"/>
            </a:endParaRPr>
          </a:p>
        </p:txBody>
      </p:sp>
      <p:sp>
        <p:nvSpPr>
          <p:cNvPr id="8" name="Rectangle 7"/>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1" name="Rectangle 10"/>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5" name="Rectangle 4"/>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5122" name="AutoShape 2"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http://avenueright.com/sites/avenueright/assets/images/supply-and-demand-01-resized-60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33" name="Picture 13" descr="C:\Documents and Settings\Sandeep\Desktop\supply-and-demand-01-resized-600.png"/>
          <p:cNvPicPr>
            <a:picLocks noChangeAspect="1" noChangeArrowheads="1"/>
          </p:cNvPicPr>
          <p:nvPr/>
        </p:nvPicPr>
        <p:blipFill>
          <a:blip r:embed="rId2"/>
          <a:srcRect/>
          <a:stretch>
            <a:fillRect/>
          </a:stretch>
        </p:blipFill>
        <p:spPr bwMode="auto">
          <a:xfrm>
            <a:off x="938048" y="-457200"/>
            <a:ext cx="7291552" cy="5638800"/>
          </a:xfrm>
          <a:prstGeom prst="rect">
            <a:avLst/>
          </a:prstGeom>
          <a:noFill/>
        </p:spPr>
      </p:pic>
      <p:sp>
        <p:nvSpPr>
          <p:cNvPr id="13" name="Rectangle 12"/>
          <p:cNvSpPr/>
          <p:nvPr/>
        </p:nvSpPr>
        <p:spPr>
          <a:xfrm>
            <a:off x="0" y="4572000"/>
            <a:ext cx="7848600" cy="152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rgbClr val="FF0000"/>
                </a:solidFill>
              </a:rPr>
              <a:t>Market Survey</a:t>
            </a:r>
            <a:endParaRPr lang="en-US" sz="96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rgbClr val="00B050"/>
          </a:solidFill>
        </p:spPr>
        <p:txBody>
          <a:bodyPr/>
          <a:lstStyle/>
          <a:p>
            <a:r>
              <a:rPr smtClean="0"/>
              <a:t>INDIAN MANUFACTURERS OF CYCLOHEXANE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80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         COMPANY</a:t>
                      </a:r>
                      <a:endParaRPr lang="en-US" dirty="0"/>
                    </a:p>
                  </a:txBody>
                  <a:tcPr/>
                </a:tc>
                <a:tc>
                  <a:txBody>
                    <a:bodyPr/>
                    <a:lstStyle/>
                    <a:p>
                      <a:r>
                        <a:rPr lang="en-US" dirty="0" smtClean="0"/>
                        <a:t>        LOCATION</a:t>
                      </a:r>
                      <a:endParaRPr lang="en-US" dirty="0"/>
                    </a:p>
                  </a:txBody>
                  <a:tcPr/>
                </a:tc>
              </a:tr>
              <a:tr h="370840">
                <a:tc>
                  <a:txBody>
                    <a:bodyPr/>
                    <a:lstStyle/>
                    <a:p>
                      <a:r>
                        <a:rPr lang="en-US" dirty="0" smtClean="0"/>
                        <a:t>1.TRIVENI AROMATICS      AND PERFURMERY LIMITED</a:t>
                      </a:r>
                      <a:endParaRPr lang="en-US" dirty="0"/>
                    </a:p>
                  </a:txBody>
                  <a:tcPr/>
                </a:tc>
                <a:tc>
                  <a:txBody>
                    <a:bodyPr/>
                    <a:lstStyle/>
                    <a:p>
                      <a:r>
                        <a:rPr lang="en-US" dirty="0" smtClean="0"/>
                        <a:t>       GUJARATH</a:t>
                      </a:r>
                      <a:endParaRPr lang="en-US" dirty="0"/>
                    </a:p>
                  </a:txBody>
                  <a:tcPr/>
                </a:tc>
              </a:tr>
              <a:tr h="370840">
                <a:tc>
                  <a:txBody>
                    <a:bodyPr/>
                    <a:lstStyle/>
                    <a:p>
                      <a:r>
                        <a:rPr lang="en-US" dirty="0" smtClean="0"/>
                        <a:t>2.LEO CHEMO PLAST PVT LTD</a:t>
                      </a:r>
                      <a:endParaRPr lang="en-US" dirty="0"/>
                    </a:p>
                  </a:txBody>
                  <a:tcPr/>
                </a:tc>
                <a:tc>
                  <a:txBody>
                    <a:bodyPr/>
                    <a:lstStyle/>
                    <a:p>
                      <a:r>
                        <a:rPr lang="en-US" dirty="0" smtClean="0"/>
                        <a:t>        MUMBAI</a:t>
                      </a:r>
                      <a:endParaRPr lang="en-US" dirty="0"/>
                    </a:p>
                  </a:txBody>
                  <a:tcPr/>
                </a:tc>
              </a:tr>
              <a:tr h="370840">
                <a:tc>
                  <a:txBody>
                    <a:bodyPr/>
                    <a:lstStyle/>
                    <a:p>
                      <a:r>
                        <a:rPr lang="en-US" dirty="0" smtClean="0"/>
                        <a:t>3.CHOICE ORGANICS PVT LTD</a:t>
                      </a:r>
                      <a:endParaRPr lang="en-US" dirty="0"/>
                    </a:p>
                  </a:txBody>
                  <a:tcPr/>
                </a:tc>
                <a:tc>
                  <a:txBody>
                    <a:bodyPr/>
                    <a:lstStyle/>
                    <a:p>
                      <a:r>
                        <a:rPr lang="en-US" dirty="0" smtClean="0"/>
                        <a:t>         THANE</a:t>
                      </a:r>
                      <a:endParaRPr lang="en-US" dirty="0"/>
                    </a:p>
                  </a:txBody>
                  <a:tcPr/>
                </a:tc>
              </a:tr>
              <a:tr h="370840">
                <a:tc>
                  <a:txBody>
                    <a:bodyPr/>
                    <a:lstStyle/>
                    <a:p>
                      <a:r>
                        <a:rPr lang="en-US" dirty="0" smtClean="0"/>
                        <a:t>4.A.S .JOSHI AND COMPANY</a:t>
                      </a:r>
                      <a:endParaRPr lang="en-US" dirty="0"/>
                    </a:p>
                  </a:txBody>
                  <a:tcPr/>
                </a:tc>
                <a:tc>
                  <a:txBody>
                    <a:bodyPr/>
                    <a:lstStyle/>
                    <a:p>
                      <a:r>
                        <a:rPr lang="en-US" dirty="0" smtClean="0"/>
                        <a:t>          MUMBAI</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50"/>
          </a:solidFill>
        </p:spPr>
        <p:txBody>
          <a:bodyPr/>
          <a:lstStyle/>
          <a:p>
            <a:r>
              <a:rPr smtClean="0"/>
              <a:t>GLOBAL MANUFACTURERS OF CYCLOHEXANE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3" name="Table 2"/>
          <p:cNvGraphicFramePr>
            <a:graphicFrameLocks noGrp="1"/>
          </p:cNvGraphicFramePr>
          <p:nvPr/>
        </p:nvGraphicFramePr>
        <p:xfrm>
          <a:off x="533400" y="457200"/>
          <a:ext cx="8001000" cy="5845974"/>
        </p:xfrm>
        <a:graphic>
          <a:graphicData uri="http://schemas.openxmlformats.org/drawingml/2006/table">
            <a:tbl>
              <a:tblPr firstRow="1" bandRow="1">
                <a:tableStyleId>{5C22544A-7EE6-4342-B048-85BDC9FD1C3A}</a:tableStyleId>
              </a:tblPr>
              <a:tblGrid>
                <a:gridCol w="2940941"/>
                <a:gridCol w="2113250"/>
                <a:gridCol w="2946809"/>
              </a:tblGrid>
              <a:tr h="297990">
                <a:tc>
                  <a:txBody>
                    <a:bodyPr/>
                    <a:lstStyle/>
                    <a:p>
                      <a:r>
                        <a:rPr lang="en-US" b="1" dirty="0">
                          <a:latin typeface="Times New Roman" pitchFamily="18" charset="0"/>
                          <a:cs typeface="Times New Roman" pitchFamily="18" charset="0"/>
                        </a:rPr>
                        <a:t>Company</a:t>
                      </a:r>
                      <a:endParaRPr lang="en-US" dirty="0">
                        <a:latin typeface="Times New Roman" pitchFamily="18" charset="0"/>
                        <a:cs typeface="Times New Roman" pitchFamily="18" charset="0"/>
                      </a:endParaRPr>
                    </a:p>
                  </a:txBody>
                  <a:tcPr marL="19050" marR="19050" marT="19050" marB="19050" anchor="ctr"/>
                </a:tc>
                <a:tc>
                  <a:txBody>
                    <a:bodyPr/>
                    <a:lstStyle/>
                    <a:p>
                      <a:r>
                        <a:rPr lang="en-US" b="1">
                          <a:latin typeface="Times New Roman" pitchFamily="18" charset="0"/>
                          <a:cs typeface="Times New Roman" pitchFamily="18" charset="0"/>
                        </a:rPr>
                        <a:t>Location</a:t>
                      </a:r>
                      <a:endParaRPr lang="en-US">
                        <a:latin typeface="Times New Roman" pitchFamily="18" charset="0"/>
                        <a:cs typeface="Times New Roman" pitchFamily="18" charset="0"/>
                      </a:endParaRPr>
                    </a:p>
                  </a:txBody>
                  <a:tcPr marL="19050" marR="19050" marT="19050" marB="19050" anchor="ctr"/>
                </a:tc>
                <a:tc>
                  <a:txBody>
                    <a:bodyPr/>
                    <a:lstStyle/>
                    <a:p>
                      <a:r>
                        <a:rPr lang="en-US" b="1" dirty="0">
                          <a:latin typeface="Times New Roman" pitchFamily="18" charset="0"/>
                          <a:cs typeface="Times New Roman" pitchFamily="18" charset="0"/>
                        </a:rPr>
                        <a:t>Capacity</a:t>
                      </a:r>
                      <a:endParaRPr lang="en-US" dirty="0">
                        <a:latin typeface="Times New Roman" pitchFamily="18" charset="0"/>
                        <a:cs typeface="Times New Roman" pitchFamily="18" charset="0"/>
                      </a:endParaRPr>
                    </a:p>
                  </a:txBody>
                  <a:tcPr marL="19050" marR="19050" marT="19050" marB="19050" anchor="ctr"/>
                </a:tc>
              </a:tr>
              <a:tr h="306929">
                <a:tc>
                  <a:txBody>
                    <a:bodyPr/>
                    <a:lstStyle/>
                    <a:p>
                      <a:r>
                        <a:rPr lang="en-US">
                          <a:latin typeface="Times New Roman" pitchFamily="18" charset="0"/>
                          <a:cs typeface="Times New Roman" pitchFamily="18" charset="0"/>
                        </a:rPr>
                        <a:t>Azot Cherkassy</a:t>
                      </a:r>
                    </a:p>
                  </a:txBody>
                  <a:tcPr marL="19050" marR="19050" marT="19050" marB="19050" anchor="ctr"/>
                </a:tc>
                <a:tc>
                  <a:txBody>
                    <a:bodyPr/>
                    <a:lstStyle/>
                    <a:p>
                      <a:r>
                        <a:rPr lang="en-US">
                          <a:latin typeface="Times New Roman" pitchFamily="18" charset="0"/>
                          <a:cs typeface="Times New Roman" pitchFamily="18" charset="0"/>
                        </a:rPr>
                        <a:t>Cherkassy, Ukraine</a:t>
                      </a:r>
                    </a:p>
                  </a:txBody>
                  <a:tcPr marL="19050" marR="19050" marT="19050" marB="19050" anchor="ctr"/>
                </a:tc>
                <a:tc>
                  <a:txBody>
                    <a:bodyPr/>
                    <a:lstStyle/>
                    <a:p>
                      <a:r>
                        <a:rPr lang="en-US">
                          <a:latin typeface="Times New Roman" pitchFamily="18" charset="0"/>
                          <a:cs typeface="Times New Roman" pitchFamily="18" charset="0"/>
                        </a:rPr>
                        <a:t>60</a:t>
                      </a:r>
                    </a:p>
                  </a:txBody>
                  <a:tcPr marL="19050" marR="19050" marT="19050" marB="19050" anchor="ctr"/>
                </a:tc>
              </a:tr>
              <a:tr h="306929">
                <a:tc>
                  <a:txBody>
                    <a:bodyPr/>
                    <a:lstStyle/>
                    <a:p>
                      <a:r>
                        <a:rPr lang="en-US" dirty="0" err="1">
                          <a:latin typeface="Times New Roman" pitchFamily="18" charset="0"/>
                          <a:cs typeface="Times New Roman" pitchFamily="18" charset="0"/>
                        </a:rPr>
                        <a:t>Cepsa</a:t>
                      </a:r>
                      <a:endParaRPr lang="en-US" dirty="0">
                        <a:latin typeface="Times New Roman" pitchFamily="18" charset="0"/>
                        <a:cs typeface="Times New Roman" pitchFamily="18" charset="0"/>
                      </a:endParaRPr>
                    </a:p>
                  </a:txBody>
                  <a:tcPr marL="19050" marR="19050" marT="19050" marB="19050" anchor="ctr"/>
                </a:tc>
                <a:tc>
                  <a:txBody>
                    <a:bodyPr/>
                    <a:lstStyle/>
                    <a:p>
                      <a:r>
                        <a:rPr lang="en-US">
                          <a:latin typeface="Times New Roman" pitchFamily="18" charset="0"/>
                          <a:cs typeface="Times New Roman" pitchFamily="18" charset="0"/>
                        </a:rPr>
                        <a:t>Huelva, Spain</a:t>
                      </a:r>
                    </a:p>
                  </a:txBody>
                  <a:tcPr marL="19050" marR="19050" marT="19050" marB="19050" anchor="ctr"/>
                </a:tc>
                <a:tc>
                  <a:txBody>
                    <a:bodyPr/>
                    <a:lstStyle/>
                    <a:p>
                      <a:r>
                        <a:rPr lang="en-US" dirty="0">
                          <a:latin typeface="Times New Roman" pitchFamily="18" charset="0"/>
                          <a:cs typeface="Times New Roman" pitchFamily="18" charset="0"/>
                        </a:rPr>
                        <a:t>150</a:t>
                      </a:r>
                    </a:p>
                  </a:txBody>
                  <a:tcPr marL="19050" marR="19050" marT="19050" marB="19050" anchor="ctr"/>
                </a:tc>
              </a:tr>
              <a:tr h="306929">
                <a:tc>
                  <a:txBody>
                    <a:bodyPr/>
                    <a:lstStyle/>
                    <a:p>
                      <a:r>
                        <a:rPr lang="en-US">
                          <a:latin typeface="Times New Roman" pitchFamily="18" charset="0"/>
                          <a:cs typeface="Times New Roman" pitchFamily="18" charset="0"/>
                        </a:rPr>
                        <a:t>Chemko AS</a:t>
                      </a:r>
                    </a:p>
                  </a:txBody>
                  <a:tcPr marL="19050" marR="19050" marT="19050" marB="19050" anchor="ctr"/>
                </a:tc>
                <a:tc>
                  <a:txBody>
                    <a:bodyPr/>
                    <a:lstStyle/>
                    <a:p>
                      <a:r>
                        <a:rPr lang="en-US">
                          <a:latin typeface="Times New Roman" pitchFamily="18" charset="0"/>
                          <a:cs typeface="Times New Roman" pitchFamily="18" charset="0"/>
                        </a:rPr>
                        <a:t>Strazske, Slovakia</a:t>
                      </a:r>
                    </a:p>
                  </a:txBody>
                  <a:tcPr marL="19050" marR="19050" marT="19050" marB="19050" anchor="ctr"/>
                </a:tc>
                <a:tc>
                  <a:txBody>
                    <a:bodyPr/>
                    <a:lstStyle/>
                    <a:p>
                      <a:r>
                        <a:rPr lang="en-US">
                          <a:latin typeface="Times New Roman" pitchFamily="18" charset="0"/>
                          <a:cs typeface="Times New Roman" pitchFamily="18" charset="0"/>
                        </a:rPr>
                        <a:t>90</a:t>
                      </a:r>
                    </a:p>
                  </a:txBody>
                  <a:tcPr marL="19050" marR="19050" marT="19050" marB="19050" anchor="ctr"/>
                </a:tc>
              </a:tr>
              <a:tr h="485618">
                <a:tc>
                  <a:txBody>
                    <a:bodyPr/>
                    <a:lstStyle/>
                    <a:p>
                      <a:r>
                        <a:rPr lang="en-US">
                          <a:latin typeface="Times New Roman" pitchFamily="18" charset="0"/>
                          <a:cs typeface="Times New Roman" pitchFamily="18" charset="0"/>
                        </a:rPr>
                        <a:t>Erdol-Raffinerie-Emsland</a:t>
                      </a:r>
                    </a:p>
                  </a:txBody>
                  <a:tcPr marL="19050" marR="19050" marT="19050" marB="19050" anchor="ctr"/>
                </a:tc>
                <a:tc>
                  <a:txBody>
                    <a:bodyPr/>
                    <a:lstStyle/>
                    <a:p>
                      <a:r>
                        <a:rPr lang="en-US">
                          <a:latin typeface="Times New Roman" pitchFamily="18" charset="0"/>
                          <a:cs typeface="Times New Roman" pitchFamily="18" charset="0"/>
                        </a:rPr>
                        <a:t>Lingen, Germany</a:t>
                      </a:r>
                    </a:p>
                  </a:txBody>
                  <a:tcPr marL="19050" marR="19050" marT="19050" marB="19050" anchor="ctr"/>
                </a:tc>
                <a:tc>
                  <a:txBody>
                    <a:bodyPr/>
                    <a:lstStyle/>
                    <a:p>
                      <a:r>
                        <a:rPr lang="en-US">
                          <a:latin typeface="Times New Roman" pitchFamily="18" charset="0"/>
                          <a:cs typeface="Times New Roman" pitchFamily="18" charset="0"/>
                        </a:rPr>
                        <a:t>260</a:t>
                      </a:r>
                    </a:p>
                  </a:txBody>
                  <a:tcPr marL="19050" marR="19050" marT="19050" marB="19050" anchor="ctr"/>
                </a:tc>
              </a:tr>
              <a:tr h="306929">
                <a:tc>
                  <a:txBody>
                    <a:bodyPr/>
                    <a:lstStyle/>
                    <a:p>
                      <a:r>
                        <a:rPr lang="en-US">
                          <a:latin typeface="Times New Roman" pitchFamily="18" charset="0"/>
                          <a:cs typeface="Times New Roman" pitchFamily="18" charset="0"/>
                        </a:rPr>
                        <a:t>ExxonMobil</a:t>
                      </a:r>
                    </a:p>
                  </a:txBody>
                  <a:tcPr marL="19050" marR="19050" marT="19050" marB="19050" anchor="ctr"/>
                </a:tc>
                <a:tc>
                  <a:txBody>
                    <a:bodyPr/>
                    <a:lstStyle/>
                    <a:p>
                      <a:r>
                        <a:rPr lang="en-US">
                          <a:latin typeface="Times New Roman" pitchFamily="18" charset="0"/>
                          <a:cs typeface="Times New Roman" pitchFamily="18" charset="0"/>
                        </a:rPr>
                        <a:t>Botlek, Netherlands</a:t>
                      </a:r>
                    </a:p>
                  </a:txBody>
                  <a:tcPr marL="19050" marR="19050" marT="19050" marB="19050" anchor="ctr"/>
                </a:tc>
                <a:tc>
                  <a:txBody>
                    <a:bodyPr/>
                    <a:lstStyle/>
                    <a:p>
                      <a:r>
                        <a:rPr lang="en-US">
                          <a:latin typeface="Times New Roman" pitchFamily="18" charset="0"/>
                          <a:cs typeface="Times New Roman" pitchFamily="18" charset="0"/>
                        </a:rPr>
                        <a:t>270</a:t>
                      </a:r>
                    </a:p>
                  </a:txBody>
                  <a:tcPr marL="19050" marR="19050" marT="19050" marB="19050" anchor="ctr"/>
                </a:tc>
              </a:tr>
              <a:tr h="485618">
                <a:tc>
                  <a:txBody>
                    <a:bodyPr/>
                    <a:lstStyle/>
                    <a:p>
                      <a:r>
                        <a:rPr lang="en-US">
                          <a:latin typeface="Times New Roman" pitchFamily="18" charset="0"/>
                          <a:cs typeface="Times New Roman" pitchFamily="18" charset="0"/>
                        </a:rPr>
                        <a:t>Fina Antwerp Olefins</a:t>
                      </a:r>
                    </a:p>
                  </a:txBody>
                  <a:tcPr marL="19050" marR="19050" marT="19050" marB="19050" anchor="ctr"/>
                </a:tc>
                <a:tc>
                  <a:txBody>
                    <a:bodyPr/>
                    <a:lstStyle/>
                    <a:p>
                      <a:r>
                        <a:rPr lang="en-US" dirty="0">
                          <a:latin typeface="Times New Roman" pitchFamily="18" charset="0"/>
                          <a:cs typeface="Times New Roman" pitchFamily="18" charset="0"/>
                        </a:rPr>
                        <a:t>Antwerp, Belgium</a:t>
                      </a:r>
                    </a:p>
                  </a:txBody>
                  <a:tcPr marL="19050" marR="19050" marT="19050" marB="19050" anchor="ctr"/>
                </a:tc>
                <a:tc>
                  <a:txBody>
                    <a:bodyPr/>
                    <a:lstStyle/>
                    <a:p>
                      <a:r>
                        <a:rPr lang="en-US">
                          <a:latin typeface="Times New Roman" pitchFamily="18" charset="0"/>
                          <a:cs typeface="Times New Roman" pitchFamily="18" charset="0"/>
                        </a:rPr>
                        <a:t>110</a:t>
                      </a:r>
                    </a:p>
                  </a:txBody>
                  <a:tcPr marL="19050" marR="19050" marT="19050" marB="19050" anchor="ctr"/>
                </a:tc>
              </a:tr>
              <a:tr h="485618">
                <a:tc>
                  <a:txBody>
                    <a:bodyPr/>
                    <a:lstStyle/>
                    <a:p>
                      <a:r>
                        <a:rPr lang="en-US" dirty="0">
                          <a:latin typeface="Times New Roman" pitchFamily="18" charset="0"/>
                          <a:cs typeface="Times New Roman" pitchFamily="18" charset="0"/>
                        </a:rPr>
                        <a:t>Huntsman Petrochemicals</a:t>
                      </a:r>
                    </a:p>
                  </a:txBody>
                  <a:tcPr marL="19050" marR="19050" marT="19050" marB="19050" anchor="ctr"/>
                </a:tc>
                <a:tc>
                  <a:txBody>
                    <a:bodyPr/>
                    <a:lstStyle/>
                    <a:p>
                      <a:r>
                        <a:rPr lang="en-US" dirty="0">
                          <a:latin typeface="Times New Roman" pitchFamily="18" charset="0"/>
                          <a:cs typeface="Times New Roman" pitchFamily="18" charset="0"/>
                        </a:rPr>
                        <a:t>Wilton, UK</a:t>
                      </a:r>
                    </a:p>
                  </a:txBody>
                  <a:tcPr marL="19050" marR="19050" marT="19050" marB="19050" anchor="ctr"/>
                </a:tc>
                <a:tc>
                  <a:txBody>
                    <a:bodyPr/>
                    <a:lstStyle/>
                    <a:p>
                      <a:r>
                        <a:rPr lang="en-US" dirty="0">
                          <a:latin typeface="Times New Roman" pitchFamily="18" charset="0"/>
                          <a:cs typeface="Times New Roman" pitchFamily="18" charset="0"/>
                        </a:rPr>
                        <a:t>330</a:t>
                      </a:r>
                    </a:p>
                  </a:txBody>
                  <a:tcPr marL="19050" marR="19050" marT="19050" marB="19050" anchor="ctr"/>
                </a:tc>
              </a:tr>
              <a:tr h="306929">
                <a:tc>
                  <a:txBody>
                    <a:bodyPr/>
                    <a:lstStyle/>
                    <a:p>
                      <a:r>
                        <a:rPr lang="en-US">
                          <a:latin typeface="Times New Roman" pitchFamily="18" charset="0"/>
                          <a:cs typeface="Times New Roman" pitchFamily="18" charset="0"/>
                        </a:rPr>
                        <a:t>JSC Kuibyshevazot</a:t>
                      </a:r>
                    </a:p>
                  </a:txBody>
                  <a:tcPr marL="19050" marR="19050" marT="19050" marB="19050" anchor="ctr"/>
                </a:tc>
                <a:tc>
                  <a:txBody>
                    <a:bodyPr/>
                    <a:lstStyle/>
                    <a:p>
                      <a:r>
                        <a:rPr lang="en-US">
                          <a:latin typeface="Times New Roman" pitchFamily="18" charset="0"/>
                          <a:cs typeface="Times New Roman" pitchFamily="18" charset="0"/>
                        </a:rPr>
                        <a:t>Togliatti, Russia</a:t>
                      </a:r>
                    </a:p>
                  </a:txBody>
                  <a:tcPr marL="19050" marR="19050" marT="19050" marB="19050" anchor="ctr"/>
                </a:tc>
                <a:tc>
                  <a:txBody>
                    <a:bodyPr/>
                    <a:lstStyle/>
                    <a:p>
                      <a:r>
                        <a:rPr lang="en-US">
                          <a:latin typeface="Times New Roman" pitchFamily="18" charset="0"/>
                          <a:cs typeface="Times New Roman" pitchFamily="18" charset="0"/>
                        </a:rPr>
                        <a:t>120</a:t>
                      </a:r>
                    </a:p>
                  </a:txBody>
                  <a:tcPr marL="19050" marR="19050" marT="19050" marB="19050" anchor="ctr"/>
                </a:tc>
              </a:tr>
              <a:tr h="306929">
                <a:tc>
                  <a:txBody>
                    <a:bodyPr/>
                    <a:lstStyle/>
                    <a:p>
                      <a:r>
                        <a:rPr lang="en-US">
                          <a:latin typeface="Times New Roman" pitchFamily="18" charset="0"/>
                          <a:cs typeface="Times New Roman" pitchFamily="18" charset="0"/>
                        </a:rPr>
                        <a:t>Kemerovo Azot</a:t>
                      </a:r>
                    </a:p>
                  </a:txBody>
                  <a:tcPr marL="19050" marR="19050" marT="19050" marB="19050" anchor="ctr"/>
                </a:tc>
                <a:tc>
                  <a:txBody>
                    <a:bodyPr/>
                    <a:lstStyle/>
                    <a:p>
                      <a:r>
                        <a:rPr lang="en-US">
                          <a:latin typeface="Times New Roman" pitchFamily="18" charset="0"/>
                          <a:cs typeface="Times New Roman" pitchFamily="18" charset="0"/>
                        </a:rPr>
                        <a:t>Kemerovo, Russia</a:t>
                      </a:r>
                    </a:p>
                  </a:txBody>
                  <a:tcPr marL="19050" marR="19050" marT="19050" marB="19050" anchor="ctr"/>
                </a:tc>
                <a:tc>
                  <a:txBody>
                    <a:bodyPr/>
                    <a:lstStyle/>
                    <a:p>
                      <a:r>
                        <a:rPr lang="en-US">
                          <a:latin typeface="Times New Roman" pitchFamily="18" charset="0"/>
                          <a:cs typeface="Times New Roman" pitchFamily="18" charset="0"/>
                        </a:rPr>
                        <a:t>155</a:t>
                      </a:r>
                    </a:p>
                  </a:txBody>
                  <a:tcPr marL="19050" marR="19050" marT="19050" marB="19050" anchor="ctr"/>
                </a:tc>
              </a:tr>
              <a:tr h="306929">
                <a:tc>
                  <a:txBody>
                    <a:bodyPr/>
                    <a:lstStyle/>
                    <a:p>
                      <a:r>
                        <a:rPr lang="en-US" dirty="0">
                          <a:latin typeface="Times New Roman" pitchFamily="18" charset="0"/>
                          <a:cs typeface="Times New Roman" pitchFamily="18" charset="0"/>
                        </a:rPr>
                        <a:t>PKN </a:t>
                      </a:r>
                      <a:r>
                        <a:rPr lang="en-US" dirty="0" err="1">
                          <a:latin typeface="Times New Roman" pitchFamily="18" charset="0"/>
                          <a:cs typeface="Times New Roman" pitchFamily="18" charset="0"/>
                        </a:rPr>
                        <a:t>Orlen</a:t>
                      </a:r>
                      <a:endParaRPr lang="en-US" dirty="0">
                        <a:latin typeface="Times New Roman" pitchFamily="18" charset="0"/>
                        <a:cs typeface="Times New Roman" pitchFamily="18" charset="0"/>
                      </a:endParaRPr>
                    </a:p>
                  </a:txBody>
                  <a:tcPr marL="19050" marR="19050" marT="19050" marB="19050" anchor="ctr"/>
                </a:tc>
                <a:tc>
                  <a:txBody>
                    <a:bodyPr/>
                    <a:lstStyle/>
                    <a:p>
                      <a:r>
                        <a:rPr lang="en-US">
                          <a:latin typeface="Times New Roman" pitchFamily="18" charset="0"/>
                          <a:cs typeface="Times New Roman" pitchFamily="18" charset="0"/>
                        </a:rPr>
                        <a:t>Plock, Poland</a:t>
                      </a:r>
                    </a:p>
                  </a:txBody>
                  <a:tcPr marL="19050" marR="19050" marT="19050" marB="19050" anchor="ctr"/>
                </a:tc>
                <a:tc>
                  <a:txBody>
                    <a:bodyPr/>
                    <a:lstStyle/>
                    <a:p>
                      <a:r>
                        <a:rPr lang="en-US">
                          <a:latin typeface="Times New Roman" pitchFamily="18" charset="0"/>
                          <a:cs typeface="Times New Roman" pitchFamily="18" charset="0"/>
                        </a:rPr>
                        <a:t>120</a:t>
                      </a:r>
                    </a:p>
                  </a:txBody>
                  <a:tcPr marL="19050" marR="19050" marT="19050" marB="19050" anchor="ctr"/>
                </a:tc>
              </a:tr>
              <a:tr h="306929">
                <a:tc>
                  <a:txBody>
                    <a:bodyPr/>
                    <a:lstStyle/>
                    <a:p>
                      <a:r>
                        <a:rPr lang="en-US">
                          <a:latin typeface="Times New Roman" pitchFamily="18" charset="0"/>
                          <a:cs typeface="Times New Roman" pitchFamily="18" charset="0"/>
                        </a:rPr>
                        <a:t>Rivneazot</a:t>
                      </a:r>
                    </a:p>
                  </a:txBody>
                  <a:tcPr marL="19050" marR="19050" marT="19050" marB="19050" anchor="ctr"/>
                </a:tc>
                <a:tc>
                  <a:txBody>
                    <a:bodyPr/>
                    <a:lstStyle/>
                    <a:p>
                      <a:r>
                        <a:rPr lang="en-US" dirty="0" err="1">
                          <a:latin typeface="Times New Roman" pitchFamily="18" charset="0"/>
                          <a:cs typeface="Times New Roman" pitchFamily="18" charset="0"/>
                        </a:rPr>
                        <a:t>Rivne</a:t>
                      </a:r>
                      <a:r>
                        <a:rPr lang="en-US" dirty="0">
                          <a:latin typeface="Times New Roman" pitchFamily="18" charset="0"/>
                          <a:cs typeface="Times New Roman" pitchFamily="18" charset="0"/>
                        </a:rPr>
                        <a:t>, Ukraine</a:t>
                      </a:r>
                    </a:p>
                  </a:txBody>
                  <a:tcPr marL="19050" marR="19050" marT="19050" marB="19050" anchor="ctr"/>
                </a:tc>
                <a:tc>
                  <a:txBody>
                    <a:bodyPr/>
                    <a:lstStyle/>
                    <a:p>
                      <a:r>
                        <a:rPr lang="en-US">
                          <a:latin typeface="Times New Roman" pitchFamily="18" charset="0"/>
                          <a:cs typeface="Times New Roman" pitchFamily="18" charset="0"/>
                        </a:rPr>
                        <a:t>30</a:t>
                      </a:r>
                    </a:p>
                  </a:txBody>
                  <a:tcPr marL="19050" marR="19050" marT="19050" marB="19050" anchor="ctr"/>
                </a:tc>
              </a:tr>
              <a:tr h="306929">
                <a:tc>
                  <a:txBody>
                    <a:bodyPr/>
                    <a:lstStyle/>
                    <a:p>
                      <a:r>
                        <a:rPr lang="en-US">
                          <a:latin typeface="Times New Roman" pitchFamily="18" charset="0"/>
                          <a:cs typeface="Times New Roman" pitchFamily="18" charset="0"/>
                        </a:rPr>
                        <a:t>Shchekinoazot</a:t>
                      </a:r>
                    </a:p>
                  </a:txBody>
                  <a:tcPr marL="19050" marR="19050" marT="19050" marB="19050" anchor="ctr"/>
                </a:tc>
                <a:tc>
                  <a:txBody>
                    <a:bodyPr/>
                    <a:lstStyle/>
                    <a:p>
                      <a:r>
                        <a:rPr lang="en-US">
                          <a:latin typeface="Times New Roman" pitchFamily="18" charset="0"/>
                          <a:cs typeface="Times New Roman" pitchFamily="18" charset="0"/>
                        </a:rPr>
                        <a:t>Shchekino, Russia</a:t>
                      </a:r>
                    </a:p>
                  </a:txBody>
                  <a:tcPr marL="19050" marR="19050" marT="19050" marB="19050" anchor="ctr"/>
                </a:tc>
                <a:tc>
                  <a:txBody>
                    <a:bodyPr/>
                    <a:lstStyle/>
                    <a:p>
                      <a:r>
                        <a:rPr lang="en-US">
                          <a:latin typeface="Times New Roman" pitchFamily="18" charset="0"/>
                          <a:cs typeface="Times New Roman" pitchFamily="18" charset="0"/>
                        </a:rPr>
                        <a:t>65</a:t>
                      </a:r>
                    </a:p>
                  </a:txBody>
                  <a:tcPr marL="19050" marR="19050" marT="19050" marB="19050" anchor="ctr"/>
                </a:tc>
              </a:tr>
              <a:tr h="559640">
                <a:tc>
                  <a:txBody>
                    <a:bodyPr/>
                    <a:lstStyle/>
                    <a:p>
                      <a:r>
                        <a:rPr lang="en-US">
                          <a:latin typeface="Times New Roman" pitchFamily="18" charset="0"/>
                          <a:cs typeface="Times New Roman" pitchFamily="18" charset="0"/>
                        </a:rPr>
                        <a:t>SSME Azot</a:t>
                      </a:r>
                    </a:p>
                  </a:txBody>
                  <a:tcPr marL="19050" marR="19050" marT="19050" marB="19050" anchor="ctr"/>
                </a:tc>
                <a:tc>
                  <a:txBody>
                    <a:bodyPr/>
                    <a:lstStyle/>
                    <a:p>
                      <a:r>
                        <a:rPr lang="en-US">
                          <a:latin typeface="Times New Roman" pitchFamily="18" charset="0"/>
                          <a:cs typeface="Times New Roman" pitchFamily="18" charset="0"/>
                        </a:rPr>
                        <a:t>Severodonetsk, Ukraine</a:t>
                      </a:r>
                    </a:p>
                  </a:txBody>
                  <a:tcPr marL="19050" marR="19050" marT="19050" marB="19050" anchor="ctr"/>
                </a:tc>
                <a:tc>
                  <a:txBody>
                    <a:bodyPr/>
                    <a:lstStyle/>
                    <a:p>
                      <a:r>
                        <a:rPr lang="en-US">
                          <a:latin typeface="Times New Roman" pitchFamily="18" charset="0"/>
                          <a:cs typeface="Times New Roman" pitchFamily="18" charset="0"/>
                        </a:rPr>
                        <a:t>50</a:t>
                      </a:r>
                    </a:p>
                  </a:txBody>
                  <a:tcPr marL="19050" marR="19050" marT="19050" marB="19050" anchor="ctr"/>
                </a:tc>
              </a:tr>
              <a:tr h="306929">
                <a:tc>
                  <a:txBody>
                    <a:bodyPr/>
                    <a:lstStyle/>
                    <a:p>
                      <a:r>
                        <a:rPr lang="en-US">
                          <a:latin typeface="Times New Roman" pitchFamily="18" charset="0"/>
                          <a:cs typeface="Times New Roman" pitchFamily="18" charset="0"/>
                        </a:rPr>
                        <a:t>ZA Pulawy</a:t>
                      </a:r>
                    </a:p>
                  </a:txBody>
                  <a:tcPr marL="19050" marR="19050" marT="19050" marB="19050" anchor="ctr"/>
                </a:tc>
                <a:tc>
                  <a:txBody>
                    <a:bodyPr/>
                    <a:lstStyle/>
                    <a:p>
                      <a:r>
                        <a:rPr lang="en-US">
                          <a:latin typeface="Times New Roman" pitchFamily="18" charset="0"/>
                          <a:cs typeface="Times New Roman" pitchFamily="18" charset="0"/>
                        </a:rPr>
                        <a:t>Pulawy, Poland</a:t>
                      </a:r>
                    </a:p>
                  </a:txBody>
                  <a:tcPr marL="19050" marR="19050" marT="19050" marB="19050" anchor="ctr"/>
                </a:tc>
                <a:tc>
                  <a:txBody>
                    <a:bodyPr/>
                    <a:lstStyle/>
                    <a:p>
                      <a:r>
                        <a:rPr lang="en-US" dirty="0">
                          <a:latin typeface="Times New Roman" pitchFamily="18" charset="0"/>
                          <a:cs typeface="Times New Roman" pitchFamily="18" charset="0"/>
                        </a:rPr>
                        <a:t>60</a:t>
                      </a:r>
                    </a:p>
                  </a:txBody>
                  <a:tcPr marL="19050" marR="19050" marT="19050" marB="19050" anchor="ctr"/>
                </a:tc>
              </a:tr>
              <a:tr h="349659">
                <a:tc>
                  <a:txBody>
                    <a:bodyPr/>
                    <a:lstStyle/>
                    <a:p>
                      <a:r>
                        <a:rPr lang="en-US" dirty="0">
                          <a:latin typeface="Times New Roman" pitchFamily="18" charset="0"/>
                          <a:cs typeface="Times New Roman" pitchFamily="18" charset="0"/>
                        </a:rPr>
                        <a:t>Source: ECN/CNI</a:t>
                      </a:r>
                    </a:p>
                  </a:txBody>
                  <a:tcPr marL="19050" marR="19050" marT="19050" marB="19050" anchor="ctr"/>
                </a:tc>
                <a:tc>
                  <a:txBody>
                    <a:bodyPr/>
                    <a:lstStyle/>
                    <a:p>
                      <a:endParaRPr lang="en-US">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yourfile.jpg"/>
          <p:cNvPicPr>
            <a:picLocks noChangeAspect="1"/>
          </p:cNvPicPr>
          <p:nvPr/>
        </p:nvPicPr>
        <p:blipFill>
          <a:blip r:embed="rId2"/>
          <a:stretch>
            <a:fillRect/>
          </a:stretch>
        </p:blipFill>
        <p:spPr>
          <a:xfrm>
            <a:off x="1219200" y="457200"/>
            <a:ext cx="7492721" cy="51137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yclohexane.gif"/>
          <p:cNvPicPr>
            <a:picLocks noChangeAspect="1"/>
          </p:cNvPicPr>
          <p:nvPr/>
        </p:nvPicPr>
        <p:blipFill>
          <a:blip r:embed="rId2"/>
          <a:stretch>
            <a:fillRect/>
          </a:stretch>
        </p:blipFill>
        <p:spPr>
          <a:xfrm>
            <a:off x="1295400" y="1219200"/>
            <a:ext cx="6367463" cy="5370149"/>
          </a:xfrm>
          <a:prstGeom prst="rect">
            <a:avLst/>
          </a:prstGeom>
        </p:spPr>
      </p:pic>
      <p:sp>
        <p:nvSpPr>
          <p:cNvPr id="3" name="Rectangle 2"/>
          <p:cNvSpPr/>
          <p:nvPr/>
        </p:nvSpPr>
        <p:spPr>
          <a:xfrm>
            <a:off x="1752600" y="457200"/>
            <a:ext cx="51054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World consumption of </a:t>
            </a:r>
            <a:r>
              <a:rPr lang="en-US" sz="2400" dirty="0" err="1" smtClean="0">
                <a:latin typeface="Times New Roman" pitchFamily="18" charset="0"/>
                <a:cs typeface="Times New Roman" pitchFamily="18" charset="0"/>
              </a:rPr>
              <a:t>cyclohexane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images.pennwellnet.com/ogj/images/ogj2/9641jnbz01.gif"/>
          <p:cNvPicPr>
            <a:picLocks noChangeAspect="1" noChangeArrowheads="1"/>
          </p:cNvPicPr>
          <p:nvPr/>
        </p:nvPicPr>
        <p:blipFill>
          <a:blip r:embed="rId2"/>
          <a:srcRect/>
          <a:stretch>
            <a:fillRect/>
          </a:stretch>
        </p:blipFill>
        <p:spPr bwMode="auto">
          <a:xfrm>
            <a:off x="304800" y="457200"/>
            <a:ext cx="8647493" cy="5791200"/>
          </a:xfrm>
          <a:prstGeom prst="rect">
            <a:avLst/>
          </a:prstGeom>
          <a:noFill/>
        </p:spPr>
      </p:pic>
      <p:sp>
        <p:nvSpPr>
          <p:cNvPr id="5" name="Rectangle 4"/>
          <p:cNvSpPr/>
          <p:nvPr/>
        </p:nvSpPr>
        <p:spPr>
          <a:xfrm>
            <a:off x="381000" y="533400"/>
            <a:ext cx="63246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Cyclohexane</a:t>
            </a:r>
            <a:r>
              <a:rPr lang="en-US" sz="2400" dirty="0" smtClean="0">
                <a:latin typeface="Times New Roman" pitchFamily="18" charset="0"/>
                <a:cs typeface="Times New Roman" pitchFamily="18" charset="0"/>
              </a:rPr>
              <a:t>  demand / supply  forecast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467600" cy="1938992"/>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istral" pitchFamily="66" charset="0"/>
              </a:rPr>
              <a:t>DIFFERENT MANUFACTURING PROCESS</a:t>
            </a:r>
          </a:p>
          <a:p>
            <a:pPr algn="ct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istral" pitchFamily="66" charset="0"/>
              </a:rPr>
              <a:t>AND</a:t>
            </a:r>
          </a:p>
          <a:p>
            <a:pPr algn="ct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istral" pitchFamily="66" charset="0"/>
              </a:rPr>
              <a:t>SELECTION OF PROCESS</a:t>
            </a:r>
            <a:endPar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istral"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86800" cy="6247864"/>
          </a:xfrm>
          <a:prstGeom prst="rect">
            <a:avLst/>
          </a:prstGeom>
          <a:noFill/>
        </p:spPr>
        <p:txBody>
          <a:bodyPr wrap="square" rtlCol="0">
            <a:spAutoFit/>
          </a:bodyPr>
          <a:lstStyle/>
          <a:p>
            <a:r>
              <a:rPr lang="en-US" sz="2000" dirty="0" smtClean="0">
                <a:solidFill>
                  <a:schemeClr val="bg1"/>
                </a:solidFill>
                <a:latin typeface="Times New Roman" pitchFamily="18" charset="0"/>
                <a:cs typeface="Times New Roman" pitchFamily="18" charset="0"/>
              </a:rPr>
              <a:t>Commercially cyclohexane is synthesized by various processes. Each process has its</a:t>
            </a:r>
          </a:p>
          <a:p>
            <a:r>
              <a:rPr lang="en-US" sz="2000" dirty="0" smtClean="0">
                <a:solidFill>
                  <a:schemeClr val="bg1"/>
                </a:solidFill>
                <a:latin typeface="Times New Roman" pitchFamily="18" charset="0"/>
                <a:cs typeface="Times New Roman" pitchFamily="18" charset="0"/>
              </a:rPr>
              <a:t>own merits and demerits. Categorizing various processes we can differentiate</a:t>
            </a:r>
          </a:p>
          <a:p>
            <a:r>
              <a:rPr lang="en-US" sz="2000" dirty="0" smtClean="0">
                <a:solidFill>
                  <a:schemeClr val="bg1"/>
                </a:solidFill>
                <a:latin typeface="Times New Roman" pitchFamily="18" charset="0"/>
                <a:cs typeface="Times New Roman" pitchFamily="18" charset="0"/>
              </a:rPr>
              <a:t>among them on following characteristics;</a:t>
            </a:r>
          </a:p>
          <a:p>
            <a:endParaRPr lang="en-US" sz="2000" b="1" dirty="0" smtClean="0">
              <a:solidFill>
                <a:schemeClr val="bg1"/>
              </a:solidFill>
              <a:latin typeface="Times New Roman" pitchFamily="18" charset="0"/>
              <a:cs typeface="Times New Roman" pitchFamily="18" charset="0"/>
            </a:endParaRPr>
          </a:p>
          <a:p>
            <a:pPr marL="342900" indent="-342900">
              <a:buFont typeface="+mj-lt"/>
              <a:buAutoNum type="arabicPeriod"/>
            </a:pPr>
            <a:r>
              <a:rPr lang="en-US" sz="2000" b="1" dirty="0" smtClean="0">
                <a:solidFill>
                  <a:schemeClr val="bg1"/>
                </a:solidFill>
                <a:latin typeface="Times New Roman" pitchFamily="18" charset="0"/>
                <a:cs typeface="Times New Roman" pitchFamily="18" charset="0"/>
              </a:rPr>
              <a:t>OPERATING CONDITIONS</a:t>
            </a:r>
          </a:p>
          <a:p>
            <a:r>
              <a:rPr lang="en-US" sz="2000" dirty="0" smtClean="0">
                <a:solidFill>
                  <a:schemeClr val="bg1"/>
                </a:solidFill>
                <a:latin typeface="Times New Roman" pitchFamily="18" charset="0"/>
                <a:cs typeface="Times New Roman" pitchFamily="18" charset="0"/>
              </a:rPr>
              <a:t>There exist </a:t>
            </a:r>
            <a:r>
              <a:rPr lang="en-US" sz="2000" b="1" dirty="0" smtClean="0">
                <a:solidFill>
                  <a:schemeClr val="bg1"/>
                </a:solidFill>
                <a:latin typeface="Times New Roman" pitchFamily="18" charset="0"/>
                <a:cs typeface="Times New Roman" pitchFamily="18" charset="0"/>
              </a:rPr>
              <a:t>two types of processes</a:t>
            </a:r>
          </a:p>
          <a:p>
            <a:pPr>
              <a:buFont typeface="Wingdings" pitchFamily="2" charset="2"/>
              <a:buChar char="v"/>
            </a:pPr>
            <a:r>
              <a:rPr lang="en-US" sz="2000" dirty="0" smtClean="0">
                <a:solidFill>
                  <a:schemeClr val="bg1"/>
                </a:solidFill>
                <a:latin typeface="Times New Roman" pitchFamily="18" charset="0"/>
                <a:cs typeface="Times New Roman" pitchFamily="18" charset="0"/>
              </a:rPr>
              <a:t> </a:t>
            </a:r>
            <a:r>
              <a:rPr lang="en-US" sz="2000" u="sng" dirty="0" smtClean="0">
                <a:solidFill>
                  <a:schemeClr val="bg1"/>
                </a:solidFill>
                <a:latin typeface="Times New Roman" pitchFamily="18" charset="0"/>
                <a:cs typeface="Times New Roman" pitchFamily="18" charset="0"/>
              </a:rPr>
              <a:t>liquid phase process</a:t>
            </a:r>
          </a:p>
          <a:p>
            <a:pPr>
              <a:buFont typeface="Wingdings" pitchFamily="2" charset="2"/>
              <a:buChar char="v"/>
            </a:pPr>
            <a:r>
              <a:rPr lang="en-US" sz="2000" u="sng" dirty="0" smtClean="0">
                <a:solidFill>
                  <a:schemeClr val="bg1"/>
                </a:solidFill>
                <a:latin typeface="Times New Roman" pitchFamily="18" charset="0"/>
                <a:cs typeface="Times New Roman" pitchFamily="18" charset="0"/>
              </a:rPr>
              <a:t>vapor phase process</a:t>
            </a:r>
            <a:r>
              <a:rPr lang="en-US" sz="2000" dirty="0" smtClean="0">
                <a:solidFill>
                  <a:schemeClr val="bg1"/>
                </a:solidFill>
                <a:latin typeface="Times New Roman" pitchFamily="18" charset="0"/>
                <a:cs typeface="Times New Roman" pitchFamily="18" charset="0"/>
              </a:rPr>
              <a:t>.</a:t>
            </a:r>
            <a:endParaRPr lang="en-US" sz="2000" b="1" dirty="0" smtClean="0">
              <a:solidFill>
                <a:schemeClr val="bg1"/>
              </a:solidFill>
              <a:latin typeface="Times New Roman" pitchFamily="18" charset="0"/>
              <a:cs typeface="Times New Roman" pitchFamily="18" charset="0"/>
            </a:endParaRPr>
          </a:p>
          <a:p>
            <a:r>
              <a:rPr lang="en-US" sz="2000" b="1" dirty="0" smtClean="0">
                <a:solidFill>
                  <a:schemeClr val="bg1"/>
                </a:solidFill>
                <a:latin typeface="Times New Roman" pitchFamily="18" charset="0"/>
                <a:cs typeface="Times New Roman" pitchFamily="18" charset="0"/>
              </a:rPr>
              <a:t>The phase to be handled dictates the operating conditions of process.</a:t>
            </a:r>
          </a:p>
          <a:p>
            <a:pPr>
              <a:buFont typeface="Wingdings" pitchFamily="2" charset="2"/>
              <a:buChar char="q"/>
            </a:pPr>
            <a:r>
              <a:rPr lang="en-US" sz="2000" b="1" dirty="0" smtClean="0">
                <a:solidFill>
                  <a:schemeClr val="bg1"/>
                </a:solidFill>
                <a:latin typeface="Times New Roman" pitchFamily="18" charset="0"/>
                <a:cs typeface="Times New Roman" pitchFamily="18" charset="0"/>
              </a:rPr>
              <a:t> In liquid phase processes the operating temperature is comparatively low. </a:t>
            </a:r>
          </a:p>
          <a:p>
            <a:r>
              <a:rPr lang="en-US" sz="2000" b="1" dirty="0" smtClean="0">
                <a:solidFill>
                  <a:schemeClr val="bg1"/>
                </a:solidFill>
                <a:latin typeface="Times New Roman" pitchFamily="18" charset="0"/>
                <a:cs typeface="Times New Roman" pitchFamily="18" charset="0"/>
              </a:rPr>
              <a:t>Hence is less costly process</a:t>
            </a:r>
            <a:r>
              <a:rPr lang="en-US" sz="2000" dirty="0" smtClean="0">
                <a:solidFill>
                  <a:schemeClr val="bg1"/>
                </a:solidFill>
                <a:latin typeface="Times New Roman" pitchFamily="18" charset="0"/>
                <a:cs typeface="Times New Roman" pitchFamily="18" charset="0"/>
              </a:rPr>
              <a:t>.</a:t>
            </a:r>
          </a:p>
          <a:p>
            <a:pPr>
              <a:buFont typeface="Wingdings" pitchFamily="2" charset="2"/>
              <a:buChar char="q"/>
            </a:pPr>
            <a:r>
              <a:rPr lang="en-US" sz="2000" dirty="0" smtClean="0">
                <a:solidFill>
                  <a:schemeClr val="bg1"/>
                </a:solidFill>
                <a:latin typeface="Times New Roman" pitchFamily="18" charset="0"/>
                <a:cs typeface="Times New Roman" pitchFamily="18" charset="0"/>
              </a:rPr>
              <a:t>Vapor phase processes yield an undesirable low output per unit volume of</a:t>
            </a:r>
          </a:p>
          <a:p>
            <a:r>
              <a:rPr lang="en-US" sz="2000" dirty="0" smtClean="0">
                <a:solidFill>
                  <a:schemeClr val="bg1"/>
                </a:solidFill>
                <a:latin typeface="Times New Roman" pitchFamily="18" charset="0"/>
                <a:cs typeface="Times New Roman" pitchFamily="18" charset="0"/>
              </a:rPr>
              <a:t>reactor zone. This is not only due to low density of treated products but also due</a:t>
            </a:r>
          </a:p>
          <a:p>
            <a:r>
              <a:rPr lang="en-US" sz="2000" dirty="0" smtClean="0">
                <a:solidFill>
                  <a:schemeClr val="bg1"/>
                </a:solidFill>
                <a:latin typeface="Times New Roman" pitchFamily="18" charset="0"/>
                <a:cs typeface="Times New Roman" pitchFamily="18" charset="0"/>
              </a:rPr>
              <a:t>to difficulties encountered in cooling of said reactor zone.</a:t>
            </a:r>
          </a:p>
          <a:p>
            <a:r>
              <a:rPr lang="en-US" sz="2000" dirty="0" smtClean="0">
                <a:solidFill>
                  <a:schemeClr val="bg1"/>
                </a:solidFill>
                <a:latin typeface="Times New Roman" pitchFamily="18" charset="0"/>
                <a:cs typeface="Times New Roman" pitchFamily="18" charset="0"/>
              </a:rPr>
              <a:t> It is necessary to use bulky apparatus comprising critical and costly cooling coils.</a:t>
            </a:r>
          </a:p>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2.</a:t>
            </a:r>
            <a:r>
              <a:rPr lang="en-US" sz="2000" b="1" dirty="0" smtClean="0">
                <a:solidFill>
                  <a:schemeClr val="bg1"/>
                </a:solidFill>
                <a:latin typeface="Times New Roman" pitchFamily="18" charset="0"/>
                <a:cs typeface="Times New Roman" pitchFamily="18" charset="0"/>
              </a:rPr>
              <a:t> CATALYST TYPE</a:t>
            </a:r>
          </a:p>
          <a:p>
            <a:pPr>
              <a:buFont typeface="Wingdings" pitchFamily="2" charset="2"/>
              <a:buChar char="v"/>
            </a:pPr>
            <a:r>
              <a:rPr lang="en-US" sz="2000" dirty="0" smtClean="0">
                <a:solidFill>
                  <a:schemeClr val="bg1"/>
                </a:solidFill>
                <a:latin typeface="Times New Roman" pitchFamily="18" charset="0"/>
                <a:cs typeface="Times New Roman" pitchFamily="18" charset="0"/>
              </a:rPr>
              <a:t>Liquid phase :</a:t>
            </a:r>
            <a:r>
              <a:rPr lang="en-US" sz="2000" dirty="0" smtClean="0">
                <a:solidFill>
                  <a:schemeClr val="bg1"/>
                </a:solidFill>
              </a:rPr>
              <a:t>Nickel  &amp; noble metals (rhodium, ruthenium and Platinum)</a:t>
            </a:r>
            <a:endParaRPr lang="en-US" sz="2000" dirty="0" smtClean="0">
              <a:solidFill>
                <a:schemeClr val="bg1"/>
              </a:solidFill>
              <a:latin typeface="Times New Roman" pitchFamily="18" charset="0"/>
              <a:cs typeface="Times New Roman" pitchFamily="18" charset="0"/>
            </a:endParaRPr>
          </a:p>
          <a:p>
            <a:pPr>
              <a:buFont typeface="Wingdings" pitchFamily="2" charset="2"/>
              <a:buChar char="v"/>
            </a:pPr>
            <a:r>
              <a:rPr lang="en-US" sz="2000" dirty="0" smtClean="0">
                <a:solidFill>
                  <a:schemeClr val="bg1"/>
                </a:solidFill>
                <a:latin typeface="Times New Roman" pitchFamily="18" charset="0"/>
                <a:cs typeface="Times New Roman" pitchFamily="18" charset="0"/>
              </a:rPr>
              <a:t>vapor phase: </a:t>
            </a:r>
            <a:r>
              <a:rPr lang="en-US" sz="2000" dirty="0" smtClean="0">
                <a:solidFill>
                  <a:schemeClr val="bg1"/>
                </a:solidFill>
              </a:rPr>
              <a:t>Nickel oxide (</a:t>
            </a:r>
            <a:r>
              <a:rPr lang="en-US" sz="2000" dirty="0" err="1" smtClean="0">
                <a:solidFill>
                  <a:schemeClr val="bg1"/>
                </a:solidFill>
              </a:rPr>
              <a:t>NiO</a:t>
            </a:r>
            <a:r>
              <a:rPr lang="en-US" sz="2000" dirty="0" smtClean="0">
                <a:solidFill>
                  <a:schemeClr val="bg1"/>
                </a:solidFill>
              </a:rPr>
              <a:t>) supported on alumina (Al2 03) is used.</a:t>
            </a:r>
            <a:endParaRPr lang="en-US" sz="20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56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5836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895600" y="228600"/>
            <a:ext cx="28956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CONTENTS</a:t>
            </a:r>
          </a:p>
        </p:txBody>
      </p:sp>
      <p:sp>
        <p:nvSpPr>
          <p:cNvPr id="9" name="Rectangle 8"/>
          <p:cNvSpPr/>
          <p:nvPr/>
        </p:nvSpPr>
        <p:spPr>
          <a:xfrm>
            <a:off x="0" y="67056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5836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4" name="Rectangle 13"/>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1" name="TextBox 10"/>
          <p:cNvSpPr txBox="1"/>
          <p:nvPr/>
        </p:nvSpPr>
        <p:spPr>
          <a:xfrm>
            <a:off x="685800" y="1143000"/>
            <a:ext cx="7772400" cy="3785652"/>
          </a:xfrm>
          <a:prstGeom prst="rect">
            <a:avLst/>
          </a:prstGeom>
          <a:noFill/>
        </p:spPr>
        <p:txBody>
          <a:bodyPr wrap="square" rtlCol="0">
            <a:spAutoFit/>
          </a:bodyPr>
          <a:lstStyle/>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INTRODUCTION</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HISTORY</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USES </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MARKET SURVEY</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PROPERTIES</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SELECTION  OF PROCESS</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PROCESS FLOW SHEET</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PROCESS DESCRIPTION</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MATERIAL AND ENERGY BALANCE</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DESIGN OF EQUIPMENT</a:t>
            </a:r>
          </a:p>
          <a:p>
            <a:pPr>
              <a:buFont typeface="Wingdings" pitchFamily="2" charset="2"/>
              <a:buChar char="v"/>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PLANT ECONOMICS</a:t>
            </a:r>
          </a:p>
          <a:p>
            <a:pPr>
              <a:buFont typeface="Wingdings" pitchFamily="2" charset="2"/>
              <a:buChar char="v"/>
            </a:pP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nvSpPr>
        <p:spPr bwMode="auto">
          <a:xfrm>
            <a:off x="457200" y="0"/>
            <a:ext cx="435888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LIQUID PHASE</a:t>
            </a:r>
            <a:r>
              <a:rPr kumimoji="0" lang="en-US" sz="2000" b="1" i="0" u="sng"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 </a:t>
            </a:r>
            <a:r>
              <a:rPr kumimoji="0" lang="en-US" sz="2400" b="1" i="0" u="sng"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PROCESSES</a:t>
            </a:r>
            <a:endParaRPr kumimoji="0" lang="en-US" sz="1000" b="1" i="0" u="none"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87101" name="Picture 61"/>
          <p:cNvPicPr>
            <a:picLocks noChangeAspect="1" noChangeArrowheads="1"/>
          </p:cNvPicPr>
          <p:nvPr/>
        </p:nvPicPr>
        <p:blipFill>
          <a:blip r:embed="rId2"/>
          <a:srcRect/>
          <a:stretch>
            <a:fillRect/>
          </a:stretch>
        </p:blipFill>
        <p:spPr bwMode="auto">
          <a:xfrm>
            <a:off x="1501775" y="457200"/>
            <a:ext cx="1588" cy="7938"/>
          </a:xfrm>
          <a:prstGeom prst="rect">
            <a:avLst/>
          </a:prstGeom>
          <a:noFill/>
        </p:spPr>
      </p:pic>
      <p:pic>
        <p:nvPicPr>
          <p:cNvPr id="87100" name="Picture 60"/>
          <p:cNvPicPr>
            <a:picLocks noChangeAspect="1" noChangeArrowheads="1"/>
          </p:cNvPicPr>
          <p:nvPr/>
        </p:nvPicPr>
        <p:blipFill>
          <a:blip r:embed="rId2"/>
          <a:srcRect/>
          <a:stretch>
            <a:fillRect/>
          </a:stretch>
        </p:blipFill>
        <p:spPr bwMode="auto">
          <a:xfrm>
            <a:off x="2979738" y="457200"/>
            <a:ext cx="1587" cy="7938"/>
          </a:xfrm>
          <a:prstGeom prst="rect">
            <a:avLst/>
          </a:prstGeom>
          <a:noFill/>
        </p:spPr>
      </p:pic>
      <p:pic>
        <p:nvPicPr>
          <p:cNvPr id="87099" name="Picture 59"/>
          <p:cNvPicPr>
            <a:picLocks noChangeAspect="1" noChangeArrowheads="1"/>
          </p:cNvPicPr>
          <p:nvPr/>
        </p:nvPicPr>
        <p:blipFill>
          <a:blip r:embed="rId2"/>
          <a:srcRect/>
          <a:stretch>
            <a:fillRect/>
          </a:stretch>
        </p:blipFill>
        <p:spPr bwMode="auto">
          <a:xfrm>
            <a:off x="4108450" y="457200"/>
            <a:ext cx="1588" cy="7938"/>
          </a:xfrm>
          <a:prstGeom prst="rect">
            <a:avLst/>
          </a:prstGeom>
          <a:noFill/>
        </p:spPr>
      </p:pic>
      <p:pic>
        <p:nvPicPr>
          <p:cNvPr id="87098" name="Picture 58"/>
          <p:cNvPicPr>
            <a:picLocks noChangeAspect="1" noChangeArrowheads="1"/>
          </p:cNvPicPr>
          <p:nvPr/>
        </p:nvPicPr>
        <p:blipFill>
          <a:blip r:embed="rId2"/>
          <a:srcRect/>
          <a:stretch>
            <a:fillRect/>
          </a:stretch>
        </p:blipFill>
        <p:spPr bwMode="auto">
          <a:xfrm>
            <a:off x="4343400" y="457200"/>
            <a:ext cx="1588" cy="7938"/>
          </a:xfrm>
          <a:prstGeom prst="rect">
            <a:avLst/>
          </a:prstGeom>
          <a:noFill/>
        </p:spPr>
      </p:pic>
      <p:pic>
        <p:nvPicPr>
          <p:cNvPr id="87097" name="Picture 57"/>
          <p:cNvPicPr>
            <a:picLocks noChangeAspect="1" noChangeArrowheads="1"/>
          </p:cNvPicPr>
          <p:nvPr/>
        </p:nvPicPr>
        <p:blipFill>
          <a:blip r:embed="rId2"/>
          <a:srcRect/>
          <a:stretch>
            <a:fillRect/>
          </a:stretch>
        </p:blipFill>
        <p:spPr bwMode="auto">
          <a:xfrm>
            <a:off x="1501775" y="457200"/>
            <a:ext cx="1588" cy="7938"/>
          </a:xfrm>
          <a:prstGeom prst="rect">
            <a:avLst/>
          </a:prstGeom>
          <a:noFill/>
        </p:spPr>
      </p:pic>
      <p:pic>
        <p:nvPicPr>
          <p:cNvPr id="87096" name="Picture 56"/>
          <p:cNvPicPr>
            <a:picLocks noChangeAspect="1" noChangeArrowheads="1"/>
          </p:cNvPicPr>
          <p:nvPr/>
        </p:nvPicPr>
        <p:blipFill>
          <a:blip r:embed="rId2"/>
          <a:srcRect/>
          <a:stretch>
            <a:fillRect/>
          </a:stretch>
        </p:blipFill>
        <p:spPr bwMode="auto">
          <a:xfrm>
            <a:off x="2979738" y="457200"/>
            <a:ext cx="1587" cy="7938"/>
          </a:xfrm>
          <a:prstGeom prst="rect">
            <a:avLst/>
          </a:prstGeom>
          <a:noFill/>
        </p:spPr>
      </p:pic>
      <p:pic>
        <p:nvPicPr>
          <p:cNvPr id="87095" name="Picture 55"/>
          <p:cNvPicPr>
            <a:picLocks noChangeAspect="1" noChangeArrowheads="1"/>
          </p:cNvPicPr>
          <p:nvPr/>
        </p:nvPicPr>
        <p:blipFill>
          <a:blip r:embed="rId2"/>
          <a:srcRect/>
          <a:stretch>
            <a:fillRect/>
          </a:stretch>
        </p:blipFill>
        <p:spPr bwMode="auto">
          <a:xfrm>
            <a:off x="4108450" y="457200"/>
            <a:ext cx="1588" cy="7938"/>
          </a:xfrm>
          <a:prstGeom prst="rect">
            <a:avLst/>
          </a:prstGeom>
          <a:noFill/>
        </p:spPr>
      </p:pic>
      <p:pic>
        <p:nvPicPr>
          <p:cNvPr id="87094" name="Picture 54"/>
          <p:cNvPicPr>
            <a:picLocks noChangeAspect="1" noChangeArrowheads="1"/>
          </p:cNvPicPr>
          <p:nvPr/>
        </p:nvPicPr>
        <p:blipFill>
          <a:blip r:embed="rId2"/>
          <a:srcRect/>
          <a:stretch>
            <a:fillRect/>
          </a:stretch>
        </p:blipFill>
        <p:spPr bwMode="auto">
          <a:xfrm>
            <a:off x="4343400" y="457200"/>
            <a:ext cx="1588" cy="7938"/>
          </a:xfrm>
          <a:prstGeom prst="rect">
            <a:avLst/>
          </a:prstGeom>
          <a:noFill/>
        </p:spPr>
      </p:pic>
      <p:pic>
        <p:nvPicPr>
          <p:cNvPr id="87093" name="Picture 53"/>
          <p:cNvPicPr>
            <a:picLocks noChangeAspect="1" noChangeArrowheads="1"/>
          </p:cNvPicPr>
          <p:nvPr/>
        </p:nvPicPr>
        <p:blipFill>
          <a:blip r:embed="rId2"/>
          <a:srcRect/>
          <a:stretch>
            <a:fillRect/>
          </a:stretch>
        </p:blipFill>
        <p:spPr bwMode="auto">
          <a:xfrm>
            <a:off x="1501775" y="457200"/>
            <a:ext cx="1588" cy="7938"/>
          </a:xfrm>
          <a:prstGeom prst="rect">
            <a:avLst/>
          </a:prstGeom>
          <a:noFill/>
        </p:spPr>
      </p:pic>
      <p:pic>
        <p:nvPicPr>
          <p:cNvPr id="87092" name="Picture 52"/>
          <p:cNvPicPr>
            <a:picLocks noChangeAspect="1" noChangeArrowheads="1"/>
          </p:cNvPicPr>
          <p:nvPr/>
        </p:nvPicPr>
        <p:blipFill>
          <a:blip r:embed="rId2"/>
          <a:srcRect/>
          <a:stretch>
            <a:fillRect/>
          </a:stretch>
        </p:blipFill>
        <p:spPr bwMode="auto">
          <a:xfrm>
            <a:off x="2979738" y="457200"/>
            <a:ext cx="1587" cy="7938"/>
          </a:xfrm>
          <a:prstGeom prst="rect">
            <a:avLst/>
          </a:prstGeom>
          <a:noFill/>
        </p:spPr>
      </p:pic>
      <p:pic>
        <p:nvPicPr>
          <p:cNvPr id="87091" name="Picture 51"/>
          <p:cNvPicPr>
            <a:picLocks noChangeAspect="1" noChangeArrowheads="1"/>
          </p:cNvPicPr>
          <p:nvPr/>
        </p:nvPicPr>
        <p:blipFill>
          <a:blip r:embed="rId2"/>
          <a:srcRect/>
          <a:stretch>
            <a:fillRect/>
          </a:stretch>
        </p:blipFill>
        <p:spPr bwMode="auto">
          <a:xfrm>
            <a:off x="4108450" y="457200"/>
            <a:ext cx="1588" cy="7938"/>
          </a:xfrm>
          <a:prstGeom prst="rect">
            <a:avLst/>
          </a:prstGeom>
          <a:noFill/>
        </p:spPr>
      </p:pic>
      <p:pic>
        <p:nvPicPr>
          <p:cNvPr id="87090" name="Picture 50"/>
          <p:cNvPicPr>
            <a:picLocks noChangeAspect="1" noChangeArrowheads="1"/>
          </p:cNvPicPr>
          <p:nvPr/>
        </p:nvPicPr>
        <p:blipFill>
          <a:blip r:embed="rId2"/>
          <a:srcRect/>
          <a:stretch>
            <a:fillRect/>
          </a:stretch>
        </p:blipFill>
        <p:spPr bwMode="auto">
          <a:xfrm>
            <a:off x="4343400" y="457200"/>
            <a:ext cx="1588" cy="7938"/>
          </a:xfrm>
          <a:prstGeom prst="rect">
            <a:avLst/>
          </a:prstGeom>
          <a:noFill/>
        </p:spPr>
      </p:pic>
      <p:pic>
        <p:nvPicPr>
          <p:cNvPr id="87089" name="Picture 49"/>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8" name="Picture 48"/>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7" name="Picture 47"/>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6" name="Picture 46"/>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5" name="Picture 45"/>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4" name="Picture 44"/>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3" name="Picture 43"/>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2" name="Picture 42"/>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1" name="Picture 41"/>
          <p:cNvPicPr>
            <a:picLocks noChangeAspect="1" noChangeArrowheads="1"/>
          </p:cNvPicPr>
          <p:nvPr/>
        </p:nvPicPr>
        <p:blipFill>
          <a:blip r:embed="rId3"/>
          <a:srcRect/>
          <a:stretch>
            <a:fillRect/>
          </a:stretch>
        </p:blipFill>
        <p:spPr bwMode="auto">
          <a:xfrm>
            <a:off x="-1588" y="457200"/>
            <a:ext cx="6351" cy="1588"/>
          </a:xfrm>
          <a:prstGeom prst="rect">
            <a:avLst/>
          </a:prstGeom>
          <a:noFill/>
        </p:spPr>
      </p:pic>
      <p:pic>
        <p:nvPicPr>
          <p:cNvPr id="87080" name="Picture 40"/>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9" name="Picture 39"/>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8" name="Picture 38"/>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7" name="Picture 37"/>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6" name="Picture 36"/>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5" name="Picture 35"/>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4" name="Picture 34"/>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3" name="Picture 33"/>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2" name="Picture 32"/>
          <p:cNvPicPr>
            <a:picLocks noChangeAspect="1" noChangeArrowheads="1"/>
          </p:cNvPicPr>
          <p:nvPr/>
        </p:nvPicPr>
        <p:blipFill>
          <a:blip r:embed="rId3"/>
          <a:srcRect/>
          <a:stretch>
            <a:fillRect/>
          </a:stretch>
        </p:blipFill>
        <p:spPr bwMode="auto">
          <a:xfrm>
            <a:off x="1498600" y="457200"/>
            <a:ext cx="7938" cy="1588"/>
          </a:xfrm>
          <a:prstGeom prst="rect">
            <a:avLst/>
          </a:prstGeom>
          <a:noFill/>
        </p:spPr>
      </p:pic>
      <p:pic>
        <p:nvPicPr>
          <p:cNvPr id="87071" name="Picture 31"/>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70" name="Picture 30"/>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9" name="Picture 29"/>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8" name="Picture 28"/>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7" name="Picture 27"/>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6" name="Picture 26"/>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5" name="Picture 25"/>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4" name="Picture 24"/>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3" name="Picture 23"/>
          <p:cNvPicPr>
            <a:picLocks noChangeAspect="1" noChangeArrowheads="1"/>
          </p:cNvPicPr>
          <p:nvPr/>
        </p:nvPicPr>
        <p:blipFill>
          <a:blip r:embed="rId3"/>
          <a:srcRect/>
          <a:stretch>
            <a:fillRect/>
          </a:stretch>
        </p:blipFill>
        <p:spPr bwMode="auto">
          <a:xfrm>
            <a:off x="2978150" y="457200"/>
            <a:ext cx="7938" cy="1588"/>
          </a:xfrm>
          <a:prstGeom prst="rect">
            <a:avLst/>
          </a:prstGeom>
          <a:noFill/>
        </p:spPr>
      </p:pic>
      <p:pic>
        <p:nvPicPr>
          <p:cNvPr id="87062" name="Picture 22"/>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61" name="Picture 21"/>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60" name="Picture 20"/>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9" name="Picture 19"/>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8" name="Picture 18"/>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7" name="Picture 17"/>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6" name="Picture 16"/>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5" name="Picture 15"/>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4" name="Picture 14"/>
          <p:cNvPicPr>
            <a:picLocks noChangeAspect="1" noChangeArrowheads="1"/>
          </p:cNvPicPr>
          <p:nvPr/>
        </p:nvPicPr>
        <p:blipFill>
          <a:blip r:embed="rId3"/>
          <a:srcRect/>
          <a:stretch>
            <a:fillRect/>
          </a:stretch>
        </p:blipFill>
        <p:spPr bwMode="auto">
          <a:xfrm>
            <a:off x="4340225" y="457200"/>
            <a:ext cx="7938" cy="1588"/>
          </a:xfrm>
          <a:prstGeom prst="rect">
            <a:avLst/>
          </a:prstGeom>
          <a:noFill/>
        </p:spPr>
      </p:pic>
      <p:pic>
        <p:nvPicPr>
          <p:cNvPr id="87053" name="Picture 13"/>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52" name="Picture 12"/>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51" name="Picture 11"/>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50" name="Picture 10"/>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9" name="Picture 9"/>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8" name="Picture 8"/>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7" name="Picture 7"/>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6" name="Picture 6"/>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5" name="Picture 5"/>
          <p:cNvPicPr>
            <a:picLocks noChangeAspect="1" noChangeArrowheads="1"/>
          </p:cNvPicPr>
          <p:nvPr/>
        </p:nvPicPr>
        <p:blipFill>
          <a:blip r:embed="rId3"/>
          <a:srcRect/>
          <a:stretch>
            <a:fillRect/>
          </a:stretch>
        </p:blipFill>
        <p:spPr bwMode="auto">
          <a:xfrm>
            <a:off x="6048375" y="457200"/>
            <a:ext cx="6350" cy="1588"/>
          </a:xfrm>
          <a:prstGeom prst="rect">
            <a:avLst/>
          </a:prstGeom>
          <a:noFill/>
        </p:spPr>
      </p:pic>
      <p:pic>
        <p:nvPicPr>
          <p:cNvPr id="87044" name="Picture 4"/>
          <p:cNvPicPr>
            <a:picLocks noChangeAspect="1" noChangeArrowheads="1"/>
          </p:cNvPicPr>
          <p:nvPr/>
        </p:nvPicPr>
        <p:blipFill>
          <a:blip r:embed="rId4"/>
          <a:srcRect/>
          <a:stretch>
            <a:fillRect/>
          </a:stretch>
        </p:blipFill>
        <p:spPr bwMode="auto">
          <a:xfrm>
            <a:off x="-6350" y="457200"/>
            <a:ext cx="6054725" cy="19050"/>
          </a:xfrm>
          <a:prstGeom prst="rect">
            <a:avLst/>
          </a:prstGeom>
          <a:noFill/>
        </p:spPr>
      </p:pic>
      <p:pic>
        <p:nvPicPr>
          <p:cNvPr id="87043" name="Picture 3"/>
          <p:cNvPicPr>
            <a:picLocks noChangeAspect="1" noChangeArrowheads="1"/>
          </p:cNvPicPr>
          <p:nvPr/>
        </p:nvPicPr>
        <p:blipFill>
          <a:blip r:embed="rId4"/>
          <a:srcRect/>
          <a:stretch>
            <a:fillRect/>
          </a:stretch>
        </p:blipFill>
        <p:spPr bwMode="auto">
          <a:xfrm>
            <a:off x="-6350" y="457200"/>
            <a:ext cx="6054725" cy="20638"/>
          </a:xfrm>
          <a:prstGeom prst="rect">
            <a:avLst/>
          </a:prstGeom>
          <a:noFill/>
        </p:spPr>
      </p:pic>
      <p:sp>
        <p:nvSpPr>
          <p:cNvPr id="87103" name="Rectangle 6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8" name="Straight Connector 67"/>
          <p:cNvCxnSpPr/>
          <p:nvPr/>
        </p:nvCxnSpPr>
        <p:spPr>
          <a:xfrm>
            <a:off x="2133600" y="13716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86000" y="1371600"/>
            <a:ext cx="4572000" cy="76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nvGraphicFramePr>
        <p:xfrm>
          <a:off x="304800" y="457200"/>
          <a:ext cx="8534400" cy="6133116"/>
        </p:xfrm>
        <a:graphic>
          <a:graphicData uri="http://schemas.openxmlformats.org/drawingml/2006/table">
            <a:tbl>
              <a:tblPr firstRow="1" bandRow="1">
                <a:tableStyleId>{5C22544A-7EE6-4342-B048-85BDC9FD1C3A}</a:tableStyleId>
              </a:tblPr>
              <a:tblGrid>
                <a:gridCol w="2844800"/>
                <a:gridCol w="2844800"/>
                <a:gridCol w="2844800"/>
              </a:tblGrid>
              <a:tr h="245207">
                <a:tc>
                  <a:txBody>
                    <a:bodyPr/>
                    <a:lstStyle/>
                    <a:p>
                      <a:pPr marL="50800" marR="0">
                        <a:lnSpc>
                          <a:spcPct val="115000"/>
                        </a:lnSpc>
                        <a:spcBef>
                          <a:spcPts val="0"/>
                        </a:spcBef>
                        <a:spcAft>
                          <a:spcPts val="0"/>
                        </a:spcAft>
                      </a:pPr>
                      <a:r>
                        <a:rPr lang="en-US" sz="2400" b="1" dirty="0">
                          <a:latin typeface="Times New Roman" pitchFamily="18" charset="0"/>
                          <a:ea typeface="Times New Roman"/>
                          <a:cs typeface="Times New Roman" pitchFamily="18" charset="0"/>
                        </a:rPr>
                        <a:t>Process Name</a:t>
                      </a:r>
                      <a:endParaRPr lang="en-US" sz="1800" dirty="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b="1" dirty="0">
                          <a:latin typeface="Times New Roman" pitchFamily="18" charset="0"/>
                          <a:ea typeface="Times New Roman"/>
                          <a:cs typeface="Times New Roman" pitchFamily="18" charset="0"/>
                        </a:rPr>
                        <a:t>Operating cond.</a:t>
                      </a:r>
                      <a:endParaRPr lang="en-US" sz="1800" dirty="0">
                        <a:latin typeface="Times New Roman" pitchFamily="18" charset="0"/>
                        <a:ea typeface="Times New Roman"/>
                        <a:cs typeface="Times New Roman" pitchFamily="18" charset="0"/>
                      </a:endParaRPr>
                    </a:p>
                  </a:txBody>
                  <a:tcPr marL="0" marR="0" marT="0" marB="0" anchor="b"/>
                </a:tc>
                <a:tc>
                  <a:txBody>
                    <a:bodyPr/>
                    <a:lstStyle/>
                    <a:p>
                      <a:pPr marL="38100" marR="0">
                        <a:lnSpc>
                          <a:spcPct val="115000"/>
                        </a:lnSpc>
                        <a:spcBef>
                          <a:spcPts val="0"/>
                        </a:spcBef>
                        <a:spcAft>
                          <a:spcPts val="0"/>
                        </a:spcAft>
                      </a:pPr>
                      <a:r>
                        <a:rPr lang="en-US" sz="2400" b="1" dirty="0">
                          <a:latin typeface="Times New Roman" pitchFamily="18" charset="0"/>
                          <a:ea typeface="Times New Roman"/>
                          <a:cs typeface="Times New Roman" pitchFamily="18" charset="0"/>
                        </a:rPr>
                        <a:t>Catalyst</a:t>
                      </a:r>
                      <a:endParaRPr lang="en-US" sz="1800" dirty="0">
                        <a:latin typeface="Times New Roman" pitchFamily="18" charset="0"/>
                        <a:ea typeface="Times New Roman"/>
                        <a:cs typeface="Times New Roman" pitchFamily="18" charset="0"/>
                      </a:endParaRPr>
                    </a:p>
                  </a:txBody>
                  <a:tcPr marL="0" marR="0" marT="0" marB="0" anchor="b"/>
                </a:tc>
              </a:tr>
              <a:tr h="244380">
                <a:tc>
                  <a:txBody>
                    <a:bodyPr/>
                    <a:lstStyle/>
                    <a:p>
                      <a:pPr marL="0" marR="0">
                        <a:lnSpc>
                          <a:spcPct val="115000"/>
                        </a:lnSpc>
                        <a:spcBef>
                          <a:spcPts val="0"/>
                        </a:spcBef>
                        <a:spcAft>
                          <a:spcPts val="0"/>
                        </a:spcAft>
                      </a:pPr>
                      <a:endParaRPr lang="en-US" sz="7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7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700" dirty="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a:latin typeface="Times New Roman" pitchFamily="18" charset="0"/>
                          <a:ea typeface="Times New Roman"/>
                          <a:cs typeface="Times New Roman" pitchFamily="18" charset="0"/>
                        </a:rPr>
                        <a:t>UPO (Universal oil</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Temp: 200 - 300°C</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Fixed bed of of</a:t>
                      </a:r>
                      <a:endParaRPr lang="en-US" sz="2000">
                        <a:latin typeface="Times New Roman" pitchFamily="18" charset="0"/>
                        <a:ea typeface="Times New Roman"/>
                        <a:cs typeface="Times New Roman" pitchFamily="18" charset="0"/>
                      </a:endParaRPr>
                    </a:p>
                  </a:txBody>
                  <a:tcPr marL="0" marR="0" marT="0" marB="0" anchor="b"/>
                </a:tc>
              </a:tr>
              <a:tr h="277186">
                <a:tc>
                  <a:txBody>
                    <a:bodyPr/>
                    <a:lstStyle/>
                    <a:p>
                      <a:pPr marL="50800" marR="0">
                        <a:lnSpc>
                          <a:spcPct val="115000"/>
                        </a:lnSpc>
                        <a:spcBef>
                          <a:spcPts val="0"/>
                        </a:spcBef>
                        <a:spcAft>
                          <a:spcPts val="0"/>
                        </a:spcAft>
                      </a:pPr>
                      <a:r>
                        <a:rPr lang="en-US" sz="2400">
                          <a:latin typeface="Times New Roman" pitchFamily="18" charset="0"/>
                          <a:ea typeface="Times New Roman"/>
                          <a:cs typeface="Times New Roman" pitchFamily="18" charset="0"/>
                        </a:rPr>
                        <a:t>products) Hydrar</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Press: 3xl0</a:t>
                      </a:r>
                      <a:r>
                        <a:rPr lang="en-US" sz="2800" baseline="30000">
                          <a:latin typeface="Times New Roman" pitchFamily="18" charset="0"/>
                          <a:ea typeface="Times New Roman"/>
                          <a:cs typeface="Times New Roman" pitchFamily="18" charset="0"/>
                        </a:rPr>
                        <a:t>6</a:t>
                      </a:r>
                      <a:r>
                        <a:rPr lang="en-US" sz="2400">
                          <a:latin typeface="Times New Roman" pitchFamily="18" charset="0"/>
                          <a:ea typeface="Times New Roman"/>
                          <a:cs typeface="Times New Roman" pitchFamily="18" charset="0"/>
                        </a:rPr>
                        <a:t>Pa abs</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pt based catalyst</a:t>
                      </a:r>
                      <a:endParaRPr lang="en-US" sz="200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dirty="0" smtClean="0">
                          <a:latin typeface="Times New Roman" pitchFamily="18" charset="0"/>
                          <a:ea typeface="Times New Roman"/>
                          <a:cs typeface="Times New Roman" pitchFamily="18" charset="0"/>
                        </a:rPr>
                        <a:t>Process</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dirty="0" err="1">
                          <a:latin typeface="Times New Roman" pitchFamily="18" charset="0"/>
                          <a:ea typeface="Times New Roman"/>
                          <a:cs typeface="Times New Roman" pitchFamily="18" charset="0"/>
                        </a:rPr>
                        <a:t>Houdry</a:t>
                      </a:r>
                      <a:r>
                        <a:rPr lang="en-US" sz="2400" dirty="0">
                          <a:latin typeface="Times New Roman" pitchFamily="18" charset="0"/>
                          <a:ea typeface="Times New Roman"/>
                          <a:cs typeface="Times New Roman" pitchFamily="18" charset="0"/>
                        </a:rPr>
                        <a:t> Process</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Temp: 160 - 235°C</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Pt-based catalyst</a:t>
                      </a:r>
                      <a:endParaRPr lang="en-US" sz="2000">
                        <a:latin typeface="Times New Roman" pitchFamily="18" charset="0"/>
                        <a:ea typeface="Times New Roman"/>
                        <a:cs typeface="Times New Roman" pitchFamily="18" charset="0"/>
                      </a:endParaRPr>
                    </a:p>
                  </a:txBody>
                  <a:tcPr marL="0" marR="0" marT="0" marB="0" anchor="b"/>
                </a:tc>
              </a:tr>
              <a:tr h="277186">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Press: several atms</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in fixed beds.</a:t>
                      </a:r>
                      <a:endParaRPr lang="en-US" sz="2000">
                        <a:latin typeface="Times New Roman" pitchFamily="18" charset="0"/>
                        <a:ea typeface="Times New Roman"/>
                        <a:cs typeface="Times New Roman" pitchFamily="18" charset="0"/>
                      </a:endParaRPr>
                    </a:p>
                  </a:txBody>
                  <a:tcPr marL="0" marR="0" marT="0" marB="0" anchor="b"/>
                </a:tc>
              </a:tr>
              <a:tr h="244380">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a:latin typeface="Times New Roman" pitchFamily="18" charset="0"/>
                          <a:ea typeface="Times New Roman"/>
                          <a:cs typeface="Times New Roman" pitchFamily="18" charset="0"/>
                        </a:rPr>
                        <a:t>Sinclair/engelhard</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Temp; 250°C</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Noble  metal</a:t>
                      </a:r>
                      <a:endParaRPr lang="en-US" sz="2000">
                        <a:latin typeface="Times New Roman" pitchFamily="18" charset="0"/>
                        <a:ea typeface="Times New Roman"/>
                        <a:cs typeface="Times New Roman" pitchFamily="18" charset="0"/>
                      </a:endParaRPr>
                    </a:p>
                  </a:txBody>
                  <a:tcPr marL="0" marR="0" marT="0" marB="0" anchor="b"/>
                </a:tc>
              </a:tr>
              <a:tr h="277186">
                <a:tc>
                  <a:txBody>
                    <a:bodyPr/>
                    <a:lstStyle/>
                    <a:p>
                      <a:pPr marL="38100" marR="0">
                        <a:lnSpc>
                          <a:spcPct val="115000"/>
                        </a:lnSpc>
                        <a:spcBef>
                          <a:spcPts val="0"/>
                        </a:spcBef>
                        <a:spcAft>
                          <a:spcPts val="0"/>
                        </a:spcAft>
                      </a:pPr>
                      <a:r>
                        <a:rPr lang="en-US" sz="2400">
                          <a:latin typeface="Times New Roman" pitchFamily="18" charset="0"/>
                          <a:ea typeface="Times New Roman"/>
                          <a:cs typeface="Times New Roman" pitchFamily="18" charset="0"/>
                        </a:rPr>
                        <a:t>process</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dirty="0">
                          <a:latin typeface="Times New Roman" pitchFamily="18" charset="0"/>
                          <a:ea typeface="Times New Roman"/>
                          <a:cs typeface="Times New Roman" pitchFamily="18" charset="0"/>
                        </a:rPr>
                        <a:t>fixed bed.</a:t>
                      </a:r>
                      <a:endParaRPr lang="en-US" sz="2000" dirty="0">
                        <a:latin typeface="Times New Roman" pitchFamily="18" charset="0"/>
                        <a:ea typeface="Times New Roman"/>
                        <a:cs typeface="Times New Roman" pitchFamily="18" charset="0"/>
                      </a:endParaRPr>
                    </a:p>
                  </a:txBody>
                  <a:tcPr marL="0" marR="0" marT="0" marB="0" anchor="b"/>
                </a:tc>
              </a:tr>
              <a:tr h="244380">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a:latin typeface="Times New Roman" pitchFamily="18" charset="0"/>
                          <a:ea typeface="Times New Roman"/>
                          <a:cs typeface="Times New Roman" pitchFamily="18" charset="0"/>
                        </a:rPr>
                        <a:t>IFP (Institut</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Temp: 200 - 240°C</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Raney 'Nickel in</a:t>
                      </a:r>
                      <a:endParaRPr lang="en-US" sz="2000">
                        <a:latin typeface="Times New Roman" pitchFamily="18" charset="0"/>
                        <a:ea typeface="Times New Roman"/>
                        <a:cs typeface="Times New Roman" pitchFamily="18" charset="0"/>
                      </a:endParaRPr>
                    </a:p>
                  </a:txBody>
                  <a:tcPr marL="0" marR="0" marT="0" marB="0" anchor="b"/>
                </a:tc>
              </a:tr>
              <a:tr h="244380">
                <a:tc>
                  <a:txBody>
                    <a:bodyPr/>
                    <a:lstStyle/>
                    <a:p>
                      <a:pPr marL="50800" marR="0">
                        <a:lnSpc>
                          <a:spcPct val="115000"/>
                        </a:lnSpc>
                        <a:spcBef>
                          <a:spcPts val="0"/>
                        </a:spcBef>
                        <a:spcAft>
                          <a:spcPts val="0"/>
                        </a:spcAft>
                      </a:pPr>
                      <a:r>
                        <a:rPr lang="en-US" sz="2400">
                          <a:latin typeface="Times New Roman" pitchFamily="18" charset="0"/>
                          <a:ea typeface="Times New Roman"/>
                          <a:cs typeface="Times New Roman" pitchFamily="18" charset="0"/>
                        </a:rPr>
                        <a:t>Francais du Petrole)</a:t>
                      </a:r>
                      <a:endParaRPr lang="en-US" sz="2000">
                        <a:latin typeface="Times New Roman" pitchFamily="18" charset="0"/>
                        <a:ea typeface="Times New Roman"/>
                        <a:cs typeface="Times New Roman" pitchFamily="18" charset="0"/>
                      </a:endParaRPr>
                    </a:p>
                  </a:txBody>
                  <a:tcPr marL="0" marR="0" marT="0" marB="0" anchor="b"/>
                </a:tc>
                <a:tc>
                  <a:txBody>
                    <a:bodyPr/>
                    <a:lstStyle/>
                    <a:p>
                      <a:pPr marL="25400" marR="0">
                        <a:lnSpc>
                          <a:spcPct val="115000"/>
                        </a:lnSpc>
                        <a:spcBef>
                          <a:spcPts val="0"/>
                        </a:spcBef>
                        <a:spcAft>
                          <a:spcPts val="0"/>
                        </a:spcAft>
                      </a:pPr>
                      <a:r>
                        <a:rPr lang="en-US" sz="2400">
                          <a:latin typeface="Times New Roman" pitchFamily="18" charset="0"/>
                          <a:ea typeface="Times New Roman"/>
                          <a:cs typeface="Times New Roman" pitchFamily="18" charset="0"/>
                        </a:rPr>
                        <a:t>Press: 35 atm</a:t>
                      </a:r>
                      <a:endParaRPr lang="en-US" sz="2000">
                        <a:latin typeface="Times New Roman" pitchFamily="18" charset="0"/>
                        <a:ea typeface="Times New Roman"/>
                        <a:cs typeface="Times New Roman" pitchFamily="18" charset="0"/>
                      </a:endParaRPr>
                    </a:p>
                  </a:txBody>
                  <a:tcPr marL="0" marR="0" marT="0" marB="0" anchor="b"/>
                </a:tc>
                <a:tc>
                  <a:txBody>
                    <a:bodyPr/>
                    <a:lstStyle/>
                    <a:p>
                      <a:pPr marL="38100" marR="0">
                        <a:lnSpc>
                          <a:spcPct val="115000"/>
                        </a:lnSpc>
                        <a:spcBef>
                          <a:spcPts val="0"/>
                        </a:spcBef>
                        <a:spcAft>
                          <a:spcPts val="0"/>
                        </a:spcAft>
                      </a:pPr>
                      <a:r>
                        <a:rPr lang="en-US" sz="2400">
                          <a:latin typeface="Times New Roman" pitchFamily="18" charset="0"/>
                          <a:ea typeface="Times New Roman"/>
                          <a:cs typeface="Times New Roman" pitchFamily="18" charset="0"/>
                        </a:rPr>
                        <a:t>Suspension</a:t>
                      </a:r>
                      <a:endParaRPr lang="en-US" sz="2000">
                        <a:latin typeface="Times New Roman" pitchFamily="18" charset="0"/>
                        <a:ea typeface="Times New Roman"/>
                        <a:cs typeface="Times New Roman" pitchFamily="18" charset="0"/>
                      </a:endParaRPr>
                    </a:p>
                  </a:txBody>
                  <a:tcPr marL="0" marR="0" marT="0" marB="0" anchor="b"/>
                </a:tc>
              </a:tr>
              <a:tr h="244380">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1"/>
            <a:ext cx="4419600" cy="830997"/>
          </a:xfrm>
          <a:prstGeom prst="rect">
            <a:avLst/>
          </a:prstGeom>
        </p:spPr>
        <p:txBody>
          <a:bodyPr wrap="square">
            <a:spAutoFit/>
          </a:bodyPr>
          <a:lstStyle/>
          <a:p>
            <a:pPr lvl="0" fontAlgn="base">
              <a:spcBef>
                <a:spcPct val="0"/>
              </a:spcBef>
              <a:spcAft>
                <a:spcPct val="0"/>
              </a:spcAft>
            </a:pPr>
            <a:r>
              <a:rPr lang="en-US" sz="24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LIQUID PHASE</a:t>
            </a:r>
            <a:r>
              <a:rPr lang="en-US" sz="20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 </a:t>
            </a:r>
            <a:r>
              <a:rPr lang="en-US" sz="24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ea typeface="Times New Roman" pitchFamily="18" charset="0"/>
                <a:cs typeface="Arial" pitchFamily="34" charset="0"/>
              </a:rPr>
              <a:t>PROCESSES</a:t>
            </a:r>
            <a:endParaRPr lang="en-US" sz="1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a:p>
            <a:pPr lvl="0" eaLnBrk="0" fontAlgn="base" hangingPunct="0">
              <a:spcBef>
                <a:spcPct val="0"/>
              </a:spcBef>
              <a:spcAft>
                <a:spcPct val="0"/>
              </a:spcAft>
            </a:pPr>
            <a:endPar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graphicFrame>
        <p:nvGraphicFramePr>
          <p:cNvPr id="4" name="Table 3"/>
          <p:cNvGraphicFramePr>
            <a:graphicFrameLocks noGrp="1"/>
          </p:cNvGraphicFramePr>
          <p:nvPr/>
        </p:nvGraphicFramePr>
        <p:xfrm>
          <a:off x="304800" y="762000"/>
          <a:ext cx="8153400" cy="5485068"/>
        </p:xfrm>
        <a:graphic>
          <a:graphicData uri="http://schemas.openxmlformats.org/drawingml/2006/table">
            <a:tbl>
              <a:tblPr/>
              <a:tblGrid>
                <a:gridCol w="2194522"/>
                <a:gridCol w="1434583"/>
                <a:gridCol w="1502253"/>
                <a:gridCol w="1488718"/>
                <a:gridCol w="1421050"/>
                <a:gridCol w="81203"/>
                <a:gridCol w="31071"/>
              </a:tblGrid>
              <a:tr h="169508">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900" dirty="0">
                        <a:latin typeface="Times New Roman"/>
                        <a:ea typeface="Times New Roman"/>
                        <a:cs typeface="Times New Roman"/>
                      </a:endParaRPr>
                    </a:p>
                  </a:txBody>
                  <a:tcPr marL="0" marR="0" marT="0" marB="0" anchor="b">
                    <a:lnL>
                      <a:noFill/>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a:noFill/>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867809">
                <a:tc>
                  <a:txBody>
                    <a:bodyPr/>
                    <a:lstStyle/>
                    <a:p>
                      <a:pPr marL="0" marR="0">
                        <a:lnSpc>
                          <a:spcPct val="115000"/>
                        </a:lnSpc>
                        <a:spcBef>
                          <a:spcPts val="0"/>
                        </a:spcBef>
                        <a:spcAft>
                          <a:spcPts val="0"/>
                        </a:spcAft>
                      </a:pPr>
                      <a:r>
                        <a:rPr lang="en-US" sz="2400" dirty="0" err="1" smtClean="0">
                          <a:solidFill>
                            <a:schemeClr val="bg1">
                              <a:lumMod val="85000"/>
                              <a:lumOff val="15000"/>
                            </a:schemeClr>
                          </a:solidFill>
                          <a:latin typeface="Times New Roman" pitchFamily="18" charset="0"/>
                          <a:ea typeface="Times New Roman"/>
                          <a:cs typeface="Times New Roman" pitchFamily="18" charset="0"/>
                        </a:rPr>
                        <a:t>Bexane</a:t>
                      </a:r>
                      <a:r>
                        <a:rPr lang="en-US" sz="2400" dirty="0" smtClean="0">
                          <a:solidFill>
                            <a:schemeClr val="bg1">
                              <a:lumMod val="85000"/>
                              <a:lumOff val="15000"/>
                            </a:schemeClr>
                          </a:solidFill>
                          <a:latin typeface="Times New Roman" pitchFamily="18" charset="0"/>
                          <a:ea typeface="Times New Roman"/>
                          <a:cs typeface="Times New Roman" pitchFamily="18" charset="0"/>
                        </a:rPr>
                        <a:t> DSM:</a:t>
                      </a: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3810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635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Temp. 370°C</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2794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Pt-based catalyst</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gridSpan="2">
                  <a:txBody>
                    <a:bodyPr/>
                    <a:lstStyle/>
                    <a:p>
                      <a:pPr marL="762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By a coolant</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hMerge="1">
                  <a:txBody>
                    <a:bodyPr/>
                    <a:lstStyle/>
                    <a:p>
                      <a:endParaRPr lang="en-US"/>
                    </a:p>
                  </a:txBody>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452022">
                <a:tc gridSpan="2">
                  <a:txBody>
                    <a:bodyPr/>
                    <a:lstStyle/>
                    <a:p>
                      <a:pPr marL="76200" marR="0">
                        <a:lnSpc>
                          <a:spcPct val="115000"/>
                        </a:lnSpc>
                        <a:spcBef>
                          <a:spcPts val="0"/>
                        </a:spcBef>
                        <a:spcAft>
                          <a:spcPts val="0"/>
                        </a:spcAft>
                      </a:pPr>
                      <a:r>
                        <a:rPr lang="en-US" sz="2400" dirty="0" err="1" smtClean="0">
                          <a:solidFill>
                            <a:schemeClr val="bg1">
                              <a:lumMod val="85000"/>
                              <a:lumOff val="15000"/>
                            </a:schemeClr>
                          </a:solidFill>
                          <a:latin typeface="Times New Roman" pitchFamily="18" charset="0"/>
                          <a:ea typeface="Times New Roman"/>
                          <a:cs typeface="Times New Roman" pitchFamily="18" charset="0"/>
                        </a:rPr>
                        <a:t>Nederlandse</a:t>
                      </a: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hMerge="1">
                  <a:txBody>
                    <a:bodyPr/>
                    <a:lstStyle/>
                    <a:p>
                      <a:endParaRPr lang="en-US"/>
                    </a:p>
                  </a:txBody>
                  <a:tcPr/>
                </a:tc>
                <a:tc rowSpan="2">
                  <a:txBody>
                    <a:bodyPr/>
                    <a:lstStyle/>
                    <a:p>
                      <a:pPr marL="635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Pressure 3xl0</a:t>
                      </a:r>
                      <a:r>
                        <a:rPr lang="en-US" sz="2400" baseline="30000" dirty="0">
                          <a:solidFill>
                            <a:schemeClr val="bg1">
                              <a:lumMod val="85000"/>
                              <a:lumOff val="15000"/>
                            </a:schemeClr>
                          </a:solidFill>
                          <a:latin typeface="Times New Roman" pitchFamily="18" charset="0"/>
                          <a:ea typeface="Times New Roman"/>
                          <a:cs typeface="Times New Roman" pitchFamily="18" charset="0"/>
                        </a:rPr>
                        <a:t>6</a:t>
                      </a:r>
                      <a:r>
                        <a:rPr lang="en-US" sz="2400" dirty="0">
                          <a:solidFill>
                            <a:schemeClr val="bg1">
                              <a:lumMod val="85000"/>
                              <a:lumOff val="15000"/>
                            </a:schemeClr>
                          </a:solidFill>
                          <a:latin typeface="Times New Roman" pitchFamily="18" charset="0"/>
                          <a:ea typeface="Times New Roman"/>
                          <a:cs typeface="Times New Roman" pitchFamily="18" charset="0"/>
                        </a:rPr>
                        <a:t>pa</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452022">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vMerge="1">
                  <a:txBody>
                    <a:bodyPr/>
                    <a:lstStyle/>
                    <a:p>
                      <a:endParaRPr lang="en-US"/>
                    </a:p>
                  </a:txBody>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452022">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63500" marR="0">
                        <a:lnSpc>
                          <a:spcPct val="115000"/>
                        </a:lnSpc>
                        <a:spcBef>
                          <a:spcPts val="0"/>
                        </a:spcBef>
                        <a:spcAft>
                          <a:spcPts val="0"/>
                        </a:spcAft>
                      </a:pPr>
                      <a:r>
                        <a:rPr lang="en-US" sz="2400" dirty="0" smtClean="0">
                          <a:solidFill>
                            <a:schemeClr val="bg1">
                              <a:lumMod val="85000"/>
                              <a:lumOff val="15000"/>
                            </a:schemeClr>
                          </a:solidFill>
                          <a:latin typeface="Times New Roman" pitchFamily="18" charset="0"/>
                          <a:ea typeface="Times New Roman"/>
                          <a:cs typeface="Times New Roman" pitchFamily="18" charset="0"/>
                        </a:rPr>
                        <a:t>Abs</a:t>
                      </a: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452022">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867809">
                <a:tc rowSpan="2" gridSpan="2">
                  <a:txBody>
                    <a:bodyPr/>
                    <a:lstStyle/>
                    <a:p>
                      <a:pPr marL="76200" marR="0">
                        <a:lnSpc>
                          <a:spcPct val="115000"/>
                        </a:lnSpc>
                        <a:spcBef>
                          <a:spcPts val="0"/>
                        </a:spcBef>
                        <a:spcAft>
                          <a:spcPts val="0"/>
                        </a:spcAft>
                      </a:pPr>
                      <a:r>
                        <a:rPr lang="en-US" sz="2400" dirty="0" err="1">
                          <a:solidFill>
                            <a:schemeClr val="bg1">
                              <a:lumMod val="85000"/>
                              <a:lumOff val="15000"/>
                            </a:schemeClr>
                          </a:solidFill>
                          <a:latin typeface="Times New Roman" pitchFamily="18" charset="0"/>
                          <a:ea typeface="Times New Roman"/>
                          <a:cs typeface="Times New Roman" pitchFamily="18" charset="0"/>
                        </a:rPr>
                        <a:t>Hytoray</a:t>
                      </a:r>
                      <a:r>
                        <a:rPr lang="en-US" sz="2400" dirty="0">
                          <a:solidFill>
                            <a:schemeClr val="bg1">
                              <a:lumMod val="85000"/>
                              <a:lumOff val="15000"/>
                            </a:schemeClr>
                          </a:solidFill>
                          <a:latin typeface="Times New Roman" pitchFamily="18" charset="0"/>
                          <a:ea typeface="Times New Roman"/>
                          <a:cs typeface="Times New Roman" pitchFamily="18" charset="0"/>
                        </a:rPr>
                        <a:t> Process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rowSpan="2" hMerge="1">
                  <a:txBody>
                    <a:bodyPr/>
                    <a:lstStyle/>
                    <a:p>
                      <a:endParaRPr lang="en-US"/>
                    </a:p>
                  </a:txBody>
                  <a:tcPr/>
                </a:tc>
                <a:tc>
                  <a:txBody>
                    <a:bodyPr/>
                    <a:lstStyle/>
                    <a:p>
                      <a:pPr marL="635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Temp. 370°C</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rowSpan="2">
                  <a:txBody>
                    <a:bodyPr/>
                    <a:lstStyle/>
                    <a:p>
                      <a:pPr marL="0" marR="0" algn="ctr">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Pt-based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gridSpan="2">
                  <a:txBody>
                    <a:bodyPr/>
                    <a:lstStyle/>
                    <a:p>
                      <a:pPr marL="762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By a coolant</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w="25400" h="25400" prst="angle"/>
                      <a:lightRig rig="flood" dir="t"/>
                    </a:cell3D>
                  </a:tcPr>
                </a:tc>
                <a:tc hMerge="1">
                  <a:txBody>
                    <a:bodyPr/>
                    <a:lstStyle/>
                    <a:p>
                      <a:endParaRPr lang="en-US"/>
                    </a:p>
                  </a:txBody>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452022">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vMerge="1">
                  <a:txBody>
                    <a:bodyPr/>
                    <a:lstStyle/>
                    <a:p>
                      <a:endParaRPr lang="en-US"/>
                    </a:p>
                  </a:txBody>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2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867809">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63500" marR="0">
                        <a:lnSpc>
                          <a:spcPct val="115000"/>
                        </a:lnSpc>
                        <a:spcBef>
                          <a:spcPts val="0"/>
                        </a:spcBef>
                        <a:spcAft>
                          <a:spcPts val="0"/>
                        </a:spcAft>
                      </a:pPr>
                      <a:r>
                        <a:rPr lang="en-US" sz="2400" dirty="0">
                          <a:solidFill>
                            <a:schemeClr val="bg1">
                              <a:lumMod val="85000"/>
                              <a:lumOff val="15000"/>
                            </a:schemeClr>
                          </a:solidFill>
                          <a:latin typeface="Times New Roman" pitchFamily="18" charset="0"/>
                          <a:ea typeface="Times New Roman"/>
                          <a:cs typeface="Times New Roman" pitchFamily="18" charset="0"/>
                        </a:rPr>
                        <a:t>Pressure 3xl0</a:t>
                      </a:r>
                      <a:r>
                        <a:rPr lang="en-US" sz="2400" baseline="30000" dirty="0">
                          <a:solidFill>
                            <a:schemeClr val="bg1">
                              <a:lumMod val="85000"/>
                              <a:lumOff val="15000"/>
                            </a:schemeClr>
                          </a:solidFill>
                          <a:latin typeface="Times New Roman" pitchFamily="18" charset="0"/>
                          <a:ea typeface="Times New Roman"/>
                          <a:cs typeface="Times New Roman" pitchFamily="18" charset="0"/>
                        </a:rPr>
                        <a:t>6</a:t>
                      </a:r>
                      <a:r>
                        <a:rPr lang="en-US" sz="2400" dirty="0">
                          <a:solidFill>
                            <a:schemeClr val="bg1">
                              <a:lumMod val="85000"/>
                              <a:lumOff val="15000"/>
                            </a:schemeClr>
                          </a:solidFill>
                          <a:latin typeface="Times New Roman" pitchFamily="18" charset="0"/>
                          <a:ea typeface="Times New Roman"/>
                          <a:cs typeface="Times New Roman" pitchFamily="18" charset="0"/>
                        </a:rPr>
                        <a:t>pa abs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rowSpan="2">
                  <a:txBody>
                    <a:bodyPr/>
                    <a:lstStyle/>
                    <a:p>
                      <a:pPr marL="0" marR="0" algn="ctr">
                        <a:lnSpc>
                          <a:spcPct val="115000"/>
                        </a:lnSpc>
                        <a:spcBef>
                          <a:spcPts val="0"/>
                        </a:spcBef>
                        <a:spcAft>
                          <a:spcPts val="0"/>
                        </a:spcAft>
                      </a:pPr>
                      <a:r>
                        <a:rPr lang="en-US" sz="2400" dirty="0" smtClean="0">
                          <a:solidFill>
                            <a:schemeClr val="bg1">
                              <a:lumMod val="85000"/>
                              <a:lumOff val="15000"/>
                            </a:schemeClr>
                          </a:solidFill>
                          <a:latin typeface="Times New Roman" pitchFamily="18" charset="0"/>
                          <a:ea typeface="Times New Roman"/>
                          <a:cs typeface="Times New Roman" pitchFamily="18" charset="0"/>
                        </a:rPr>
                        <a:t>Catalyst</a:t>
                      </a: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400" dirty="0">
                        <a:solidFill>
                          <a:schemeClr val="bg1">
                            <a:lumMod val="85000"/>
                            <a:lumOff val="15000"/>
                          </a:schemeClr>
                        </a:solidFill>
                        <a:latin typeface="Times New Roman" pitchFamily="18" charset="0"/>
                        <a:ea typeface="Times New Roman"/>
                        <a:cs typeface="Times New Roman" pitchFamily="18" charset="0"/>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2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188343">
                <a:tc>
                  <a:txBody>
                    <a:bodyPr/>
                    <a:lstStyle/>
                    <a:p>
                      <a:pPr marL="0" marR="0">
                        <a:lnSpc>
                          <a:spcPct val="115000"/>
                        </a:lnSpc>
                        <a:spcBef>
                          <a:spcPts val="0"/>
                        </a:spcBef>
                        <a:spcAft>
                          <a:spcPts val="0"/>
                        </a:spcAft>
                      </a:pPr>
                      <a:endParaRPr lang="en-US" sz="10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0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vMerge="1">
                  <a:txBody>
                    <a:bodyPr/>
                    <a:lstStyle/>
                    <a:p>
                      <a:endParaRPr lang="en-US"/>
                    </a:p>
                  </a:txBody>
                  <a:tcPr/>
                </a:tc>
                <a:tc>
                  <a:txBody>
                    <a:bodyPr/>
                    <a:lstStyle/>
                    <a:p>
                      <a:pPr marL="0" marR="0">
                        <a:lnSpc>
                          <a:spcPct val="115000"/>
                        </a:lnSpc>
                        <a:spcBef>
                          <a:spcPts val="0"/>
                        </a:spcBef>
                        <a:spcAft>
                          <a:spcPts val="0"/>
                        </a:spcAft>
                      </a:pPr>
                      <a:endParaRPr lang="en-US" sz="10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0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r h="263680">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1400" dirty="0">
                        <a:latin typeface="Times New Roman"/>
                        <a:ea typeface="Times New Roman"/>
                        <a:cs typeface="Times New Roman"/>
                      </a:endParaRP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tcPr>
                </a:tc>
                <a:tc>
                  <a:txBody>
                    <a:bodyPr/>
                    <a:lstStyle/>
                    <a:p>
                      <a:pPr marL="0" marR="0">
                        <a:lnSpc>
                          <a:spcPct val="115000"/>
                        </a:lnSpc>
                        <a:spcBef>
                          <a:spcPts val="0"/>
                        </a:spcBef>
                        <a:spcAft>
                          <a:spcPts val="0"/>
                        </a:spcAft>
                      </a:pPr>
                      <a:endParaRPr lang="en-US" sz="800" dirty="0">
                        <a:latin typeface="Times New Roman"/>
                        <a:ea typeface="Times New Roman"/>
                        <a:cs typeface="Times New Roman"/>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cell3D prstMaterial="dkEdge">
                      <a:bevel w="25400" h="25400" prst="angle"/>
                      <a:lightRig rig="flood" dir="t"/>
                    </a:cell3D>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162800" cy="4893647"/>
          </a:xfrm>
          <a:prstGeom prst="rect">
            <a:avLst/>
          </a:prstGeom>
        </p:spPr>
        <p:txBody>
          <a:bodyPr wrap="square">
            <a:spAutoFit/>
          </a:bodyPr>
          <a:lstStyle/>
          <a:p>
            <a:pPr>
              <a:buFont typeface="Wingdings" pitchFamily="2" charset="2"/>
              <a:buChar char="v"/>
            </a:pPr>
            <a:r>
              <a:rPr lang="en-US" sz="2400" b="1" dirty="0" smtClean="0">
                <a:solidFill>
                  <a:schemeClr val="bg1"/>
                </a:solidFill>
              </a:rPr>
              <a:t>Liquid phase process (MANUFACTURING OF CYCLOHEXANE FROM BENZENE) is selected.</a:t>
            </a:r>
          </a:p>
          <a:p>
            <a:pPr>
              <a:buFont typeface="Wingdings" pitchFamily="2" charset="2"/>
              <a:buChar char="v"/>
            </a:pPr>
            <a:r>
              <a:rPr lang="en-US" sz="2400" b="1" dirty="0" smtClean="0">
                <a:solidFill>
                  <a:schemeClr val="bg1"/>
                </a:solidFill>
              </a:rPr>
              <a:t> This process is a mixed phase process; i.e. it is a hybrid of liquid phase and vapor phase process. </a:t>
            </a:r>
          </a:p>
          <a:p>
            <a:pPr>
              <a:buFont typeface="Wingdings" pitchFamily="2" charset="2"/>
              <a:buChar char="v"/>
            </a:pPr>
            <a:r>
              <a:rPr lang="en-US" sz="2400" b="1" dirty="0" smtClean="0">
                <a:solidFill>
                  <a:schemeClr val="bg1"/>
                </a:solidFill>
              </a:rPr>
              <a:t>This process enjoys the benefits of both process and makes it economical.</a:t>
            </a:r>
          </a:p>
          <a:p>
            <a:pPr>
              <a:buFont typeface="Wingdings" pitchFamily="2" charset="2"/>
              <a:buChar char="v"/>
            </a:pPr>
            <a:r>
              <a:rPr lang="en-US" sz="2400" b="1" dirty="0" smtClean="0">
                <a:solidFill>
                  <a:schemeClr val="bg1"/>
                </a:solidFill>
              </a:rPr>
              <a:t> Majorly it converts benzene in liquid phase at low temperature after that it eliminates the inherited drawback of liquid phase process of low purity by converting rest of the benzene in vapor phase</a:t>
            </a:r>
          </a:p>
          <a:p>
            <a:pPr>
              <a:buFont typeface="Wingdings" pitchFamily="2" charset="2"/>
              <a:buChar char="v"/>
            </a:pPr>
            <a:r>
              <a:rPr lang="en-US" sz="2400" b="1" dirty="0" smtClean="0">
                <a:solidFill>
                  <a:schemeClr val="bg1"/>
                </a:solidFill>
              </a:rPr>
              <a:t> Hence, also relaxes the need of costly reactor</a:t>
            </a:r>
            <a:endParaRPr lang="en-US" sz="2400" b="1" dirty="0">
              <a:solidFill>
                <a:schemeClr val="bg1"/>
              </a:solidFill>
            </a:endParaRPr>
          </a:p>
        </p:txBody>
      </p:sp>
      <p:sp>
        <p:nvSpPr>
          <p:cNvPr id="3" name="TextBox 2"/>
          <p:cNvSpPr txBox="1"/>
          <p:nvPr/>
        </p:nvSpPr>
        <p:spPr>
          <a:xfrm>
            <a:off x="990600" y="304800"/>
            <a:ext cx="4572000" cy="52322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rPr>
              <a:t>SELECTED PROCESS</a:t>
            </a:r>
            <a:endPar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228600" y="381000"/>
            <a:ext cx="86868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33400" algn="l"/>
              </a:tabLst>
            </a:pPr>
            <a:r>
              <a:rPr kumimoji="0" lang="en-US" sz="2400" b="1" i="0" u="sng"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 main features of this process are </a:t>
            </a:r>
          </a:p>
          <a:p>
            <a:pPr marL="0" marR="0" lvl="0" indent="0" algn="l" defTabSz="914400" rtl="0" eaLnBrk="1" fontAlgn="base" latinLnBrk="0" hangingPunct="1">
              <a:lnSpc>
                <a:spcPct val="100000"/>
              </a:lnSpc>
              <a:spcBef>
                <a:spcPct val="0"/>
              </a:spcBef>
              <a:spcAft>
                <a:spcPct val="0"/>
              </a:spcAft>
              <a:buClrTx/>
              <a:buSzTx/>
              <a:buFontTx/>
              <a:buNone/>
              <a:tabLst>
                <a:tab pos="533400" algn="l"/>
              </a:tabLst>
            </a:pPr>
            <a:endParaRPr kumimoji="0" lang="en-US" sz="1200" b="1"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It is a liquid phase process that is a stable system with respect to control point of view.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endParaRPr kumimoji="0" lang="en-US" sz="1200" b="1"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Better heat removal system i.e., by outer-recirculation cooler, so an isothermal reaction is achieved.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endParaRPr kumimoji="0" lang="en-US" sz="1200" b="1"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Pressure is high which give higher yields at a particular temperature.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endPar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tab pos="533400" algn="l"/>
              </a:tabLs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Lower temperatures can be selected in liquid phase which give higher equilibrium constant values as the process is exothermic</a:t>
            </a:r>
            <a:r>
              <a:rPr kumimoji="0" lang="en-US" sz="1200" b="1" i="0" u="none" strike="noStrike" cap="none" normalizeH="0" baseline="0" dirty="0" smtClean="0">
                <a:ln>
                  <a:noFill/>
                </a:ln>
                <a:solidFill>
                  <a:schemeClr val="bg1"/>
                </a:solidFill>
                <a:effectLst/>
                <a:latin typeface="Times New Roman" pitchFamily="18" charset="0"/>
                <a:cs typeface="Times New Roman" pitchFamily="18" charset="0"/>
              </a:rPr>
              <a:t> </a:t>
            </a:r>
            <a:endParaRPr kumimoji="0" lang="en-US" sz="3600" b="1"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04800" y="2362200"/>
          <a:ext cx="8229600" cy="2352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TEMPERATURE(C)</a:t>
                      </a:r>
                      <a:endParaRPr lang="en-US" dirty="0"/>
                    </a:p>
                  </a:txBody>
                  <a:tcPr/>
                </a:tc>
                <a:tc>
                  <a:txBody>
                    <a:bodyPr/>
                    <a:lstStyle/>
                    <a:p>
                      <a:r>
                        <a:rPr lang="en-US" dirty="0" smtClean="0"/>
                        <a:t>EQUILIBRIUM CONSTANT</a:t>
                      </a:r>
                      <a:endParaRPr lang="en-US" dirty="0"/>
                    </a:p>
                  </a:txBody>
                  <a:tcPr/>
                </a:tc>
              </a:tr>
              <a:tr h="370840">
                <a:tc>
                  <a:txBody>
                    <a:bodyPr/>
                    <a:lstStyle/>
                    <a:p>
                      <a:r>
                        <a:rPr lang="en-US" sz="2000" dirty="0" smtClean="0">
                          <a:latin typeface="Times New Roman" pitchFamily="18" charset="0"/>
                          <a:cs typeface="Times New Roman" pitchFamily="18" charset="0"/>
                        </a:rPr>
                        <a:t>93</a:t>
                      </a:r>
                      <a:endParaRPr lang="en-US" sz="2000" dirty="0">
                        <a:latin typeface="Times New Roman" pitchFamily="18" charset="0"/>
                        <a:cs typeface="Times New Roman" pitchFamily="18" charset="0"/>
                      </a:endParaRPr>
                    </a:p>
                  </a:txBody>
                  <a:tcPr/>
                </a:tc>
                <a:tc>
                  <a:txBody>
                    <a:bodyPr/>
                    <a:lstStyle/>
                    <a:p>
                      <a:pPr marL="0" marR="0" algn="ctr">
                        <a:lnSpc>
                          <a:spcPts val="1925"/>
                        </a:lnSpc>
                        <a:spcBef>
                          <a:spcPts val="0"/>
                        </a:spcBef>
                        <a:spcAft>
                          <a:spcPts val="0"/>
                        </a:spcAft>
                      </a:pPr>
                      <a:r>
                        <a:rPr lang="en-US" sz="2000" dirty="0">
                          <a:latin typeface="Times New Roman" pitchFamily="18" charset="0"/>
                          <a:ea typeface="Times New Roman"/>
                          <a:cs typeface="Times New Roman" pitchFamily="18" charset="0"/>
                        </a:rPr>
                        <a:t>2.29 XlO</a:t>
                      </a:r>
                      <a:r>
                        <a:rPr lang="en-US" sz="2000" baseline="30000" dirty="0">
                          <a:latin typeface="Times New Roman" pitchFamily="18" charset="0"/>
                          <a:ea typeface="Times New Roman"/>
                          <a:cs typeface="Times New Roman" pitchFamily="18" charset="0"/>
                        </a:rPr>
                        <a:t>10</a:t>
                      </a:r>
                      <a:endParaRPr lang="en-US" sz="2000" dirty="0">
                        <a:latin typeface="Times New Roman" pitchFamily="18" charset="0"/>
                        <a:ea typeface="Times New Roman"/>
                        <a:cs typeface="Times New Roman" pitchFamily="18" charset="0"/>
                      </a:endParaRPr>
                    </a:p>
                  </a:txBody>
                  <a:tcPr marL="0" marR="0" marT="0" marB="0" anchor="b"/>
                </a:tc>
              </a:tr>
              <a:tr h="370840">
                <a:tc>
                  <a:txBody>
                    <a:bodyPr/>
                    <a:lstStyle/>
                    <a:p>
                      <a:endParaRPr lang="en-US" sz="2000" dirty="0">
                        <a:latin typeface="Times New Roman" pitchFamily="18" charset="0"/>
                        <a:cs typeface="Times New Roman" pitchFamily="18" charset="0"/>
                      </a:endParaRPr>
                    </a:p>
                  </a:txBody>
                  <a:tcPr/>
                </a:tc>
                <a:tc>
                  <a:txBody>
                    <a:bodyPr/>
                    <a:lstStyle/>
                    <a:p>
                      <a:pPr marL="0" marR="0">
                        <a:lnSpc>
                          <a:spcPct val="115000"/>
                        </a:lnSpc>
                        <a:spcBef>
                          <a:spcPts val="0"/>
                        </a:spcBef>
                        <a:spcAft>
                          <a:spcPts val="0"/>
                        </a:spcAft>
                      </a:pPr>
                      <a:endParaRPr lang="en-US" sz="700">
                        <a:latin typeface="Times New Roman"/>
                        <a:ea typeface="Times New Roman"/>
                        <a:cs typeface="Times New Roman"/>
                      </a:endParaRPr>
                    </a:p>
                  </a:txBody>
                  <a:tcPr marL="0" marR="0" marT="0" marB="0" anchor="b"/>
                </a:tc>
              </a:tr>
              <a:tr h="370840">
                <a:tc>
                  <a:txBody>
                    <a:bodyPr/>
                    <a:lstStyle/>
                    <a:p>
                      <a:r>
                        <a:rPr lang="en-US" sz="2000" dirty="0" smtClean="0">
                          <a:latin typeface="Times New Roman" pitchFamily="18" charset="0"/>
                          <a:cs typeface="Times New Roman" pitchFamily="18" charset="0"/>
                        </a:rPr>
                        <a:t>149</a:t>
                      </a:r>
                      <a:endParaRPr lang="en-US" sz="2000" dirty="0">
                        <a:latin typeface="Times New Roman" pitchFamily="18" charset="0"/>
                        <a:cs typeface="Times New Roman" pitchFamily="18" charset="0"/>
                      </a:endParaRPr>
                    </a:p>
                  </a:txBody>
                  <a:tcPr/>
                </a:tc>
                <a:tc>
                  <a:txBody>
                    <a:bodyPr/>
                    <a:lstStyle/>
                    <a:p>
                      <a:pPr marL="838200" marR="0">
                        <a:lnSpc>
                          <a:spcPts val="1925"/>
                        </a:lnSpc>
                        <a:spcBef>
                          <a:spcPts val="0"/>
                        </a:spcBef>
                        <a:spcAft>
                          <a:spcPts val="0"/>
                        </a:spcAft>
                      </a:pPr>
                      <a:r>
                        <a:rPr lang="en-US" sz="2000" dirty="0">
                          <a:latin typeface="Times New Roman" pitchFamily="18" charset="0"/>
                          <a:ea typeface="Times New Roman"/>
                          <a:cs typeface="Times New Roman" pitchFamily="18" charset="0"/>
                        </a:rPr>
                        <a:t>2 . 6x 10 </a:t>
                      </a:r>
                      <a:r>
                        <a:rPr lang="en-US" sz="2000" baseline="30000" dirty="0">
                          <a:latin typeface="Times New Roman" pitchFamily="18" charset="0"/>
                          <a:ea typeface="Times New Roman"/>
                          <a:cs typeface="Times New Roman" pitchFamily="18" charset="0"/>
                        </a:rPr>
                        <a:t>6</a:t>
                      </a:r>
                      <a:endParaRPr lang="en-US" sz="2000" dirty="0">
                        <a:latin typeface="Times New Roman" pitchFamily="18" charset="0"/>
                        <a:ea typeface="Times New Roman"/>
                        <a:cs typeface="Times New Roman" pitchFamily="18" charset="0"/>
                      </a:endParaRPr>
                    </a:p>
                  </a:txBody>
                  <a:tcPr marL="0" marR="0" marT="0" marB="0" anchor="b"/>
                </a:tc>
              </a:tr>
              <a:tr h="370840">
                <a:tc>
                  <a:txBody>
                    <a:bodyPr/>
                    <a:lstStyle/>
                    <a:p>
                      <a:endParaRPr lang="en-US" sz="2000" dirty="0">
                        <a:latin typeface="Times New Roman" pitchFamily="18" charset="0"/>
                        <a:cs typeface="Times New Roman" pitchFamily="18" charset="0"/>
                      </a:endParaRPr>
                    </a:p>
                  </a:txBody>
                  <a:tcPr/>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r>
              <a:tr h="370840">
                <a:tc>
                  <a:txBody>
                    <a:bodyPr/>
                    <a:lstStyle/>
                    <a:p>
                      <a:r>
                        <a:rPr lang="en-US" sz="2000" dirty="0" smtClean="0">
                          <a:latin typeface="Times New Roman" pitchFamily="18" charset="0"/>
                          <a:cs typeface="Times New Roman" pitchFamily="18" charset="0"/>
                        </a:rPr>
                        <a:t>204</a:t>
                      </a:r>
                      <a:endParaRPr lang="en-US" sz="2000" dirty="0">
                        <a:latin typeface="Times New Roman" pitchFamily="18" charset="0"/>
                        <a:cs typeface="Times New Roman" pitchFamily="18" charset="0"/>
                      </a:endParaRPr>
                    </a:p>
                  </a:txBody>
                  <a:tcPr/>
                </a:tc>
                <a:tc>
                  <a:txBody>
                    <a:bodyPr/>
                    <a:lstStyle/>
                    <a:p>
                      <a:pPr marL="850900" marR="0">
                        <a:lnSpc>
                          <a:spcPts val="1925"/>
                        </a:lnSpc>
                        <a:spcBef>
                          <a:spcPts val="0"/>
                        </a:spcBef>
                        <a:spcAft>
                          <a:spcPts val="0"/>
                        </a:spcAft>
                      </a:pPr>
                      <a:r>
                        <a:rPr lang="en-US" sz="2000" dirty="0">
                          <a:latin typeface="Times New Roman" pitchFamily="18" charset="0"/>
                          <a:ea typeface="Times New Roman"/>
                          <a:cs typeface="Times New Roman" pitchFamily="18" charset="0"/>
                        </a:rPr>
                        <a:t>2.18X10</a:t>
                      </a:r>
                      <a:r>
                        <a:rPr lang="en-US" sz="2000" baseline="30000" dirty="0">
                          <a:latin typeface="Times New Roman" pitchFamily="18" charset="0"/>
                          <a:ea typeface="Times New Roman"/>
                          <a:cs typeface="Times New Roman" pitchFamily="18" charset="0"/>
                        </a:rPr>
                        <a:t>3</a:t>
                      </a:r>
                      <a:endParaRPr lang="en-US" sz="2000" dirty="0">
                        <a:latin typeface="Times New Roman" pitchFamily="18" charset="0"/>
                        <a:ea typeface="Times New Roman"/>
                        <a:cs typeface="Times New Roman" pitchFamily="18" charset="0"/>
                      </a:endParaRPr>
                    </a:p>
                  </a:txBody>
                  <a:tcPr marL="0" marR="0" marT="0" marB="0" anchor="b"/>
                </a:tc>
              </a:tr>
            </a:tbl>
          </a:graphicData>
        </a:graphic>
      </p:graphicFrame>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42888" algn="l" defTabSz="914400" rtl="0" eaLnBrk="1" fontAlgn="base" latinLnBrk="0" hangingPunct="1">
              <a:lnSpc>
                <a:spcPct val="100000"/>
              </a:lnSpc>
              <a:spcBef>
                <a:spcPct val="0"/>
              </a:spcBef>
              <a:spcAft>
                <a:spcPct val="0"/>
              </a:spcAft>
              <a:buClrTx/>
              <a:buSzTx/>
              <a:buFontTx/>
              <a:buChar char="•"/>
              <a:tabLst>
                <a:tab pos="911225" algn="l"/>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Gabriola" pitchFamily="82" charset="0"/>
              </a:rPr>
              <a:t>At 260</a:t>
            </a:r>
            <a:r>
              <a:rPr kumimoji="0" lang="en-US" sz="14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o</a:t>
            </a:r>
            <a:r>
              <a:rPr kumimoji="0" lang="en-US" sz="1200" b="0" i="0" u="none" strike="noStrike" cap="none" normalizeH="0" baseline="0" smtClean="0">
                <a:ln>
                  <a:noFill/>
                </a:ln>
                <a:solidFill>
                  <a:schemeClr val="tx1"/>
                </a:solidFill>
                <a:effectLst/>
                <a:latin typeface="Calibri" pitchFamily="34" charset="0"/>
                <a:ea typeface="Times New Roman" pitchFamily="18" charset="0"/>
                <a:cs typeface="Gabriola" pitchFamily="82" charset="0"/>
              </a:rPr>
              <a:t>C, thermal cracking of benzene begins.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242888" algn="l" defTabSz="914400" rtl="0" eaLnBrk="0" fontAlgn="base" latinLnBrk="0" hangingPunct="0">
              <a:lnSpc>
                <a:spcPct val="100000"/>
              </a:lnSpc>
              <a:spcBef>
                <a:spcPct val="0"/>
              </a:spcBef>
              <a:spcAft>
                <a:spcPct val="0"/>
              </a:spcAft>
              <a:buClrTx/>
              <a:buSzTx/>
              <a:buFontTx/>
              <a:buChar char="•"/>
              <a:tabLst>
                <a:tab pos="911225" algn="l"/>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Gabriola" pitchFamily="82" charset="0"/>
              </a:rPr>
              <a:t>At 248</a:t>
            </a:r>
            <a:r>
              <a:rPr kumimoji="0" lang="en-US" sz="14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o</a:t>
            </a:r>
            <a:r>
              <a:rPr kumimoji="0" lang="en-US" sz="1200" b="0" i="0" u="none" strike="noStrike" cap="none" normalizeH="0" baseline="0" smtClean="0">
                <a:ln>
                  <a:noFill/>
                </a:ln>
                <a:solidFill>
                  <a:schemeClr val="tx1"/>
                </a:solidFill>
                <a:effectLst/>
                <a:latin typeface="Calibri" pitchFamily="34" charset="0"/>
                <a:ea typeface="Times New Roman" pitchFamily="18" charset="0"/>
                <a:cs typeface="Gabriola" pitchFamily="82" charset="0"/>
              </a:rPr>
              <a:t>C, isomerization of cyclohexane to methyl cyclopentane begins. So upper temperature range is 248.88</a:t>
            </a:r>
            <a:r>
              <a:rPr kumimoji="0" lang="en-US" sz="14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o</a:t>
            </a:r>
            <a:r>
              <a:rPr kumimoji="0" lang="en-US" sz="1200" b="0" i="0" u="none" strike="noStrike" cap="none" normalizeH="0" baseline="0" smtClean="0">
                <a:ln>
                  <a:noFill/>
                </a:ln>
                <a:solidFill>
                  <a:schemeClr val="tx1"/>
                </a:solidFill>
                <a:effectLst/>
                <a:latin typeface="Calibri" pitchFamily="34" charset="0"/>
                <a:ea typeface="Times New Roman" pitchFamily="18" charset="0"/>
                <a:cs typeface="Gabriola" pitchFamily="82" charset="0"/>
              </a:rPr>
              <a:t>C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itle 8"/>
          <p:cNvSpPr>
            <a:spLocks noGrp="1"/>
          </p:cNvSpPr>
          <p:nvPr>
            <p:ph type="title"/>
          </p:nvPr>
        </p:nvSpPr>
        <p:spPr>
          <a:xfrm>
            <a:off x="457200" y="457200"/>
            <a:ext cx="8229600" cy="1752600"/>
          </a:xfrm>
        </p:spPr>
        <p:txBody>
          <a:bodyPr>
            <a:normAutofit fontScale="90000"/>
          </a:bodyPr>
          <a:lstStyle/>
          <a:p>
            <a:pPr lvl="0" hangingPunct="0"/>
            <a:r>
              <a:rPr smtClean="0"/>
              <a:t/>
            </a:r>
            <a:br>
              <a:rPr smtClean="0"/>
            </a:br>
            <a:r>
              <a:rPr b="1" u="sng" smtClean="0"/>
              <a:t> </a:t>
            </a:r>
            <a:r>
              <a:rPr sz="3100" b="1" u="sng" smtClean="0">
                <a:solidFill>
                  <a:schemeClr val="bg1">
                    <a:lumMod val="95000"/>
                    <a:lumOff val="5000"/>
                  </a:schemeClr>
                </a:solidFill>
                <a:latin typeface="Times New Roman" pitchFamily="18" charset="0"/>
                <a:cs typeface="Times New Roman" pitchFamily="18" charset="0"/>
              </a:rPr>
              <a:t>TEMPERATURE SELECTION</a:t>
            </a:r>
            <a:r>
              <a:rPr sz="3100" smtClean="0">
                <a:solidFill>
                  <a:schemeClr val="bg1">
                    <a:lumMod val="95000"/>
                    <a:lumOff val="5000"/>
                  </a:schemeClr>
                </a:solidFill>
                <a:latin typeface="Times New Roman" pitchFamily="18" charset="0"/>
                <a:cs typeface="Times New Roman" pitchFamily="18" charset="0"/>
              </a:rPr>
              <a:t> </a:t>
            </a:r>
            <a:br>
              <a:rPr sz="3100" smtClean="0">
                <a:solidFill>
                  <a:schemeClr val="bg1">
                    <a:lumMod val="95000"/>
                    <a:lumOff val="5000"/>
                  </a:schemeClr>
                </a:solidFill>
                <a:latin typeface="Times New Roman" pitchFamily="18" charset="0"/>
                <a:cs typeface="Times New Roman" pitchFamily="18" charset="0"/>
              </a:rPr>
            </a:br>
            <a:r>
              <a:rPr sz="2700" smtClean="0">
                <a:solidFill>
                  <a:schemeClr val="bg1">
                    <a:lumMod val="95000"/>
                    <a:lumOff val="5000"/>
                  </a:schemeClr>
                </a:solidFill>
                <a:latin typeface="Times New Roman" pitchFamily="18" charset="0"/>
                <a:cs typeface="Times New Roman" pitchFamily="18" charset="0"/>
              </a:rPr>
              <a:t>At 260</a:t>
            </a:r>
            <a:r>
              <a:rPr sz="2700" baseline="30000" smtClean="0">
                <a:solidFill>
                  <a:schemeClr val="bg1">
                    <a:lumMod val="95000"/>
                    <a:lumOff val="5000"/>
                  </a:schemeClr>
                </a:solidFill>
                <a:latin typeface="Times New Roman" pitchFamily="18" charset="0"/>
                <a:cs typeface="Times New Roman" pitchFamily="18" charset="0"/>
              </a:rPr>
              <a:t>o</a:t>
            </a:r>
            <a:r>
              <a:rPr sz="2700" smtClean="0">
                <a:solidFill>
                  <a:schemeClr val="bg1">
                    <a:lumMod val="95000"/>
                    <a:lumOff val="5000"/>
                  </a:schemeClr>
                </a:solidFill>
                <a:latin typeface="Times New Roman" pitchFamily="18" charset="0"/>
                <a:cs typeface="Times New Roman" pitchFamily="18" charset="0"/>
              </a:rPr>
              <a:t>C, thermal cracking of benzene begins. </a:t>
            </a:r>
            <a:br>
              <a:rPr sz="2700" smtClean="0">
                <a:solidFill>
                  <a:schemeClr val="bg1">
                    <a:lumMod val="95000"/>
                    <a:lumOff val="5000"/>
                  </a:schemeClr>
                </a:solidFill>
                <a:latin typeface="Times New Roman" pitchFamily="18" charset="0"/>
                <a:cs typeface="Times New Roman" pitchFamily="18" charset="0"/>
              </a:rPr>
            </a:br>
            <a:r>
              <a:rPr sz="2700" smtClean="0">
                <a:solidFill>
                  <a:schemeClr val="bg1">
                    <a:lumMod val="95000"/>
                    <a:lumOff val="5000"/>
                  </a:schemeClr>
                </a:solidFill>
                <a:latin typeface="Times New Roman" pitchFamily="18" charset="0"/>
                <a:cs typeface="Times New Roman" pitchFamily="18" charset="0"/>
              </a:rPr>
              <a:t> </a:t>
            </a:r>
            <a:br>
              <a:rPr sz="2700" smtClean="0">
                <a:solidFill>
                  <a:schemeClr val="bg1">
                    <a:lumMod val="95000"/>
                    <a:lumOff val="5000"/>
                  </a:schemeClr>
                </a:solidFill>
                <a:latin typeface="Times New Roman" pitchFamily="18" charset="0"/>
                <a:cs typeface="Times New Roman" pitchFamily="18" charset="0"/>
              </a:rPr>
            </a:br>
            <a:r>
              <a:rPr sz="2700" smtClean="0">
                <a:solidFill>
                  <a:schemeClr val="bg1">
                    <a:lumMod val="95000"/>
                    <a:lumOff val="5000"/>
                  </a:schemeClr>
                </a:solidFill>
                <a:latin typeface="Times New Roman" pitchFamily="18" charset="0"/>
                <a:cs typeface="Times New Roman" pitchFamily="18" charset="0"/>
              </a:rPr>
              <a:t>At 248</a:t>
            </a:r>
            <a:r>
              <a:rPr sz="2700" baseline="30000" smtClean="0">
                <a:solidFill>
                  <a:schemeClr val="bg1">
                    <a:lumMod val="95000"/>
                    <a:lumOff val="5000"/>
                  </a:schemeClr>
                </a:solidFill>
                <a:latin typeface="Times New Roman" pitchFamily="18" charset="0"/>
                <a:cs typeface="Times New Roman" pitchFamily="18" charset="0"/>
              </a:rPr>
              <a:t>o</a:t>
            </a:r>
            <a:r>
              <a:rPr sz="2700" smtClean="0">
                <a:solidFill>
                  <a:schemeClr val="bg1">
                    <a:lumMod val="95000"/>
                    <a:lumOff val="5000"/>
                  </a:schemeClr>
                </a:solidFill>
                <a:latin typeface="Times New Roman" pitchFamily="18" charset="0"/>
                <a:cs typeface="Times New Roman" pitchFamily="18" charset="0"/>
              </a:rPr>
              <a:t>C, isomerization of cyclohexane to methyl cyclopentane begins. So upper temperature range is 248.88</a:t>
            </a:r>
            <a:r>
              <a:rPr sz="2700" baseline="30000" smtClean="0">
                <a:solidFill>
                  <a:schemeClr val="bg1">
                    <a:lumMod val="95000"/>
                    <a:lumOff val="5000"/>
                  </a:schemeClr>
                </a:solidFill>
                <a:latin typeface="Times New Roman" pitchFamily="18" charset="0"/>
                <a:cs typeface="Times New Roman" pitchFamily="18" charset="0"/>
              </a:rPr>
              <a:t>o</a:t>
            </a:r>
            <a:r>
              <a:rPr sz="2700" smtClean="0">
                <a:solidFill>
                  <a:schemeClr val="bg1">
                    <a:lumMod val="95000"/>
                    <a:lumOff val="5000"/>
                  </a:schemeClr>
                </a:solidFill>
                <a:latin typeface="Times New Roman" pitchFamily="18" charset="0"/>
                <a:cs typeface="Times New Roman" pitchFamily="18" charset="0"/>
              </a:rPr>
              <a:t>C </a:t>
            </a:r>
            <a:endParaRPr lang="en-US" sz="2700" dirty="0">
              <a:solidFill>
                <a:schemeClr val="bg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229600" cy="4572000"/>
          </a:xfrm>
        </p:spPr>
        <p:txBody>
          <a:bodyPr>
            <a:normAutofit fontScale="25000" lnSpcReduction="20000"/>
          </a:bodyPr>
          <a:lstStyle/>
          <a:p>
            <a:r>
              <a:rPr lang="en-US" sz="9600" b="1" u="sng" dirty="0" smtClean="0">
                <a:solidFill>
                  <a:schemeClr val="bg1">
                    <a:lumMod val="95000"/>
                    <a:lumOff val="5000"/>
                  </a:schemeClr>
                </a:solidFill>
                <a:latin typeface="Times New Roman" pitchFamily="18" charset="0"/>
                <a:cs typeface="Times New Roman" pitchFamily="18" charset="0"/>
              </a:rPr>
              <a:t>PRESSURE SELECTION</a:t>
            </a:r>
            <a:endParaRPr lang="en-US" sz="9600" dirty="0" smtClean="0">
              <a:solidFill>
                <a:schemeClr val="bg1">
                  <a:lumMod val="95000"/>
                  <a:lumOff val="5000"/>
                </a:schemeClr>
              </a:solidFill>
              <a:latin typeface="Times New Roman" pitchFamily="18" charset="0"/>
              <a:cs typeface="Times New Roman" pitchFamily="18" charset="0"/>
            </a:endParaRPr>
          </a:p>
          <a:p>
            <a:r>
              <a:rPr lang="en-US" sz="9600" dirty="0" smtClean="0">
                <a:solidFill>
                  <a:schemeClr val="bg1">
                    <a:lumMod val="95000"/>
                    <a:lumOff val="5000"/>
                  </a:schemeClr>
                </a:solidFill>
                <a:latin typeface="Times New Roman" pitchFamily="18" charset="0"/>
                <a:cs typeface="Times New Roman" pitchFamily="18" charset="0"/>
              </a:rPr>
              <a:t> </a:t>
            </a:r>
          </a:p>
          <a:p>
            <a:r>
              <a:rPr lang="en-US" sz="9600" dirty="0" smtClean="0">
                <a:solidFill>
                  <a:schemeClr val="bg1">
                    <a:lumMod val="95000"/>
                    <a:lumOff val="5000"/>
                  </a:schemeClr>
                </a:solidFill>
                <a:latin typeface="Times New Roman" pitchFamily="18" charset="0"/>
                <a:cs typeface="Times New Roman" pitchFamily="18" charset="0"/>
              </a:rPr>
              <a:t>High pressure i.e., 35 atmosphere" is chosen due to following reasons.</a:t>
            </a:r>
          </a:p>
          <a:p>
            <a:r>
              <a:rPr lang="en-US" sz="9600" dirty="0" smtClean="0">
                <a:solidFill>
                  <a:schemeClr val="bg1">
                    <a:lumMod val="95000"/>
                    <a:lumOff val="5000"/>
                  </a:schemeClr>
                </a:solidFill>
                <a:latin typeface="Times New Roman" pitchFamily="18" charset="0"/>
                <a:cs typeface="Times New Roman" pitchFamily="18" charset="0"/>
              </a:rPr>
              <a:t> </a:t>
            </a:r>
          </a:p>
          <a:p>
            <a:r>
              <a:rPr lang="en-US" sz="9600" dirty="0" smtClean="0">
                <a:solidFill>
                  <a:schemeClr val="bg1">
                    <a:lumMod val="95000"/>
                    <a:lumOff val="5000"/>
                  </a:schemeClr>
                </a:solidFill>
                <a:latin typeface="Times New Roman" pitchFamily="18" charset="0"/>
                <a:cs typeface="Times New Roman" pitchFamily="18" charset="0"/>
              </a:rPr>
              <a:t> </a:t>
            </a:r>
          </a:p>
          <a:p>
            <a:pPr lvl="0" hangingPunct="0"/>
            <a:r>
              <a:rPr lang="en-US" sz="9600" dirty="0" smtClean="0">
                <a:solidFill>
                  <a:schemeClr val="bg1">
                    <a:lumMod val="95000"/>
                    <a:lumOff val="5000"/>
                  </a:schemeClr>
                </a:solidFill>
                <a:latin typeface="Times New Roman" pitchFamily="18" charset="0"/>
                <a:cs typeface="Times New Roman" pitchFamily="18" charset="0"/>
              </a:rPr>
              <a:t>At 204°C, the vapor pressure of benzene is very high, so to get a liquid phase reaction, high pressure must be specified. </a:t>
            </a:r>
          </a:p>
          <a:p>
            <a:pPr lvl="0" hangingPunct="0"/>
            <a:endParaRPr lang="en-US" sz="9600" dirty="0" smtClean="0">
              <a:solidFill>
                <a:schemeClr val="bg1">
                  <a:lumMod val="95000"/>
                  <a:lumOff val="5000"/>
                </a:schemeClr>
              </a:solidFill>
              <a:latin typeface="Times New Roman" pitchFamily="18" charset="0"/>
              <a:cs typeface="Times New Roman" pitchFamily="18" charset="0"/>
            </a:endParaRPr>
          </a:p>
          <a:p>
            <a:r>
              <a:rPr lang="en-US" sz="9600" dirty="0" smtClean="0">
                <a:solidFill>
                  <a:schemeClr val="bg1">
                    <a:lumMod val="95000"/>
                    <a:lumOff val="5000"/>
                  </a:schemeClr>
                </a:solidFill>
                <a:latin typeface="Times New Roman" pitchFamily="18" charset="0"/>
                <a:cs typeface="Times New Roman" pitchFamily="18" charset="0"/>
              </a:rPr>
              <a:t>higher Pressure </a:t>
            </a:r>
            <a:r>
              <a:rPr lang="en-US" sz="9600" dirty="0" err="1" smtClean="0">
                <a:solidFill>
                  <a:schemeClr val="bg1">
                    <a:lumMod val="95000"/>
                    <a:lumOff val="5000"/>
                  </a:schemeClr>
                </a:solidFill>
                <a:latin typeface="Times New Roman" pitchFamily="18" charset="0"/>
                <a:cs typeface="Times New Roman" pitchFamily="18" charset="0"/>
              </a:rPr>
              <a:t>favours</a:t>
            </a:r>
            <a:r>
              <a:rPr lang="en-US" sz="9600" dirty="0" smtClean="0">
                <a:solidFill>
                  <a:schemeClr val="bg1">
                    <a:lumMod val="95000"/>
                    <a:lumOff val="5000"/>
                  </a:schemeClr>
                </a:solidFill>
                <a:latin typeface="Times New Roman" pitchFamily="18" charset="0"/>
                <a:cs typeface="Times New Roman" pitchFamily="18" charset="0"/>
              </a:rPr>
              <a:t> higher C6 H12 yield.</a:t>
            </a:r>
          </a:p>
          <a:p>
            <a:pPr lvl="0" hangingPunct="0"/>
            <a:r>
              <a:rPr lang="en-US" sz="9600" dirty="0" smtClean="0">
                <a:solidFill>
                  <a:schemeClr val="bg1">
                    <a:lumMod val="95000"/>
                    <a:lumOff val="5000"/>
                  </a:schemeClr>
                </a:solidFill>
                <a:latin typeface="Times New Roman" pitchFamily="18" charset="0"/>
                <a:cs typeface="Times New Roman" pitchFamily="18" charset="0"/>
              </a:rPr>
              <a:t>The </a:t>
            </a:r>
            <a:r>
              <a:rPr lang="en-US" sz="9600" dirty="0" err="1" smtClean="0">
                <a:solidFill>
                  <a:schemeClr val="bg1">
                    <a:lumMod val="95000"/>
                    <a:lumOff val="5000"/>
                  </a:schemeClr>
                </a:solidFill>
                <a:latin typeface="Times New Roman" pitchFamily="18" charset="0"/>
                <a:cs typeface="Times New Roman" pitchFamily="18" charset="0"/>
              </a:rPr>
              <a:t>stoichiometric</a:t>
            </a:r>
            <a:r>
              <a:rPr lang="en-US" sz="9600" dirty="0" smtClean="0">
                <a:solidFill>
                  <a:schemeClr val="bg1">
                    <a:lumMod val="95000"/>
                    <a:lumOff val="5000"/>
                  </a:schemeClr>
                </a:solidFill>
                <a:latin typeface="Times New Roman" pitchFamily="18" charset="0"/>
                <a:cs typeface="Times New Roman" pitchFamily="18" charset="0"/>
              </a:rPr>
              <a:t> equation for reaction is </a:t>
            </a:r>
          </a:p>
          <a:p>
            <a:pPr lvl="0" hangingPunct="0"/>
            <a:endParaRPr lang="en-US" sz="9600" dirty="0" smtClean="0">
              <a:solidFill>
                <a:schemeClr val="bg1">
                  <a:lumMod val="95000"/>
                  <a:lumOff val="5000"/>
                </a:schemeClr>
              </a:solidFill>
              <a:latin typeface="Times New Roman" pitchFamily="18" charset="0"/>
              <a:cs typeface="Times New Roman" pitchFamily="18" charset="0"/>
            </a:endParaRPr>
          </a:p>
          <a:p>
            <a:r>
              <a:rPr lang="en-US" sz="9600" dirty="0" smtClean="0">
                <a:solidFill>
                  <a:schemeClr val="bg1">
                    <a:lumMod val="95000"/>
                    <a:lumOff val="5000"/>
                  </a:schemeClr>
                </a:solidFill>
                <a:latin typeface="Times New Roman" pitchFamily="18" charset="0"/>
                <a:cs typeface="Times New Roman" pitchFamily="18" charset="0"/>
              </a:rPr>
              <a:t> C6H6 + 3H2</a:t>
            </a:r>
            <a:r>
              <a:rPr lang="en-US" sz="9600" dirty="0" smtClean="0">
                <a:solidFill>
                  <a:schemeClr val="bg1">
                    <a:lumMod val="95000"/>
                    <a:lumOff val="5000"/>
                  </a:schemeClr>
                </a:solidFill>
                <a:latin typeface="Times New Roman" pitchFamily="18" charset="0"/>
                <a:cs typeface="Times New Roman" pitchFamily="18" charset="0"/>
                <a:sym typeface="Wingdings" pitchFamily="2" charset="2"/>
              </a:rPr>
              <a:t></a:t>
            </a:r>
            <a:r>
              <a:rPr lang="en-US" sz="9600" dirty="0" smtClean="0">
                <a:solidFill>
                  <a:schemeClr val="bg1">
                    <a:lumMod val="95000"/>
                    <a:lumOff val="5000"/>
                  </a:schemeClr>
                </a:solidFill>
                <a:latin typeface="Times New Roman" pitchFamily="18" charset="0"/>
                <a:cs typeface="Times New Roman" pitchFamily="18" charset="0"/>
              </a:rPr>
              <a:t>	C6H12</a:t>
            </a:r>
          </a:p>
          <a:p>
            <a:r>
              <a:rPr lang="en-US" sz="9600" dirty="0" smtClean="0">
                <a:solidFill>
                  <a:schemeClr val="bg1">
                    <a:lumMod val="95000"/>
                    <a:lumOff val="5000"/>
                  </a:schemeClr>
                </a:solidFill>
                <a:latin typeface="Times New Roman" pitchFamily="18" charset="0"/>
                <a:cs typeface="Times New Roman" pitchFamily="18" charset="0"/>
              </a:rPr>
              <a:t>According to Le' chattier principle, high pressure will </a:t>
            </a:r>
            <a:r>
              <a:rPr lang="en-US" sz="9600" dirty="0" err="1" smtClean="0">
                <a:solidFill>
                  <a:schemeClr val="bg1">
                    <a:lumMod val="95000"/>
                    <a:lumOff val="5000"/>
                  </a:schemeClr>
                </a:solidFill>
                <a:latin typeface="Times New Roman" pitchFamily="18" charset="0"/>
                <a:cs typeface="Times New Roman" pitchFamily="18" charset="0"/>
              </a:rPr>
              <a:t>favour</a:t>
            </a:r>
            <a:r>
              <a:rPr lang="en-US" sz="9600" dirty="0" smtClean="0">
                <a:solidFill>
                  <a:schemeClr val="bg1">
                    <a:lumMod val="95000"/>
                    <a:lumOff val="5000"/>
                  </a:schemeClr>
                </a:solidFill>
                <a:latin typeface="Times New Roman" pitchFamily="18" charset="0"/>
                <a:cs typeface="Times New Roman" pitchFamily="18" charset="0"/>
              </a:rPr>
              <a:t> more  benzene inversion.</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7010400"/>
          </a:xfrm>
        </p:spPr>
        <p:txBody>
          <a:bodyPr>
            <a:noAutofit/>
          </a:bodyPr>
          <a:lstStyle/>
          <a:p>
            <a:pPr hangingPunct="0"/>
            <a:r>
              <a:rPr lang="en-US" sz="2000" dirty="0" smtClean="0">
                <a:solidFill>
                  <a:schemeClr val="bg1"/>
                </a:solidFill>
                <a:latin typeface="Times New Roman" pitchFamily="18" charset="0"/>
                <a:cs typeface="Times New Roman" pitchFamily="18" charset="0"/>
              </a:rPr>
              <a:t>Our </a:t>
            </a:r>
            <a:r>
              <a:rPr lang="en-US" sz="2000" dirty="0" err="1" smtClean="0">
                <a:solidFill>
                  <a:schemeClr val="bg1"/>
                </a:solidFill>
                <a:latin typeface="Times New Roman" pitchFamily="18" charset="0"/>
                <a:cs typeface="Times New Roman" pitchFamily="18" charset="0"/>
              </a:rPr>
              <a:t>choosen</a:t>
            </a:r>
            <a:r>
              <a:rPr lang="en-US" sz="2000" dirty="0" smtClean="0">
                <a:solidFill>
                  <a:schemeClr val="bg1"/>
                </a:solidFill>
                <a:latin typeface="Times New Roman" pitchFamily="18" charset="0"/>
                <a:cs typeface="Times New Roman" pitchFamily="18" charset="0"/>
              </a:rPr>
              <a:t> conversion is 99.998% equivalent to 5-10 </a:t>
            </a:r>
            <a:r>
              <a:rPr lang="en-US" sz="2000" dirty="0" err="1" smtClean="0">
                <a:solidFill>
                  <a:schemeClr val="bg1"/>
                </a:solidFill>
                <a:latin typeface="Times New Roman" pitchFamily="18" charset="0"/>
                <a:cs typeface="Times New Roman" pitchFamily="18" charset="0"/>
              </a:rPr>
              <a:t>ppm</a:t>
            </a:r>
            <a:r>
              <a:rPr lang="en-US" sz="2000" dirty="0" smtClean="0">
                <a:solidFill>
                  <a:schemeClr val="bg1"/>
                </a:solidFill>
                <a:latin typeface="Times New Roman" pitchFamily="18" charset="0"/>
                <a:cs typeface="Times New Roman" pitchFamily="18" charset="0"/>
              </a:rPr>
              <a:t> equilibrium benzene so 25% excess benzene is used.</a:t>
            </a:r>
          </a:p>
          <a:p>
            <a:pPr hangingPunct="0"/>
            <a:endParaRPr lang="en-US" sz="2000" dirty="0" smtClean="0">
              <a:latin typeface="Times New Roman" pitchFamily="18" charset="0"/>
              <a:cs typeface="Times New Roman" pitchFamily="18" charset="0"/>
            </a:endParaRPr>
          </a:p>
          <a:p>
            <a:r>
              <a:rPr lang="en-US" sz="2000" b="1" u="sng" dirty="0" smtClean="0">
                <a:solidFill>
                  <a:schemeClr val="bg1"/>
                </a:solidFill>
                <a:latin typeface="Times New Roman" pitchFamily="18" charset="0"/>
                <a:cs typeface="Times New Roman" pitchFamily="18" charset="0"/>
              </a:rPr>
              <a:t>ASSUMPTIONS AND THEIR JUSTIFICATION</a:t>
            </a:r>
            <a:endParaRPr lang="en-US" sz="2000" dirty="0" smtClean="0">
              <a:solidFill>
                <a:schemeClr val="bg1"/>
              </a:solidFill>
              <a:latin typeface="Times New Roman" pitchFamily="18" charset="0"/>
              <a:cs typeface="Times New Roman" pitchFamily="18" charset="0"/>
            </a:endParaRPr>
          </a:p>
          <a:p>
            <a:pPr lvl="0" hangingPunct="0"/>
            <a:r>
              <a:rPr lang="en-US" sz="2000" dirty="0" smtClean="0">
                <a:solidFill>
                  <a:schemeClr val="bg1"/>
                </a:solidFill>
                <a:latin typeface="Times New Roman" pitchFamily="18" charset="0"/>
                <a:cs typeface="Times New Roman" pitchFamily="18" charset="0"/>
              </a:rPr>
              <a:t>All the sulfur in benzene feed is converted to H2S. </a:t>
            </a:r>
          </a:p>
          <a:p>
            <a:r>
              <a:rPr lang="en-US" sz="2000" b="1" dirty="0" smtClean="0">
                <a:solidFill>
                  <a:schemeClr val="bg1"/>
                </a:solidFill>
                <a:latin typeface="Times New Roman" pitchFamily="18" charset="0"/>
                <a:cs typeface="Times New Roman" pitchFamily="18" charset="0"/>
              </a:rPr>
              <a:t>S + H2 —&gt; H2S</a:t>
            </a:r>
            <a:endParaRPr lang="en-US" sz="2000" dirty="0" smtClean="0">
              <a:solidFill>
                <a:schemeClr val="bg1"/>
              </a:solidFill>
              <a:latin typeface="Times New Roman" pitchFamily="18" charset="0"/>
              <a:cs typeface="Times New Roman" pitchFamily="18" charset="0"/>
            </a:endParaRPr>
          </a:p>
          <a:p>
            <a:pPr hangingPunct="0">
              <a:buNone/>
            </a:pPr>
            <a:r>
              <a:rPr lang="en-US" sz="2000" dirty="0" smtClean="0">
                <a:solidFill>
                  <a:schemeClr val="bg1"/>
                </a:solidFill>
                <a:latin typeface="Times New Roman" pitchFamily="18" charset="0"/>
                <a:cs typeface="Times New Roman" pitchFamily="18" charset="0"/>
              </a:rPr>
              <a:t>     1.The H2S in </a:t>
            </a:r>
            <a:r>
              <a:rPr lang="en-US" sz="2000" dirty="0" err="1" smtClean="0">
                <a:solidFill>
                  <a:schemeClr val="bg1"/>
                </a:solidFill>
                <a:latin typeface="Times New Roman" pitchFamily="18" charset="0"/>
                <a:cs typeface="Times New Roman" pitchFamily="18" charset="0"/>
              </a:rPr>
              <a:t>ppm</a:t>
            </a:r>
            <a:r>
              <a:rPr lang="en-US" sz="2000" dirty="0" smtClean="0">
                <a:solidFill>
                  <a:schemeClr val="bg1"/>
                </a:solidFill>
                <a:latin typeface="Times New Roman" pitchFamily="18" charset="0"/>
                <a:cs typeface="Times New Roman" pitchFamily="18" charset="0"/>
              </a:rPr>
              <a:t> is discarded in purge stream from liquid/gas separator. Although for purge, concentration of CO is cared about, low </a:t>
            </a:r>
            <a:r>
              <a:rPr lang="en-US" sz="2000" dirty="0" err="1" smtClean="0">
                <a:solidFill>
                  <a:schemeClr val="bg1"/>
                </a:solidFill>
                <a:latin typeface="Times New Roman" pitchFamily="18" charset="0"/>
                <a:cs typeface="Times New Roman" pitchFamily="18" charset="0"/>
              </a:rPr>
              <a:t>ppm</a:t>
            </a:r>
            <a:r>
              <a:rPr lang="en-US" sz="2000" dirty="0" smtClean="0">
                <a:solidFill>
                  <a:schemeClr val="bg1"/>
                </a:solidFill>
                <a:latin typeface="Times New Roman" pitchFamily="18" charset="0"/>
                <a:cs typeface="Times New Roman" pitchFamily="18" charset="0"/>
              </a:rPr>
              <a:t> H2S is assumed to be blown - off.</a:t>
            </a:r>
          </a:p>
          <a:p>
            <a:pPr hangingPunct="0">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2.	Pressure effects on solubility is neglected because total condensed </a:t>
            </a:r>
            <a:r>
              <a:rPr lang="en-US" sz="2000" dirty="0" err="1" smtClean="0">
                <a:solidFill>
                  <a:schemeClr val="bg1"/>
                </a:solidFill>
                <a:latin typeface="Times New Roman" pitchFamily="18" charset="0"/>
                <a:cs typeface="Times New Roman" pitchFamily="18" charset="0"/>
              </a:rPr>
              <a:t>cyclohexane</a:t>
            </a:r>
            <a:r>
              <a:rPr lang="en-US" sz="2000" dirty="0" smtClean="0">
                <a:solidFill>
                  <a:schemeClr val="bg1"/>
                </a:solidFill>
                <a:latin typeface="Times New Roman" pitchFamily="18" charset="0"/>
                <a:cs typeface="Times New Roman" pitchFamily="18" charset="0"/>
              </a:rPr>
              <a:t> flashed from separator is recycled back via over-head condenser.</a:t>
            </a:r>
          </a:p>
          <a:p>
            <a:endParaRPr lang="en-US" sz="2000" dirty="0" smtClean="0">
              <a:solidFill>
                <a:schemeClr val="bg1"/>
              </a:solidFill>
              <a:latin typeface="Times New Roman" pitchFamily="18" charset="0"/>
              <a:cs typeface="Times New Roman" pitchFamily="18" charset="0"/>
            </a:endParaRPr>
          </a:p>
          <a:p>
            <a:pPr lvl="0" hangingPunct="0"/>
            <a:r>
              <a:rPr lang="en-US" sz="2000" dirty="0" smtClean="0">
                <a:solidFill>
                  <a:schemeClr val="bg1"/>
                </a:solidFill>
                <a:latin typeface="Times New Roman" pitchFamily="18" charset="0"/>
                <a:cs typeface="Times New Roman" pitchFamily="18" charset="0"/>
              </a:rPr>
              <a:t>3.Steady state </a:t>
            </a:r>
            <a:r>
              <a:rPr lang="en-US" sz="2000" dirty="0" err="1" smtClean="0">
                <a:solidFill>
                  <a:schemeClr val="bg1"/>
                </a:solidFill>
                <a:latin typeface="Times New Roman" pitchFamily="18" charset="0"/>
                <a:cs typeface="Times New Roman" pitchFamily="18" charset="0"/>
              </a:rPr>
              <a:t>equimolar</a:t>
            </a:r>
            <a:r>
              <a:rPr lang="en-US" sz="2000" dirty="0" smtClean="0">
                <a:solidFill>
                  <a:schemeClr val="bg1"/>
                </a:solidFill>
                <a:latin typeface="Times New Roman" pitchFamily="18" charset="0"/>
                <a:cs typeface="Times New Roman" pitchFamily="18" charset="0"/>
              </a:rPr>
              <a:t> flow of </a:t>
            </a:r>
            <a:r>
              <a:rPr lang="en-US" sz="2000" dirty="0" err="1" smtClean="0">
                <a:solidFill>
                  <a:schemeClr val="bg1"/>
                </a:solidFill>
                <a:latin typeface="Times New Roman" pitchFamily="18" charset="0"/>
                <a:cs typeface="Times New Roman" pitchFamily="18" charset="0"/>
              </a:rPr>
              <a:t>cyclohexane</a:t>
            </a:r>
            <a:r>
              <a:rPr lang="en-US" sz="2000" dirty="0" smtClean="0">
                <a:solidFill>
                  <a:schemeClr val="bg1"/>
                </a:solidFill>
                <a:latin typeface="Times New Roman" pitchFamily="18" charset="0"/>
                <a:cs typeface="Times New Roman" pitchFamily="18" charset="0"/>
              </a:rPr>
              <a:t> (vapor and liquid) is assumed in stabilizer because both streams are fed when they are saturated. </a:t>
            </a:r>
          </a:p>
          <a:p>
            <a:pPr lvl="0" hangingPunct="0"/>
            <a:endParaRPr lang="en-US" sz="2000" dirty="0" smtClean="0">
              <a:solidFill>
                <a:schemeClr val="bg1"/>
              </a:solidFill>
              <a:latin typeface="Times New Roman" pitchFamily="18" charset="0"/>
              <a:cs typeface="Times New Roman" pitchFamily="18" charset="0"/>
            </a:endParaRPr>
          </a:p>
          <a:p>
            <a:pPr lvl="0" hangingPunct="0"/>
            <a:r>
              <a:rPr lang="en-US" sz="2000" dirty="0" smtClean="0">
                <a:solidFill>
                  <a:schemeClr val="bg1"/>
                </a:solidFill>
                <a:latin typeface="Times New Roman" pitchFamily="18" charset="0"/>
                <a:cs typeface="Times New Roman" pitchFamily="18" charset="0"/>
              </a:rPr>
              <a:t>4.For some heat exchangers, average transfer coefficients are used which are justified for preliminary design. </a:t>
            </a:r>
          </a:p>
          <a:p>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362200"/>
            <a:ext cx="3810000" cy="923330"/>
          </a:xfrm>
          <a:prstGeom prst="rect">
            <a:avLst/>
          </a:prstGeom>
          <a:noFill/>
        </p:spPr>
        <p:txBody>
          <a:bodyPr wrap="square" rtlCol="0">
            <a:spAutoFit/>
          </a:bodyPr>
          <a:lstStyle/>
          <a:p>
            <a:r>
              <a:rPr lang="en-US" sz="5400" b="1" spc="600" dirty="0" smtClean="0">
                <a:solidFill>
                  <a:srgbClr val="FFFF00"/>
                </a:solidFill>
                <a:effectLst>
                  <a:outerShdw blurRad="38100" dist="38100" dir="2700000" algn="tl">
                    <a:srgbClr val="000000">
                      <a:alpha val="43137"/>
                    </a:srgbClr>
                  </a:outerShdw>
                </a:effectLst>
                <a:latin typeface="Mistral" pitchFamily="66" charset="0"/>
              </a:rPr>
              <a:t>FLOW SHEET</a:t>
            </a:r>
            <a:endParaRPr lang="en-US" sz="5400" b="1" spc="600" dirty="0">
              <a:solidFill>
                <a:srgbClr val="FFFF00"/>
              </a:solidFill>
              <a:effectLst>
                <a:outerShdw blurRad="38100" dist="38100" dir="2700000" algn="tl">
                  <a:srgbClr val="000000">
                    <a:alpha val="43137"/>
                  </a:srgbClr>
                </a:outerShdw>
              </a:effectLst>
              <a:latin typeface="Mistral" pitchFamily="66"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382136"/>
            <a:ext cx="8763000" cy="639966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3886200"/>
            <a:ext cx="8001000" cy="707886"/>
          </a:xfrm>
          <a:prstGeom prst="rect">
            <a:avLst/>
          </a:prstGeom>
        </p:spPr>
        <p:txBody>
          <a:bodyPr wrap="square">
            <a:spAutoFit/>
          </a:bodyPr>
          <a:lstStyle/>
          <a:p>
            <a:pPr algn="just" fontAlgn="auto">
              <a:spcBef>
                <a:spcPts val="0"/>
              </a:spcBef>
              <a:spcAft>
                <a:spcPts val="0"/>
              </a:spcAft>
              <a:defRPr/>
            </a:pPr>
            <a:r>
              <a:rPr lang="en-US" sz="4000" b="1" dirty="0" smtClean="0">
                <a:solidFill>
                  <a:srgbClr val="FFFF00"/>
                </a:solidFill>
                <a:latin typeface="Times New Roman" pitchFamily="18" charset="0"/>
                <a:cs typeface="Times New Roman" pitchFamily="18" charset="0"/>
              </a:rPr>
              <a:t>PROCESS DESCRIPTION</a:t>
            </a:r>
            <a:endParaRPr lang="en-US" sz="4000" b="1" dirty="0">
              <a:solidFill>
                <a:srgbClr val="FFFF00"/>
              </a:solidFill>
              <a:latin typeface="Times New Roman" pitchFamily="18" charset="0"/>
              <a:cs typeface="Times New Roman" pitchFamily="18" charset="0"/>
            </a:endParaRPr>
          </a:p>
        </p:txBody>
      </p:sp>
      <p:pic>
        <p:nvPicPr>
          <p:cNvPr id="12" name="Picture 2" descr="http://www.davisexporters.com/wp-content/uploads/2013/04/chemicalplant.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
        <p:nvSpPr>
          <p:cNvPr id="13" name="Rectangle 12"/>
          <p:cNvSpPr/>
          <p:nvPr/>
        </p:nvSpPr>
        <p:spPr>
          <a:xfrm>
            <a:off x="0" y="4800600"/>
            <a:ext cx="7543800" cy="129540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latin typeface="Times New Roman" pitchFamily="18" charset="0"/>
                <a:cs typeface="Times New Roman" pitchFamily="18" charset="0"/>
              </a:rPr>
              <a:t>PROCESS DESCRIPTION</a:t>
            </a:r>
            <a:endParaRPr lang="en-US" sz="4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7" name="Rectangle 6"/>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10242" name="Picture 2" descr="http://togetmoneyonline.net/wp-content/uploads/2013/08/intro.jpg"/>
          <p:cNvPicPr>
            <a:picLocks noChangeAspect="1" noChangeArrowheads="1"/>
          </p:cNvPicPr>
          <p:nvPr/>
        </p:nvPicPr>
        <p:blipFill>
          <a:blip r:embed="rId2"/>
          <a:srcRect/>
          <a:stretch>
            <a:fillRect/>
          </a:stretch>
        </p:blipFill>
        <p:spPr bwMode="auto">
          <a:xfrm>
            <a:off x="4800600" y="0"/>
            <a:ext cx="4191000" cy="4191000"/>
          </a:xfrm>
          <a:prstGeom prst="rect">
            <a:avLst/>
          </a:prstGeom>
          <a:noFill/>
        </p:spPr>
      </p:pic>
      <p:sp>
        <p:nvSpPr>
          <p:cNvPr id="13" name="Rectangle 12"/>
          <p:cNvSpPr/>
          <p:nvPr/>
        </p:nvSpPr>
        <p:spPr>
          <a:xfrm>
            <a:off x="0" y="3733800"/>
            <a:ext cx="7848600" cy="1981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chemeClr val="bg1"/>
                </a:solidFill>
              </a:rPr>
              <a:t>INTRODUCTION</a:t>
            </a:r>
            <a:endParaRPr lang="en-US" sz="7200" b="1" dirty="0">
              <a:solidFill>
                <a:schemeClr val="bg1"/>
              </a:solidFill>
            </a:endParaRPr>
          </a:p>
        </p:txBody>
      </p:sp>
      <p:grpSp>
        <p:nvGrpSpPr>
          <p:cNvPr id="17" name="Group 16"/>
          <p:cNvGrpSpPr/>
          <p:nvPr/>
        </p:nvGrpSpPr>
        <p:grpSpPr>
          <a:xfrm>
            <a:off x="-1770" y="2201734"/>
            <a:ext cx="6723070" cy="954461"/>
            <a:chOff x="383685" y="1795917"/>
            <a:chExt cx="6723070" cy="954461"/>
          </a:xfrm>
        </p:grpSpPr>
        <p:sp>
          <p:nvSpPr>
            <p:cNvPr id="15" name="Rounded Rectangle 14"/>
            <p:cNvSpPr/>
            <p:nvPr/>
          </p:nvSpPr>
          <p:spPr>
            <a:xfrm rot="20409051">
              <a:off x="383685" y="1835978"/>
              <a:ext cx="5285648" cy="914400"/>
            </a:xfrm>
            <a:prstGeom prst="roundRect">
              <a:avLst>
                <a:gd name="adj" fmla="val 41824"/>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20378620">
              <a:off x="1088104" y="1795917"/>
              <a:ext cx="6018651" cy="584775"/>
            </a:xfrm>
            <a:prstGeom prst="rect">
              <a:avLst/>
            </a:prstGeom>
            <a:noFill/>
          </p:spPr>
          <p:txBody>
            <a:bodyPr wrap="square" rtlCol="0">
              <a:spAutoFit/>
            </a:bodyPr>
            <a:lstStyle/>
            <a:p>
              <a:r>
                <a:rPr lang="en-US" sz="3200" b="1" dirty="0" smtClean="0">
                  <a:solidFill>
                    <a:schemeClr val="accent6">
                      <a:lumMod val="75000"/>
                    </a:schemeClr>
                  </a:solidFill>
                  <a:latin typeface="+mj-lt"/>
                </a:rPr>
                <a:t>Why CYCLO HEXANE?</a:t>
              </a:r>
              <a:endParaRPr lang="en-US" sz="3200" b="1" dirty="0">
                <a:solidFill>
                  <a:schemeClr val="accent6">
                    <a:lumMod val="7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724644"/>
          </a:xfrm>
          <a:prstGeom prst="rect">
            <a:avLst/>
          </a:prstGeom>
          <a:noFill/>
        </p:spPr>
        <p:txBody>
          <a:bodyPr wrap="square" rtlCol="0">
            <a:spAutoFit/>
          </a:bodyPr>
          <a:lstStyle/>
          <a:p>
            <a:r>
              <a:rPr lang="en-US" dirty="0" smtClean="0">
                <a:solidFill>
                  <a:schemeClr val="bg1"/>
                </a:solidFill>
              </a:rPr>
              <a:t> </a:t>
            </a:r>
          </a:p>
          <a:p>
            <a:pPr lvl="0" hangingPunct="0"/>
            <a:endParaRPr lang="en-US" b="1" dirty="0" smtClean="0">
              <a:solidFill>
                <a:schemeClr val="bg1"/>
              </a:solidFill>
            </a:endParaRPr>
          </a:p>
          <a:p>
            <a:pPr lvl="0" hangingPunct="0"/>
            <a:r>
              <a:rPr lang="en-US" sz="2000" b="1" dirty="0" smtClean="0">
                <a:solidFill>
                  <a:schemeClr val="bg1"/>
                </a:solidFill>
                <a:latin typeface="Times New Roman" pitchFamily="18" charset="0"/>
                <a:cs typeface="Times New Roman" pitchFamily="18" charset="0"/>
              </a:rPr>
              <a:t>(</a:t>
            </a:r>
            <a:r>
              <a:rPr lang="en-US" sz="2400" b="1" dirty="0" smtClean="0">
                <a:solidFill>
                  <a:schemeClr val="bg1"/>
                </a:solidFill>
                <a:latin typeface="Times New Roman" pitchFamily="18" charset="0"/>
                <a:cs typeface="Times New Roman" pitchFamily="18" charset="0"/>
              </a:rPr>
              <a:t>I)BASIC CHEMISTRY </a:t>
            </a:r>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a:t>
            </a:r>
          </a:p>
          <a:p>
            <a:r>
              <a:rPr lang="en-US" sz="2400" dirty="0" smtClean="0">
                <a:solidFill>
                  <a:schemeClr val="bg1"/>
                </a:solidFill>
                <a:latin typeface="Times New Roman" pitchFamily="18" charset="0"/>
                <a:cs typeface="Times New Roman" pitchFamily="18" charset="0"/>
              </a:rPr>
              <a:t>The </a:t>
            </a:r>
            <a:r>
              <a:rPr lang="en-US" sz="2400" b="1" dirty="0" smtClean="0">
                <a:solidFill>
                  <a:schemeClr val="bg1"/>
                </a:solidFill>
                <a:latin typeface="Times New Roman" pitchFamily="18" charset="0"/>
                <a:cs typeface="Times New Roman" pitchFamily="18" charset="0"/>
              </a:rPr>
              <a:t>hydrogenation of benzene</a:t>
            </a:r>
            <a:r>
              <a:rPr lang="en-US" sz="2400" dirty="0" smtClean="0">
                <a:solidFill>
                  <a:schemeClr val="bg1"/>
                </a:solidFill>
                <a:latin typeface="Times New Roman" pitchFamily="18" charset="0"/>
                <a:cs typeface="Times New Roman" pitchFamily="18" charset="0"/>
              </a:rPr>
              <a:t> proceeds according to: </a:t>
            </a:r>
          </a:p>
          <a:p>
            <a:r>
              <a:rPr lang="en-US" sz="2400" dirty="0" smtClean="0">
                <a:solidFill>
                  <a:schemeClr val="bg1"/>
                </a:solidFill>
                <a:latin typeface="Times New Roman" pitchFamily="18" charset="0"/>
                <a:cs typeface="Times New Roman" pitchFamily="18" charset="0"/>
              </a:rPr>
              <a:t>C6H6 +3H2	</a:t>
            </a:r>
            <a:r>
              <a:rPr lang="en-US" sz="2400" dirty="0" smtClean="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C6H12</a:t>
            </a:r>
          </a:p>
          <a:p>
            <a:pPr hangingPunct="0"/>
            <a:r>
              <a:rPr lang="en-US" sz="2400" dirty="0" smtClean="0">
                <a:solidFill>
                  <a:schemeClr val="bg1"/>
                </a:solidFill>
                <a:latin typeface="Times New Roman" pitchFamily="18" charset="0"/>
                <a:cs typeface="Times New Roman" pitchFamily="18" charset="0"/>
              </a:rPr>
              <a:t>One mole of benzene reacts with three moles of hydrogen to produce one mole of </a:t>
            </a:r>
            <a:r>
              <a:rPr lang="en-US" sz="2400" dirty="0" err="1" smtClean="0">
                <a:solidFill>
                  <a:schemeClr val="bg1"/>
                </a:solidFill>
                <a:latin typeface="Times New Roman" pitchFamily="18" charset="0"/>
                <a:cs typeface="Times New Roman" pitchFamily="18" charset="0"/>
              </a:rPr>
              <a:t>cyclohexane</a:t>
            </a:r>
            <a:r>
              <a:rPr lang="en-US" sz="2400" dirty="0" smtClean="0">
                <a:solidFill>
                  <a:schemeClr val="bg1"/>
                </a:solidFill>
                <a:latin typeface="Times New Roman" pitchFamily="18" charset="0"/>
                <a:cs typeface="Times New Roman" pitchFamily="18" charset="0"/>
              </a:rPr>
              <a:t>. The reaction is highly exothermic, liberating 91500 </a:t>
            </a:r>
            <a:r>
              <a:rPr lang="en-US" sz="2400" dirty="0" err="1" smtClean="0">
                <a:solidFill>
                  <a:schemeClr val="bg1"/>
                </a:solidFill>
                <a:latin typeface="Times New Roman" pitchFamily="18" charset="0"/>
                <a:cs typeface="Times New Roman" pitchFamily="18" charset="0"/>
              </a:rPr>
              <a:t>btu</a:t>
            </a:r>
            <a:r>
              <a:rPr lang="en-US" sz="2400" dirty="0" smtClean="0">
                <a:solidFill>
                  <a:schemeClr val="bg1"/>
                </a:solidFill>
                <a:latin typeface="Times New Roman" pitchFamily="18" charset="0"/>
                <a:cs typeface="Times New Roman" pitchFamily="18" charset="0"/>
              </a:rPr>
              <a:t>/lb-mol of benzene converted at 300 </a:t>
            </a:r>
            <a:r>
              <a:rPr lang="en-US" sz="2400" baseline="30000" dirty="0" err="1" smtClean="0">
                <a:solidFill>
                  <a:schemeClr val="bg1"/>
                </a:solidFill>
                <a:latin typeface="Times New Roman" pitchFamily="18" charset="0"/>
                <a:cs typeface="Times New Roman" pitchFamily="18" charset="0"/>
              </a:rPr>
              <a:t>o</a:t>
            </a:r>
            <a:r>
              <a:rPr lang="en-US" sz="2400" dirty="0" err="1" smtClean="0">
                <a:solidFill>
                  <a:schemeClr val="bg1"/>
                </a:solidFill>
                <a:latin typeface="Times New Roman" pitchFamily="18" charset="0"/>
                <a:cs typeface="Times New Roman" pitchFamily="18" charset="0"/>
              </a:rPr>
              <a:t>F</a:t>
            </a:r>
            <a:r>
              <a:rPr lang="en-US" sz="2400" dirty="0" smtClean="0">
                <a:solidFill>
                  <a:schemeClr val="bg1"/>
                </a:solidFill>
                <a:latin typeface="Times New Roman" pitchFamily="18" charset="0"/>
                <a:cs typeface="Times New Roman" pitchFamily="18" charset="0"/>
              </a:rPr>
              <a:t>.</a:t>
            </a:r>
          </a:p>
          <a:p>
            <a:r>
              <a:rPr lang="en-US" sz="2400" dirty="0" smtClean="0">
                <a:solidFill>
                  <a:schemeClr val="bg1"/>
                </a:solidFill>
                <a:latin typeface="Times New Roman" pitchFamily="18" charset="0"/>
                <a:cs typeface="Times New Roman" pitchFamily="18" charset="0"/>
              </a:rPr>
              <a:t> </a:t>
            </a:r>
          </a:p>
          <a:p>
            <a:pPr marL="400050" indent="-400050">
              <a:buAutoNum type="romanUcParenBoth" startAt="2"/>
            </a:pPr>
            <a:r>
              <a:rPr lang="en-US" sz="2400" b="1" dirty="0" smtClean="0">
                <a:solidFill>
                  <a:schemeClr val="bg1"/>
                </a:solidFill>
                <a:latin typeface="Times New Roman" pitchFamily="18" charset="0"/>
                <a:cs typeface="Times New Roman" pitchFamily="18" charset="0"/>
              </a:rPr>
              <a:t>REACTION KINETICS</a:t>
            </a:r>
          </a:p>
          <a:p>
            <a:pPr marL="400050" indent="-400050"/>
            <a:r>
              <a:rPr lang="en-US" sz="2400" dirty="0" smtClean="0">
                <a:solidFill>
                  <a:schemeClr val="bg1"/>
                </a:solidFill>
                <a:latin typeface="Times New Roman" pitchFamily="18" charset="0"/>
                <a:cs typeface="Times New Roman" pitchFamily="18" charset="0"/>
              </a:rPr>
              <a:t> </a:t>
            </a:r>
          </a:p>
          <a:p>
            <a:pPr hangingPunct="0"/>
            <a:r>
              <a:rPr lang="en-US" sz="2400" dirty="0" smtClean="0">
                <a:solidFill>
                  <a:schemeClr val="bg1"/>
                </a:solidFill>
                <a:latin typeface="Times New Roman" pitchFamily="18" charset="0"/>
                <a:cs typeface="Times New Roman" pitchFamily="18" charset="0"/>
              </a:rPr>
              <a:t>The kinetics are first order in hydrogen partial pressure, zero order of benzene, and independent of the pressure of </a:t>
            </a:r>
            <a:r>
              <a:rPr lang="en-US" sz="2400" dirty="0" err="1" smtClean="0">
                <a:solidFill>
                  <a:schemeClr val="bg1"/>
                </a:solidFill>
                <a:latin typeface="Times New Roman" pitchFamily="18" charset="0"/>
                <a:cs typeface="Times New Roman" pitchFamily="18" charset="0"/>
              </a:rPr>
              <a:t>cyclohexane</a:t>
            </a:r>
            <a:r>
              <a:rPr lang="en-US" sz="2400" dirty="0" smtClean="0">
                <a:solidFill>
                  <a:schemeClr val="bg1"/>
                </a:solidFill>
                <a:latin typeface="Times New Roman" pitchFamily="18" charset="0"/>
                <a:cs typeface="Times New Roman" pitchFamily="18" charset="0"/>
              </a:rPr>
              <a:t>.</a:t>
            </a:r>
          </a:p>
          <a:p>
            <a:endParaRPr lang="en-US" dirty="0">
              <a:solidFill>
                <a:schemeClr val="bg1"/>
              </a:solidFill>
            </a:endParaRPr>
          </a:p>
        </p:txBody>
      </p:sp>
      <p:sp>
        <p:nvSpPr>
          <p:cNvPr id="3" name="TextBox 2"/>
          <p:cNvSpPr txBox="1"/>
          <p:nvPr/>
        </p:nvSpPr>
        <p:spPr>
          <a:xfrm>
            <a:off x="533400" y="228600"/>
            <a:ext cx="3733800" cy="461665"/>
          </a:xfrm>
          <a:prstGeom prst="rect">
            <a:avLst/>
          </a:prstGeom>
          <a:solidFill>
            <a:srgbClr val="FF0000"/>
          </a:solidFill>
        </p:spPr>
        <p:txBody>
          <a:bodyPr wrap="square" rtlCol="0">
            <a:spAutoFit/>
          </a:bodyPr>
          <a:lstStyle/>
          <a:p>
            <a:r>
              <a:rPr lang="en-US" sz="24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PROCESS DETAILS:</a:t>
            </a:r>
            <a:endParaRPr 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686800" cy="7109639"/>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Fresh benzene from storage tank at 25</a:t>
            </a:r>
            <a:r>
              <a:rPr lang="en-US" sz="2400" b="1" baseline="30000" dirty="0" smtClean="0">
                <a:solidFill>
                  <a:schemeClr val="bg1"/>
                </a:solidFill>
                <a:latin typeface="Times New Roman" pitchFamily="18" charset="0"/>
                <a:cs typeface="Times New Roman" pitchFamily="18" charset="0"/>
              </a:rPr>
              <a:t>o</a:t>
            </a:r>
            <a:r>
              <a:rPr lang="en-US" sz="2400" b="1" dirty="0" smtClean="0">
                <a:solidFill>
                  <a:schemeClr val="bg1"/>
                </a:solidFill>
                <a:latin typeface="Times New Roman" pitchFamily="18" charset="0"/>
                <a:cs typeface="Times New Roman" pitchFamily="18" charset="0"/>
              </a:rPr>
              <a:t>C and 1 </a:t>
            </a:r>
            <a:r>
              <a:rPr lang="en-US" sz="2400" b="1" dirty="0" err="1" smtClean="0">
                <a:solidFill>
                  <a:schemeClr val="bg1"/>
                </a:solidFill>
                <a:latin typeface="Times New Roman" pitchFamily="18" charset="0"/>
                <a:cs typeface="Times New Roman" pitchFamily="18" charset="0"/>
              </a:rPr>
              <a:t>atm</a:t>
            </a:r>
            <a:r>
              <a:rPr lang="en-US" sz="2400" b="1" dirty="0" smtClean="0">
                <a:solidFill>
                  <a:schemeClr val="bg1"/>
                </a:solidFill>
                <a:latin typeface="Times New Roman" pitchFamily="18" charset="0"/>
                <a:cs typeface="Times New Roman" pitchFamily="18" charset="0"/>
              </a:rPr>
              <a:t>, make-up hydrogen, and recycle hydrogen are heated to reaction temperature,</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 benzene in heat exchanger and hydrogen is heated by compressing adiabatically and fed to the slurry reactor.</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 Slurry phase reactor is an isothermal reactor in which benzene in liquid form and hydrogen in gas phase is introduced and reaction takes place on Raney nickel catalyst.</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 The conversion in this reactor is 95%.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Slurry phase reactor is provided with an outer-recirculation heat exchange/cooler which removes the heat of reaction and low pressure (70 psi) steam in generated.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Temperatures in the reactor are held below 204</a:t>
            </a:r>
            <a:r>
              <a:rPr lang="en-US" sz="2400" b="1" baseline="30000" dirty="0" smtClean="0">
                <a:solidFill>
                  <a:schemeClr val="bg1"/>
                </a:solidFill>
                <a:latin typeface="Times New Roman" pitchFamily="18" charset="0"/>
                <a:cs typeface="Times New Roman" pitchFamily="18" charset="0"/>
              </a:rPr>
              <a:t>o</a:t>
            </a:r>
            <a:r>
              <a:rPr lang="en-US" sz="2400" b="1" dirty="0" smtClean="0">
                <a:solidFill>
                  <a:schemeClr val="bg1"/>
                </a:solidFill>
                <a:latin typeface="Times New Roman" pitchFamily="18" charset="0"/>
                <a:cs typeface="Times New Roman" pitchFamily="18" charset="0"/>
              </a:rPr>
              <a:t>C to prevent thermal cracking, side reactions and an unfavorable equilibrium constant that would limit benzene conversion.</a:t>
            </a:r>
          </a:p>
          <a:p>
            <a:r>
              <a:rPr lang="en-US" sz="2400" b="1" dirty="0" smtClean="0">
                <a:solidFill>
                  <a:schemeClr val="bg1"/>
                </a:solidFill>
                <a:latin typeface="Times New Roman" pitchFamily="18" charset="0"/>
                <a:cs typeface="Times New Roman" pitchFamily="18" charset="0"/>
              </a:rPr>
              <a:t> </a:t>
            </a:r>
          </a:p>
          <a:p>
            <a:r>
              <a:rPr lang="en-US" sz="2400" b="1" dirty="0" smtClean="0">
                <a:solidFill>
                  <a:schemeClr val="bg1"/>
                </a:solidFill>
                <a:latin typeface="Times New Roman" pitchFamily="18" charset="0"/>
                <a:cs typeface="Times New Roman" pitchFamily="18" charset="0"/>
              </a:rPr>
              <a:t/>
            </a:r>
            <a:br>
              <a:rPr lang="en-US" sz="2400" b="1" dirty="0" smtClean="0">
                <a:solidFill>
                  <a:schemeClr val="bg1"/>
                </a:solidFill>
                <a:latin typeface="Times New Roman" pitchFamily="18" charset="0"/>
                <a:cs typeface="Times New Roman" pitchFamily="18" charset="0"/>
              </a:rPr>
            </a:br>
            <a:endParaRPr lang="en-US" sz="24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686800" cy="5262979"/>
          </a:xfrm>
          <a:prstGeom prst="rect">
            <a:avLst/>
          </a:prstGeom>
        </p:spPr>
        <p:txBody>
          <a:bodyPr wrap="square">
            <a:spAutoFit/>
          </a:bodyPr>
          <a:lstStyle/>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Next to the slurry phase reactor, a catalytic fixed bed pot reactor is provided which makes-up the conversion almost to 100%.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In this reactor the reaction takes place in vapor phase .Effluent from the fixed bed reactor is condensed and cooled to 160°C and then this Gas liquid mixture is flashed to 10 </a:t>
            </a:r>
            <a:r>
              <a:rPr lang="en-US" sz="2400" b="1" dirty="0" err="1" smtClean="0">
                <a:solidFill>
                  <a:schemeClr val="bg1"/>
                </a:solidFill>
                <a:latin typeface="Times New Roman" pitchFamily="18" charset="0"/>
                <a:cs typeface="Times New Roman" pitchFamily="18" charset="0"/>
              </a:rPr>
              <a:t>atm</a:t>
            </a:r>
            <a:r>
              <a:rPr lang="en-US" sz="2400" b="1" dirty="0" smtClean="0">
                <a:solidFill>
                  <a:schemeClr val="bg1"/>
                </a:solidFill>
                <a:latin typeface="Times New Roman" pitchFamily="18" charset="0"/>
                <a:cs typeface="Times New Roman" pitchFamily="18" charset="0"/>
              </a:rPr>
              <a:t> in a gas liquid flash separator.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Excess hydrogen is recycled to slurry phase reactor and liquid from separator is fed to the stabilizer column to remove dissolved hydrogen.</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 Liquid product from bottom of stabilization column at 182</a:t>
            </a:r>
            <a:r>
              <a:rPr lang="en-US" sz="2400" b="1" baseline="30000" dirty="0" smtClean="0">
                <a:solidFill>
                  <a:schemeClr val="bg1"/>
                </a:solidFill>
                <a:latin typeface="Times New Roman" pitchFamily="18" charset="0"/>
                <a:cs typeface="Times New Roman" pitchFamily="18" charset="0"/>
              </a:rPr>
              <a:t>o</a:t>
            </a:r>
            <a:r>
              <a:rPr lang="en-US" sz="2400" b="1" dirty="0" smtClean="0">
                <a:solidFill>
                  <a:schemeClr val="bg1"/>
                </a:solidFill>
                <a:latin typeface="Times New Roman" pitchFamily="18" charset="0"/>
                <a:cs typeface="Times New Roman" pitchFamily="18" charset="0"/>
              </a:rPr>
              <a:t>C is cooled in product cooler and send for final storage. </a:t>
            </a:r>
          </a:p>
          <a:p>
            <a:pPr hangingPunct="0">
              <a:buFont typeface="Wingdings" pitchFamily="2" charset="2"/>
              <a:buChar char="q"/>
            </a:pPr>
            <a:r>
              <a:rPr lang="en-US" sz="2400" b="1" dirty="0" smtClean="0">
                <a:solidFill>
                  <a:schemeClr val="bg1"/>
                </a:solidFill>
                <a:latin typeface="Times New Roman" pitchFamily="18" charset="0"/>
                <a:cs typeface="Times New Roman" pitchFamily="18" charset="0"/>
              </a:rPr>
              <a:t>The overheads of low pressure flash are 95% hydrogen which is used as fuel gas or mixed with sales gas.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81800"/>
            <a:ext cx="9144000" cy="7620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6659881"/>
            <a:ext cx="9144000" cy="4571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5" name="Rectangle 4"/>
          <p:cNvSpPr/>
          <p:nvPr/>
        </p:nvSpPr>
        <p:spPr>
          <a:xfrm>
            <a:off x="9098281" y="0"/>
            <a:ext cx="45719"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useBgFill="1">
        <p:nvSpPr>
          <p:cNvPr id="8" name="Rectangle 7"/>
          <p:cNvSpPr/>
          <p:nvPr/>
        </p:nvSpPr>
        <p:spPr>
          <a:xfrm>
            <a:off x="228600" y="4191000"/>
            <a:ext cx="78486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spc="300" dirty="0" smtClean="0">
                <a:solidFill>
                  <a:srgbClr val="FFFF00"/>
                </a:solidFill>
                <a:effectLst>
                  <a:outerShdw blurRad="38100" dist="38100" dir="2700000" algn="tl">
                    <a:srgbClr val="000000">
                      <a:alpha val="43137"/>
                    </a:srgbClr>
                  </a:outerShdw>
                </a:effectLst>
                <a:latin typeface="Mistral" pitchFamily="66" charset="0"/>
              </a:rPr>
              <a:t>Material Balance</a:t>
            </a:r>
            <a:endParaRPr lang="en-US" sz="8800" b="1" spc="300" dirty="0">
              <a:solidFill>
                <a:srgbClr val="FFFF00"/>
              </a:solidFill>
              <a:effectLst>
                <a:outerShdw blurRad="38100" dist="38100" dir="2700000" algn="tl">
                  <a:srgbClr val="000000">
                    <a:alpha val="43137"/>
                  </a:srgbClr>
                </a:outerShdw>
              </a:effectLst>
              <a:latin typeface="Mistral" pitchFamily="66" charset="0"/>
            </a:endParaRPr>
          </a:p>
        </p:txBody>
      </p:sp>
      <p:pic>
        <p:nvPicPr>
          <p:cNvPr id="38914" name="Picture 2" descr="http://therecordingrevolution.com/wordpress/wp-content/uploads/2013/10/balance.jpg"/>
          <p:cNvPicPr>
            <a:picLocks noChangeAspect="1" noChangeArrowheads="1"/>
          </p:cNvPicPr>
          <p:nvPr/>
        </p:nvPicPr>
        <p:blipFill>
          <a:blip r:embed="rId2"/>
          <a:srcRect/>
          <a:stretch>
            <a:fillRect/>
          </a:stretch>
        </p:blipFill>
        <p:spPr bwMode="auto">
          <a:xfrm>
            <a:off x="0" y="-457200"/>
            <a:ext cx="9144000" cy="4114800"/>
          </a:xfrm>
          <a:prstGeom prst="rect">
            <a:avLst/>
          </a:prstGeom>
          <a:noFill/>
        </p:spPr>
      </p:pic>
      <p:sp>
        <p:nvSpPr>
          <p:cNvPr id="9" name="TextBox 8"/>
          <p:cNvSpPr txBox="1"/>
          <p:nvPr/>
        </p:nvSpPr>
        <p:spPr>
          <a:xfrm>
            <a:off x="2286000" y="304800"/>
            <a:ext cx="1981200" cy="584775"/>
          </a:xfrm>
          <a:prstGeom prst="rect">
            <a:avLst/>
          </a:prstGeom>
          <a:noFill/>
        </p:spPr>
        <p:txBody>
          <a:bodyPr wrap="square" rtlCol="0">
            <a:spAutoFit/>
          </a:bodyPr>
          <a:lstStyle/>
          <a:p>
            <a:r>
              <a:rPr lang="en-US" sz="3200" b="1" dirty="0" smtClean="0"/>
              <a:t>Input</a:t>
            </a:r>
            <a:endParaRPr lang="en-US" sz="3200" b="1" dirty="0"/>
          </a:p>
        </p:txBody>
      </p:sp>
      <p:sp>
        <p:nvSpPr>
          <p:cNvPr id="10" name="TextBox 9"/>
          <p:cNvSpPr txBox="1"/>
          <p:nvPr/>
        </p:nvSpPr>
        <p:spPr>
          <a:xfrm>
            <a:off x="5867400" y="381000"/>
            <a:ext cx="1981200" cy="584775"/>
          </a:xfrm>
          <a:prstGeom prst="rect">
            <a:avLst/>
          </a:prstGeom>
          <a:noFill/>
        </p:spPr>
        <p:txBody>
          <a:bodyPr wrap="square" rtlCol="0">
            <a:spAutoFit/>
          </a:bodyPr>
          <a:lstStyle/>
          <a:p>
            <a:r>
              <a:rPr lang="en-US" sz="3200" b="1" dirty="0" smtClean="0"/>
              <a:t>Output</a:t>
            </a:r>
            <a:endParaRPr lang="en-US" sz="32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b="1" smtClean="0">
                <a:solidFill>
                  <a:schemeClr val="bg1">
                    <a:lumMod val="85000"/>
                    <a:lumOff val="15000"/>
                  </a:schemeClr>
                </a:solidFill>
              </a:rPr>
              <a:t>BASIS:</a:t>
            </a:r>
            <a:endParaRPr lang="en-US" sz="4000" b="1" dirty="0">
              <a:solidFill>
                <a:schemeClr val="bg1">
                  <a:lumMod val="85000"/>
                  <a:lumOff val="15000"/>
                </a:schemeClr>
              </a:solidFill>
            </a:endParaRPr>
          </a:p>
        </p:txBody>
      </p:sp>
      <p:sp>
        <p:nvSpPr>
          <p:cNvPr id="3" name="Content Placeholder 2"/>
          <p:cNvSpPr>
            <a:spLocks noGrp="1"/>
          </p:cNvSpPr>
          <p:nvPr>
            <p:ph idx="1"/>
          </p:nvPr>
        </p:nvSpPr>
        <p:spPr/>
        <p:txBody>
          <a:bodyPr>
            <a:normAutofit/>
          </a:bodyPr>
          <a:lstStyle/>
          <a:p>
            <a:pPr hangingPunct="0"/>
            <a:r>
              <a:rPr lang="en-US" sz="2400" dirty="0" smtClean="0">
                <a:solidFill>
                  <a:schemeClr val="bg1">
                    <a:lumMod val="95000"/>
                    <a:lumOff val="5000"/>
                  </a:schemeClr>
                </a:solidFill>
                <a:latin typeface="Times New Roman" pitchFamily="18" charset="0"/>
                <a:cs typeface="Times New Roman" pitchFamily="18" charset="0"/>
              </a:rPr>
              <a:t>40 tons (19.84 Kg mole/ hr or 1668.56 kg / hr) per day of </a:t>
            </a:r>
            <a:r>
              <a:rPr lang="en-US" sz="2400" dirty="0" err="1" smtClean="0">
                <a:solidFill>
                  <a:schemeClr val="bg1">
                    <a:lumMod val="95000"/>
                    <a:lumOff val="5000"/>
                  </a:schemeClr>
                </a:solidFill>
                <a:latin typeface="Times New Roman" pitchFamily="18" charset="0"/>
                <a:cs typeface="Times New Roman" pitchFamily="18" charset="0"/>
              </a:rPr>
              <a:t>cyclohexane</a:t>
            </a:r>
            <a:r>
              <a:rPr lang="en-US" sz="2400" dirty="0" smtClean="0">
                <a:solidFill>
                  <a:schemeClr val="bg1">
                    <a:lumMod val="95000"/>
                    <a:lumOff val="5000"/>
                  </a:schemeClr>
                </a:solidFill>
                <a:latin typeface="Times New Roman" pitchFamily="18" charset="0"/>
                <a:cs typeface="Times New Roman" pitchFamily="18" charset="0"/>
              </a:rPr>
              <a:t> </a:t>
            </a:r>
          </a:p>
          <a:p>
            <a:pPr hangingPunct="0"/>
            <a:endParaRPr lang="en-US" sz="2400" dirty="0" smtClean="0">
              <a:solidFill>
                <a:schemeClr val="bg1">
                  <a:lumMod val="95000"/>
                  <a:lumOff val="5000"/>
                </a:schemeClr>
              </a:solidFill>
              <a:latin typeface="Times New Roman" pitchFamily="18" charset="0"/>
              <a:cs typeface="Times New Roman" pitchFamily="18" charset="0"/>
            </a:endParaRPr>
          </a:p>
          <a:p>
            <a:pPr hangingPunct="0"/>
            <a:r>
              <a:rPr lang="en-US" sz="2400" dirty="0" err="1" smtClean="0">
                <a:solidFill>
                  <a:schemeClr val="bg1">
                    <a:lumMod val="95000"/>
                    <a:lumOff val="5000"/>
                  </a:schemeClr>
                </a:solidFill>
                <a:latin typeface="Times New Roman" pitchFamily="18" charset="0"/>
                <a:cs typeface="Times New Roman" pitchFamily="18" charset="0"/>
              </a:rPr>
              <a:t>Bz</a:t>
            </a:r>
            <a:r>
              <a:rPr lang="en-US" sz="2400" dirty="0" smtClean="0">
                <a:solidFill>
                  <a:schemeClr val="bg1">
                    <a:lumMod val="95000"/>
                    <a:lumOff val="5000"/>
                  </a:schemeClr>
                </a:solidFill>
                <a:latin typeface="Times New Roman" pitchFamily="18" charset="0"/>
                <a:cs typeface="Times New Roman" pitchFamily="18" charset="0"/>
              </a:rPr>
              <a:t> : H2=1	:  3.75	(in mol fraction )</a:t>
            </a:r>
          </a:p>
          <a:p>
            <a:pPr hangingPunct="0"/>
            <a:endParaRPr lang="en-US" sz="2400" dirty="0" smtClean="0">
              <a:solidFill>
                <a:schemeClr val="bg1">
                  <a:lumMod val="95000"/>
                  <a:lumOff val="5000"/>
                </a:schemeClr>
              </a:solidFill>
              <a:latin typeface="Times New Roman" pitchFamily="18" charset="0"/>
              <a:cs typeface="Times New Roman" pitchFamily="18" charset="0"/>
            </a:endParaRPr>
          </a:p>
          <a:p>
            <a:pPr>
              <a:buNone/>
            </a:pPr>
            <a:r>
              <a:rPr lang="en-US" sz="2400" b="1" u="sng" dirty="0" smtClean="0">
                <a:solidFill>
                  <a:schemeClr val="bg1">
                    <a:lumMod val="95000"/>
                    <a:lumOff val="5000"/>
                  </a:schemeClr>
                </a:solidFill>
                <a:latin typeface="Times New Roman" pitchFamily="18" charset="0"/>
                <a:cs typeface="Times New Roman" pitchFamily="18" charset="0"/>
              </a:rPr>
              <a:t>REACTION</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dirty="0" smtClean="0">
                <a:solidFill>
                  <a:schemeClr val="bg1">
                    <a:lumMod val="95000"/>
                    <a:lumOff val="5000"/>
                  </a:schemeClr>
                </a:solidFill>
                <a:latin typeface="Times New Roman" pitchFamily="18" charset="0"/>
                <a:cs typeface="Times New Roman" pitchFamily="18" charset="0"/>
              </a:rPr>
              <a:t> </a:t>
            </a:r>
          </a:p>
          <a:p>
            <a:r>
              <a:rPr lang="en-US" sz="2400" dirty="0" smtClean="0">
                <a:solidFill>
                  <a:schemeClr val="bg1">
                    <a:lumMod val="95000"/>
                    <a:lumOff val="5000"/>
                  </a:schemeClr>
                </a:solidFill>
                <a:latin typeface="Times New Roman" pitchFamily="18" charset="0"/>
                <a:cs typeface="Times New Roman" pitchFamily="18" charset="0"/>
              </a:rPr>
              <a:t>C6H6   + 3H2 </a:t>
            </a:r>
            <a:r>
              <a:rPr lang="en-US" sz="2400" dirty="0" smtClean="0">
                <a:solidFill>
                  <a:schemeClr val="bg1">
                    <a:lumMod val="95000"/>
                    <a:lumOff val="5000"/>
                  </a:schemeClr>
                </a:solidFill>
                <a:latin typeface="Times New Roman" pitchFamily="18" charset="0"/>
                <a:cs typeface="Times New Roman" pitchFamily="18" charset="0"/>
                <a:sym typeface="Wingdings" pitchFamily="2" charset="2"/>
              </a:rPr>
              <a:t></a:t>
            </a:r>
            <a:r>
              <a:rPr lang="en-US" sz="2400" dirty="0" smtClean="0">
                <a:solidFill>
                  <a:schemeClr val="bg1">
                    <a:lumMod val="95000"/>
                    <a:lumOff val="5000"/>
                  </a:schemeClr>
                </a:solidFill>
                <a:latin typeface="Times New Roman" pitchFamily="18" charset="0"/>
                <a:cs typeface="Times New Roman" pitchFamily="18" charset="0"/>
              </a:rPr>
              <a:t> C6H12</a:t>
            </a:r>
          </a:p>
          <a:p>
            <a:r>
              <a:rPr lang="en-US" sz="2400" dirty="0" smtClean="0">
                <a:solidFill>
                  <a:schemeClr val="bg1">
                    <a:lumMod val="95000"/>
                    <a:lumOff val="5000"/>
                  </a:schemeClr>
                </a:solidFill>
              </a:rPr>
              <a:t> </a:t>
            </a:r>
          </a:p>
          <a:p>
            <a:pPr>
              <a:buNone/>
            </a:pP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304800"/>
            <a:ext cx="9144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Product composition: (wt. basis)</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Content Placeholder 6"/>
          <p:cNvSpPr>
            <a:spLocks noGrp="1"/>
          </p:cNvSpPr>
          <p:nvPr>
            <p:ph idx="1"/>
          </p:nvPr>
        </p:nvSpPr>
        <p:spPr>
          <a:xfrm>
            <a:off x="152400" y="838200"/>
            <a:ext cx="8534400" cy="5257800"/>
          </a:xfrm>
        </p:spPr>
        <p:txBody>
          <a:bodyPr>
            <a:normAutofit fontScale="92500" lnSpcReduction="20000"/>
          </a:bodyPr>
          <a:lstStyle/>
          <a:p>
            <a:pPr>
              <a:buNone/>
            </a:pPr>
            <a:r>
              <a:rPr lang="en-US" dirty="0" smtClean="0">
                <a:solidFill>
                  <a:schemeClr val="bg1">
                    <a:lumMod val="95000"/>
                    <a:lumOff val="5000"/>
                  </a:schemeClr>
                </a:solidFill>
              </a:rPr>
              <a:t>C.H=0.9988</a:t>
            </a:r>
          </a:p>
          <a:p>
            <a:pPr>
              <a:buNone/>
            </a:pPr>
            <a:r>
              <a:rPr lang="en-US" dirty="0" smtClean="0">
                <a:solidFill>
                  <a:schemeClr val="bg1">
                    <a:lumMod val="95000"/>
                    <a:lumOff val="5000"/>
                  </a:schemeClr>
                </a:solidFill>
              </a:rPr>
              <a:t>M.C.P=0.00022</a:t>
            </a:r>
          </a:p>
          <a:p>
            <a:pPr>
              <a:buNone/>
            </a:pPr>
            <a:r>
              <a:rPr lang="en-US" dirty="0" smtClean="0">
                <a:solidFill>
                  <a:schemeClr val="bg1">
                    <a:lumMod val="95000"/>
                    <a:lumOff val="5000"/>
                  </a:schemeClr>
                </a:solidFill>
              </a:rPr>
              <a:t>Benzene=10ppm</a:t>
            </a:r>
          </a:p>
          <a:p>
            <a:pPr>
              <a:buNone/>
            </a:pPr>
            <a:r>
              <a:rPr lang="en-US" dirty="0" err="1" smtClean="0">
                <a:solidFill>
                  <a:schemeClr val="bg1">
                    <a:lumMod val="95000"/>
                    <a:lumOff val="5000"/>
                  </a:schemeClr>
                </a:solidFill>
              </a:rPr>
              <a:t>Impurties</a:t>
            </a:r>
            <a:r>
              <a:rPr lang="en-US" dirty="0" smtClean="0">
                <a:solidFill>
                  <a:schemeClr val="bg1">
                    <a:lumMod val="95000"/>
                    <a:lumOff val="5000"/>
                  </a:schemeClr>
                </a:solidFill>
              </a:rPr>
              <a:t>(CH4+C2H6)=0.001</a:t>
            </a:r>
          </a:p>
          <a:p>
            <a:pPr>
              <a:buNone/>
            </a:pPr>
            <a:r>
              <a:rPr lang="en-US" dirty="0" smtClean="0">
                <a:solidFill>
                  <a:schemeClr val="bg1">
                    <a:lumMod val="95000"/>
                    <a:lumOff val="5000"/>
                  </a:schemeClr>
                </a:solidFill>
              </a:rPr>
              <a:t>Total=1.00</a:t>
            </a:r>
          </a:p>
          <a:p>
            <a:pPr>
              <a:buNone/>
            </a:pPr>
            <a:endParaRPr lang="en-US" dirty="0" smtClean="0">
              <a:solidFill>
                <a:schemeClr val="bg1">
                  <a:lumMod val="95000"/>
                  <a:lumOff val="5000"/>
                </a:schemeClr>
              </a:solidFill>
            </a:endParaRPr>
          </a:p>
          <a:p>
            <a:pPr>
              <a:buNone/>
            </a:pPr>
            <a:r>
              <a:rPr lang="en-US" b="1" dirty="0" smtClean="0">
                <a:solidFill>
                  <a:schemeClr val="bg1">
                    <a:lumMod val="95000"/>
                    <a:lumOff val="5000"/>
                  </a:schemeClr>
                </a:solidFill>
              </a:rPr>
              <a:t>Benzene Feed Composition(Wt .basis)</a:t>
            </a:r>
          </a:p>
          <a:p>
            <a:pPr>
              <a:buNone/>
            </a:pPr>
            <a:endParaRPr lang="en-US" dirty="0" smtClean="0">
              <a:solidFill>
                <a:schemeClr val="bg1">
                  <a:lumMod val="95000"/>
                  <a:lumOff val="5000"/>
                </a:schemeClr>
              </a:solidFill>
            </a:endParaRPr>
          </a:p>
          <a:p>
            <a:pPr>
              <a:buNone/>
            </a:pPr>
            <a:r>
              <a:rPr lang="en-US" dirty="0" smtClean="0">
                <a:solidFill>
                  <a:schemeClr val="bg1">
                    <a:lumMod val="95000"/>
                    <a:lumOff val="5000"/>
                  </a:schemeClr>
                </a:solidFill>
              </a:rPr>
              <a:t>Benzene=0.9978</a:t>
            </a:r>
          </a:p>
          <a:p>
            <a:pPr>
              <a:buNone/>
            </a:pPr>
            <a:r>
              <a:rPr lang="en-US" dirty="0" smtClean="0">
                <a:solidFill>
                  <a:schemeClr val="bg1">
                    <a:lumMod val="95000"/>
                    <a:lumOff val="5000"/>
                  </a:schemeClr>
                </a:solidFill>
              </a:rPr>
              <a:t>C.H=0.00016</a:t>
            </a:r>
          </a:p>
          <a:p>
            <a:pPr>
              <a:buNone/>
            </a:pPr>
            <a:r>
              <a:rPr lang="en-US" dirty="0" smtClean="0">
                <a:solidFill>
                  <a:schemeClr val="bg1">
                    <a:lumMod val="95000"/>
                    <a:lumOff val="5000"/>
                  </a:schemeClr>
                </a:solidFill>
              </a:rPr>
              <a:t>M.C.P=0.00012</a:t>
            </a:r>
          </a:p>
          <a:p>
            <a:pPr>
              <a:buNone/>
            </a:pPr>
            <a:r>
              <a:rPr lang="en-US" dirty="0" smtClean="0">
                <a:solidFill>
                  <a:schemeClr val="bg1">
                    <a:lumMod val="95000"/>
                    <a:lumOff val="5000"/>
                  </a:schemeClr>
                </a:solidFill>
              </a:rPr>
              <a:t>Impurities=0.00057</a:t>
            </a:r>
          </a:p>
          <a:p>
            <a:pPr>
              <a:buNone/>
            </a:pPr>
            <a:r>
              <a:rPr lang="en-US" dirty="0" smtClean="0">
                <a:solidFill>
                  <a:schemeClr val="bg1">
                    <a:lumMod val="95000"/>
                    <a:lumOff val="5000"/>
                  </a:schemeClr>
                </a:solidFill>
              </a:rPr>
              <a:t>Sulfur=0.5ppm</a:t>
            </a:r>
          </a:p>
          <a:p>
            <a:pPr>
              <a:buNone/>
            </a:pPr>
            <a:r>
              <a:rPr lang="en-US" dirty="0" smtClean="0">
                <a:solidFill>
                  <a:schemeClr val="bg1">
                    <a:lumMod val="95000"/>
                    <a:lumOff val="5000"/>
                  </a:schemeClr>
                </a:solidFill>
              </a:rPr>
              <a:t>Total=1.00</a:t>
            </a:r>
          </a:p>
          <a:p>
            <a:pPr>
              <a:buNone/>
            </a:pPr>
            <a:endParaRPr lang="en-US"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229600" cy="4572000"/>
          </a:xfrm>
        </p:spPr>
        <p:txBody>
          <a:bodyPr/>
          <a:lstStyle/>
          <a:p>
            <a:pPr>
              <a:buNone/>
            </a:pPr>
            <a:r>
              <a:rPr lang="en-US" dirty="0" smtClean="0">
                <a:solidFill>
                  <a:schemeClr val="bg1">
                    <a:lumMod val="95000"/>
                    <a:lumOff val="5000"/>
                  </a:schemeClr>
                </a:solidFill>
              </a:rPr>
              <a:t>Hydrogen Feed Composition</a:t>
            </a:r>
          </a:p>
          <a:p>
            <a:pPr>
              <a:buNone/>
            </a:pPr>
            <a:endParaRPr lang="en-US" dirty="0">
              <a:solidFill>
                <a:schemeClr val="bg1">
                  <a:lumMod val="95000"/>
                  <a:lumOff val="5000"/>
                </a:schemeClr>
              </a:solidFill>
            </a:endParaRPr>
          </a:p>
        </p:txBody>
      </p:sp>
      <p:graphicFrame>
        <p:nvGraphicFramePr>
          <p:cNvPr id="4" name="Table 3"/>
          <p:cNvGraphicFramePr>
            <a:graphicFrameLocks noGrp="1"/>
          </p:cNvGraphicFramePr>
          <p:nvPr/>
        </p:nvGraphicFramePr>
        <p:xfrm>
          <a:off x="1523999" y="1219200"/>
          <a:ext cx="5867401" cy="2819401"/>
        </p:xfrm>
        <a:graphic>
          <a:graphicData uri="http://schemas.openxmlformats.org/drawingml/2006/table">
            <a:tbl>
              <a:tblPr firstRow="1" bandRow="1">
                <a:tableStyleId>{5C22544A-7EE6-4342-B048-85BDC9FD1C3A}</a:tableStyleId>
              </a:tblPr>
              <a:tblGrid>
                <a:gridCol w="1999751"/>
                <a:gridCol w="1999751"/>
                <a:gridCol w="1867899"/>
              </a:tblGrid>
              <a:tr h="829236">
                <a:tc>
                  <a:txBody>
                    <a:bodyPr/>
                    <a:lstStyle/>
                    <a:p>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Wt.basis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Mol basis</a:t>
                      </a:r>
                      <a:endParaRPr lang="en-US" dirty="0">
                        <a:latin typeface="Times New Roman" pitchFamily="18" charset="0"/>
                        <a:cs typeface="Times New Roman" pitchFamily="18" charset="0"/>
                      </a:endParaRPr>
                    </a:p>
                  </a:txBody>
                  <a:tcPr/>
                </a:tc>
              </a:tr>
              <a:tr h="398033">
                <a:tc>
                  <a:txBody>
                    <a:bodyPr/>
                    <a:lstStyle/>
                    <a:p>
                      <a:r>
                        <a:rPr lang="en-US" dirty="0" smtClean="0">
                          <a:latin typeface="Times New Roman" pitchFamily="18" charset="0"/>
                          <a:cs typeface="Times New Roman" pitchFamily="18" charset="0"/>
                        </a:rPr>
                        <a:t>H2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0.9111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0.98798</a:t>
                      </a:r>
                      <a:endParaRPr lang="en-US" dirty="0">
                        <a:latin typeface="Times New Roman" pitchFamily="18" charset="0"/>
                        <a:cs typeface="Times New Roman" pitchFamily="18" charset="0"/>
                      </a:endParaRPr>
                    </a:p>
                  </a:txBody>
                  <a:tcPr/>
                </a:tc>
              </a:tr>
              <a:tr h="398033">
                <a:tc>
                  <a:txBody>
                    <a:bodyPr/>
                    <a:lstStyle/>
                    <a:p>
                      <a:r>
                        <a:rPr lang="en-US" dirty="0" smtClean="0">
                          <a:latin typeface="Times New Roman" pitchFamily="18" charset="0"/>
                          <a:cs typeface="Times New Roman" pitchFamily="18" charset="0"/>
                        </a:rPr>
                        <a:t>CO2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0.0002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0.00001</a:t>
                      </a:r>
                      <a:endParaRPr lang="en-US" dirty="0">
                        <a:latin typeface="Times New Roman" pitchFamily="18" charset="0"/>
                        <a:cs typeface="Times New Roman" pitchFamily="18" charset="0"/>
                      </a:endParaRPr>
                    </a:p>
                  </a:txBody>
                  <a:tcPr/>
                </a:tc>
              </a:tr>
              <a:tr h="398033">
                <a:tc>
                  <a:txBody>
                    <a:bodyPr/>
                    <a:lstStyle/>
                    <a:p>
                      <a:r>
                        <a:rPr lang="en-US" dirty="0" smtClean="0">
                          <a:latin typeface="Times New Roman" pitchFamily="18" charset="0"/>
                          <a:cs typeface="Times New Roman" pitchFamily="18" charset="0"/>
                        </a:rPr>
                        <a:t>CO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0.00013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0.00001</a:t>
                      </a:r>
                      <a:endParaRPr lang="en-US" dirty="0">
                        <a:latin typeface="Times New Roman" pitchFamily="18" charset="0"/>
                        <a:cs typeface="Times New Roman" pitchFamily="18" charset="0"/>
                      </a:endParaRPr>
                    </a:p>
                  </a:txBody>
                  <a:tcPr/>
                </a:tc>
              </a:tr>
              <a:tr h="398033">
                <a:tc>
                  <a:txBody>
                    <a:bodyPr/>
                    <a:lstStyle/>
                    <a:p>
                      <a:r>
                        <a:rPr lang="en-US" dirty="0" smtClean="0">
                          <a:latin typeface="Times New Roman" pitchFamily="18" charset="0"/>
                          <a:cs typeface="Times New Roman" pitchFamily="18" charset="0"/>
                        </a:rPr>
                        <a:t>CH4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0.08853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0.012</a:t>
                      </a:r>
                      <a:endParaRPr lang="en-US" dirty="0">
                        <a:latin typeface="Times New Roman" pitchFamily="18" charset="0"/>
                        <a:cs typeface="Times New Roman" pitchFamily="18" charset="0"/>
                      </a:endParaRPr>
                    </a:p>
                  </a:txBody>
                  <a:tcPr/>
                </a:tc>
              </a:tr>
              <a:tr h="398033">
                <a:tc>
                  <a:txBody>
                    <a:bodyPr/>
                    <a:lstStyle/>
                    <a:p>
                      <a:r>
                        <a:rPr lang="en-US" dirty="0" smtClean="0">
                          <a:latin typeface="Times New Roman" pitchFamily="18" charset="0"/>
                          <a:cs typeface="Times New Roman" pitchFamily="18" charset="0"/>
                        </a:rPr>
                        <a:t>TOTAL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1.00</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solidFill>
                <a:schemeClr val="bg1">
                  <a:lumMod val="95000"/>
                  <a:lumOff val="5000"/>
                </a:schemeClr>
              </a:solidFill>
            </a:endParaRPr>
          </a:p>
          <a:p>
            <a:endParaRPr lang="en-US" dirty="0">
              <a:solidFill>
                <a:schemeClr val="bg1">
                  <a:lumMod val="95000"/>
                  <a:lumOff val="5000"/>
                </a:schemeClr>
              </a:solidFill>
            </a:endParaRPr>
          </a:p>
        </p:txBody>
      </p:sp>
      <p:sp>
        <p:nvSpPr>
          <p:cNvPr id="5" name="Title 4"/>
          <p:cNvSpPr>
            <a:spLocks noGrp="1"/>
          </p:cNvSpPr>
          <p:nvPr>
            <p:ph type="title"/>
          </p:nvPr>
        </p:nvSpPr>
        <p:spPr>
          <a:xfrm>
            <a:off x="0" y="228600"/>
            <a:ext cx="8229600" cy="1143000"/>
          </a:xfrm>
        </p:spPr>
        <p:txBody>
          <a:bodyPr>
            <a:normAutofit fontScale="90000"/>
          </a:bodyPr>
          <a:lstStyle/>
          <a:p>
            <a:r>
              <a:rPr b="1" u="sng" smtClean="0">
                <a:solidFill>
                  <a:schemeClr val="bg1">
                    <a:lumMod val="95000"/>
                    <a:lumOff val="5000"/>
                  </a:schemeClr>
                </a:solidFill>
              </a:rPr>
              <a:t>BALANCE ACROSS REACTOR (R-O1)</a:t>
            </a:r>
            <a:r>
              <a:rPr smtClean="0">
                <a:solidFill>
                  <a:schemeClr val="bg1">
                    <a:lumMod val="95000"/>
                    <a:lumOff val="5000"/>
                  </a:schemeClr>
                </a:solidFill>
              </a:rPr>
              <a:t/>
            </a:r>
            <a:br>
              <a:rPr smtClean="0">
                <a:solidFill>
                  <a:schemeClr val="bg1">
                    <a:lumMod val="95000"/>
                    <a:lumOff val="5000"/>
                  </a:schemeClr>
                </a:solidFill>
              </a:rPr>
            </a:br>
            <a:endParaRPr lang="en-US" dirty="0">
              <a:solidFill>
                <a:schemeClr val="bg1">
                  <a:lumMod val="95000"/>
                  <a:lumOff val="5000"/>
                </a:schemeClr>
              </a:solidFill>
            </a:endParaRPr>
          </a:p>
        </p:txBody>
      </p:sp>
      <p:pic>
        <p:nvPicPr>
          <p:cNvPr id="15362" name="Picture 2"/>
          <p:cNvPicPr>
            <a:picLocks noChangeAspect="1" noChangeArrowheads="1"/>
          </p:cNvPicPr>
          <p:nvPr/>
        </p:nvPicPr>
        <p:blipFill>
          <a:blip r:embed="rId2"/>
          <a:srcRect/>
          <a:stretch>
            <a:fillRect/>
          </a:stretch>
        </p:blipFill>
        <p:spPr bwMode="auto">
          <a:xfrm>
            <a:off x="1447800" y="762001"/>
            <a:ext cx="4953000" cy="4124480"/>
          </a:xfrm>
          <a:prstGeom prst="rect">
            <a:avLst/>
          </a:prstGeom>
          <a:noFill/>
        </p:spPr>
      </p:pic>
      <p:graphicFrame>
        <p:nvGraphicFramePr>
          <p:cNvPr id="7" name="Table 6"/>
          <p:cNvGraphicFramePr>
            <a:graphicFrameLocks noGrp="1"/>
          </p:cNvGraphicFramePr>
          <p:nvPr/>
        </p:nvGraphicFramePr>
        <p:xfrm>
          <a:off x="1143000" y="5029200"/>
          <a:ext cx="6096000" cy="1600200"/>
        </p:xfrm>
        <a:graphic>
          <a:graphicData uri="http://schemas.openxmlformats.org/drawingml/2006/table">
            <a:tbl>
              <a:tblPr firstRow="1" bandRow="1">
                <a:tableStyleId>{5C22544A-7EE6-4342-B048-85BDC9FD1C3A}</a:tableStyleId>
              </a:tblPr>
              <a:tblGrid>
                <a:gridCol w="2032000"/>
                <a:gridCol w="2032000"/>
                <a:gridCol w="2032000"/>
              </a:tblGrid>
              <a:tr h="397934">
                <a:tc>
                  <a:txBody>
                    <a:bodyPr/>
                    <a:lstStyle/>
                    <a:p>
                      <a:pPr marL="0" marR="0">
                        <a:lnSpc>
                          <a:spcPct val="115000"/>
                        </a:lnSpc>
                        <a:spcBef>
                          <a:spcPts val="0"/>
                        </a:spcBef>
                        <a:spcAft>
                          <a:spcPts val="0"/>
                        </a:spcAft>
                      </a:pPr>
                      <a:endParaRPr lang="en-US" sz="12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152400" marR="0">
                        <a:lnSpc>
                          <a:spcPct val="115000"/>
                        </a:lnSpc>
                        <a:spcBef>
                          <a:spcPts val="0"/>
                        </a:spcBef>
                        <a:spcAft>
                          <a:spcPts val="0"/>
                        </a:spcAft>
                      </a:pPr>
                      <a:r>
                        <a:rPr lang="en-US" sz="1400" b="1">
                          <a:latin typeface="Arial"/>
                          <a:ea typeface="Times New Roman"/>
                          <a:cs typeface="Times New Roman"/>
                        </a:rPr>
                        <a:t>R-O1</a:t>
                      </a:r>
                      <a:endParaRPr lang="en-US" sz="1100">
                        <a:latin typeface="Calibri"/>
                        <a:ea typeface="Times New Roman"/>
                        <a:cs typeface="Times New Roman"/>
                      </a:endParaRPr>
                    </a:p>
                  </a:txBody>
                  <a:tcPr marL="0" marR="0" marT="0" marB="0" anchor="b"/>
                </a:tc>
              </a:tr>
              <a:tr h="601133">
                <a:tc>
                  <a:txBody>
                    <a:bodyPr/>
                    <a:lstStyle/>
                    <a:p>
                      <a:pPr marL="0" marR="381000" algn="ctr">
                        <a:lnSpc>
                          <a:spcPct val="115000"/>
                        </a:lnSpc>
                        <a:spcBef>
                          <a:spcPts val="0"/>
                        </a:spcBef>
                        <a:spcAft>
                          <a:spcPts val="0"/>
                        </a:spcAft>
                      </a:pPr>
                      <a:r>
                        <a:rPr lang="en-US" sz="1400" b="1">
                          <a:latin typeface="Arial"/>
                          <a:ea typeface="Times New Roman"/>
                          <a:cs typeface="Times New Roman"/>
                        </a:rPr>
                        <a:t>Components</a:t>
                      </a:r>
                      <a:endParaRPr lang="en-US" sz="1100">
                        <a:latin typeface="Calibri"/>
                        <a:ea typeface="Times New Roman"/>
                        <a:cs typeface="Times New Roman"/>
                      </a:endParaRPr>
                    </a:p>
                  </a:txBody>
                  <a:tcPr marL="0" marR="0" marT="0" marB="0" anchor="b"/>
                </a:tc>
                <a:tc>
                  <a:txBody>
                    <a:bodyPr/>
                    <a:lstStyle/>
                    <a:p>
                      <a:pPr marL="228600" marR="0" algn="ctr">
                        <a:lnSpc>
                          <a:spcPct val="115000"/>
                        </a:lnSpc>
                        <a:spcBef>
                          <a:spcPts val="0"/>
                        </a:spcBef>
                        <a:spcAft>
                          <a:spcPts val="0"/>
                        </a:spcAft>
                      </a:pPr>
                      <a:r>
                        <a:rPr lang="en-US" sz="1400" b="1">
                          <a:latin typeface="Arial"/>
                          <a:ea typeface="Times New Roman"/>
                          <a:cs typeface="Times New Roman"/>
                        </a:rPr>
                        <a:t>In (Kg/hr)</a:t>
                      </a:r>
                      <a:endParaRPr lang="en-US" sz="1100">
                        <a:latin typeface="Calibri"/>
                        <a:ea typeface="Times New Roman"/>
                        <a:cs typeface="Times New Roman"/>
                      </a:endParaRPr>
                    </a:p>
                  </a:txBody>
                  <a:tcPr marL="0" marR="0" marT="0" marB="0" anchor="b"/>
                </a:tc>
                <a:tc>
                  <a:txBody>
                    <a:bodyPr/>
                    <a:lstStyle/>
                    <a:p>
                      <a:pPr marL="711200" marR="0" algn="ctr">
                        <a:lnSpc>
                          <a:spcPct val="115000"/>
                        </a:lnSpc>
                        <a:spcBef>
                          <a:spcPts val="0"/>
                        </a:spcBef>
                        <a:spcAft>
                          <a:spcPts val="0"/>
                        </a:spcAft>
                      </a:pPr>
                      <a:r>
                        <a:rPr lang="en-US" sz="1400" b="1">
                          <a:latin typeface="Arial"/>
                          <a:ea typeface="Times New Roman"/>
                          <a:cs typeface="Times New Roman"/>
                        </a:rPr>
                        <a:t>Out (Kg/hr)</a:t>
                      </a:r>
                      <a:endParaRPr lang="en-US" sz="1100">
                        <a:latin typeface="Calibri"/>
                        <a:ea typeface="Times New Roman"/>
                        <a:cs typeface="Times New Roman"/>
                      </a:endParaRPr>
                    </a:p>
                  </a:txBody>
                  <a:tcPr marL="0" marR="0" marT="0" marB="0" anchor="b"/>
                </a:tc>
              </a:tr>
              <a:tr h="601133">
                <a:tc>
                  <a:txBody>
                    <a:bodyPr/>
                    <a:lstStyle/>
                    <a:p>
                      <a:pPr marL="0" marR="368300" algn="ctr">
                        <a:lnSpc>
                          <a:spcPct val="115000"/>
                        </a:lnSpc>
                        <a:spcBef>
                          <a:spcPts val="0"/>
                        </a:spcBef>
                        <a:spcAft>
                          <a:spcPts val="0"/>
                        </a:spcAft>
                      </a:pPr>
                      <a:r>
                        <a:rPr lang="en-US" sz="1400">
                          <a:latin typeface="Arial"/>
                          <a:ea typeface="Times New Roman"/>
                          <a:cs typeface="Times New Roman"/>
                        </a:rPr>
                        <a:t>Benzene</a:t>
                      </a:r>
                      <a:endParaRPr lang="en-US" sz="1100">
                        <a:latin typeface="Calibri"/>
                        <a:ea typeface="Times New Roman"/>
                        <a:cs typeface="Times New Roman"/>
                      </a:endParaRPr>
                    </a:p>
                  </a:txBody>
                  <a:tcPr marL="0" marR="0" marT="0" marB="0" anchor="b"/>
                </a:tc>
                <a:tc>
                  <a:txBody>
                    <a:bodyPr/>
                    <a:lstStyle/>
                    <a:p>
                      <a:pPr marL="0" marR="177800" algn="r">
                        <a:lnSpc>
                          <a:spcPct val="115000"/>
                        </a:lnSpc>
                        <a:spcBef>
                          <a:spcPts val="0"/>
                        </a:spcBef>
                        <a:spcAft>
                          <a:spcPts val="0"/>
                        </a:spcAft>
                      </a:pPr>
                      <a:r>
                        <a:rPr lang="en-US" sz="1400">
                          <a:latin typeface="Arial"/>
                          <a:ea typeface="Times New Roman"/>
                          <a:cs typeface="Times New Roman"/>
                        </a:rPr>
                        <a:t>1548.80</a:t>
                      </a:r>
                      <a:endParaRPr lang="en-US" sz="1100">
                        <a:latin typeface="Calibri"/>
                        <a:ea typeface="Times New Roman"/>
                        <a:cs typeface="Times New Roman"/>
                      </a:endParaRPr>
                    </a:p>
                  </a:txBody>
                  <a:tcPr marL="0" marR="0" marT="0" marB="0" anchor="b"/>
                </a:tc>
                <a:tc>
                  <a:txBody>
                    <a:bodyPr/>
                    <a:lstStyle/>
                    <a:p>
                      <a:pPr marL="0" marR="279400" algn="r">
                        <a:lnSpc>
                          <a:spcPct val="115000"/>
                        </a:lnSpc>
                        <a:spcBef>
                          <a:spcPts val="0"/>
                        </a:spcBef>
                        <a:spcAft>
                          <a:spcPts val="0"/>
                        </a:spcAft>
                      </a:pPr>
                      <a:r>
                        <a:rPr lang="en-US" sz="1400" dirty="0">
                          <a:latin typeface="Arial"/>
                          <a:ea typeface="Times New Roman"/>
                          <a:cs typeface="Times New Roman"/>
                        </a:rPr>
                        <a:t>78</a:t>
                      </a:r>
                      <a:endParaRPr lang="en-US" sz="1100" dirty="0">
                        <a:latin typeface="Calibri"/>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762000" y="533400"/>
          <a:ext cx="6096000" cy="4996815"/>
        </p:xfrm>
        <a:graphic>
          <a:graphicData uri="http://schemas.openxmlformats.org/drawingml/2006/table">
            <a:tbl>
              <a:tblPr firstRow="1" bandRow="1">
                <a:tableStyleId>{5C22544A-7EE6-4342-B048-85BDC9FD1C3A}</a:tableStyleId>
              </a:tblPr>
              <a:tblGrid>
                <a:gridCol w="2032000"/>
                <a:gridCol w="2032000"/>
                <a:gridCol w="2032000"/>
              </a:tblGrid>
              <a:tr h="390525">
                <a:tc>
                  <a:txBody>
                    <a:bodyPr/>
                    <a:lstStyle/>
                    <a:p>
                      <a:endParaRPr lang="en-US" dirty="0"/>
                    </a:p>
                  </a:txBody>
                  <a:tcPr/>
                </a:tc>
                <a:tc>
                  <a:txBody>
                    <a:bodyPr/>
                    <a:lstStyle/>
                    <a:p>
                      <a:endParaRPr lang="en-US"/>
                    </a:p>
                  </a:txBody>
                  <a:tcPr/>
                </a:tc>
                <a:tc>
                  <a:txBody>
                    <a:bodyPr/>
                    <a:lstStyle/>
                    <a:p>
                      <a:endParaRPr lang="en-US"/>
                    </a:p>
                  </a:txBody>
                  <a:tcPr/>
                </a:tc>
              </a:tr>
              <a:tr h="390525">
                <a:tc>
                  <a:txBody>
                    <a:bodyPr/>
                    <a:lstStyle/>
                    <a:p>
                      <a:pPr marL="0" marR="393700" algn="ctr">
                        <a:lnSpc>
                          <a:spcPct val="115000"/>
                        </a:lnSpc>
                        <a:spcBef>
                          <a:spcPts val="0"/>
                        </a:spcBef>
                        <a:spcAft>
                          <a:spcPts val="0"/>
                        </a:spcAft>
                      </a:pPr>
                      <a:r>
                        <a:rPr lang="en-US" sz="2000" dirty="0" err="1">
                          <a:latin typeface="Times New Roman" pitchFamily="18" charset="0"/>
                          <a:ea typeface="Times New Roman"/>
                          <a:cs typeface="Times New Roman" pitchFamily="18" charset="0"/>
                        </a:rPr>
                        <a:t>Cyclohexane</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0.3</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1583.6</a:t>
                      </a:r>
                    </a:p>
                  </a:txBody>
                  <a:tcPr marL="0" marR="0" marT="0" marB="0" anchor="b"/>
                </a:tc>
              </a:tr>
              <a:tr h="390525">
                <a:tc>
                  <a:txBody>
                    <a:bodyPr/>
                    <a:lstStyle/>
                    <a:p>
                      <a:pPr marL="0" marR="381000" algn="ctr">
                        <a:lnSpc>
                          <a:spcPct val="115000"/>
                        </a:lnSpc>
                        <a:spcBef>
                          <a:spcPts val="0"/>
                        </a:spcBef>
                        <a:spcAft>
                          <a:spcPts val="0"/>
                        </a:spcAft>
                      </a:pPr>
                      <a:r>
                        <a:rPr lang="en-US" sz="2000" dirty="0">
                          <a:latin typeface="Times New Roman" pitchFamily="18" charset="0"/>
                          <a:ea typeface="Times New Roman"/>
                          <a:cs typeface="Times New Roman" pitchFamily="18" charset="0"/>
                        </a:rPr>
                        <a:t>M.C.P.</a:t>
                      </a: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0195</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0.4</a:t>
                      </a:r>
                    </a:p>
                  </a:txBody>
                  <a:tcPr marL="0" marR="0" marT="0" marB="0" anchor="b"/>
                </a:tc>
              </a:tr>
              <a:tr h="390525">
                <a:tc>
                  <a:txBody>
                    <a:bodyPr/>
                    <a:lstStyle/>
                    <a:p>
                      <a:pPr marL="0" marR="381000" algn="ctr">
                        <a:lnSpc>
                          <a:spcPct val="115000"/>
                        </a:lnSpc>
                        <a:spcBef>
                          <a:spcPts val="0"/>
                        </a:spcBef>
                        <a:spcAft>
                          <a:spcPts val="0"/>
                        </a:spcAft>
                      </a:pPr>
                      <a:r>
                        <a:rPr lang="en-US" sz="2000" dirty="0">
                          <a:latin typeface="Times New Roman" pitchFamily="18" charset="0"/>
                          <a:ea typeface="Times New Roman"/>
                          <a:cs typeface="Times New Roman" pitchFamily="18" charset="0"/>
                        </a:rPr>
                        <a:t>Impurities</a:t>
                      </a: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1.00.</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1.7</a:t>
                      </a:r>
                    </a:p>
                  </a:txBody>
                  <a:tcPr marL="0" marR="0" marT="0" marB="0" anchor="b"/>
                </a:tc>
              </a:tr>
              <a:tr h="390525">
                <a:tc>
                  <a:txBody>
                    <a:bodyPr/>
                    <a:lstStyle/>
                    <a:p>
                      <a:pPr marL="0" marR="393700" algn="ctr">
                        <a:lnSpc>
                          <a:spcPct val="115000"/>
                        </a:lnSpc>
                        <a:spcBef>
                          <a:spcPts val="0"/>
                        </a:spcBef>
                        <a:spcAft>
                          <a:spcPts val="0"/>
                        </a:spcAft>
                      </a:pPr>
                      <a:r>
                        <a:rPr lang="en-US" sz="2000" dirty="0">
                          <a:latin typeface="Times New Roman" pitchFamily="18" charset="0"/>
                          <a:ea typeface="Times New Roman"/>
                          <a:cs typeface="Times New Roman" pitchFamily="18" charset="0"/>
                        </a:rPr>
                        <a:t>Sulfur</a:t>
                      </a:r>
                    </a:p>
                  </a:txBody>
                  <a:tcPr marL="0" marR="0" marT="0" marB="0" anchor="b"/>
                </a:tc>
                <a:tc>
                  <a:txBody>
                    <a:bodyPr/>
                    <a:lstStyle/>
                    <a:p>
                      <a:pPr marL="482600" marR="0">
                        <a:lnSpc>
                          <a:spcPct val="115000"/>
                        </a:lnSpc>
                        <a:spcBef>
                          <a:spcPts val="0"/>
                        </a:spcBef>
                        <a:spcAft>
                          <a:spcPts val="0"/>
                        </a:spcAft>
                      </a:pPr>
                      <a:r>
                        <a:rPr lang="en-US" sz="2000" dirty="0">
                          <a:latin typeface="Times New Roman" pitchFamily="18" charset="0"/>
                          <a:ea typeface="Times New Roman"/>
                          <a:cs typeface="Times New Roman" pitchFamily="18" charset="0"/>
                        </a:rPr>
                        <a:t>Trace.</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Trace</a:t>
                      </a:r>
                    </a:p>
                  </a:txBody>
                  <a:tcPr marL="0" marR="0" marT="0" marB="0" anchor="b"/>
                </a:tc>
              </a:tr>
              <a:tr h="390525">
                <a:tc>
                  <a:txBody>
                    <a:bodyPr/>
                    <a:lstStyle/>
                    <a:p>
                      <a:pPr marL="0" marR="381000" algn="ctr">
                        <a:lnSpc>
                          <a:spcPct val="115000"/>
                        </a:lnSpc>
                        <a:spcBef>
                          <a:spcPts val="0"/>
                        </a:spcBef>
                        <a:spcAft>
                          <a:spcPts val="0"/>
                        </a:spcAft>
                      </a:pPr>
                      <a:r>
                        <a:rPr lang="en-US" sz="2000">
                          <a:latin typeface="Times New Roman" pitchFamily="18" charset="0"/>
                          <a:ea typeface="Times New Roman"/>
                          <a:cs typeface="Times New Roman" pitchFamily="18" charset="0"/>
                        </a:rPr>
                        <a:t>Hydrogen</a:t>
                      </a:r>
                    </a:p>
                  </a:txBody>
                  <a:tcPr marL="0" marR="0" marT="0" marB="0" anchor="b"/>
                </a:tc>
                <a:tc>
                  <a:txBody>
                    <a:bodyPr/>
                    <a:lstStyle/>
                    <a:p>
                      <a:pPr marL="0" marR="101600" algn="ctr">
                        <a:lnSpc>
                          <a:spcPct val="115000"/>
                        </a:lnSpc>
                        <a:spcBef>
                          <a:spcPts val="0"/>
                        </a:spcBef>
                        <a:spcAft>
                          <a:spcPts val="0"/>
                        </a:spcAft>
                      </a:pPr>
                      <a:r>
                        <a:rPr lang="en-US" sz="2000" dirty="0">
                          <a:latin typeface="Times New Roman" pitchFamily="18" charset="0"/>
                          <a:ea typeface="Times New Roman"/>
                          <a:cs typeface="Times New Roman" pitchFamily="18" charset="0"/>
                        </a:rPr>
                        <a:t>150</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36</a:t>
                      </a:r>
                    </a:p>
                  </a:txBody>
                  <a:tcPr marL="0" marR="0" marT="0" marB="0" anchor="b"/>
                </a:tc>
              </a:tr>
              <a:tr h="390525">
                <a:tc>
                  <a:txBody>
                    <a:bodyPr/>
                    <a:lstStyle/>
                    <a:p>
                      <a:pPr marL="0" marR="381000" algn="ctr">
                        <a:lnSpc>
                          <a:spcPct val="115000"/>
                        </a:lnSpc>
                        <a:spcBef>
                          <a:spcPts val="0"/>
                        </a:spcBef>
                        <a:spcAft>
                          <a:spcPts val="0"/>
                        </a:spcAft>
                      </a:pPr>
                      <a:r>
                        <a:rPr lang="en-US" sz="2000">
                          <a:latin typeface="Times New Roman" pitchFamily="18" charset="0"/>
                          <a:ea typeface="Times New Roman"/>
                          <a:cs typeface="Times New Roman" pitchFamily="18" charset="0"/>
                        </a:rPr>
                        <a:t>Carbon dioxide</a:t>
                      </a:r>
                    </a:p>
                  </a:txBody>
                  <a:tcPr marL="0" marR="0" marT="0" marB="0" anchor="b"/>
                </a:tc>
                <a:tc>
                  <a:txBody>
                    <a:bodyPr/>
                    <a:lstStyle/>
                    <a:p>
                      <a:pPr marL="0" marR="88900" algn="ctr">
                        <a:lnSpc>
                          <a:spcPct val="115000"/>
                        </a:lnSpc>
                        <a:spcBef>
                          <a:spcPts val="0"/>
                        </a:spcBef>
                        <a:spcAft>
                          <a:spcPts val="0"/>
                        </a:spcAft>
                      </a:pPr>
                      <a:r>
                        <a:rPr lang="en-US" sz="2000" dirty="0">
                          <a:latin typeface="Times New Roman" pitchFamily="18" charset="0"/>
                          <a:ea typeface="Times New Roman"/>
                          <a:cs typeface="Times New Roman" pitchFamily="18" charset="0"/>
                        </a:rPr>
                        <a:t>0.06</a:t>
                      </a:r>
                    </a:p>
                  </a:txBody>
                  <a:tcPr marL="0" marR="0" marT="0" marB="0" anchor="b"/>
                </a:tc>
                <a:tc>
                  <a:txBody>
                    <a:bodyPr/>
                    <a:lstStyle/>
                    <a:p>
                      <a:pPr marL="0" marR="12700" algn="r">
                        <a:lnSpc>
                          <a:spcPct val="115000"/>
                        </a:lnSpc>
                        <a:spcBef>
                          <a:spcPts val="0"/>
                        </a:spcBef>
                        <a:spcAft>
                          <a:spcPts val="0"/>
                        </a:spcAft>
                      </a:pPr>
                      <a:r>
                        <a:rPr lang="en-US" sz="2000">
                          <a:latin typeface="Times New Roman" pitchFamily="18" charset="0"/>
                          <a:ea typeface="Times New Roman"/>
                          <a:cs typeface="Times New Roman" pitchFamily="18" charset="0"/>
                        </a:rPr>
                        <a:t>0.06</a:t>
                      </a:r>
                    </a:p>
                  </a:txBody>
                  <a:tcPr marL="0" marR="0" marT="0" marB="0" anchor="b"/>
                </a:tc>
              </a:tr>
              <a:tr h="390525">
                <a:tc>
                  <a:txBody>
                    <a:bodyPr/>
                    <a:lstStyle/>
                    <a:p>
                      <a:pPr marL="0" marR="393700" algn="ctr">
                        <a:lnSpc>
                          <a:spcPct val="115000"/>
                        </a:lnSpc>
                        <a:spcBef>
                          <a:spcPts val="0"/>
                        </a:spcBef>
                        <a:spcAft>
                          <a:spcPts val="0"/>
                        </a:spcAft>
                      </a:pPr>
                      <a:r>
                        <a:rPr lang="en-US" sz="2000">
                          <a:latin typeface="Times New Roman" pitchFamily="18" charset="0"/>
                          <a:ea typeface="Times New Roman"/>
                          <a:cs typeface="Times New Roman" pitchFamily="18" charset="0"/>
                        </a:rPr>
                        <a:t>Carbonmonoxide</a:t>
                      </a:r>
                    </a:p>
                  </a:txBody>
                  <a:tcPr marL="0" marR="0" marT="0" marB="0" anchor="b"/>
                </a:tc>
                <a:tc>
                  <a:txBody>
                    <a:bodyPr/>
                    <a:lstStyle/>
                    <a:p>
                      <a:pPr marL="0" marR="88900" algn="ctr">
                        <a:lnSpc>
                          <a:spcPct val="115000"/>
                        </a:lnSpc>
                        <a:spcBef>
                          <a:spcPts val="0"/>
                        </a:spcBef>
                        <a:spcAft>
                          <a:spcPts val="0"/>
                        </a:spcAft>
                      </a:pPr>
                      <a:r>
                        <a:rPr lang="en-US" sz="2000" dirty="0">
                          <a:latin typeface="Times New Roman" pitchFamily="18" charset="0"/>
                          <a:ea typeface="Times New Roman"/>
                          <a:cs typeface="Times New Roman" pitchFamily="18" charset="0"/>
                        </a:rPr>
                        <a:t>0.04</a:t>
                      </a:r>
                    </a:p>
                  </a:txBody>
                  <a:tcPr marL="0" marR="0" marT="0" marB="0" anchor="b"/>
                </a:tc>
                <a:tc>
                  <a:txBody>
                    <a:bodyPr/>
                    <a:lstStyle/>
                    <a:p>
                      <a:pPr marL="584200" marR="0" algn="ctr">
                        <a:lnSpc>
                          <a:spcPct val="115000"/>
                        </a:lnSpc>
                        <a:spcBef>
                          <a:spcPts val="0"/>
                        </a:spcBef>
                        <a:spcAft>
                          <a:spcPts val="0"/>
                        </a:spcAft>
                      </a:pPr>
                      <a:r>
                        <a:rPr lang="en-US" sz="2000">
                          <a:latin typeface="Times New Roman" pitchFamily="18" charset="0"/>
                          <a:ea typeface="Times New Roman"/>
                          <a:cs typeface="Times New Roman" pitchFamily="18" charset="0"/>
                        </a:rPr>
                        <a:t>0.04</a:t>
                      </a:r>
                    </a:p>
                  </a:txBody>
                  <a:tcPr marL="0" marR="0" marT="0" marB="0" anchor="b"/>
                </a:tc>
              </a:tr>
              <a:tr h="390525">
                <a:tc>
                  <a:txBody>
                    <a:bodyPr/>
                    <a:lstStyle/>
                    <a:p>
                      <a:pPr marL="0" marR="393700" algn="ctr">
                        <a:lnSpc>
                          <a:spcPct val="115000"/>
                        </a:lnSpc>
                        <a:spcBef>
                          <a:spcPts val="0"/>
                        </a:spcBef>
                        <a:spcAft>
                          <a:spcPts val="0"/>
                        </a:spcAft>
                      </a:pPr>
                      <a:r>
                        <a:rPr lang="en-US" sz="2000">
                          <a:latin typeface="Times New Roman" pitchFamily="18" charset="0"/>
                          <a:ea typeface="Times New Roman"/>
                          <a:cs typeface="Times New Roman" pitchFamily="18" charset="0"/>
                        </a:rPr>
                        <a:t>Methane</a:t>
                      </a: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25</a:t>
                      </a:r>
                    </a:p>
                  </a:txBody>
                  <a:tcPr marL="0" marR="0" marT="0" marB="0" anchor="b"/>
                </a:tc>
                <a:tc>
                  <a:txBody>
                    <a:bodyPr/>
                    <a:lstStyle/>
                    <a:p>
                      <a:pPr marL="5842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25</a:t>
                      </a:r>
                    </a:p>
                  </a:txBody>
                  <a:tcPr marL="0" marR="0" marT="0" marB="0" anchor="b"/>
                </a:tc>
              </a:tr>
              <a:tr h="390525">
                <a:tc>
                  <a:txBody>
                    <a:bodyPr/>
                    <a:lstStyle/>
                    <a:p>
                      <a:pPr marL="0" marR="381000" algn="ctr">
                        <a:lnSpc>
                          <a:spcPct val="115000"/>
                        </a:lnSpc>
                        <a:spcBef>
                          <a:spcPts val="0"/>
                        </a:spcBef>
                        <a:spcAft>
                          <a:spcPts val="0"/>
                        </a:spcAft>
                      </a:pPr>
                      <a:r>
                        <a:rPr lang="en-US" sz="2000" b="1">
                          <a:latin typeface="Times New Roman" pitchFamily="18" charset="0"/>
                          <a:ea typeface="Times New Roman"/>
                          <a:cs typeface="Times New Roman" pitchFamily="18" charset="0"/>
                        </a:rPr>
                        <a:t>Total</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1725</a:t>
                      </a:r>
                    </a:p>
                  </a:txBody>
                  <a:tcPr marL="0" marR="0" marT="0" marB="0" anchor="b"/>
                </a:tc>
                <a:tc>
                  <a:txBody>
                    <a:bodyPr/>
                    <a:lstStyle/>
                    <a:p>
                      <a:pPr marL="5842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1725</a:t>
                      </a:r>
                    </a:p>
                  </a:txBody>
                  <a:tcPr marL="0" marR="0" marT="0" marB="0" anchor="b"/>
                </a:tc>
              </a:tr>
              <a:tr h="390525">
                <a:tc>
                  <a:txBody>
                    <a:bodyPr/>
                    <a:lstStyle/>
                    <a:p>
                      <a:pPr marL="0" marR="381000" algn="ctr">
                        <a:lnSpc>
                          <a:spcPct val="115000"/>
                        </a:lnSpc>
                        <a:spcBef>
                          <a:spcPts val="0"/>
                        </a:spcBef>
                        <a:spcAft>
                          <a:spcPts val="0"/>
                        </a:spcAft>
                      </a:pPr>
                      <a:r>
                        <a:rPr lang="en-US" sz="2000" b="1">
                          <a:latin typeface="Times New Roman" pitchFamily="18" charset="0"/>
                          <a:ea typeface="Times New Roman"/>
                          <a:cs typeface="Times New Roman" pitchFamily="18" charset="0"/>
                        </a:rPr>
                        <a:t>Temp (°C)</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204.4</a:t>
                      </a:r>
                    </a:p>
                  </a:txBody>
                  <a:tcPr marL="0" marR="0" marT="0" marB="0" anchor="b"/>
                </a:tc>
                <a:tc>
                  <a:txBody>
                    <a:bodyPr/>
                    <a:lstStyle/>
                    <a:p>
                      <a:pPr marL="5842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204.4</a:t>
                      </a:r>
                    </a:p>
                  </a:txBody>
                  <a:tcPr marL="0" marR="0" marT="0" marB="0" anchor="b"/>
                </a:tc>
              </a:tr>
              <a:tr h="390525">
                <a:tc>
                  <a:txBody>
                    <a:bodyPr/>
                    <a:lstStyle/>
                    <a:p>
                      <a:pPr marL="0" marR="381000" algn="ctr">
                        <a:lnSpc>
                          <a:spcPct val="115000"/>
                        </a:lnSpc>
                        <a:spcBef>
                          <a:spcPts val="0"/>
                        </a:spcBef>
                        <a:spcAft>
                          <a:spcPts val="0"/>
                        </a:spcAft>
                      </a:pPr>
                      <a:r>
                        <a:rPr lang="en-US" sz="2000" b="1">
                          <a:latin typeface="Times New Roman" pitchFamily="18" charset="0"/>
                          <a:ea typeface="Times New Roman"/>
                          <a:cs typeface="Times New Roman" pitchFamily="18" charset="0"/>
                        </a:rPr>
                        <a:t>Press (atm)</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88900" algn="ctr">
                        <a:lnSpc>
                          <a:spcPct val="115000"/>
                        </a:lnSpc>
                        <a:spcBef>
                          <a:spcPts val="0"/>
                        </a:spcBef>
                        <a:spcAft>
                          <a:spcPts val="0"/>
                        </a:spcAft>
                      </a:pPr>
                      <a:r>
                        <a:rPr lang="en-US" sz="2000">
                          <a:latin typeface="Times New Roman" pitchFamily="18" charset="0"/>
                          <a:ea typeface="Times New Roman"/>
                          <a:cs typeface="Times New Roman" pitchFamily="18" charset="0"/>
                        </a:rPr>
                        <a:t>35</a:t>
                      </a:r>
                    </a:p>
                  </a:txBody>
                  <a:tcPr marL="0" marR="0" marT="0" marB="0" anchor="b"/>
                </a:tc>
                <a:tc>
                  <a:txBody>
                    <a:bodyPr/>
                    <a:lstStyle/>
                    <a:p>
                      <a:pPr marL="5842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34.625</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6515886" cy="800219"/>
          </a:xfrm>
          <a:prstGeom prst="rect">
            <a:avLst/>
          </a:prstGeom>
          <a:noFill/>
        </p:spPr>
        <p:txBody>
          <a:bodyPr wrap="none" rtlCol="0">
            <a:spAutoFit/>
          </a:bodyPr>
          <a:lstStyle/>
          <a:p>
            <a:r>
              <a:rPr lang="en-US" sz="2800" b="1" u="sng" dirty="0" smtClean="0">
                <a:solidFill>
                  <a:schemeClr val="bg1">
                    <a:lumMod val="95000"/>
                    <a:lumOff val="5000"/>
                  </a:schemeClr>
                </a:solidFill>
                <a:latin typeface="Times New Roman" pitchFamily="18" charset="0"/>
                <a:cs typeface="Times New Roman" pitchFamily="18" charset="0"/>
              </a:rPr>
              <a:t>BALANCE ACROSS REACTOR (R-O2)</a:t>
            </a:r>
            <a:endParaRPr lang="en-US" sz="2800" dirty="0" smtClean="0">
              <a:solidFill>
                <a:schemeClr val="bg1">
                  <a:lumMod val="95000"/>
                  <a:lumOff val="5000"/>
                </a:schemeClr>
              </a:solidFill>
              <a:latin typeface="Times New Roman" pitchFamily="18" charset="0"/>
              <a:cs typeface="Times New Roman" pitchFamily="18" charset="0"/>
            </a:endParaRPr>
          </a:p>
          <a:p>
            <a:endParaRPr lang="en-US" dirty="0"/>
          </a:p>
        </p:txBody>
      </p:sp>
      <p:pic>
        <p:nvPicPr>
          <p:cNvPr id="17410" name="Picture 2"/>
          <p:cNvPicPr>
            <a:picLocks noChangeAspect="1" noChangeArrowheads="1"/>
          </p:cNvPicPr>
          <p:nvPr/>
        </p:nvPicPr>
        <p:blipFill>
          <a:blip r:embed="rId2"/>
          <a:srcRect/>
          <a:stretch>
            <a:fillRect/>
          </a:stretch>
        </p:blipFill>
        <p:spPr bwMode="auto">
          <a:xfrm>
            <a:off x="381000" y="1066800"/>
            <a:ext cx="8153400" cy="5410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5940088"/>
          </a:xfrm>
          <a:prstGeom prst="rect">
            <a:avLst/>
          </a:prstGeom>
          <a:ln>
            <a:solidFill>
              <a:schemeClr val="tx1"/>
            </a:solidFill>
          </a:ln>
        </p:spPr>
        <p:txBody>
          <a:bodyPr wrap="square">
            <a:spAutoFit/>
          </a:bodyPr>
          <a:lstStyle/>
          <a:p>
            <a:pPr marL="0" lvl="1"/>
            <a:r>
              <a:rPr lang="en-US" sz="2400" b="1" dirty="0" smtClean="0">
                <a:solidFill>
                  <a:schemeClr val="bg1"/>
                </a:solidFill>
                <a:latin typeface="Times New Roman" pitchFamily="18" charset="0"/>
                <a:cs typeface="Times New Roman" pitchFamily="18" charset="0"/>
              </a:rPr>
              <a:t>.</a:t>
            </a:r>
            <a:r>
              <a:rPr lang="en-US" sz="2400" b="1" dirty="0" err="1" smtClean="0">
                <a:solidFill>
                  <a:schemeClr val="bg1"/>
                </a:solidFill>
                <a:latin typeface="Times New Roman" pitchFamily="18" charset="0"/>
                <a:cs typeface="Times New Roman" pitchFamily="18" charset="0"/>
              </a:rPr>
              <a:t>Cyclohexane</a:t>
            </a:r>
            <a:r>
              <a:rPr lang="en-US" sz="2400" b="1" dirty="0" smtClean="0">
                <a:solidFill>
                  <a:schemeClr val="bg1"/>
                </a:solidFill>
                <a:latin typeface="Times New Roman" pitchFamily="18" charset="0"/>
                <a:cs typeface="Times New Roman" pitchFamily="18" charset="0"/>
              </a:rPr>
              <a:t> is a </a:t>
            </a:r>
            <a:r>
              <a:rPr lang="en-US" sz="2400" b="1" dirty="0" err="1" smtClean="0">
                <a:solidFill>
                  <a:schemeClr val="bg1"/>
                </a:solidFill>
                <a:latin typeface="Times New Roman" pitchFamily="18" charset="0"/>
                <a:cs typeface="Times New Roman" pitchFamily="18" charset="0"/>
              </a:rPr>
              <a:t>cycloalkane</a:t>
            </a:r>
            <a:r>
              <a:rPr lang="en-US" sz="2400" b="1" dirty="0" smtClean="0">
                <a:solidFill>
                  <a:schemeClr val="bg1"/>
                </a:solidFill>
                <a:latin typeface="Times New Roman" pitchFamily="18" charset="0"/>
                <a:cs typeface="Times New Roman" pitchFamily="18" charset="0"/>
              </a:rPr>
              <a:t>.</a:t>
            </a:r>
          </a:p>
          <a:p>
            <a:pPr>
              <a:buFont typeface="Wingdings" pitchFamily="2" charset="2"/>
              <a:buChar char="§"/>
            </a:pPr>
            <a:endParaRPr lang="en-US" sz="2400" b="1" dirty="0" smtClean="0">
              <a:solidFill>
                <a:schemeClr val="bg1"/>
              </a:solidFill>
              <a:latin typeface="Times New Roman" pitchFamily="18" charset="0"/>
              <a:cs typeface="Times New Roman" pitchFamily="18" charset="0"/>
            </a:endParaRPr>
          </a:p>
          <a:p>
            <a:pPr>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Cycloalkanes</a:t>
            </a:r>
            <a:r>
              <a:rPr lang="en-US" sz="2400" b="1" dirty="0" smtClean="0">
                <a:solidFill>
                  <a:schemeClr val="bg1"/>
                </a:solidFill>
                <a:latin typeface="Times New Roman" pitchFamily="18" charset="0"/>
                <a:cs typeface="Times New Roman" pitchFamily="18" charset="0"/>
              </a:rPr>
              <a:t> are types of </a:t>
            </a:r>
            <a:r>
              <a:rPr lang="en-US" sz="2400" b="1" dirty="0" err="1" smtClean="0">
                <a:solidFill>
                  <a:schemeClr val="bg1"/>
                </a:solidFill>
                <a:latin typeface="Times New Roman" pitchFamily="18" charset="0"/>
                <a:cs typeface="Times New Roman" pitchFamily="18" charset="0"/>
              </a:rPr>
              <a:t>alkanes</a:t>
            </a:r>
            <a:r>
              <a:rPr lang="en-US" sz="2400" b="1" dirty="0" smtClean="0">
                <a:solidFill>
                  <a:schemeClr val="bg1"/>
                </a:solidFill>
                <a:latin typeface="Times New Roman" pitchFamily="18" charset="0"/>
                <a:cs typeface="Times New Roman" pitchFamily="18" charset="0"/>
              </a:rPr>
              <a:t>, which have one or more</a:t>
            </a:r>
          </a:p>
          <a:p>
            <a:r>
              <a:rPr lang="en-US" sz="2400" b="1" dirty="0" smtClean="0">
                <a:solidFill>
                  <a:schemeClr val="bg1"/>
                </a:solidFill>
                <a:latin typeface="Times New Roman" pitchFamily="18" charset="0"/>
                <a:cs typeface="Times New Roman" pitchFamily="18" charset="0"/>
              </a:rPr>
              <a:t>rings of carbon atoms in the chemical structure of their molecules. </a:t>
            </a:r>
          </a:p>
          <a:p>
            <a:endParaRPr lang="en-US" sz="2400" b="1" dirty="0" smtClean="0">
              <a:solidFill>
                <a:schemeClr val="bg1"/>
              </a:solidFill>
              <a:latin typeface="Times New Roman" pitchFamily="18" charset="0"/>
              <a:cs typeface="Times New Roman" pitchFamily="18" charset="0"/>
            </a:endParaRPr>
          </a:p>
          <a:p>
            <a:endParaRPr lang="en-US" sz="2400" b="1" dirty="0" smtClean="0">
              <a:solidFill>
                <a:schemeClr val="bg1"/>
              </a:solidFill>
              <a:latin typeface="Times New Roman" pitchFamily="18" charset="0"/>
              <a:cs typeface="Times New Roman" pitchFamily="18" charset="0"/>
            </a:endParaRPr>
          </a:p>
          <a:p>
            <a:endParaRPr lang="en-US" sz="2400" b="1" dirty="0" smtClean="0">
              <a:solidFill>
                <a:schemeClr val="bg1"/>
              </a:solidFill>
              <a:latin typeface="Times New Roman" pitchFamily="18" charset="0"/>
              <a:cs typeface="Times New Roman" pitchFamily="18" charset="0"/>
            </a:endParaRPr>
          </a:p>
          <a:p>
            <a:endParaRPr lang="en-US" sz="2400" b="1" dirty="0" smtClean="0">
              <a:solidFill>
                <a:schemeClr val="bg1"/>
              </a:solidFill>
              <a:latin typeface="Times New Roman" pitchFamily="18" charset="0"/>
              <a:cs typeface="Times New Roman" pitchFamily="18" charset="0"/>
            </a:endParaRPr>
          </a:p>
          <a:p>
            <a:endParaRPr lang="en-US" sz="2400" b="1" dirty="0" smtClean="0">
              <a:solidFill>
                <a:schemeClr val="bg1"/>
              </a:solidFill>
              <a:latin typeface="Times New Roman" pitchFamily="18" charset="0"/>
              <a:cs typeface="Times New Roman" pitchFamily="18" charset="0"/>
            </a:endParaRPr>
          </a:p>
          <a:p>
            <a:pPr>
              <a:buFont typeface="Arial" pitchFamily="34" charset="0"/>
              <a:buChar char="•"/>
            </a:pPr>
            <a:r>
              <a:rPr lang="en-US" sz="2400" b="1" dirty="0" err="1" smtClean="0">
                <a:solidFill>
                  <a:schemeClr val="bg1"/>
                </a:solidFill>
                <a:latin typeface="Times New Roman" pitchFamily="18" charset="0"/>
                <a:cs typeface="Times New Roman" pitchFamily="18" charset="0"/>
              </a:rPr>
              <a:t>Alkanes</a:t>
            </a:r>
            <a:r>
              <a:rPr lang="en-US" sz="2400" b="1" dirty="0" smtClean="0">
                <a:solidFill>
                  <a:schemeClr val="bg1"/>
                </a:solidFill>
                <a:latin typeface="Times New Roman" pitchFamily="18" charset="0"/>
                <a:cs typeface="Times New Roman" pitchFamily="18" charset="0"/>
              </a:rPr>
              <a:t> are types of organic hydrocarbon compounds which have only single chemical bonds in their chemical structure. </a:t>
            </a:r>
          </a:p>
          <a:p>
            <a:pPr>
              <a:buFont typeface="Arial" pitchFamily="34" charset="0"/>
              <a:buChar char="•"/>
            </a:pPr>
            <a:endParaRPr lang="en-US" sz="2400" b="1" dirty="0" smtClean="0">
              <a:solidFill>
                <a:schemeClr val="bg1"/>
              </a:solidFill>
              <a:latin typeface="Times New Roman" pitchFamily="18" charset="0"/>
              <a:cs typeface="Times New Roman" pitchFamily="18" charset="0"/>
            </a:endParaRPr>
          </a:p>
          <a:p>
            <a:pPr>
              <a:buFont typeface="Arial" pitchFamily="34" charset="0"/>
              <a:buChar char="•"/>
            </a:pPr>
            <a:r>
              <a:rPr lang="en-US" sz="2400" b="1" dirty="0" err="1" smtClean="0">
                <a:solidFill>
                  <a:schemeClr val="bg1"/>
                </a:solidFill>
                <a:latin typeface="Times New Roman" pitchFamily="18" charset="0"/>
                <a:cs typeface="Times New Roman" pitchFamily="18" charset="0"/>
              </a:rPr>
              <a:t>Cycloalkanes</a:t>
            </a:r>
            <a:r>
              <a:rPr lang="en-US" sz="2400" b="1" dirty="0" smtClean="0">
                <a:solidFill>
                  <a:schemeClr val="bg1"/>
                </a:solidFill>
                <a:latin typeface="Times New Roman" pitchFamily="18" charset="0"/>
                <a:cs typeface="Times New Roman" pitchFamily="18" charset="0"/>
              </a:rPr>
              <a:t> consist of only carbon (C) and hydrogen (H) atoms and are saturated.</a:t>
            </a:r>
          </a:p>
          <a:p>
            <a:pPr>
              <a:buFont typeface="Wingdings" pitchFamily="2" charset="2"/>
              <a:buChar char="q"/>
            </a:pPr>
            <a:endParaRPr lang="en-US" sz="2000" b="1" dirty="0" smtClean="0">
              <a:solidFill>
                <a:srgbClr val="FFFF00"/>
              </a:solidFill>
              <a:latin typeface="Times New Roman" pitchFamily="18" charset="0"/>
              <a:cs typeface="Times New Roman" pitchFamily="18" charset="0"/>
            </a:endParaRPr>
          </a:p>
        </p:txBody>
      </p:sp>
      <p:pic>
        <p:nvPicPr>
          <p:cNvPr id="16386" name="Picture 2" descr="C:\Users\friends\Desktop\Cyclohexane-chair-colour-coded-3D-balls.png"/>
          <p:cNvPicPr>
            <a:picLocks noChangeAspect="1" noChangeArrowheads="1"/>
          </p:cNvPicPr>
          <p:nvPr/>
        </p:nvPicPr>
        <p:blipFill>
          <a:blip r:embed="rId2"/>
          <a:srcRect/>
          <a:stretch>
            <a:fillRect/>
          </a:stretch>
        </p:blipFill>
        <p:spPr bwMode="auto">
          <a:xfrm>
            <a:off x="4953000" y="2286000"/>
            <a:ext cx="3559629" cy="2491740"/>
          </a:xfrm>
          <a:prstGeom prst="rect">
            <a:avLst/>
          </a:prstGeom>
          <a:noFill/>
        </p:spPr>
      </p:pic>
      <p:sp>
        <p:nvSpPr>
          <p:cNvPr id="4" name="TextBox 3"/>
          <p:cNvSpPr txBox="1"/>
          <p:nvPr/>
        </p:nvSpPr>
        <p:spPr>
          <a:xfrm>
            <a:off x="609600" y="304800"/>
            <a:ext cx="3886200" cy="523220"/>
          </a:xfrm>
          <a:prstGeom prst="rect">
            <a:avLst/>
          </a:prstGeom>
          <a:noFill/>
        </p:spPr>
        <p:txBody>
          <a:bodyPr wrap="square" rtlCol="0">
            <a:spAutoFit/>
          </a:bodyPr>
          <a:lstStyle/>
          <a:p>
            <a:r>
              <a:rPr lang="en-US" sz="2800" b="1" spc="300" dirty="0" smtClean="0">
                <a:solidFill>
                  <a:srgbClr val="FFFF00"/>
                </a:solidFill>
                <a:effectLst>
                  <a:outerShdw blurRad="38100" dist="38100" dir="2700000" algn="tl">
                    <a:srgbClr val="000000">
                      <a:alpha val="43137"/>
                    </a:srgbClr>
                  </a:outerShdw>
                </a:effectLst>
              </a:rPr>
              <a:t>INTRODUCTION</a:t>
            </a:r>
            <a:endParaRPr lang="en-US" sz="2800" b="1" spc="30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4724400"/>
          <a:ext cx="7239000" cy="2103120"/>
        </p:xfrm>
        <a:graphic>
          <a:graphicData uri="http://schemas.openxmlformats.org/drawingml/2006/table">
            <a:tbl>
              <a:tblPr firstRow="1" bandRow="1">
                <a:tableStyleId>{5C22544A-7EE6-4342-B048-85BDC9FD1C3A}</a:tableStyleId>
              </a:tblPr>
              <a:tblGrid>
                <a:gridCol w="2743200"/>
                <a:gridCol w="2235200"/>
                <a:gridCol w="2260600"/>
              </a:tblGrid>
              <a:tr h="305753">
                <a:tc>
                  <a:txBody>
                    <a:bodyPr/>
                    <a:lstStyle/>
                    <a:p>
                      <a:pPr marL="0" marR="381000" algn="ctr">
                        <a:lnSpc>
                          <a:spcPct val="115000"/>
                        </a:lnSpc>
                        <a:spcBef>
                          <a:spcPts val="0"/>
                        </a:spcBef>
                        <a:spcAft>
                          <a:spcPts val="0"/>
                        </a:spcAft>
                      </a:pPr>
                      <a:r>
                        <a:rPr lang="en-US" sz="2400" dirty="0" err="1">
                          <a:latin typeface="Times New Roman" pitchFamily="18" charset="0"/>
                          <a:ea typeface="Times New Roman"/>
                          <a:cs typeface="Times New Roman" pitchFamily="18" charset="0"/>
                        </a:rPr>
                        <a:t>Carbonmonoxide</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127000" algn="ctr">
                        <a:lnSpc>
                          <a:spcPct val="115000"/>
                        </a:lnSpc>
                        <a:spcBef>
                          <a:spcPts val="0"/>
                        </a:spcBef>
                        <a:spcAft>
                          <a:spcPts val="0"/>
                        </a:spcAft>
                      </a:pPr>
                      <a:r>
                        <a:rPr lang="en-US" sz="2400">
                          <a:latin typeface="Times New Roman" pitchFamily="18" charset="0"/>
                          <a:ea typeface="Times New Roman"/>
                          <a:cs typeface="Times New Roman" pitchFamily="18" charset="0"/>
                        </a:rPr>
                        <a:t>0.04</a:t>
                      </a:r>
                    </a:p>
                  </a:txBody>
                  <a:tcPr marL="0" marR="0" marT="0" marB="0" anchor="b"/>
                </a:tc>
                <a:tc>
                  <a:txBody>
                    <a:bodyPr/>
                    <a:lstStyle/>
                    <a:p>
                      <a:pPr marL="596900" marR="0" algn="ctr">
                        <a:lnSpc>
                          <a:spcPct val="115000"/>
                        </a:lnSpc>
                        <a:spcBef>
                          <a:spcPts val="0"/>
                        </a:spcBef>
                        <a:spcAft>
                          <a:spcPts val="0"/>
                        </a:spcAft>
                      </a:pPr>
                      <a:r>
                        <a:rPr lang="en-US" sz="2400">
                          <a:latin typeface="Times New Roman" pitchFamily="18" charset="0"/>
                          <a:ea typeface="Times New Roman"/>
                          <a:cs typeface="Times New Roman" pitchFamily="18" charset="0"/>
                        </a:rPr>
                        <a:t>0.04</a:t>
                      </a:r>
                    </a:p>
                  </a:txBody>
                  <a:tcPr marL="0" marR="0" marT="0" marB="0" anchor="b"/>
                </a:tc>
              </a:tr>
              <a:tr h="249152">
                <a:tc>
                  <a:txBody>
                    <a:bodyPr/>
                    <a:lstStyle/>
                    <a:p>
                      <a:pPr marL="0" marR="381000" algn="ctr">
                        <a:lnSpc>
                          <a:spcPct val="115000"/>
                        </a:lnSpc>
                        <a:spcBef>
                          <a:spcPts val="0"/>
                        </a:spcBef>
                        <a:spcAft>
                          <a:spcPts val="0"/>
                        </a:spcAft>
                      </a:pPr>
                      <a:r>
                        <a:rPr lang="en-US" sz="2400" dirty="0">
                          <a:latin typeface="Times New Roman" pitchFamily="18" charset="0"/>
                          <a:ea typeface="Times New Roman"/>
                          <a:cs typeface="Times New Roman" pitchFamily="18" charset="0"/>
                        </a:rPr>
                        <a:t>Methane</a:t>
                      </a:r>
                    </a:p>
                  </a:txBody>
                  <a:tcPr marL="0" marR="0" marT="0" marB="0" anchor="b"/>
                </a:tc>
                <a:tc>
                  <a:txBody>
                    <a:bodyPr/>
                    <a:lstStyle/>
                    <a:p>
                      <a:pPr marL="0" marR="127000" algn="ctr">
                        <a:lnSpc>
                          <a:spcPct val="115000"/>
                        </a:lnSpc>
                        <a:spcBef>
                          <a:spcPts val="0"/>
                        </a:spcBef>
                        <a:spcAft>
                          <a:spcPts val="0"/>
                        </a:spcAft>
                      </a:pPr>
                      <a:r>
                        <a:rPr lang="en-US" sz="2400">
                          <a:latin typeface="Times New Roman" pitchFamily="18" charset="0"/>
                          <a:ea typeface="Times New Roman"/>
                          <a:cs typeface="Times New Roman" pitchFamily="18" charset="0"/>
                        </a:rPr>
                        <a:t>25</a:t>
                      </a:r>
                    </a:p>
                  </a:txBody>
                  <a:tcPr marL="0" marR="0" marT="0" marB="0" anchor="b"/>
                </a:tc>
                <a:tc>
                  <a:txBody>
                    <a:bodyPr/>
                    <a:lstStyle/>
                    <a:p>
                      <a:pPr marL="5969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25</a:t>
                      </a:r>
                    </a:p>
                  </a:txBody>
                  <a:tcPr marL="0" marR="0" marT="0" marB="0" anchor="b"/>
                </a:tc>
              </a:tr>
              <a:tr h="249152">
                <a:tc>
                  <a:txBody>
                    <a:bodyPr/>
                    <a:lstStyle/>
                    <a:p>
                      <a:pPr marL="0" marR="368300" algn="ctr">
                        <a:lnSpc>
                          <a:spcPct val="115000"/>
                        </a:lnSpc>
                        <a:spcBef>
                          <a:spcPts val="0"/>
                        </a:spcBef>
                        <a:spcAft>
                          <a:spcPts val="0"/>
                        </a:spcAft>
                      </a:pPr>
                      <a:r>
                        <a:rPr lang="en-US" sz="2400" b="1" dirty="0">
                          <a:latin typeface="Times New Roman" pitchFamily="18" charset="0"/>
                          <a:ea typeface="Times New Roman"/>
                          <a:cs typeface="Times New Roman" pitchFamily="18" charset="0"/>
                        </a:rPr>
                        <a:t>Total</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127000" algn="ctr">
                        <a:lnSpc>
                          <a:spcPct val="115000"/>
                        </a:lnSpc>
                        <a:spcBef>
                          <a:spcPts val="0"/>
                        </a:spcBef>
                        <a:spcAft>
                          <a:spcPts val="0"/>
                        </a:spcAft>
                      </a:pPr>
                      <a:r>
                        <a:rPr lang="en-US" sz="2400">
                          <a:latin typeface="Times New Roman" pitchFamily="18" charset="0"/>
                          <a:ea typeface="Times New Roman"/>
                          <a:cs typeface="Times New Roman" pitchFamily="18" charset="0"/>
                        </a:rPr>
                        <a:t>1725</a:t>
                      </a:r>
                    </a:p>
                  </a:txBody>
                  <a:tcPr marL="0" marR="0" marT="0" marB="0" anchor="b"/>
                </a:tc>
                <a:tc>
                  <a:txBody>
                    <a:bodyPr/>
                    <a:lstStyle/>
                    <a:p>
                      <a:pPr marL="596900" marR="0" algn="ctr">
                        <a:lnSpc>
                          <a:spcPct val="115000"/>
                        </a:lnSpc>
                        <a:spcBef>
                          <a:spcPts val="0"/>
                        </a:spcBef>
                        <a:spcAft>
                          <a:spcPts val="0"/>
                        </a:spcAft>
                      </a:pPr>
                      <a:r>
                        <a:rPr lang="en-US" sz="2400">
                          <a:latin typeface="Times New Roman" pitchFamily="18" charset="0"/>
                          <a:ea typeface="Times New Roman"/>
                          <a:cs typeface="Times New Roman" pitchFamily="18" charset="0"/>
                        </a:rPr>
                        <a:t>1725</a:t>
                      </a:r>
                    </a:p>
                  </a:txBody>
                  <a:tcPr marL="0" marR="0" marT="0" marB="0" anchor="b"/>
                </a:tc>
              </a:tr>
              <a:tr h="249152">
                <a:tc>
                  <a:txBody>
                    <a:bodyPr/>
                    <a:lstStyle/>
                    <a:p>
                      <a:pPr marL="0" marR="368300" algn="ctr">
                        <a:lnSpc>
                          <a:spcPct val="115000"/>
                        </a:lnSpc>
                        <a:spcBef>
                          <a:spcPts val="0"/>
                        </a:spcBef>
                        <a:spcAft>
                          <a:spcPts val="0"/>
                        </a:spcAft>
                      </a:pPr>
                      <a:r>
                        <a:rPr lang="en-US" sz="2400" b="1" dirty="0">
                          <a:latin typeface="Times New Roman" pitchFamily="18" charset="0"/>
                          <a:ea typeface="Times New Roman"/>
                          <a:cs typeface="Times New Roman" pitchFamily="18" charset="0"/>
                        </a:rPr>
                        <a:t>Temp (°C)</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127000" algn="ctr">
                        <a:lnSpc>
                          <a:spcPct val="115000"/>
                        </a:lnSpc>
                        <a:spcBef>
                          <a:spcPts val="0"/>
                        </a:spcBef>
                        <a:spcAft>
                          <a:spcPts val="0"/>
                        </a:spcAft>
                      </a:pPr>
                      <a:r>
                        <a:rPr lang="en-US" sz="2400" dirty="0">
                          <a:latin typeface="Times New Roman" pitchFamily="18" charset="0"/>
                          <a:ea typeface="Times New Roman"/>
                          <a:cs typeface="Times New Roman" pitchFamily="18" charset="0"/>
                        </a:rPr>
                        <a:t>204.4</a:t>
                      </a:r>
                    </a:p>
                  </a:txBody>
                  <a:tcPr marL="0" marR="0" marT="0" marB="0" anchor="b"/>
                </a:tc>
                <a:tc>
                  <a:txBody>
                    <a:bodyPr/>
                    <a:lstStyle/>
                    <a:p>
                      <a:pPr marL="6096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273</a:t>
                      </a:r>
                    </a:p>
                  </a:txBody>
                  <a:tcPr marL="0" marR="0" marT="0" marB="0" anchor="b"/>
                </a:tc>
              </a:tr>
              <a:tr h="249152">
                <a:tc>
                  <a:txBody>
                    <a:bodyPr/>
                    <a:lstStyle/>
                    <a:p>
                      <a:pPr marL="0" marR="368300" algn="ctr">
                        <a:lnSpc>
                          <a:spcPct val="115000"/>
                        </a:lnSpc>
                        <a:spcBef>
                          <a:spcPts val="0"/>
                        </a:spcBef>
                        <a:spcAft>
                          <a:spcPts val="0"/>
                        </a:spcAft>
                      </a:pPr>
                      <a:r>
                        <a:rPr lang="en-US" sz="2400" b="1" dirty="0">
                          <a:latin typeface="Times New Roman" pitchFamily="18" charset="0"/>
                          <a:ea typeface="Times New Roman"/>
                          <a:cs typeface="Times New Roman" pitchFamily="18" charset="0"/>
                        </a:rPr>
                        <a:t>Press (</a:t>
                      </a:r>
                      <a:r>
                        <a:rPr lang="en-US" sz="2400" b="1" dirty="0" err="1">
                          <a:latin typeface="Times New Roman" pitchFamily="18" charset="0"/>
                          <a:ea typeface="Times New Roman"/>
                          <a:cs typeface="Times New Roman" pitchFamily="18" charset="0"/>
                        </a:rPr>
                        <a:t>atm</a:t>
                      </a:r>
                      <a:r>
                        <a:rPr lang="en-US" sz="2400" b="1" dirty="0">
                          <a:latin typeface="Times New Roman" pitchFamily="18" charset="0"/>
                          <a:ea typeface="Times New Roman"/>
                          <a:cs typeface="Times New Roman" pitchFamily="18" charset="0"/>
                        </a:rPr>
                        <a:t>)</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127000" algn="ctr">
                        <a:lnSpc>
                          <a:spcPct val="115000"/>
                        </a:lnSpc>
                        <a:spcBef>
                          <a:spcPts val="0"/>
                        </a:spcBef>
                        <a:spcAft>
                          <a:spcPts val="0"/>
                        </a:spcAft>
                      </a:pPr>
                      <a:r>
                        <a:rPr lang="en-US" sz="2400" dirty="0">
                          <a:latin typeface="Times New Roman" pitchFamily="18" charset="0"/>
                          <a:ea typeface="Times New Roman"/>
                          <a:cs typeface="Times New Roman" pitchFamily="18" charset="0"/>
                        </a:rPr>
                        <a:t>34.625</a:t>
                      </a:r>
                    </a:p>
                  </a:txBody>
                  <a:tcPr marL="0" marR="0" marT="0" marB="0" anchor="b"/>
                </a:tc>
                <a:tc>
                  <a:txBody>
                    <a:bodyPr/>
                    <a:lstStyle/>
                    <a:p>
                      <a:pPr marL="5969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33.6</a:t>
                      </a:r>
                    </a:p>
                  </a:txBody>
                  <a:tcPr marL="0" marR="0" marT="0" marB="0" anchor="b"/>
                </a:tc>
              </a:tr>
            </a:tbl>
          </a:graphicData>
        </a:graphic>
      </p:graphicFrame>
      <p:sp>
        <p:nvSpPr>
          <p:cNvPr id="276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651"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304800" y="228600"/>
          <a:ext cx="7162800" cy="4267204"/>
        </p:xfrm>
        <a:graphic>
          <a:graphicData uri="http://schemas.openxmlformats.org/drawingml/2006/table">
            <a:tbl>
              <a:tblPr firstRow="1" bandRow="1">
                <a:tableStyleId>{5C22544A-7EE6-4342-B048-85BDC9FD1C3A}</a:tableStyleId>
              </a:tblPr>
              <a:tblGrid>
                <a:gridCol w="2387600"/>
                <a:gridCol w="2387600"/>
                <a:gridCol w="2387600"/>
              </a:tblGrid>
              <a:tr h="348108">
                <a:tc>
                  <a:txBody>
                    <a:bodyPr/>
                    <a:lstStyle/>
                    <a:p>
                      <a:pPr marL="0" marR="381000" algn="ctr">
                        <a:lnSpc>
                          <a:spcPct val="115000"/>
                        </a:lnSpc>
                        <a:spcBef>
                          <a:spcPts val="0"/>
                        </a:spcBef>
                        <a:spcAft>
                          <a:spcPts val="0"/>
                        </a:spcAft>
                      </a:pPr>
                      <a:endParaRPr lang="en-US" sz="1100" dirty="0">
                        <a:latin typeface="Calibri"/>
                        <a:ea typeface="Times New Roman"/>
                        <a:cs typeface="Times New Roman"/>
                      </a:endParaRPr>
                    </a:p>
                  </a:txBody>
                  <a:tcPr marL="0" marR="0" marT="0" marB="0" anchor="b"/>
                </a:tc>
                <a:tc>
                  <a:txBody>
                    <a:bodyPr/>
                    <a:lstStyle/>
                    <a:p>
                      <a:pPr marL="0" marR="127000" algn="ctr">
                        <a:lnSpc>
                          <a:spcPct val="115000"/>
                        </a:lnSpc>
                        <a:spcBef>
                          <a:spcPts val="0"/>
                        </a:spcBef>
                        <a:spcAft>
                          <a:spcPts val="0"/>
                        </a:spcAft>
                      </a:pPr>
                      <a:endParaRPr lang="en-US" sz="1100">
                        <a:latin typeface="Calibri"/>
                        <a:ea typeface="Times New Roman"/>
                        <a:cs typeface="Times New Roman"/>
                      </a:endParaRPr>
                    </a:p>
                  </a:txBody>
                  <a:tcPr marL="0" marR="0" marT="0" marB="0" anchor="b"/>
                </a:tc>
                <a:tc>
                  <a:txBody>
                    <a:bodyPr/>
                    <a:lstStyle/>
                    <a:p>
                      <a:pPr marL="596900" marR="0" algn="ctr">
                        <a:lnSpc>
                          <a:spcPct val="115000"/>
                        </a:lnSpc>
                        <a:spcBef>
                          <a:spcPts val="0"/>
                        </a:spcBef>
                        <a:spcAft>
                          <a:spcPts val="0"/>
                        </a:spcAft>
                      </a:pPr>
                      <a:endParaRPr lang="en-US" sz="1100" dirty="0">
                        <a:latin typeface="Calibri"/>
                        <a:ea typeface="Times New Roman"/>
                        <a:cs typeface="Times New Roman"/>
                      </a:endParaRPr>
                    </a:p>
                  </a:txBody>
                  <a:tcPr marL="0" marR="0" marT="0" marB="0" anchor="b"/>
                </a:tc>
              </a:tr>
              <a:tr h="489887">
                <a:tc>
                  <a:txBody>
                    <a:bodyPr/>
                    <a:lstStyle/>
                    <a:p>
                      <a:pPr marL="0" marR="355600" algn="ctr">
                        <a:lnSpc>
                          <a:spcPct val="115000"/>
                        </a:lnSpc>
                        <a:spcBef>
                          <a:spcPts val="0"/>
                        </a:spcBef>
                        <a:spcAft>
                          <a:spcPts val="0"/>
                        </a:spcAft>
                      </a:pPr>
                      <a:r>
                        <a:rPr lang="en-US" sz="2400" b="1" dirty="0">
                          <a:latin typeface="Times New Roman" pitchFamily="18" charset="0"/>
                          <a:ea typeface="Times New Roman"/>
                          <a:cs typeface="Times New Roman" pitchFamily="18" charset="0"/>
                        </a:rPr>
                        <a:t>Components</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190500" marR="0" algn="ctr">
                        <a:lnSpc>
                          <a:spcPct val="115000"/>
                        </a:lnSpc>
                        <a:spcBef>
                          <a:spcPts val="0"/>
                        </a:spcBef>
                        <a:spcAft>
                          <a:spcPts val="0"/>
                        </a:spcAft>
                      </a:pPr>
                      <a:r>
                        <a:rPr lang="en-US" sz="2400" b="1">
                          <a:latin typeface="Times New Roman" pitchFamily="18" charset="0"/>
                          <a:ea typeface="Times New Roman"/>
                          <a:cs typeface="Times New Roman" pitchFamily="18" charset="0"/>
                        </a:rPr>
                        <a:t>In (Kg/hr)</a:t>
                      </a:r>
                      <a:endParaRPr lang="en-US" sz="2400">
                        <a:latin typeface="Times New Roman" pitchFamily="18" charset="0"/>
                        <a:ea typeface="Times New Roman"/>
                        <a:cs typeface="Times New Roman" pitchFamily="18" charset="0"/>
                      </a:endParaRPr>
                    </a:p>
                  </a:txBody>
                  <a:tcPr marL="0" marR="0" marT="0" marB="0" anchor="b"/>
                </a:tc>
                <a:tc>
                  <a:txBody>
                    <a:bodyPr/>
                    <a:lstStyle/>
                    <a:p>
                      <a:pPr marL="711200" marR="0" algn="ctr">
                        <a:lnSpc>
                          <a:spcPct val="115000"/>
                        </a:lnSpc>
                        <a:spcBef>
                          <a:spcPts val="0"/>
                        </a:spcBef>
                        <a:spcAft>
                          <a:spcPts val="0"/>
                        </a:spcAft>
                      </a:pPr>
                      <a:r>
                        <a:rPr lang="en-US" sz="2400" b="1">
                          <a:latin typeface="Times New Roman" pitchFamily="18" charset="0"/>
                          <a:ea typeface="Times New Roman"/>
                          <a:cs typeface="Times New Roman" pitchFamily="18" charset="0"/>
                        </a:rPr>
                        <a:t>Out (Kg/hr)</a:t>
                      </a:r>
                      <a:endParaRPr lang="en-US" sz="2400">
                        <a:latin typeface="Times New Roman" pitchFamily="18" charset="0"/>
                        <a:ea typeface="Times New Roman"/>
                        <a:cs typeface="Times New Roman" pitchFamily="18" charset="0"/>
                      </a:endParaRPr>
                    </a:p>
                  </a:txBody>
                  <a:tcPr marL="0" marR="0" marT="0" marB="0" anchor="b"/>
                </a:tc>
              </a:tr>
              <a:tr h="489887">
                <a:tc>
                  <a:txBody>
                    <a:bodyPr/>
                    <a:lstStyle/>
                    <a:p>
                      <a:pPr marL="0" marR="342900" algn="ctr">
                        <a:lnSpc>
                          <a:spcPct val="115000"/>
                        </a:lnSpc>
                        <a:spcBef>
                          <a:spcPts val="0"/>
                        </a:spcBef>
                        <a:spcAft>
                          <a:spcPts val="0"/>
                        </a:spcAft>
                      </a:pPr>
                      <a:r>
                        <a:rPr lang="en-US" sz="2400" dirty="0">
                          <a:latin typeface="Times New Roman" pitchFamily="18" charset="0"/>
                          <a:ea typeface="Times New Roman"/>
                          <a:cs typeface="Times New Roman" pitchFamily="18" charset="0"/>
                        </a:rPr>
                        <a:t>Benzene</a:t>
                      </a:r>
                    </a:p>
                  </a:txBody>
                  <a:tcPr marL="0" marR="0" marT="0" marB="0" anchor="b"/>
                </a:tc>
                <a:tc>
                  <a:txBody>
                    <a:bodyPr/>
                    <a:lstStyle/>
                    <a:p>
                      <a:pPr marL="190500" marR="0" algn="ctr">
                        <a:lnSpc>
                          <a:spcPct val="115000"/>
                        </a:lnSpc>
                        <a:spcBef>
                          <a:spcPts val="0"/>
                        </a:spcBef>
                        <a:spcAft>
                          <a:spcPts val="0"/>
                        </a:spcAft>
                      </a:pPr>
                      <a:r>
                        <a:rPr lang="en-US" sz="2400">
                          <a:latin typeface="Times New Roman" pitchFamily="18" charset="0"/>
                          <a:ea typeface="Times New Roman"/>
                          <a:cs typeface="Times New Roman" pitchFamily="18" charset="0"/>
                        </a:rPr>
                        <a:t>78</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0.02</a:t>
                      </a:r>
                    </a:p>
                  </a:txBody>
                  <a:tcPr marL="0" marR="0" marT="0" marB="0" anchor="b"/>
                </a:tc>
              </a:tr>
              <a:tr h="489887">
                <a:tc>
                  <a:txBody>
                    <a:bodyPr/>
                    <a:lstStyle/>
                    <a:p>
                      <a:pPr marL="0" marR="355600" algn="ctr">
                        <a:lnSpc>
                          <a:spcPct val="115000"/>
                        </a:lnSpc>
                        <a:spcBef>
                          <a:spcPts val="0"/>
                        </a:spcBef>
                        <a:spcAft>
                          <a:spcPts val="0"/>
                        </a:spcAft>
                      </a:pPr>
                      <a:r>
                        <a:rPr lang="en-US" sz="2400" dirty="0" err="1">
                          <a:latin typeface="Times New Roman" pitchFamily="18" charset="0"/>
                          <a:ea typeface="Times New Roman"/>
                          <a:cs typeface="Times New Roman" pitchFamily="18" charset="0"/>
                        </a:rPr>
                        <a:t>Cyclohexane</a:t>
                      </a:r>
                      <a:endParaRPr lang="en-US" sz="2400" dirty="0">
                        <a:latin typeface="Times New Roman" pitchFamily="18" charset="0"/>
                        <a:ea typeface="Times New Roman"/>
                        <a:cs typeface="Times New Roman" pitchFamily="18" charset="0"/>
                      </a:endParaRPr>
                    </a:p>
                  </a:txBody>
                  <a:tcPr marL="0" marR="0" marT="0" marB="0" anchor="b"/>
                </a:tc>
                <a:tc>
                  <a:txBody>
                    <a:bodyPr/>
                    <a:lstStyle/>
                    <a:p>
                      <a:pPr marL="190500" marR="0" algn="ctr">
                        <a:lnSpc>
                          <a:spcPct val="115000"/>
                        </a:lnSpc>
                        <a:spcBef>
                          <a:spcPts val="0"/>
                        </a:spcBef>
                        <a:spcAft>
                          <a:spcPts val="0"/>
                        </a:spcAft>
                      </a:pPr>
                      <a:r>
                        <a:rPr lang="en-US" sz="2400">
                          <a:latin typeface="Times New Roman" pitchFamily="18" charset="0"/>
                          <a:ea typeface="Times New Roman"/>
                          <a:cs typeface="Times New Roman" pitchFamily="18" charset="0"/>
                        </a:rPr>
                        <a:t>1583.6</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1667</a:t>
                      </a:r>
                    </a:p>
                  </a:txBody>
                  <a:tcPr marL="0" marR="0" marT="0" marB="0" anchor="b"/>
                </a:tc>
              </a:tr>
              <a:tr h="489887">
                <a:tc>
                  <a:txBody>
                    <a:bodyPr/>
                    <a:lstStyle/>
                    <a:p>
                      <a:pPr marL="0" marR="342900" algn="ctr">
                        <a:lnSpc>
                          <a:spcPct val="115000"/>
                        </a:lnSpc>
                        <a:spcBef>
                          <a:spcPts val="0"/>
                        </a:spcBef>
                        <a:spcAft>
                          <a:spcPts val="0"/>
                        </a:spcAft>
                      </a:pPr>
                      <a:r>
                        <a:rPr lang="en-US" sz="2400" dirty="0">
                          <a:latin typeface="Times New Roman" pitchFamily="18" charset="0"/>
                          <a:ea typeface="Times New Roman"/>
                          <a:cs typeface="Times New Roman" pitchFamily="18" charset="0"/>
                        </a:rPr>
                        <a:t>M.C.P.</a:t>
                      </a:r>
                    </a:p>
                  </a:txBody>
                  <a:tcPr marL="0" marR="0" marT="0" marB="0" anchor="b"/>
                </a:tc>
                <a:tc>
                  <a:txBody>
                    <a:bodyPr/>
                    <a:lstStyle/>
                    <a:p>
                      <a:pPr marL="190500" marR="0" algn="ctr">
                        <a:lnSpc>
                          <a:spcPct val="115000"/>
                        </a:lnSpc>
                        <a:spcBef>
                          <a:spcPts val="0"/>
                        </a:spcBef>
                        <a:spcAft>
                          <a:spcPts val="0"/>
                        </a:spcAft>
                      </a:pPr>
                      <a:r>
                        <a:rPr lang="en-US" sz="2400">
                          <a:latin typeface="Times New Roman" pitchFamily="18" charset="0"/>
                          <a:ea typeface="Times New Roman"/>
                          <a:cs typeface="Times New Roman" pitchFamily="18" charset="0"/>
                        </a:rPr>
                        <a:t>0.4</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0.4</a:t>
                      </a:r>
                    </a:p>
                  </a:txBody>
                  <a:tcPr marL="0" marR="0" marT="0" marB="0" anchor="b"/>
                </a:tc>
              </a:tr>
              <a:tr h="489887">
                <a:tc>
                  <a:txBody>
                    <a:bodyPr/>
                    <a:lstStyle/>
                    <a:p>
                      <a:pPr marL="0" marR="342900" algn="ctr">
                        <a:lnSpc>
                          <a:spcPct val="115000"/>
                        </a:lnSpc>
                        <a:spcBef>
                          <a:spcPts val="0"/>
                        </a:spcBef>
                        <a:spcAft>
                          <a:spcPts val="0"/>
                        </a:spcAft>
                      </a:pPr>
                      <a:r>
                        <a:rPr lang="en-US" sz="2400" dirty="0">
                          <a:latin typeface="Times New Roman" pitchFamily="18" charset="0"/>
                          <a:ea typeface="Times New Roman"/>
                          <a:cs typeface="Times New Roman" pitchFamily="18" charset="0"/>
                        </a:rPr>
                        <a:t>Impurities</a:t>
                      </a:r>
                    </a:p>
                  </a:txBody>
                  <a:tcPr marL="0" marR="0" marT="0" marB="0" anchor="b"/>
                </a:tc>
                <a:tc>
                  <a:txBody>
                    <a:bodyPr/>
                    <a:lstStyle/>
                    <a:p>
                      <a:pPr marL="190500" marR="0" algn="ctr">
                        <a:lnSpc>
                          <a:spcPct val="115000"/>
                        </a:lnSpc>
                        <a:spcBef>
                          <a:spcPts val="0"/>
                        </a:spcBef>
                        <a:spcAft>
                          <a:spcPts val="0"/>
                        </a:spcAft>
                      </a:pPr>
                      <a:r>
                        <a:rPr lang="en-US" sz="2400">
                          <a:latin typeface="Times New Roman" pitchFamily="18" charset="0"/>
                          <a:ea typeface="Times New Roman"/>
                          <a:cs typeface="Times New Roman" pitchFamily="18" charset="0"/>
                        </a:rPr>
                        <a:t>1.7</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1.7</a:t>
                      </a:r>
                    </a:p>
                  </a:txBody>
                  <a:tcPr marL="0" marR="0" marT="0" marB="0" anchor="b"/>
                </a:tc>
              </a:tr>
              <a:tr h="489887">
                <a:tc>
                  <a:txBody>
                    <a:bodyPr/>
                    <a:lstStyle/>
                    <a:p>
                      <a:pPr marL="0" marR="355600" algn="ctr">
                        <a:lnSpc>
                          <a:spcPct val="115000"/>
                        </a:lnSpc>
                        <a:spcBef>
                          <a:spcPts val="0"/>
                        </a:spcBef>
                        <a:spcAft>
                          <a:spcPts val="0"/>
                        </a:spcAft>
                      </a:pPr>
                      <a:r>
                        <a:rPr lang="en-US" sz="2400" dirty="0">
                          <a:latin typeface="Times New Roman" pitchFamily="18" charset="0"/>
                          <a:ea typeface="Times New Roman"/>
                          <a:cs typeface="Times New Roman" pitchFamily="18" charset="0"/>
                        </a:rPr>
                        <a:t>Sulfur</a:t>
                      </a:r>
                    </a:p>
                  </a:txBody>
                  <a:tcPr marL="0" marR="0" marT="0" marB="0" anchor="b"/>
                </a:tc>
                <a:tc>
                  <a:txBody>
                    <a:bodyPr/>
                    <a:lstStyle/>
                    <a:p>
                      <a:pPr marL="1905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Trace</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Trace</a:t>
                      </a:r>
                    </a:p>
                  </a:txBody>
                  <a:tcPr marL="0" marR="0" marT="0" marB="0" anchor="b"/>
                </a:tc>
              </a:tr>
              <a:tr h="489887">
                <a:tc>
                  <a:txBody>
                    <a:bodyPr/>
                    <a:lstStyle/>
                    <a:p>
                      <a:pPr marL="0" marR="342900" algn="ctr">
                        <a:lnSpc>
                          <a:spcPct val="115000"/>
                        </a:lnSpc>
                        <a:spcBef>
                          <a:spcPts val="0"/>
                        </a:spcBef>
                        <a:spcAft>
                          <a:spcPts val="0"/>
                        </a:spcAft>
                      </a:pPr>
                      <a:r>
                        <a:rPr lang="en-US" sz="2400">
                          <a:latin typeface="Times New Roman" pitchFamily="18" charset="0"/>
                          <a:ea typeface="Times New Roman"/>
                          <a:cs typeface="Times New Roman" pitchFamily="18" charset="0"/>
                        </a:rPr>
                        <a:t>Hydrogen</a:t>
                      </a:r>
                    </a:p>
                  </a:txBody>
                  <a:tcPr marL="0" marR="0" marT="0" marB="0" anchor="b"/>
                </a:tc>
                <a:tc>
                  <a:txBody>
                    <a:bodyPr/>
                    <a:lstStyle/>
                    <a:p>
                      <a:pPr marL="1905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36</a:t>
                      </a:r>
                    </a:p>
                  </a:txBody>
                  <a:tcPr marL="0" marR="0" marT="0" marB="0" anchor="b"/>
                </a:tc>
                <a:tc>
                  <a:txBody>
                    <a:bodyPr/>
                    <a:lstStyle/>
                    <a:p>
                      <a:pPr marL="711200" marR="0" algn="ctr">
                        <a:lnSpc>
                          <a:spcPct val="115000"/>
                        </a:lnSpc>
                        <a:spcBef>
                          <a:spcPts val="0"/>
                        </a:spcBef>
                        <a:spcAft>
                          <a:spcPts val="0"/>
                        </a:spcAft>
                      </a:pPr>
                      <a:r>
                        <a:rPr lang="en-US" sz="2400">
                          <a:latin typeface="Times New Roman" pitchFamily="18" charset="0"/>
                          <a:ea typeface="Times New Roman"/>
                          <a:cs typeface="Times New Roman" pitchFamily="18" charset="0"/>
                        </a:rPr>
                        <a:t>30</a:t>
                      </a:r>
                    </a:p>
                  </a:txBody>
                  <a:tcPr marL="0" marR="0" marT="0" marB="0" anchor="b"/>
                </a:tc>
              </a:tr>
              <a:tr h="489887">
                <a:tc>
                  <a:txBody>
                    <a:bodyPr/>
                    <a:lstStyle/>
                    <a:p>
                      <a:pPr marL="0" marR="342900" algn="ctr">
                        <a:lnSpc>
                          <a:spcPct val="115000"/>
                        </a:lnSpc>
                        <a:spcBef>
                          <a:spcPts val="0"/>
                        </a:spcBef>
                        <a:spcAft>
                          <a:spcPts val="0"/>
                        </a:spcAft>
                      </a:pPr>
                      <a:r>
                        <a:rPr lang="en-US" sz="2400">
                          <a:latin typeface="Times New Roman" pitchFamily="18" charset="0"/>
                          <a:ea typeface="Times New Roman"/>
                          <a:cs typeface="Times New Roman" pitchFamily="18" charset="0"/>
                        </a:rPr>
                        <a:t>Carbon dioxide</a:t>
                      </a:r>
                    </a:p>
                  </a:txBody>
                  <a:tcPr marL="0" marR="0" marT="0" marB="0" anchor="b"/>
                </a:tc>
                <a:tc>
                  <a:txBody>
                    <a:bodyPr/>
                    <a:lstStyle/>
                    <a:p>
                      <a:pPr marL="1905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0.06</a:t>
                      </a:r>
                    </a:p>
                  </a:txBody>
                  <a:tcPr marL="0" marR="0" marT="0" marB="0" anchor="b"/>
                </a:tc>
                <a:tc>
                  <a:txBody>
                    <a:bodyPr/>
                    <a:lstStyle/>
                    <a:p>
                      <a:pPr marL="7112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0.06</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sz="3200" b="1" u="sng" smtClean="0">
                <a:solidFill>
                  <a:schemeClr val="bg1">
                    <a:lumMod val="95000"/>
                    <a:lumOff val="5000"/>
                  </a:schemeClr>
                </a:solidFill>
                <a:latin typeface="Times New Roman" pitchFamily="18" charset="0"/>
                <a:cs typeface="Times New Roman" pitchFamily="18" charset="0"/>
              </a:rPr>
              <a:t>BALANCE ACROSS FLASH DRUM (V-O1)</a:t>
            </a:r>
            <a:endParaRPr lang="en-US" sz="3200" dirty="0">
              <a:solidFill>
                <a:schemeClr val="bg1">
                  <a:lumMod val="95000"/>
                  <a:lumOff val="5000"/>
                </a:schemeClr>
              </a:solidFill>
              <a:latin typeface="Times New Roman" pitchFamily="18" charset="0"/>
              <a:cs typeface="Times New Roman" pitchFamily="18" charset="0"/>
            </a:endParaRPr>
          </a:p>
        </p:txBody>
      </p:sp>
      <p:pic>
        <p:nvPicPr>
          <p:cNvPr id="26625" name="Picture 1"/>
          <p:cNvPicPr>
            <a:picLocks noChangeAspect="1" noChangeArrowheads="1"/>
          </p:cNvPicPr>
          <p:nvPr/>
        </p:nvPicPr>
        <p:blipFill>
          <a:blip r:embed="rId2"/>
          <a:srcRect/>
          <a:stretch>
            <a:fillRect/>
          </a:stretch>
        </p:blipFill>
        <p:spPr bwMode="auto">
          <a:xfrm>
            <a:off x="304800" y="1524000"/>
            <a:ext cx="7772399" cy="49530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304800"/>
          <a:ext cx="7086601" cy="5562596"/>
        </p:xfrm>
        <a:graphic>
          <a:graphicData uri="http://schemas.openxmlformats.org/drawingml/2006/table">
            <a:tbl>
              <a:tblPr firstRow="1" bandRow="1">
                <a:tableStyleId>{5C22544A-7EE6-4342-B048-85BDC9FD1C3A}</a:tableStyleId>
              </a:tblPr>
              <a:tblGrid>
                <a:gridCol w="1873469"/>
                <a:gridCol w="1303283"/>
                <a:gridCol w="1303283"/>
                <a:gridCol w="1303283"/>
                <a:gridCol w="1303283"/>
              </a:tblGrid>
              <a:tr h="427892">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gridSpan="2">
                  <a:txBody>
                    <a:bodyPr/>
                    <a:lstStyle/>
                    <a:p>
                      <a:pPr marL="685800" marR="0">
                        <a:lnSpc>
                          <a:spcPct val="115000"/>
                        </a:lnSpc>
                        <a:spcBef>
                          <a:spcPts val="0"/>
                        </a:spcBef>
                        <a:spcAft>
                          <a:spcPts val="0"/>
                        </a:spcAft>
                      </a:pPr>
                      <a:r>
                        <a:rPr lang="en-US" sz="2000" b="1">
                          <a:latin typeface="Times New Roman" pitchFamily="18" charset="0"/>
                          <a:ea typeface="Times New Roman"/>
                          <a:cs typeface="Times New Roman" pitchFamily="18" charset="0"/>
                        </a:rPr>
                        <a:t>V-O1</a:t>
                      </a: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427892">
                <a:tc>
                  <a:txBody>
                    <a:bodyPr/>
                    <a:lstStyle/>
                    <a:p>
                      <a:pPr marL="0" marR="38100" algn="ctr">
                        <a:lnSpc>
                          <a:spcPct val="115000"/>
                        </a:lnSpc>
                        <a:spcBef>
                          <a:spcPts val="0"/>
                        </a:spcBef>
                        <a:spcAft>
                          <a:spcPts val="0"/>
                        </a:spcAft>
                      </a:pPr>
                      <a:r>
                        <a:rPr lang="en-US" sz="2000" b="1">
                          <a:latin typeface="Times New Roman" pitchFamily="18" charset="0"/>
                          <a:ea typeface="Times New Roman"/>
                          <a:cs typeface="Times New Roman" pitchFamily="18" charset="0"/>
                        </a:rPr>
                        <a:t>Components</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dirty="0">
                          <a:latin typeface="Times New Roman" pitchFamily="18" charset="0"/>
                          <a:ea typeface="Times New Roman"/>
                          <a:cs typeface="Times New Roman" pitchFamily="18" charset="0"/>
                        </a:rPr>
                        <a:t>In (Kg/hr)</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Out (Kg/hr)</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427892">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203200" marR="0">
                        <a:lnSpc>
                          <a:spcPct val="115000"/>
                        </a:lnSpc>
                        <a:spcBef>
                          <a:spcPts val="0"/>
                        </a:spcBef>
                        <a:spcAft>
                          <a:spcPts val="0"/>
                        </a:spcAft>
                      </a:pPr>
                      <a:r>
                        <a:rPr lang="en-US" sz="2000" b="1" dirty="0">
                          <a:latin typeface="Times New Roman" pitchFamily="18" charset="0"/>
                          <a:ea typeface="Times New Roman"/>
                          <a:cs typeface="Times New Roman" pitchFamily="18" charset="0"/>
                        </a:rPr>
                        <a:t>Liquid</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Purge</a:t>
                      </a:r>
                      <a:endParaRPr lang="en-US" sz="2000">
                        <a:latin typeface="Times New Roman" pitchFamily="18" charset="0"/>
                        <a:ea typeface="Times New Roman"/>
                        <a:cs typeface="Times New Roman" pitchFamily="18" charset="0"/>
                      </a:endParaRPr>
                    </a:p>
                  </a:txBody>
                  <a:tcPr marL="0" marR="0" marT="0" marB="0" anchor="b"/>
                </a:tc>
                <a:tc>
                  <a:txBody>
                    <a:bodyPr/>
                    <a:lstStyle/>
                    <a:p>
                      <a:pPr marL="114300" marR="0">
                        <a:lnSpc>
                          <a:spcPct val="115000"/>
                        </a:lnSpc>
                        <a:spcBef>
                          <a:spcPts val="0"/>
                        </a:spcBef>
                        <a:spcAft>
                          <a:spcPts val="0"/>
                        </a:spcAft>
                      </a:pPr>
                      <a:r>
                        <a:rPr lang="en-US" sz="2000" b="1">
                          <a:latin typeface="Times New Roman" pitchFamily="18" charset="0"/>
                          <a:ea typeface="Times New Roman"/>
                          <a:cs typeface="Times New Roman" pitchFamily="18" charset="0"/>
                        </a:rPr>
                        <a:t>Recycle</a:t>
                      </a:r>
                      <a:endParaRPr lang="en-US" sz="2000">
                        <a:latin typeface="Times New Roman" pitchFamily="18" charset="0"/>
                        <a:ea typeface="Times New Roman"/>
                        <a:cs typeface="Times New Roman" pitchFamily="18" charset="0"/>
                      </a:endParaRP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Benzene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1.7</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0.02</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c>
                  <a:txBody>
                    <a:bodyPr/>
                    <a:lstStyle/>
                    <a:p>
                      <a:pPr marL="2540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Cyclohexane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1666.545</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1666.5</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c>
                  <a:txBody>
                    <a:bodyPr/>
                    <a:lstStyle/>
                    <a:p>
                      <a:pPr marL="2540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r>
              <a:tr h="427892">
                <a:tc>
                  <a:txBody>
                    <a:bodyPr/>
                    <a:lstStyle/>
                    <a:p>
                      <a:pPr marL="0" marR="50800" algn="ctr">
                        <a:lnSpc>
                          <a:spcPct val="115000"/>
                        </a:lnSpc>
                        <a:spcBef>
                          <a:spcPts val="0"/>
                        </a:spcBef>
                        <a:spcAft>
                          <a:spcPts val="0"/>
                        </a:spcAft>
                      </a:pPr>
                      <a:r>
                        <a:rPr lang="en-US" sz="2000">
                          <a:latin typeface="Times New Roman" pitchFamily="18" charset="0"/>
                          <a:ea typeface="Times New Roman"/>
                          <a:cs typeface="Times New Roman" pitchFamily="18" charset="0"/>
                        </a:rPr>
                        <a:t>M.C.P.</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0.4</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0.4</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c>
                  <a:txBody>
                    <a:bodyPr/>
                    <a:lstStyle/>
                    <a:p>
                      <a:pPr marL="2540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Impurities</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1.7</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1.7</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c>
                  <a:txBody>
                    <a:bodyPr/>
                    <a:lstStyle/>
                    <a:p>
                      <a:pPr marL="25400" marR="0" algn="ctr">
                        <a:lnSpc>
                          <a:spcPct val="115000"/>
                        </a:lnSpc>
                        <a:spcBef>
                          <a:spcPts val="0"/>
                        </a:spcBef>
                        <a:spcAft>
                          <a:spcPts val="0"/>
                        </a:spcAft>
                      </a:pPr>
                      <a:r>
                        <a:rPr lang="en-US" sz="2000">
                          <a:latin typeface="Times New Roman" pitchFamily="18" charset="0"/>
                          <a:ea typeface="Times New Roman"/>
                          <a:cs typeface="Times New Roman" pitchFamily="18" charset="0"/>
                        </a:rPr>
                        <a:t>-</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Sulfur</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Trace</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a:t>
                      </a:r>
                    </a:p>
                  </a:txBody>
                  <a:tcPr marL="0" marR="0" marT="0" marB="0" anchor="b"/>
                </a:tc>
              </a:tr>
              <a:tr h="427892">
                <a:tc>
                  <a:txBody>
                    <a:bodyPr/>
                    <a:lstStyle/>
                    <a:p>
                      <a:pPr marL="0" marR="25400" algn="ctr">
                        <a:lnSpc>
                          <a:spcPct val="115000"/>
                        </a:lnSpc>
                        <a:spcBef>
                          <a:spcPts val="0"/>
                        </a:spcBef>
                        <a:spcAft>
                          <a:spcPts val="0"/>
                        </a:spcAft>
                      </a:pPr>
                      <a:r>
                        <a:rPr lang="en-US" sz="2000">
                          <a:latin typeface="Times New Roman" pitchFamily="18" charset="0"/>
                          <a:ea typeface="Times New Roman"/>
                          <a:cs typeface="Times New Roman" pitchFamily="18" charset="0"/>
                        </a:rPr>
                        <a:t>Hydrogen</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30</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0.498</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16</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13.25</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Carbon dioxide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0.06</a:t>
                      </a:r>
                    </a:p>
                  </a:txBody>
                  <a:tcPr marL="0" marR="0" marT="0" marB="0" anchor="b"/>
                </a:tc>
                <a:tc>
                  <a:txBody>
                    <a:bodyPr/>
                    <a:lstStyle/>
                    <a:p>
                      <a:pPr marL="0" marR="0" algn="ctr">
                        <a:lnSpc>
                          <a:spcPct val="115000"/>
                        </a:lnSpc>
                        <a:spcBef>
                          <a:spcPts val="0"/>
                        </a:spcBef>
                        <a:spcAft>
                          <a:spcPts val="0"/>
                        </a:spcAft>
                      </a:pPr>
                      <a:r>
                        <a:rPr lang="en-US" sz="2000" baseline="30000">
                          <a:latin typeface="Times New Roman" pitchFamily="18" charset="0"/>
                          <a:ea typeface="Times New Roman"/>
                          <a:cs typeface="Times New Roman" pitchFamily="18" charset="0"/>
                        </a:rPr>
                        <a:t>6-</a:t>
                      </a:r>
                      <a:r>
                        <a:rPr lang="en-US" sz="2000">
                          <a:latin typeface="Times New Roman" pitchFamily="18" charset="0"/>
                          <a:ea typeface="Times New Roman"/>
                          <a:cs typeface="Times New Roman" pitchFamily="18" charset="0"/>
                        </a:rPr>
                        <a:t>10x6.6</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0.03</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0.025</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Carbonmonoxide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0.04</a:t>
                      </a:r>
                    </a:p>
                  </a:txBody>
                  <a:tcPr marL="0" marR="0" marT="0" marB="0" anchor="b"/>
                </a:tc>
                <a:tc>
                  <a:txBody>
                    <a:bodyPr/>
                    <a:lstStyle/>
                    <a:p>
                      <a:pPr marL="0" marR="0" algn="ctr">
                        <a:lnSpc>
                          <a:spcPct val="115000"/>
                        </a:lnSpc>
                        <a:spcBef>
                          <a:spcPts val="0"/>
                        </a:spcBef>
                        <a:spcAft>
                          <a:spcPts val="0"/>
                        </a:spcAft>
                      </a:pPr>
                      <a:r>
                        <a:rPr lang="en-US" sz="2000" baseline="30000">
                          <a:latin typeface="Times New Roman" pitchFamily="18" charset="0"/>
                          <a:ea typeface="Times New Roman"/>
                          <a:cs typeface="Times New Roman" pitchFamily="18" charset="0"/>
                        </a:rPr>
                        <a:t>6-</a:t>
                      </a:r>
                      <a:r>
                        <a:rPr lang="en-US" sz="2000">
                          <a:latin typeface="Times New Roman" pitchFamily="18" charset="0"/>
                          <a:ea typeface="Times New Roman"/>
                          <a:cs typeface="Times New Roman" pitchFamily="18" charset="0"/>
                        </a:rPr>
                        <a:t>10x4.2</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0.02</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0.0167</a:t>
                      </a:r>
                    </a:p>
                  </a:txBody>
                  <a:tcPr marL="0" marR="0" marT="0" marB="0" anchor="b"/>
                </a:tc>
              </a:tr>
              <a:tr h="427892">
                <a:tc>
                  <a:txBody>
                    <a:bodyPr/>
                    <a:lstStyle/>
                    <a:p>
                      <a:pPr marL="0" marR="38100" algn="ctr">
                        <a:lnSpc>
                          <a:spcPct val="115000"/>
                        </a:lnSpc>
                        <a:spcBef>
                          <a:spcPts val="0"/>
                        </a:spcBef>
                        <a:spcAft>
                          <a:spcPts val="0"/>
                        </a:spcAft>
                      </a:pPr>
                      <a:r>
                        <a:rPr lang="en-US" sz="2000">
                          <a:latin typeface="Times New Roman" pitchFamily="18" charset="0"/>
                          <a:ea typeface="Times New Roman"/>
                          <a:cs typeface="Times New Roman" pitchFamily="18" charset="0"/>
                        </a:rPr>
                        <a:t>Methane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26.0</a:t>
                      </a:r>
                    </a:p>
                  </a:txBody>
                  <a:tcPr marL="0" marR="0" marT="0" marB="0" anchor="b"/>
                </a:tc>
                <a:tc>
                  <a:txBody>
                    <a:bodyPr/>
                    <a:lstStyle/>
                    <a:p>
                      <a:pPr marL="0" marR="0" algn="ctr">
                        <a:lnSpc>
                          <a:spcPct val="115000"/>
                        </a:lnSpc>
                        <a:spcBef>
                          <a:spcPts val="0"/>
                        </a:spcBef>
                        <a:spcAft>
                          <a:spcPts val="0"/>
                        </a:spcAft>
                      </a:pPr>
                      <a:r>
                        <a:rPr lang="en-US" sz="2000" baseline="30000">
                          <a:latin typeface="Times New Roman" pitchFamily="18" charset="0"/>
                          <a:ea typeface="Times New Roman"/>
                          <a:cs typeface="Times New Roman" pitchFamily="18" charset="0"/>
                        </a:rPr>
                        <a:t>3-</a:t>
                      </a:r>
                      <a:r>
                        <a:rPr lang="en-US" sz="2000">
                          <a:latin typeface="Times New Roman" pitchFamily="18" charset="0"/>
                          <a:ea typeface="Times New Roman"/>
                          <a:cs typeface="Times New Roman" pitchFamily="18" charset="0"/>
                        </a:rPr>
                        <a:t>10x3</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13.14</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11.5</a:t>
                      </a:r>
                    </a:p>
                  </a:txBody>
                  <a:tcPr marL="0" marR="0" marT="0" marB="0" anchor="b"/>
                </a:tc>
              </a:tr>
              <a:tr h="427892">
                <a:tc>
                  <a:txBody>
                    <a:bodyPr/>
                    <a:lstStyle/>
                    <a:p>
                      <a:pPr marL="0" marR="38100" algn="ctr">
                        <a:lnSpc>
                          <a:spcPct val="115000"/>
                        </a:lnSpc>
                        <a:spcBef>
                          <a:spcPts val="0"/>
                        </a:spcBef>
                        <a:spcAft>
                          <a:spcPts val="0"/>
                        </a:spcAft>
                      </a:pPr>
                      <a:r>
                        <a:rPr lang="en-US" sz="2000" b="1">
                          <a:latin typeface="Times New Roman" pitchFamily="18" charset="0"/>
                          <a:ea typeface="Times New Roman"/>
                          <a:cs typeface="Times New Roman" pitchFamily="18" charset="0"/>
                        </a:rPr>
                        <a:t>Total</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1725</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1669</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30</a:t>
                      </a:r>
                    </a:p>
                  </a:txBody>
                  <a:tcPr marL="0" marR="0" marT="0" marB="0" anchor="b"/>
                </a:tc>
                <a:tc>
                  <a:txBody>
                    <a:bodyPr/>
                    <a:lstStyle/>
                    <a:p>
                      <a:pPr marL="2540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25</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372600" cy="1143000"/>
          </a:xfrm>
        </p:spPr>
        <p:txBody>
          <a:bodyPr>
            <a:normAutofit/>
          </a:bodyPr>
          <a:lstStyle/>
          <a:p>
            <a:r>
              <a:rPr sz="3200" smtClean="0">
                <a:solidFill>
                  <a:schemeClr val="bg1">
                    <a:lumMod val="95000"/>
                    <a:lumOff val="5000"/>
                  </a:schemeClr>
                </a:solidFill>
                <a:latin typeface="Times New Roman" pitchFamily="18" charset="0"/>
                <a:cs typeface="Times New Roman" pitchFamily="18" charset="0"/>
              </a:rPr>
              <a:t>BALANCE ACROSS STABILIZATION COLUMN(V-02)</a:t>
            </a:r>
            <a:endParaRPr lang="en-US" sz="3200" dirty="0">
              <a:solidFill>
                <a:schemeClr val="bg1">
                  <a:lumMod val="95000"/>
                  <a:lumOff val="5000"/>
                </a:schemeClr>
              </a:solidFill>
              <a:latin typeface="Times New Roman" pitchFamily="18" charset="0"/>
              <a:cs typeface="Times New Roman" pitchFamily="18" charset="0"/>
            </a:endParaRPr>
          </a:p>
        </p:txBody>
      </p:sp>
      <p:pic>
        <p:nvPicPr>
          <p:cNvPr id="24577" name="Picture 1"/>
          <p:cNvPicPr>
            <a:picLocks noChangeAspect="1" noChangeArrowheads="1"/>
          </p:cNvPicPr>
          <p:nvPr/>
        </p:nvPicPr>
        <p:blipFill>
          <a:blip r:embed="rId2"/>
          <a:srcRect/>
          <a:stretch>
            <a:fillRect/>
          </a:stretch>
        </p:blipFill>
        <p:spPr bwMode="auto">
          <a:xfrm>
            <a:off x="1600200" y="1143000"/>
            <a:ext cx="5029200" cy="5300662"/>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556826"/>
          <a:ext cx="8610600" cy="5615374"/>
        </p:xfrm>
        <a:graphic>
          <a:graphicData uri="http://schemas.openxmlformats.org/drawingml/2006/table">
            <a:tbl>
              <a:tblPr firstRow="1" bandRow="1">
                <a:tableStyleId>{5C22544A-7EE6-4342-B048-85BDC9FD1C3A}</a:tableStyleId>
              </a:tblPr>
              <a:tblGrid>
                <a:gridCol w="2152650"/>
                <a:gridCol w="2152650"/>
                <a:gridCol w="2152650"/>
                <a:gridCol w="2152650"/>
              </a:tblGrid>
              <a:tr h="546320">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254000" marR="0">
                        <a:lnSpc>
                          <a:spcPct val="115000"/>
                        </a:lnSpc>
                        <a:spcBef>
                          <a:spcPts val="0"/>
                        </a:spcBef>
                        <a:spcAft>
                          <a:spcPts val="0"/>
                        </a:spcAft>
                      </a:pPr>
                      <a:r>
                        <a:rPr lang="en-US" sz="2400" b="1">
                          <a:latin typeface="Times New Roman" pitchFamily="18" charset="0"/>
                          <a:ea typeface="Times New Roman"/>
                          <a:cs typeface="Times New Roman" pitchFamily="18" charset="0"/>
                        </a:rPr>
                        <a:t>V-O2</a:t>
                      </a: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r>
              <a:tr h="502526">
                <a:tc>
                  <a:txBody>
                    <a:bodyPr/>
                    <a:lstStyle/>
                    <a:p>
                      <a:pPr marL="0" marR="38100" algn="ctr">
                        <a:lnSpc>
                          <a:spcPct val="115000"/>
                        </a:lnSpc>
                        <a:spcBef>
                          <a:spcPts val="0"/>
                        </a:spcBef>
                        <a:spcAft>
                          <a:spcPts val="0"/>
                        </a:spcAft>
                      </a:pPr>
                      <a:r>
                        <a:rPr lang="en-US" sz="2400" b="1">
                          <a:latin typeface="Times New Roman" pitchFamily="18" charset="0"/>
                          <a:ea typeface="Times New Roman"/>
                          <a:cs typeface="Times New Roman" pitchFamily="18" charset="0"/>
                        </a:rPr>
                        <a:t>Components</a:t>
                      </a:r>
                      <a:endParaRPr lang="en-US" sz="2400">
                        <a:latin typeface="Times New Roman" pitchFamily="18" charset="0"/>
                        <a:ea typeface="Times New Roman"/>
                        <a:cs typeface="Times New Roman" pitchFamily="18" charset="0"/>
                      </a:endParaRPr>
                    </a:p>
                  </a:txBody>
                  <a:tcPr marL="0" marR="0" marT="0" marB="0" anchor="b"/>
                </a:tc>
                <a:tc>
                  <a:txBody>
                    <a:bodyPr/>
                    <a:lstStyle/>
                    <a:p>
                      <a:pPr marL="127000" marR="0">
                        <a:lnSpc>
                          <a:spcPct val="115000"/>
                        </a:lnSpc>
                        <a:spcBef>
                          <a:spcPts val="0"/>
                        </a:spcBef>
                        <a:spcAft>
                          <a:spcPts val="0"/>
                        </a:spcAft>
                      </a:pPr>
                      <a:r>
                        <a:rPr lang="en-US" sz="2400" b="1" dirty="0">
                          <a:latin typeface="Times New Roman" pitchFamily="18" charset="0"/>
                          <a:ea typeface="Times New Roman"/>
                          <a:cs typeface="Times New Roman" pitchFamily="18" charset="0"/>
                        </a:rPr>
                        <a:t>In (Kg/hr)</a:t>
                      </a:r>
                      <a:endParaRPr lang="en-US" sz="2400" dirty="0">
                        <a:latin typeface="Times New Roman" pitchFamily="18" charset="0"/>
                        <a:ea typeface="Times New Roman"/>
                        <a:cs typeface="Times New Roman" pitchFamily="18" charset="0"/>
                      </a:endParaRPr>
                    </a:p>
                  </a:txBody>
                  <a:tcPr marL="0" marR="0" marT="0" marB="0" anchor="b"/>
                </a:tc>
                <a:tc gridSpan="2">
                  <a:txBody>
                    <a:bodyPr/>
                    <a:lstStyle/>
                    <a:p>
                      <a:pPr marL="533400" marR="0">
                        <a:lnSpc>
                          <a:spcPct val="115000"/>
                        </a:lnSpc>
                        <a:spcBef>
                          <a:spcPts val="0"/>
                        </a:spcBef>
                        <a:spcAft>
                          <a:spcPts val="0"/>
                        </a:spcAft>
                      </a:pPr>
                      <a:r>
                        <a:rPr lang="en-US" sz="2400" b="1">
                          <a:latin typeface="Times New Roman" pitchFamily="18" charset="0"/>
                          <a:ea typeface="Times New Roman"/>
                          <a:cs typeface="Times New Roman" pitchFamily="18" charset="0"/>
                        </a:rPr>
                        <a:t>Out (Kg/hr)</a:t>
                      </a:r>
                      <a:endParaRPr lang="en-US" sz="24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r>
              <a:tr h="546320">
                <a:tc>
                  <a:txBody>
                    <a:bodyPr/>
                    <a:lstStyle/>
                    <a:p>
                      <a:pPr marL="0" marR="0">
                        <a:lnSpc>
                          <a:spcPct val="115000"/>
                        </a:lnSpc>
                        <a:spcBef>
                          <a:spcPts val="0"/>
                        </a:spcBef>
                        <a:spcAft>
                          <a:spcPts val="0"/>
                        </a:spcAft>
                      </a:pP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400" dirty="0">
                        <a:latin typeface="Times New Roman" pitchFamily="18" charset="0"/>
                        <a:ea typeface="Times New Roman"/>
                        <a:cs typeface="Times New Roman" pitchFamily="18" charset="0"/>
                      </a:endParaRPr>
                    </a:p>
                  </a:txBody>
                  <a:tcPr marL="0" marR="0" marT="0" marB="0" anchor="b"/>
                </a:tc>
                <a:tc>
                  <a:txBody>
                    <a:bodyPr/>
                    <a:lstStyle/>
                    <a:p>
                      <a:pPr marL="177800" marR="0">
                        <a:lnSpc>
                          <a:spcPct val="115000"/>
                        </a:lnSpc>
                        <a:spcBef>
                          <a:spcPts val="0"/>
                        </a:spcBef>
                        <a:spcAft>
                          <a:spcPts val="0"/>
                        </a:spcAft>
                      </a:pPr>
                      <a:r>
                        <a:rPr lang="en-US" sz="2400" b="1">
                          <a:latin typeface="Times New Roman" pitchFamily="18" charset="0"/>
                          <a:ea typeface="Times New Roman"/>
                          <a:cs typeface="Times New Roman" pitchFamily="18" charset="0"/>
                        </a:rPr>
                        <a:t>Bottoms</a:t>
                      </a:r>
                      <a:endParaRPr lang="en-US" sz="2400">
                        <a:latin typeface="Times New Roman" pitchFamily="18" charset="0"/>
                        <a:ea typeface="Times New Roman"/>
                        <a:cs typeface="Times New Roman" pitchFamily="18" charset="0"/>
                      </a:endParaRPr>
                    </a:p>
                  </a:txBody>
                  <a:tcPr marL="0" marR="0" marT="0" marB="0" anchor="b"/>
                </a:tc>
                <a:tc>
                  <a:txBody>
                    <a:bodyPr/>
                    <a:lstStyle/>
                    <a:p>
                      <a:pPr marL="127000" marR="0">
                        <a:lnSpc>
                          <a:spcPct val="115000"/>
                        </a:lnSpc>
                        <a:spcBef>
                          <a:spcPts val="0"/>
                        </a:spcBef>
                        <a:spcAft>
                          <a:spcPts val="0"/>
                        </a:spcAft>
                      </a:pPr>
                      <a:r>
                        <a:rPr lang="en-US" sz="2400" b="1">
                          <a:latin typeface="Times New Roman" pitchFamily="18" charset="0"/>
                          <a:ea typeface="Times New Roman"/>
                          <a:cs typeface="Times New Roman" pitchFamily="18" charset="0"/>
                        </a:rPr>
                        <a:t>Overheads</a:t>
                      </a:r>
                      <a:endParaRPr lang="en-US" sz="2400">
                        <a:latin typeface="Times New Roman" pitchFamily="18" charset="0"/>
                        <a:ea typeface="Times New Roman"/>
                        <a:cs typeface="Times New Roman" pitchFamily="18" charset="0"/>
                      </a:endParaRPr>
                    </a:p>
                  </a:txBody>
                  <a:tcPr marL="0" marR="0" marT="0" marB="0" anchor="b"/>
                </a:tc>
              </a:tr>
              <a:tr h="502526">
                <a:tc>
                  <a:txBody>
                    <a:bodyPr/>
                    <a:lstStyle/>
                    <a:p>
                      <a:pPr marL="0" marR="25400" algn="ctr">
                        <a:lnSpc>
                          <a:spcPct val="115000"/>
                        </a:lnSpc>
                        <a:spcBef>
                          <a:spcPts val="0"/>
                        </a:spcBef>
                        <a:spcAft>
                          <a:spcPts val="0"/>
                        </a:spcAft>
                      </a:pPr>
                      <a:r>
                        <a:rPr lang="en-US" sz="2400">
                          <a:latin typeface="Times New Roman" pitchFamily="18" charset="0"/>
                          <a:ea typeface="Times New Roman"/>
                          <a:cs typeface="Times New Roman" pitchFamily="18" charset="0"/>
                        </a:rPr>
                        <a:t>Benzene</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0.02</a:t>
                      </a:r>
                    </a:p>
                  </a:txBody>
                  <a:tcPr marL="0" marR="0" marT="0" marB="0" anchor="b"/>
                </a:tc>
                <a:tc>
                  <a:txBody>
                    <a:bodyPr/>
                    <a:lstStyle/>
                    <a:p>
                      <a:pPr marL="0" marR="0" algn="ctr">
                        <a:lnSpc>
                          <a:spcPts val="1655"/>
                        </a:lnSpc>
                        <a:spcBef>
                          <a:spcPts val="0"/>
                        </a:spcBef>
                        <a:spcAft>
                          <a:spcPts val="0"/>
                        </a:spcAft>
                      </a:pPr>
                      <a:r>
                        <a:rPr lang="en-US" sz="2400">
                          <a:latin typeface="Times New Roman" pitchFamily="18" charset="0"/>
                          <a:ea typeface="Times New Roman"/>
                          <a:cs typeface="Times New Roman" pitchFamily="18" charset="0"/>
                        </a:rPr>
                        <a:t>5.18X10</a:t>
                      </a:r>
                      <a:r>
                        <a:rPr lang="en-US" sz="2400" baseline="30000">
                          <a:latin typeface="Times New Roman" pitchFamily="18" charset="0"/>
                          <a:ea typeface="Times New Roman"/>
                          <a:cs typeface="Times New Roman" pitchFamily="18" charset="0"/>
                        </a:rPr>
                        <a:t>-3</a:t>
                      </a:r>
                      <a:endParaRPr lang="en-US" sz="2400">
                        <a:latin typeface="Times New Roman" pitchFamily="18" charset="0"/>
                        <a:ea typeface="Times New Roman"/>
                        <a:cs typeface="Times New Roman" pitchFamily="18" charset="0"/>
                      </a:endParaRPr>
                    </a:p>
                  </a:txBody>
                  <a:tcPr marL="0" marR="0" marT="0" marB="0" anchor="b"/>
                </a:tc>
                <a:tc>
                  <a:txBody>
                    <a:bodyPr/>
                    <a:lstStyle/>
                    <a:p>
                      <a:pPr marL="38100" marR="0" algn="ctr">
                        <a:lnSpc>
                          <a:spcPct val="115000"/>
                        </a:lnSpc>
                        <a:spcBef>
                          <a:spcPts val="0"/>
                        </a:spcBef>
                        <a:spcAft>
                          <a:spcPts val="0"/>
                        </a:spcAft>
                      </a:pPr>
                      <a:r>
                        <a:rPr lang="en-US" sz="2400">
                          <a:latin typeface="Times New Roman" pitchFamily="18" charset="0"/>
                          <a:ea typeface="Times New Roman"/>
                          <a:cs typeface="Times New Roman" pitchFamily="18" charset="0"/>
                        </a:rPr>
                        <a:t>0.01482</a:t>
                      </a:r>
                    </a:p>
                  </a:txBody>
                  <a:tcPr marL="0" marR="0" marT="0" marB="0" anchor="b"/>
                </a:tc>
              </a:tr>
              <a:tr h="502526">
                <a:tc>
                  <a:txBody>
                    <a:bodyPr/>
                    <a:lstStyle/>
                    <a:p>
                      <a:pPr marL="0" marR="38100" algn="ctr">
                        <a:lnSpc>
                          <a:spcPct val="115000"/>
                        </a:lnSpc>
                        <a:spcBef>
                          <a:spcPts val="0"/>
                        </a:spcBef>
                        <a:spcAft>
                          <a:spcPts val="0"/>
                        </a:spcAft>
                      </a:pPr>
                      <a:r>
                        <a:rPr lang="en-US" sz="2400">
                          <a:latin typeface="Times New Roman" pitchFamily="18" charset="0"/>
                          <a:ea typeface="Times New Roman"/>
                          <a:cs typeface="Times New Roman" pitchFamily="18" charset="0"/>
                        </a:rPr>
                        <a:t>Cyclohexane</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1666.5</a:t>
                      </a:r>
                    </a:p>
                  </a:txBody>
                  <a:tcPr marL="0" marR="0" marT="0" marB="0" anchor="b"/>
                </a:tc>
                <a:tc>
                  <a:txBody>
                    <a:bodyPr/>
                    <a:lstStyle/>
                    <a:p>
                      <a:pPr marL="0" marR="0" algn="ctr">
                        <a:lnSpc>
                          <a:spcPct val="115000"/>
                        </a:lnSpc>
                        <a:spcBef>
                          <a:spcPts val="0"/>
                        </a:spcBef>
                        <a:spcAft>
                          <a:spcPts val="0"/>
                        </a:spcAft>
                      </a:pPr>
                      <a:r>
                        <a:rPr lang="en-US" sz="2400">
                          <a:latin typeface="Times New Roman" pitchFamily="18" charset="0"/>
                          <a:ea typeface="Times New Roman"/>
                          <a:cs typeface="Times New Roman" pitchFamily="18" charset="0"/>
                        </a:rPr>
                        <a:t>1666.5</a:t>
                      </a:r>
                    </a:p>
                  </a:txBody>
                  <a:tcPr marL="0" marR="0" marT="0" marB="0" anchor="b"/>
                </a:tc>
                <a:tc>
                  <a:txBody>
                    <a:bodyPr/>
                    <a:lstStyle/>
                    <a:p>
                      <a:pPr marL="25400" marR="0" algn="ctr">
                        <a:lnSpc>
                          <a:spcPct val="115000"/>
                        </a:lnSpc>
                        <a:spcBef>
                          <a:spcPts val="0"/>
                        </a:spcBef>
                        <a:spcAft>
                          <a:spcPts val="0"/>
                        </a:spcAft>
                      </a:pPr>
                      <a:r>
                        <a:rPr lang="en-US" sz="2400">
                          <a:latin typeface="Times New Roman" pitchFamily="18" charset="0"/>
                          <a:ea typeface="Times New Roman"/>
                          <a:cs typeface="Times New Roman" pitchFamily="18" charset="0"/>
                        </a:rPr>
                        <a:t>0</a:t>
                      </a:r>
                    </a:p>
                  </a:txBody>
                  <a:tcPr marL="0" marR="0" marT="0" marB="0" anchor="b"/>
                </a:tc>
              </a:tr>
              <a:tr h="502526">
                <a:tc>
                  <a:txBody>
                    <a:bodyPr/>
                    <a:lstStyle/>
                    <a:p>
                      <a:pPr marL="0" marR="25400" algn="ctr">
                        <a:lnSpc>
                          <a:spcPct val="115000"/>
                        </a:lnSpc>
                        <a:spcBef>
                          <a:spcPts val="0"/>
                        </a:spcBef>
                        <a:spcAft>
                          <a:spcPts val="0"/>
                        </a:spcAft>
                      </a:pPr>
                      <a:r>
                        <a:rPr lang="en-US" sz="2400">
                          <a:latin typeface="Times New Roman" pitchFamily="18" charset="0"/>
                          <a:ea typeface="Times New Roman"/>
                          <a:cs typeface="Times New Roman" pitchFamily="18" charset="0"/>
                        </a:rPr>
                        <a:t>M.C.P.</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0.4</a:t>
                      </a:r>
                    </a:p>
                  </a:txBody>
                  <a:tcPr marL="0" marR="0" marT="0" marB="0" anchor="b"/>
                </a:tc>
                <a:tc>
                  <a:txBody>
                    <a:bodyPr/>
                    <a:lstStyle/>
                    <a:p>
                      <a:pPr marL="0" marR="0" algn="ctr">
                        <a:lnSpc>
                          <a:spcPts val="1655"/>
                        </a:lnSpc>
                        <a:spcBef>
                          <a:spcPts val="0"/>
                        </a:spcBef>
                        <a:spcAft>
                          <a:spcPts val="0"/>
                        </a:spcAft>
                      </a:pPr>
                      <a:r>
                        <a:rPr lang="en-US" sz="2400">
                          <a:latin typeface="Times New Roman" pitchFamily="18" charset="0"/>
                          <a:ea typeface="Times New Roman"/>
                          <a:cs typeface="Times New Roman" pitchFamily="18" charset="0"/>
                        </a:rPr>
                        <a:t>3.6x10</a:t>
                      </a:r>
                      <a:r>
                        <a:rPr lang="en-US" sz="2400" baseline="30000">
                          <a:latin typeface="Times New Roman" pitchFamily="18" charset="0"/>
                          <a:ea typeface="Times New Roman"/>
                          <a:cs typeface="Times New Roman" pitchFamily="18" charset="0"/>
                        </a:rPr>
                        <a:t>-4</a:t>
                      </a:r>
                      <a:endParaRPr lang="en-US" sz="2400">
                        <a:latin typeface="Times New Roman" pitchFamily="18" charset="0"/>
                        <a:ea typeface="Times New Roman"/>
                        <a:cs typeface="Times New Roman" pitchFamily="18" charset="0"/>
                      </a:endParaRPr>
                    </a:p>
                  </a:txBody>
                  <a:tcPr marL="0" marR="0" marT="0" marB="0" anchor="b"/>
                </a:tc>
                <a:tc>
                  <a:txBody>
                    <a:bodyPr/>
                    <a:lstStyle/>
                    <a:p>
                      <a:pPr marL="38100" marR="0" algn="ctr">
                        <a:lnSpc>
                          <a:spcPct val="115000"/>
                        </a:lnSpc>
                        <a:spcBef>
                          <a:spcPts val="0"/>
                        </a:spcBef>
                        <a:spcAft>
                          <a:spcPts val="0"/>
                        </a:spcAft>
                      </a:pPr>
                      <a:r>
                        <a:rPr lang="en-US" sz="2400">
                          <a:latin typeface="Times New Roman" pitchFamily="18" charset="0"/>
                          <a:ea typeface="Times New Roman"/>
                          <a:cs typeface="Times New Roman" pitchFamily="18" charset="0"/>
                        </a:rPr>
                        <a:t>0.3996</a:t>
                      </a:r>
                    </a:p>
                  </a:txBody>
                  <a:tcPr marL="0" marR="0" marT="0" marB="0" anchor="b"/>
                </a:tc>
              </a:tr>
              <a:tr h="502526">
                <a:tc>
                  <a:txBody>
                    <a:bodyPr/>
                    <a:lstStyle/>
                    <a:p>
                      <a:pPr marL="0" marR="25400" algn="ctr">
                        <a:lnSpc>
                          <a:spcPct val="115000"/>
                        </a:lnSpc>
                        <a:spcBef>
                          <a:spcPts val="0"/>
                        </a:spcBef>
                        <a:spcAft>
                          <a:spcPts val="0"/>
                        </a:spcAft>
                      </a:pPr>
                      <a:r>
                        <a:rPr lang="en-US" sz="2400">
                          <a:latin typeface="Times New Roman" pitchFamily="18" charset="0"/>
                          <a:ea typeface="Times New Roman"/>
                          <a:cs typeface="Times New Roman" pitchFamily="18" charset="0"/>
                        </a:rPr>
                        <a:t>Hydrogen</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0.996</a:t>
                      </a:r>
                    </a:p>
                  </a:txBody>
                  <a:tcPr marL="0" marR="0" marT="0" marB="0" anchor="b"/>
                </a:tc>
                <a:tc>
                  <a:txBody>
                    <a:bodyPr/>
                    <a:lstStyle/>
                    <a:p>
                      <a:pPr marL="0" marR="0" algn="ctr">
                        <a:lnSpc>
                          <a:spcPct val="115000"/>
                        </a:lnSpc>
                        <a:spcBef>
                          <a:spcPts val="0"/>
                        </a:spcBef>
                        <a:spcAft>
                          <a:spcPts val="0"/>
                        </a:spcAft>
                      </a:pPr>
                      <a:r>
                        <a:rPr lang="en-US" sz="2400">
                          <a:latin typeface="Times New Roman" pitchFamily="18" charset="0"/>
                          <a:ea typeface="Times New Roman"/>
                          <a:cs typeface="Times New Roman" pitchFamily="18" charset="0"/>
                        </a:rPr>
                        <a:t>0.0258</a:t>
                      </a:r>
                    </a:p>
                  </a:txBody>
                  <a:tcPr marL="0" marR="0" marT="0" marB="0" anchor="b"/>
                </a:tc>
                <a:tc>
                  <a:txBody>
                    <a:bodyPr/>
                    <a:lstStyle/>
                    <a:p>
                      <a:pPr marL="38100" marR="0" algn="ctr">
                        <a:lnSpc>
                          <a:spcPct val="115000"/>
                        </a:lnSpc>
                        <a:spcBef>
                          <a:spcPts val="0"/>
                        </a:spcBef>
                        <a:spcAft>
                          <a:spcPts val="0"/>
                        </a:spcAft>
                      </a:pPr>
                      <a:r>
                        <a:rPr lang="en-US" sz="2400">
                          <a:latin typeface="Times New Roman" pitchFamily="18" charset="0"/>
                          <a:ea typeface="Times New Roman"/>
                          <a:cs typeface="Times New Roman" pitchFamily="18" charset="0"/>
                        </a:rPr>
                        <a:t>0.9702</a:t>
                      </a:r>
                    </a:p>
                  </a:txBody>
                  <a:tcPr marL="0" marR="0" marT="0" marB="0" anchor="b"/>
                </a:tc>
              </a:tr>
              <a:tr h="502526">
                <a:tc>
                  <a:txBody>
                    <a:bodyPr/>
                    <a:lstStyle/>
                    <a:p>
                      <a:pPr marL="0" marR="38100" algn="ctr">
                        <a:lnSpc>
                          <a:spcPct val="115000"/>
                        </a:lnSpc>
                        <a:spcBef>
                          <a:spcPts val="0"/>
                        </a:spcBef>
                        <a:spcAft>
                          <a:spcPts val="0"/>
                        </a:spcAft>
                      </a:pPr>
                      <a:r>
                        <a:rPr lang="en-US" sz="2400">
                          <a:latin typeface="Times New Roman" pitchFamily="18" charset="0"/>
                          <a:ea typeface="Times New Roman"/>
                          <a:cs typeface="Times New Roman" pitchFamily="18" charset="0"/>
                        </a:rPr>
                        <a:t>Carbon dioxide</a:t>
                      </a:r>
                    </a:p>
                  </a:txBody>
                  <a:tcPr marL="0" marR="0" marT="0" marB="0" anchor="b"/>
                </a:tc>
                <a:tc>
                  <a:txBody>
                    <a:bodyPr/>
                    <a:lstStyle/>
                    <a:p>
                      <a:pPr marL="0" marR="0" algn="ctr">
                        <a:lnSpc>
                          <a:spcPct val="115000"/>
                        </a:lnSpc>
                        <a:spcBef>
                          <a:spcPts val="0"/>
                        </a:spcBef>
                        <a:spcAft>
                          <a:spcPts val="0"/>
                        </a:spcAft>
                      </a:pPr>
                      <a:r>
                        <a:rPr lang="en-US" sz="2400" baseline="30000" dirty="0">
                          <a:latin typeface="Times New Roman" pitchFamily="18" charset="0"/>
                          <a:ea typeface="Times New Roman"/>
                          <a:cs typeface="Times New Roman" pitchFamily="18" charset="0"/>
                        </a:rPr>
                        <a:t>6-</a:t>
                      </a:r>
                      <a:r>
                        <a:rPr lang="en-US" sz="2400" dirty="0">
                          <a:latin typeface="Times New Roman" pitchFamily="18" charset="0"/>
                          <a:ea typeface="Times New Roman"/>
                          <a:cs typeface="Times New Roman" pitchFamily="18" charset="0"/>
                        </a:rPr>
                        <a:t>10x6.6</a:t>
                      </a:r>
                    </a:p>
                  </a:txBody>
                  <a:tcPr marL="0" marR="0" marT="0" marB="0" anchor="b"/>
                </a:tc>
                <a:tc>
                  <a:txBody>
                    <a:bodyPr/>
                    <a:lstStyle/>
                    <a:p>
                      <a:pPr marL="0" marR="0" algn="ctr">
                        <a:lnSpc>
                          <a:spcPct val="115000"/>
                        </a:lnSpc>
                        <a:spcBef>
                          <a:spcPts val="0"/>
                        </a:spcBef>
                        <a:spcAft>
                          <a:spcPts val="0"/>
                        </a:spcAft>
                      </a:pPr>
                      <a:r>
                        <a:rPr lang="en-US" sz="2400">
                          <a:latin typeface="Times New Roman" pitchFamily="18" charset="0"/>
                          <a:ea typeface="Times New Roman"/>
                          <a:cs typeface="Times New Roman" pitchFamily="18" charset="0"/>
                        </a:rPr>
                        <a:t>0</a:t>
                      </a:r>
                    </a:p>
                  </a:txBody>
                  <a:tcPr marL="0" marR="0" marT="0" marB="0" anchor="b"/>
                </a:tc>
                <a:tc>
                  <a:txBody>
                    <a:bodyPr/>
                    <a:lstStyle/>
                    <a:p>
                      <a:pPr marL="38100" marR="0" algn="ctr">
                        <a:lnSpc>
                          <a:spcPct val="115000"/>
                        </a:lnSpc>
                        <a:spcBef>
                          <a:spcPts val="0"/>
                        </a:spcBef>
                        <a:spcAft>
                          <a:spcPts val="0"/>
                        </a:spcAft>
                      </a:pPr>
                      <a:r>
                        <a:rPr lang="en-US" sz="2400" baseline="30000">
                          <a:latin typeface="Times New Roman" pitchFamily="18" charset="0"/>
                          <a:ea typeface="Times New Roman"/>
                          <a:cs typeface="Times New Roman" pitchFamily="18" charset="0"/>
                        </a:rPr>
                        <a:t>6-</a:t>
                      </a:r>
                      <a:r>
                        <a:rPr lang="en-US" sz="2400">
                          <a:latin typeface="Times New Roman" pitchFamily="18" charset="0"/>
                          <a:ea typeface="Times New Roman"/>
                          <a:cs typeface="Times New Roman" pitchFamily="18" charset="0"/>
                        </a:rPr>
                        <a:t>10x6.6</a:t>
                      </a:r>
                    </a:p>
                  </a:txBody>
                  <a:tcPr marL="0" marR="0" marT="0" marB="0" anchor="b"/>
                </a:tc>
              </a:tr>
              <a:tr h="502526">
                <a:tc>
                  <a:txBody>
                    <a:bodyPr/>
                    <a:lstStyle/>
                    <a:p>
                      <a:pPr marL="0" marR="38100" algn="ctr">
                        <a:lnSpc>
                          <a:spcPct val="115000"/>
                        </a:lnSpc>
                        <a:spcBef>
                          <a:spcPts val="0"/>
                        </a:spcBef>
                        <a:spcAft>
                          <a:spcPts val="0"/>
                        </a:spcAft>
                      </a:pPr>
                      <a:r>
                        <a:rPr lang="en-US" sz="2400">
                          <a:latin typeface="Times New Roman" pitchFamily="18" charset="0"/>
                          <a:ea typeface="Times New Roman"/>
                          <a:cs typeface="Times New Roman" pitchFamily="18" charset="0"/>
                        </a:rPr>
                        <a:t>Carbonmonoxide</a:t>
                      </a:r>
                    </a:p>
                  </a:txBody>
                  <a:tcPr marL="0" marR="0" marT="0" marB="0" anchor="b"/>
                </a:tc>
                <a:tc>
                  <a:txBody>
                    <a:bodyPr/>
                    <a:lstStyle/>
                    <a:p>
                      <a:pPr marL="0" marR="0" algn="ctr">
                        <a:lnSpc>
                          <a:spcPct val="115000"/>
                        </a:lnSpc>
                        <a:spcBef>
                          <a:spcPts val="0"/>
                        </a:spcBef>
                        <a:spcAft>
                          <a:spcPts val="0"/>
                        </a:spcAft>
                      </a:pPr>
                      <a:r>
                        <a:rPr lang="en-US" sz="2400" baseline="30000" dirty="0">
                          <a:latin typeface="Times New Roman" pitchFamily="18" charset="0"/>
                          <a:ea typeface="Times New Roman"/>
                          <a:cs typeface="Times New Roman" pitchFamily="18" charset="0"/>
                        </a:rPr>
                        <a:t>6-</a:t>
                      </a:r>
                      <a:r>
                        <a:rPr lang="en-US" sz="2400" dirty="0">
                          <a:latin typeface="Times New Roman" pitchFamily="18" charset="0"/>
                          <a:ea typeface="Times New Roman"/>
                          <a:cs typeface="Times New Roman" pitchFamily="18" charset="0"/>
                        </a:rPr>
                        <a:t>10x4.2</a:t>
                      </a:r>
                    </a:p>
                  </a:txBody>
                  <a:tcPr marL="0" marR="0" marT="0" marB="0" anchor="b"/>
                </a:tc>
                <a:tc>
                  <a:txBody>
                    <a:bodyPr/>
                    <a:lstStyle/>
                    <a:p>
                      <a:pPr marL="0" marR="0" algn="ctr">
                        <a:lnSpc>
                          <a:spcPct val="115000"/>
                        </a:lnSpc>
                        <a:spcBef>
                          <a:spcPts val="0"/>
                        </a:spcBef>
                        <a:spcAft>
                          <a:spcPts val="0"/>
                        </a:spcAft>
                      </a:pPr>
                      <a:r>
                        <a:rPr lang="en-US" sz="2400">
                          <a:latin typeface="Times New Roman" pitchFamily="18" charset="0"/>
                          <a:ea typeface="Times New Roman"/>
                          <a:cs typeface="Times New Roman" pitchFamily="18" charset="0"/>
                        </a:rPr>
                        <a:t>0</a:t>
                      </a:r>
                    </a:p>
                  </a:txBody>
                  <a:tcPr marL="0" marR="0" marT="0" marB="0" anchor="b"/>
                </a:tc>
                <a:tc>
                  <a:txBody>
                    <a:bodyPr/>
                    <a:lstStyle/>
                    <a:p>
                      <a:pPr marL="38100" marR="0" algn="ctr">
                        <a:lnSpc>
                          <a:spcPct val="115000"/>
                        </a:lnSpc>
                        <a:spcBef>
                          <a:spcPts val="0"/>
                        </a:spcBef>
                        <a:spcAft>
                          <a:spcPts val="0"/>
                        </a:spcAft>
                      </a:pPr>
                      <a:r>
                        <a:rPr lang="en-US" sz="2400" baseline="30000">
                          <a:latin typeface="Times New Roman" pitchFamily="18" charset="0"/>
                          <a:ea typeface="Times New Roman"/>
                          <a:cs typeface="Times New Roman" pitchFamily="18" charset="0"/>
                        </a:rPr>
                        <a:t>6-</a:t>
                      </a:r>
                      <a:r>
                        <a:rPr lang="en-US" sz="2400">
                          <a:latin typeface="Times New Roman" pitchFamily="18" charset="0"/>
                          <a:ea typeface="Times New Roman"/>
                          <a:cs typeface="Times New Roman" pitchFamily="18" charset="0"/>
                        </a:rPr>
                        <a:t>10x4.2</a:t>
                      </a:r>
                    </a:p>
                  </a:txBody>
                  <a:tcPr marL="0" marR="0" marT="0" marB="0" anchor="b"/>
                </a:tc>
              </a:tr>
              <a:tr h="502526">
                <a:tc>
                  <a:txBody>
                    <a:bodyPr/>
                    <a:lstStyle/>
                    <a:p>
                      <a:pPr marL="0" marR="38100" algn="ctr">
                        <a:lnSpc>
                          <a:spcPct val="115000"/>
                        </a:lnSpc>
                        <a:spcBef>
                          <a:spcPts val="0"/>
                        </a:spcBef>
                        <a:spcAft>
                          <a:spcPts val="0"/>
                        </a:spcAft>
                      </a:pPr>
                      <a:r>
                        <a:rPr lang="en-US" sz="2400">
                          <a:latin typeface="Times New Roman" pitchFamily="18" charset="0"/>
                          <a:ea typeface="Times New Roman"/>
                          <a:cs typeface="Times New Roman" pitchFamily="18" charset="0"/>
                        </a:rPr>
                        <a:t>Methane</a:t>
                      </a:r>
                    </a:p>
                  </a:txBody>
                  <a:tcPr marL="0" marR="0" marT="0" marB="0" anchor="b"/>
                </a:tc>
                <a:tc>
                  <a:txBody>
                    <a:bodyPr/>
                    <a:lstStyle/>
                    <a:p>
                      <a:pPr marL="0" marR="0" algn="ctr">
                        <a:lnSpc>
                          <a:spcPct val="115000"/>
                        </a:lnSpc>
                        <a:spcBef>
                          <a:spcPts val="0"/>
                        </a:spcBef>
                        <a:spcAft>
                          <a:spcPts val="0"/>
                        </a:spcAft>
                      </a:pPr>
                      <a:r>
                        <a:rPr lang="en-US" sz="2400" baseline="30000" dirty="0">
                          <a:latin typeface="Times New Roman" pitchFamily="18" charset="0"/>
                          <a:ea typeface="Times New Roman"/>
                          <a:cs typeface="Times New Roman" pitchFamily="18" charset="0"/>
                        </a:rPr>
                        <a:t>3-</a:t>
                      </a:r>
                      <a:r>
                        <a:rPr lang="en-US" sz="2400" dirty="0">
                          <a:latin typeface="Times New Roman" pitchFamily="18" charset="0"/>
                          <a:ea typeface="Times New Roman"/>
                          <a:cs typeface="Times New Roman" pitchFamily="18" charset="0"/>
                        </a:rPr>
                        <a:t>10x3</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0</a:t>
                      </a:r>
                    </a:p>
                  </a:txBody>
                  <a:tcPr marL="0" marR="0" marT="0" marB="0" anchor="b"/>
                </a:tc>
                <a:tc>
                  <a:txBody>
                    <a:bodyPr/>
                    <a:lstStyle/>
                    <a:p>
                      <a:pPr marL="38100" marR="0" algn="ctr">
                        <a:lnSpc>
                          <a:spcPct val="115000"/>
                        </a:lnSpc>
                        <a:spcBef>
                          <a:spcPts val="0"/>
                        </a:spcBef>
                        <a:spcAft>
                          <a:spcPts val="0"/>
                        </a:spcAft>
                      </a:pPr>
                      <a:r>
                        <a:rPr lang="en-US" sz="2400" baseline="30000">
                          <a:latin typeface="Times New Roman" pitchFamily="18" charset="0"/>
                          <a:ea typeface="Times New Roman"/>
                          <a:cs typeface="Times New Roman" pitchFamily="18" charset="0"/>
                        </a:rPr>
                        <a:t>3-</a:t>
                      </a:r>
                      <a:r>
                        <a:rPr lang="en-US" sz="2400">
                          <a:latin typeface="Times New Roman" pitchFamily="18" charset="0"/>
                          <a:ea typeface="Times New Roman"/>
                          <a:cs typeface="Times New Roman" pitchFamily="18" charset="0"/>
                        </a:rPr>
                        <a:t>10x3</a:t>
                      </a:r>
                    </a:p>
                  </a:txBody>
                  <a:tcPr marL="0" marR="0" marT="0" marB="0" anchor="b"/>
                </a:tc>
              </a:tr>
              <a:tr h="502526">
                <a:tc>
                  <a:txBody>
                    <a:bodyPr/>
                    <a:lstStyle/>
                    <a:p>
                      <a:pPr marL="0" marR="25400" algn="ctr">
                        <a:lnSpc>
                          <a:spcPct val="115000"/>
                        </a:lnSpc>
                        <a:spcBef>
                          <a:spcPts val="0"/>
                        </a:spcBef>
                        <a:spcAft>
                          <a:spcPts val="0"/>
                        </a:spcAft>
                      </a:pPr>
                      <a:r>
                        <a:rPr lang="en-US" sz="2400" b="1">
                          <a:latin typeface="Times New Roman" pitchFamily="18" charset="0"/>
                          <a:ea typeface="Times New Roman"/>
                          <a:cs typeface="Times New Roman" pitchFamily="18" charset="0"/>
                        </a:rPr>
                        <a:t>Total</a:t>
                      </a:r>
                      <a:endParaRPr lang="en-US" sz="24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400">
                          <a:latin typeface="Times New Roman" pitchFamily="18" charset="0"/>
                          <a:ea typeface="Times New Roman"/>
                          <a:cs typeface="Times New Roman" pitchFamily="18" charset="0"/>
                        </a:rPr>
                        <a:t>1669</a:t>
                      </a:r>
                    </a:p>
                  </a:txBody>
                  <a:tcPr marL="0" marR="0" marT="0" marB="0" anchor="b"/>
                </a:tc>
                <a:tc>
                  <a:txBody>
                    <a:bodyPr/>
                    <a:lstStyle/>
                    <a:p>
                      <a:pPr marL="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1666.53</a:t>
                      </a:r>
                    </a:p>
                  </a:txBody>
                  <a:tcPr marL="0" marR="0" marT="0" marB="0" anchor="b"/>
                </a:tc>
                <a:tc>
                  <a:txBody>
                    <a:bodyPr/>
                    <a:lstStyle/>
                    <a:p>
                      <a:pPr marL="38100" marR="0" algn="ctr">
                        <a:lnSpc>
                          <a:spcPct val="115000"/>
                        </a:lnSpc>
                        <a:spcBef>
                          <a:spcPts val="0"/>
                        </a:spcBef>
                        <a:spcAft>
                          <a:spcPts val="0"/>
                        </a:spcAft>
                      </a:pPr>
                      <a:r>
                        <a:rPr lang="en-US" sz="2400" dirty="0">
                          <a:latin typeface="Times New Roman" pitchFamily="18" charset="0"/>
                          <a:ea typeface="Times New Roman"/>
                          <a:cs typeface="Times New Roman" pitchFamily="18" charset="0"/>
                        </a:rPr>
                        <a:t>1.3876</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57200"/>
            <a:ext cx="8229600" cy="1371600"/>
          </a:xfrm>
        </p:spPr>
        <p:txBody>
          <a:bodyPr>
            <a:normAutofit/>
          </a:bodyPr>
          <a:lstStyle/>
          <a:p>
            <a:r>
              <a:rPr sz="3200" smtClean="0">
                <a:solidFill>
                  <a:schemeClr val="bg1">
                    <a:lumMod val="95000"/>
                    <a:lumOff val="5000"/>
                  </a:schemeClr>
                </a:solidFill>
                <a:latin typeface="Times New Roman" pitchFamily="18" charset="0"/>
                <a:cs typeface="Times New Roman" pitchFamily="18" charset="0"/>
              </a:rPr>
              <a:t>OVERALL MATERIAL BALANCE:</a:t>
            </a:r>
            <a:endParaRPr lang="en-US" sz="3200" dirty="0">
              <a:solidFill>
                <a:schemeClr val="bg1">
                  <a:lumMod val="95000"/>
                  <a:lumOff val="5000"/>
                </a:schemeClr>
              </a:solidFill>
              <a:latin typeface="Times New Roman" pitchFamily="18" charset="0"/>
              <a:cs typeface="Times New Roman" pitchFamily="18" charset="0"/>
            </a:endParaRPr>
          </a:p>
        </p:txBody>
      </p:sp>
      <p:pic>
        <p:nvPicPr>
          <p:cNvPr id="71682" name="Picture 2"/>
          <p:cNvPicPr>
            <a:picLocks noChangeAspect="1" noChangeArrowheads="1"/>
          </p:cNvPicPr>
          <p:nvPr/>
        </p:nvPicPr>
        <p:blipFill>
          <a:blip r:embed="rId2"/>
          <a:srcRect/>
          <a:stretch>
            <a:fillRect/>
          </a:stretch>
        </p:blipFill>
        <p:spPr bwMode="auto">
          <a:xfrm>
            <a:off x="533400" y="1295400"/>
            <a:ext cx="8305800" cy="53340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42953"/>
          <a:ext cx="8686799" cy="4004483"/>
        </p:xfrm>
        <a:graphic>
          <a:graphicData uri="http://schemas.openxmlformats.org/drawingml/2006/table">
            <a:tbl>
              <a:tblPr firstRow="1" bandRow="1">
                <a:tableStyleId>{5C22544A-7EE6-4342-B048-85BDC9FD1C3A}</a:tableStyleId>
              </a:tblPr>
              <a:tblGrid>
                <a:gridCol w="2043951"/>
                <a:gridCol w="1080249"/>
                <a:gridCol w="1065905"/>
                <a:gridCol w="1260437"/>
                <a:gridCol w="1601097"/>
                <a:gridCol w="1635160"/>
              </a:tblGrid>
              <a:tr h="654779">
                <a:tc>
                  <a:txBody>
                    <a:bodyPr/>
                    <a:lstStyle/>
                    <a:p>
                      <a:r>
                        <a:rPr lang="en-US" sz="1800" dirty="0" smtClean="0">
                          <a:solidFill>
                            <a:schemeClr val="bg1">
                              <a:lumMod val="95000"/>
                              <a:lumOff val="5000"/>
                            </a:schemeClr>
                          </a:solidFill>
                          <a:latin typeface="Times New Roman" pitchFamily="18" charset="0"/>
                          <a:cs typeface="Times New Roman" pitchFamily="18" charset="0"/>
                        </a:rPr>
                        <a:t>Streams</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a:t>
                      </a:r>
                    </a:p>
                    <a:p>
                      <a:r>
                        <a:rPr lang="en-US" sz="1800" dirty="0" smtClean="0">
                          <a:solidFill>
                            <a:schemeClr val="bg1">
                              <a:lumMod val="95000"/>
                              <a:lumOff val="5000"/>
                            </a:schemeClr>
                          </a:solidFill>
                          <a:latin typeface="Times New Roman" pitchFamily="18" charset="0"/>
                          <a:cs typeface="Times New Roman" pitchFamily="18" charset="0"/>
                        </a:rPr>
                        <a:t>(inlet)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2</a:t>
                      </a:r>
                    </a:p>
                    <a:p>
                      <a:r>
                        <a:rPr lang="en-US" sz="1800" dirty="0" smtClean="0">
                          <a:solidFill>
                            <a:schemeClr val="bg1">
                              <a:lumMod val="95000"/>
                              <a:lumOff val="5000"/>
                            </a:schemeClr>
                          </a:solidFill>
                          <a:latin typeface="Times New Roman" pitchFamily="18" charset="0"/>
                          <a:cs typeface="Times New Roman" pitchFamily="18" charset="0"/>
                        </a:rPr>
                        <a:t>(inlet)</a:t>
                      </a: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9</a:t>
                      </a:r>
                    </a:p>
                    <a:p>
                      <a:r>
                        <a:rPr lang="en-US" sz="1800" dirty="0" smtClean="0">
                          <a:solidFill>
                            <a:schemeClr val="bg1">
                              <a:lumMod val="95000"/>
                              <a:lumOff val="5000"/>
                            </a:schemeClr>
                          </a:solidFill>
                          <a:latin typeface="Times New Roman" pitchFamily="18" charset="0"/>
                          <a:cs typeface="Times New Roman" pitchFamily="18" charset="0"/>
                        </a:rPr>
                        <a:t>(outlet)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10</a:t>
                      </a:r>
                    </a:p>
                    <a:p>
                      <a:r>
                        <a:rPr lang="en-US" sz="1800" dirty="0" smtClean="0">
                          <a:solidFill>
                            <a:schemeClr val="bg1">
                              <a:lumMod val="95000"/>
                              <a:lumOff val="5000"/>
                            </a:schemeClr>
                          </a:solidFill>
                          <a:latin typeface="Times New Roman" pitchFamily="18" charset="0"/>
                          <a:cs typeface="Times New Roman" pitchFamily="18" charset="0"/>
                        </a:rPr>
                        <a:t>(outlet)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11</a:t>
                      </a:r>
                    </a:p>
                    <a:p>
                      <a:r>
                        <a:rPr lang="en-US" sz="1800" dirty="0" smtClean="0">
                          <a:solidFill>
                            <a:schemeClr val="bg1">
                              <a:lumMod val="95000"/>
                              <a:lumOff val="5000"/>
                            </a:schemeClr>
                          </a:solidFill>
                          <a:latin typeface="Times New Roman" pitchFamily="18" charset="0"/>
                          <a:cs typeface="Times New Roman" pitchFamily="18" charset="0"/>
                        </a:rPr>
                        <a:t>(outlet)</a:t>
                      </a:r>
                      <a:endParaRPr lang="en-US" sz="1800" dirty="0">
                        <a:solidFill>
                          <a:schemeClr val="bg1">
                            <a:lumMod val="95000"/>
                            <a:lumOff val="5000"/>
                          </a:schemeClr>
                        </a:solidFill>
                        <a:latin typeface="Times New Roman" pitchFamily="18" charset="0"/>
                        <a:cs typeface="Times New Roman" pitchFamily="18" charset="0"/>
                      </a:endParaRPr>
                    </a:p>
                  </a:txBody>
                  <a:tcPr/>
                </a:tc>
              </a:tr>
              <a:tr h="585966">
                <a:tc>
                  <a:txBody>
                    <a:bodyPr/>
                    <a:lstStyle/>
                    <a:p>
                      <a:r>
                        <a:rPr lang="en-US" sz="1800" dirty="0" smtClean="0">
                          <a:solidFill>
                            <a:schemeClr val="bg1">
                              <a:lumMod val="95000"/>
                              <a:lumOff val="5000"/>
                            </a:schemeClr>
                          </a:solidFill>
                          <a:latin typeface="Times New Roman" pitchFamily="18" charset="0"/>
                          <a:cs typeface="Times New Roman" pitchFamily="18" charset="0"/>
                        </a:rPr>
                        <a:t>Component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Kg/hr</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Kg/hr</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Kg/hr</a:t>
                      </a: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Kg/hr</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Kg/hr</a:t>
                      </a:r>
                    </a:p>
                    <a:p>
                      <a:endParaRPr lang="en-US" sz="1800" dirty="0">
                        <a:solidFill>
                          <a:schemeClr val="bg1">
                            <a:lumMod val="95000"/>
                            <a:lumOff val="5000"/>
                          </a:schemeClr>
                        </a:solidFill>
                        <a:latin typeface="Times New Roman" pitchFamily="18" charset="0"/>
                        <a:cs typeface="Times New Roman" pitchFamily="18" charset="0"/>
                      </a:endParaRPr>
                    </a:p>
                  </a:txBody>
                  <a:tcPr/>
                </a:tc>
              </a:tr>
              <a:tr h="585966">
                <a:tc>
                  <a:txBody>
                    <a:bodyPr/>
                    <a:lstStyle/>
                    <a:p>
                      <a:r>
                        <a:rPr lang="en-US" sz="1800" dirty="0" smtClean="0">
                          <a:solidFill>
                            <a:schemeClr val="bg1">
                              <a:lumMod val="95000"/>
                              <a:lumOff val="5000"/>
                            </a:schemeClr>
                          </a:solidFill>
                          <a:latin typeface="Times New Roman" pitchFamily="18" charset="0"/>
                          <a:cs typeface="Times New Roman" pitchFamily="18" charset="0"/>
                        </a:rPr>
                        <a:t>Benzene</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1548.8</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1.11*10^-5</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0.0167</a:t>
                      </a:r>
                      <a:endParaRPr lang="en-US" sz="1800" dirty="0">
                        <a:solidFill>
                          <a:schemeClr val="bg1">
                            <a:lumMod val="95000"/>
                            <a:lumOff val="5000"/>
                          </a:schemeClr>
                        </a:solidFill>
                        <a:latin typeface="Times New Roman" pitchFamily="18" charset="0"/>
                        <a:cs typeface="Times New Roman" pitchFamily="18" charset="0"/>
                      </a:endParaRPr>
                    </a:p>
                  </a:txBody>
                  <a:tcPr/>
                </a:tc>
              </a:tr>
              <a:tr h="585966">
                <a:tc>
                  <a:txBody>
                    <a:bodyPr/>
                    <a:lstStyle/>
                    <a:p>
                      <a:r>
                        <a:rPr lang="en-US" sz="1800" dirty="0" smtClean="0">
                          <a:solidFill>
                            <a:schemeClr val="bg1">
                              <a:lumMod val="95000"/>
                              <a:lumOff val="5000"/>
                            </a:schemeClr>
                          </a:solidFill>
                          <a:latin typeface="Times New Roman" pitchFamily="18" charset="0"/>
                          <a:cs typeface="Times New Roman" pitchFamily="18" charset="0"/>
                        </a:rPr>
                        <a:t>C6H12</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0.2727</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0</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1668.24</a:t>
                      </a:r>
                      <a:endParaRPr lang="en-US" sz="1800" dirty="0">
                        <a:solidFill>
                          <a:schemeClr val="bg1">
                            <a:lumMod val="95000"/>
                            <a:lumOff val="5000"/>
                          </a:schemeClr>
                        </a:solidFill>
                        <a:latin typeface="Times New Roman" pitchFamily="18" charset="0"/>
                        <a:cs typeface="Times New Roman" pitchFamily="18" charset="0"/>
                      </a:endParaRPr>
                    </a:p>
                  </a:txBody>
                  <a:tcPr/>
                </a:tc>
              </a:tr>
              <a:tr h="585966">
                <a:tc>
                  <a:txBody>
                    <a:bodyPr/>
                    <a:lstStyle/>
                    <a:p>
                      <a:r>
                        <a:rPr lang="en-US" sz="1800" dirty="0" smtClean="0">
                          <a:solidFill>
                            <a:schemeClr val="bg1">
                              <a:lumMod val="95000"/>
                              <a:lumOff val="5000"/>
                            </a:schemeClr>
                          </a:solidFill>
                          <a:latin typeface="Times New Roman" pitchFamily="18" charset="0"/>
                          <a:cs typeface="Times New Roman" pitchFamily="18" charset="0"/>
                        </a:rPr>
                        <a:t>M.C.P</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0.195</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1.13*10^_3</a:t>
                      </a:r>
                      <a:endParaRPr lang="en-US" sz="1800"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sz="1800" dirty="0" smtClean="0">
                          <a:solidFill>
                            <a:schemeClr val="bg1">
                              <a:lumMod val="95000"/>
                              <a:lumOff val="5000"/>
                            </a:schemeClr>
                          </a:solidFill>
                          <a:latin typeface="Times New Roman" pitchFamily="18" charset="0"/>
                          <a:cs typeface="Times New Roman" pitchFamily="18" charset="0"/>
                        </a:rPr>
                        <a:t>0.3662</a:t>
                      </a:r>
                      <a:endParaRPr lang="en-US" sz="1800" dirty="0">
                        <a:solidFill>
                          <a:schemeClr val="bg1">
                            <a:lumMod val="95000"/>
                            <a:lumOff val="5000"/>
                          </a:schemeClr>
                        </a:solidFill>
                        <a:latin typeface="Times New Roman" pitchFamily="18" charset="0"/>
                        <a:cs typeface="Times New Roman" pitchFamily="18" charset="0"/>
                      </a:endParaRPr>
                    </a:p>
                  </a:txBody>
                  <a:tcPr/>
                </a:tc>
              </a:tr>
              <a:tr h="585966">
                <a:tc>
                  <a:txBody>
                    <a:bodyPr/>
                    <a:lstStyle/>
                    <a:p>
                      <a:r>
                        <a:rPr lang="en-US" sz="1800" dirty="0" smtClean="0">
                          <a:latin typeface="Times New Roman" pitchFamily="18" charset="0"/>
                          <a:cs typeface="Times New Roman" pitchFamily="18" charset="0"/>
                        </a:rPr>
                        <a:t>Impurities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1.00</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1.00</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r>
              <a:tr h="334838">
                <a:tc>
                  <a:txBody>
                    <a:bodyPr/>
                    <a:lstStyle/>
                    <a:p>
                      <a:r>
                        <a:rPr lang="en-US" sz="1800" dirty="0" smtClean="0"/>
                        <a:t>Sulfur</a:t>
                      </a:r>
                      <a:endParaRPr lang="en-US" sz="1800" dirty="0"/>
                    </a:p>
                  </a:txBody>
                  <a:tcPr/>
                </a:tc>
                <a:tc>
                  <a:txBody>
                    <a:bodyPr/>
                    <a:lstStyle/>
                    <a:p>
                      <a:r>
                        <a:rPr lang="en-US" sz="1800" dirty="0" smtClean="0"/>
                        <a:t>Trace</a:t>
                      </a:r>
                      <a:endParaRPr lang="en-US" sz="1800" dirty="0"/>
                    </a:p>
                  </a:txBody>
                  <a:tcPr/>
                </a:tc>
                <a:tc>
                  <a:txBody>
                    <a:bodyPr/>
                    <a:lstStyle/>
                    <a:p>
                      <a:r>
                        <a:rPr lang="en-US" sz="1800" dirty="0" smtClean="0"/>
                        <a:t>…….</a:t>
                      </a:r>
                      <a:endParaRPr lang="en-US" sz="1800" dirty="0"/>
                    </a:p>
                  </a:txBody>
                  <a:tcPr/>
                </a:tc>
                <a:tc>
                  <a:txBody>
                    <a:bodyPr/>
                    <a:lstStyle/>
                    <a:p>
                      <a:r>
                        <a:rPr lang="en-US" sz="1800" dirty="0" smtClean="0"/>
                        <a:t>trace</a:t>
                      </a:r>
                      <a:endParaRPr lang="en-US" sz="1800" dirty="0"/>
                    </a:p>
                  </a:txBody>
                  <a:tcPr/>
                </a:tc>
                <a:tc>
                  <a:txBody>
                    <a:bodyPr/>
                    <a:lstStyle/>
                    <a:p>
                      <a:r>
                        <a:rPr lang="en-US" sz="1800" dirty="0" smtClean="0"/>
                        <a:t>…………</a:t>
                      </a:r>
                      <a:endParaRPr lang="en-US" sz="1800" dirty="0"/>
                    </a:p>
                  </a:txBody>
                  <a:tcPr/>
                </a:tc>
                <a:tc>
                  <a:txBody>
                    <a:bodyPr/>
                    <a:lstStyle/>
                    <a:p>
                      <a:r>
                        <a:rPr lang="en-US" sz="1800" dirty="0" smtClean="0"/>
                        <a:t>…………</a:t>
                      </a:r>
                      <a:endParaRPr lang="en-US" sz="1800" dirty="0"/>
                    </a:p>
                  </a:txBody>
                  <a:tcPr/>
                </a:tc>
              </a:tr>
            </a:tbl>
          </a:graphicData>
        </a:graphic>
      </p:graphicFrame>
      <p:graphicFrame>
        <p:nvGraphicFramePr>
          <p:cNvPr id="7" name="Table 6"/>
          <p:cNvGraphicFramePr>
            <a:graphicFrameLocks noGrp="1"/>
          </p:cNvGraphicFramePr>
          <p:nvPr/>
        </p:nvGraphicFramePr>
        <p:xfrm>
          <a:off x="228600" y="4191001"/>
          <a:ext cx="8763000" cy="2503169"/>
        </p:xfrm>
        <a:graphic>
          <a:graphicData uri="http://schemas.openxmlformats.org/drawingml/2006/table">
            <a:tbl>
              <a:tblPr firstRow="1" bandRow="1">
                <a:tableStyleId>{5C22544A-7EE6-4342-B048-85BDC9FD1C3A}</a:tableStyleId>
              </a:tblPr>
              <a:tblGrid>
                <a:gridCol w="2061882"/>
                <a:gridCol w="1062318"/>
                <a:gridCol w="1143000"/>
                <a:gridCol w="1143000"/>
                <a:gridCol w="1676400"/>
                <a:gridCol w="1676400"/>
              </a:tblGrid>
              <a:tr h="673417">
                <a:tc>
                  <a:txBody>
                    <a:bodyPr/>
                    <a:lstStyle/>
                    <a:p>
                      <a:r>
                        <a:rPr lang="en-US" dirty="0" smtClean="0">
                          <a:solidFill>
                            <a:schemeClr val="bg1">
                              <a:lumMod val="95000"/>
                              <a:lumOff val="5000"/>
                            </a:schemeClr>
                          </a:solidFill>
                          <a:latin typeface="Times New Roman" pitchFamily="18" charset="0"/>
                          <a:cs typeface="Times New Roman" pitchFamily="18" charset="0"/>
                        </a:rPr>
                        <a:t>Hydrogen</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136.75</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15.6</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0.594</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2*10^-4</a:t>
                      </a:r>
                      <a:endParaRPr lang="en-US" dirty="0">
                        <a:solidFill>
                          <a:schemeClr val="bg1">
                            <a:lumMod val="95000"/>
                            <a:lumOff val="5000"/>
                          </a:schemeClr>
                        </a:solidFill>
                        <a:latin typeface="Times New Roman" pitchFamily="18" charset="0"/>
                        <a:cs typeface="Times New Roman" pitchFamily="18" charset="0"/>
                      </a:endParaRPr>
                    </a:p>
                  </a:txBody>
                  <a:tcPr/>
                </a:tc>
              </a:tr>
              <a:tr h="673417">
                <a:tc>
                  <a:txBody>
                    <a:bodyPr/>
                    <a:lstStyle/>
                    <a:p>
                      <a:r>
                        <a:rPr lang="en-US" dirty="0" smtClean="0">
                          <a:solidFill>
                            <a:schemeClr val="bg1">
                              <a:lumMod val="95000"/>
                              <a:lumOff val="5000"/>
                            </a:schemeClr>
                          </a:solidFill>
                          <a:latin typeface="Times New Roman" pitchFamily="18" charset="0"/>
                          <a:cs typeface="Times New Roman" pitchFamily="18" charset="0"/>
                        </a:rPr>
                        <a:t>CO2</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0.035</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0.03</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4.2*10^-6</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a:t>
                      </a:r>
                      <a:endParaRPr lang="en-US" dirty="0">
                        <a:solidFill>
                          <a:schemeClr val="bg1">
                            <a:lumMod val="95000"/>
                            <a:lumOff val="5000"/>
                          </a:schemeClr>
                        </a:solidFill>
                        <a:latin typeface="Times New Roman" pitchFamily="18" charset="0"/>
                        <a:cs typeface="Times New Roman" pitchFamily="18" charset="0"/>
                      </a:endParaRPr>
                    </a:p>
                  </a:txBody>
                  <a:tcPr/>
                </a:tc>
              </a:tr>
              <a:tr h="405765">
                <a:tc>
                  <a:txBody>
                    <a:bodyPr/>
                    <a:lstStyle/>
                    <a:p>
                      <a:r>
                        <a:rPr lang="en-US" dirty="0" smtClean="0">
                          <a:solidFill>
                            <a:schemeClr val="bg1">
                              <a:lumMod val="95000"/>
                              <a:lumOff val="5000"/>
                            </a:schemeClr>
                          </a:solidFill>
                          <a:latin typeface="Times New Roman" pitchFamily="18" charset="0"/>
                          <a:cs typeface="Times New Roman" pitchFamily="18" charset="0"/>
                        </a:rPr>
                        <a:t>CO</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0.0223</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0.02</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6.6*10^-6</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a:t>
                      </a:r>
                      <a:endParaRPr lang="en-US" dirty="0">
                        <a:solidFill>
                          <a:schemeClr val="bg1">
                            <a:lumMod val="95000"/>
                            <a:lumOff val="5000"/>
                          </a:schemeClr>
                        </a:solidFill>
                        <a:latin typeface="Times New Roman" pitchFamily="18" charset="0"/>
                        <a:cs typeface="Times New Roman" pitchFamily="18" charset="0"/>
                      </a:endParaRPr>
                    </a:p>
                  </a:txBody>
                  <a:tcPr/>
                </a:tc>
              </a:tr>
              <a:tr h="189548">
                <a:tc>
                  <a:txBody>
                    <a:bodyPr/>
                    <a:lstStyle/>
                    <a:p>
                      <a:r>
                        <a:rPr lang="en-US" dirty="0" smtClean="0">
                          <a:solidFill>
                            <a:schemeClr val="bg1">
                              <a:lumMod val="95000"/>
                              <a:lumOff val="5000"/>
                            </a:schemeClr>
                          </a:solidFill>
                          <a:latin typeface="Times New Roman" pitchFamily="18" charset="0"/>
                          <a:cs typeface="Times New Roman" pitchFamily="18" charset="0"/>
                        </a:rPr>
                        <a:t>CH4</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13.5</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13.2</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2.9*10^-6</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a:t>
                      </a:r>
                      <a:endParaRPr lang="en-US" dirty="0">
                        <a:solidFill>
                          <a:schemeClr val="bg1">
                            <a:lumMod val="95000"/>
                            <a:lumOff val="5000"/>
                          </a:schemeClr>
                        </a:solidFill>
                        <a:latin typeface="Times New Roman" pitchFamily="18" charset="0"/>
                        <a:cs typeface="Times New Roman" pitchFamily="18" charset="0"/>
                      </a:endParaRPr>
                    </a:p>
                  </a:txBody>
                  <a:tcPr/>
                </a:tc>
              </a:tr>
              <a:tr h="384810">
                <a:tc>
                  <a:txBody>
                    <a:bodyPr/>
                    <a:lstStyle/>
                    <a:p>
                      <a:r>
                        <a:rPr lang="en-US" dirty="0" smtClean="0">
                          <a:solidFill>
                            <a:schemeClr val="bg1">
                              <a:lumMod val="95000"/>
                              <a:lumOff val="5000"/>
                            </a:schemeClr>
                          </a:solidFill>
                          <a:latin typeface="Times New Roman" pitchFamily="18" charset="0"/>
                          <a:cs typeface="Times New Roman" pitchFamily="18" charset="0"/>
                        </a:rPr>
                        <a:t>TOTAL</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1550</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150.3</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28.85</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0.698</a:t>
                      </a:r>
                      <a:endParaRPr lang="en-US" dirty="0">
                        <a:solidFill>
                          <a:schemeClr val="bg1">
                            <a:lumMod val="95000"/>
                            <a:lumOff val="5000"/>
                          </a:schemeClr>
                        </a:solidFill>
                        <a:latin typeface="Times New Roman" pitchFamily="18" charset="0"/>
                        <a:cs typeface="Times New Roman" pitchFamily="18" charset="0"/>
                      </a:endParaRPr>
                    </a:p>
                  </a:txBody>
                  <a:tcPr/>
                </a:tc>
                <a:tc>
                  <a:txBody>
                    <a:bodyPr/>
                    <a:lstStyle/>
                    <a:p>
                      <a:r>
                        <a:rPr lang="en-US" dirty="0" smtClean="0">
                          <a:solidFill>
                            <a:schemeClr val="bg1">
                              <a:lumMod val="95000"/>
                              <a:lumOff val="5000"/>
                            </a:schemeClr>
                          </a:solidFill>
                          <a:latin typeface="Times New Roman" pitchFamily="18" charset="0"/>
                          <a:cs typeface="Times New Roman" pitchFamily="18" charset="0"/>
                        </a:rPr>
                        <a:t>1668.6</a:t>
                      </a:r>
                      <a:endParaRPr lang="en-US" dirty="0">
                        <a:solidFill>
                          <a:schemeClr val="bg1">
                            <a:lumMod val="95000"/>
                            <a:lumOff val="5000"/>
                          </a:schemeClr>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advancedhomenergykc.com/site_plain/images/Ener1.gif"/>
          <p:cNvPicPr>
            <a:picLocks noChangeAspect="1" noChangeArrowheads="1"/>
          </p:cNvPicPr>
          <p:nvPr/>
        </p:nvPicPr>
        <p:blipFill>
          <a:blip r:embed="rId2" cstate="print"/>
          <a:srcRect/>
          <a:stretch>
            <a:fillRect/>
          </a:stretch>
        </p:blipFill>
        <p:spPr bwMode="auto">
          <a:xfrm>
            <a:off x="900115" y="404815"/>
            <a:ext cx="6924675" cy="3990975"/>
          </a:xfrm>
          <a:prstGeom prst="rect">
            <a:avLst/>
          </a:prstGeom>
          <a:noFill/>
          <a:ln w="9525">
            <a:noFill/>
            <a:miter lim="800000"/>
            <a:headEnd/>
            <a:tailEnd/>
          </a:ln>
        </p:spPr>
      </p:pic>
      <p:sp>
        <p:nvSpPr>
          <p:cNvPr id="5" name="Rectangle 4"/>
          <p:cNvSpPr/>
          <p:nvPr/>
        </p:nvSpPr>
        <p:spPr>
          <a:xfrm>
            <a:off x="609600" y="5029200"/>
            <a:ext cx="8077200" cy="13716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solidFill>
                  <a:srgbClr val="FFFF00"/>
                </a:solidFill>
                <a:latin typeface="Times New Roman" pitchFamily="18" charset="0"/>
                <a:cs typeface="Times New Roman" pitchFamily="18" charset="0"/>
              </a:rPr>
              <a:t>Energy Balance</a:t>
            </a:r>
            <a:endParaRPr lang="en-US" sz="8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248400"/>
          </a:xfrm>
        </p:spPr>
        <p:txBody>
          <a:bodyPr>
            <a:normAutofit fontScale="77500" lnSpcReduction="20000"/>
          </a:bodyPr>
          <a:lstStyle/>
          <a:p>
            <a:r>
              <a:rPr lang="en-US" b="1" u="sng" dirty="0" smtClean="0">
                <a:solidFill>
                  <a:schemeClr val="bg1">
                    <a:lumMod val="95000"/>
                    <a:lumOff val="5000"/>
                  </a:schemeClr>
                </a:solidFill>
                <a:latin typeface="Times New Roman" pitchFamily="18" charset="0"/>
                <a:cs typeface="Times New Roman" pitchFamily="18" charset="0"/>
              </a:rPr>
              <a:t>HEAT OF REACITON :-</a:t>
            </a:r>
            <a:endParaRPr lang="en-US" dirty="0" smtClean="0">
              <a:solidFill>
                <a:schemeClr val="bg1">
                  <a:lumMod val="95000"/>
                  <a:lumOff val="5000"/>
                </a:schemeClr>
              </a:solidFill>
              <a:latin typeface="Times New Roman" pitchFamily="18" charset="0"/>
              <a:cs typeface="Times New Roman" pitchFamily="18" charset="0"/>
            </a:endParaRPr>
          </a:p>
          <a:p>
            <a:r>
              <a:rPr lang="en-US" dirty="0" smtClean="0">
                <a:solidFill>
                  <a:schemeClr val="bg1">
                    <a:lumMod val="95000"/>
                    <a:lumOff val="5000"/>
                  </a:schemeClr>
                </a:solidFill>
                <a:latin typeface="Times New Roman" pitchFamily="18" charset="0"/>
                <a:cs typeface="Times New Roman" pitchFamily="18" charset="0"/>
              </a:rPr>
              <a:t> </a:t>
            </a:r>
          </a:p>
          <a:p>
            <a:r>
              <a:rPr lang="en-US" dirty="0" smtClean="0">
                <a:solidFill>
                  <a:schemeClr val="bg1">
                    <a:lumMod val="95000"/>
                    <a:lumOff val="5000"/>
                  </a:schemeClr>
                </a:solidFill>
                <a:latin typeface="Times New Roman" pitchFamily="18" charset="0"/>
                <a:cs typeface="Times New Roman" pitchFamily="18" charset="0"/>
              </a:rPr>
              <a:t>C6H6   +  3H2   </a:t>
            </a:r>
            <a:r>
              <a:rPr lang="en-US" dirty="0" smtClean="0">
                <a:solidFill>
                  <a:schemeClr val="bg1">
                    <a:lumMod val="95000"/>
                    <a:lumOff val="5000"/>
                  </a:schemeClr>
                </a:solidFill>
                <a:latin typeface="Times New Roman" pitchFamily="18" charset="0"/>
                <a:cs typeface="Times New Roman" pitchFamily="18" charset="0"/>
                <a:sym typeface="Wingdings" pitchFamily="2" charset="2"/>
              </a:rPr>
              <a:t> </a:t>
            </a:r>
            <a:r>
              <a:rPr lang="en-US" dirty="0" smtClean="0">
                <a:solidFill>
                  <a:schemeClr val="bg1">
                    <a:lumMod val="95000"/>
                    <a:lumOff val="5000"/>
                  </a:schemeClr>
                </a:solidFill>
                <a:latin typeface="Times New Roman" pitchFamily="18" charset="0"/>
                <a:cs typeface="Times New Roman" pitchFamily="18" charset="0"/>
              </a:rPr>
              <a:t>C6H12 </a:t>
            </a:r>
          </a:p>
          <a:p>
            <a:endParaRPr lang="en-US" dirty="0" smtClean="0">
              <a:solidFill>
                <a:schemeClr val="bg1">
                  <a:lumMod val="95000"/>
                  <a:lumOff val="5000"/>
                </a:schemeClr>
              </a:solidFill>
              <a:latin typeface="Times New Roman" pitchFamily="18" charset="0"/>
              <a:cs typeface="Times New Roman" pitchFamily="18" charset="0"/>
            </a:endParaRPr>
          </a:p>
          <a:p>
            <a:pPr hangingPunct="0"/>
            <a:r>
              <a:rPr lang="en-US" b="1" dirty="0" smtClean="0">
                <a:solidFill>
                  <a:schemeClr val="bg1">
                    <a:lumMod val="95000"/>
                    <a:lumOff val="5000"/>
                  </a:schemeClr>
                </a:solidFill>
                <a:latin typeface="Times New Roman" pitchFamily="18" charset="0"/>
                <a:cs typeface="Times New Roman" pitchFamily="18" charset="0"/>
              </a:rPr>
              <a:t>[Sum of products Heat of formation] – [Sum of products Heat of formation] =Heat of reaction</a:t>
            </a:r>
            <a:endParaRPr lang="en-US" dirty="0" smtClean="0">
              <a:solidFill>
                <a:schemeClr val="bg1">
                  <a:lumMod val="95000"/>
                  <a:lumOff val="5000"/>
                </a:schemeClr>
              </a:solidFill>
              <a:latin typeface="Times New Roman" pitchFamily="18" charset="0"/>
              <a:cs typeface="Times New Roman" pitchFamily="18" charset="0"/>
            </a:endParaRPr>
          </a:p>
          <a:p>
            <a:r>
              <a:rPr lang="en-US" dirty="0" smtClean="0">
                <a:solidFill>
                  <a:schemeClr val="bg1">
                    <a:lumMod val="95000"/>
                    <a:lumOff val="5000"/>
                  </a:schemeClr>
                </a:solidFill>
                <a:latin typeface="Times New Roman" pitchFamily="18" charset="0"/>
                <a:cs typeface="Times New Roman" pitchFamily="18" charset="0"/>
              </a:rPr>
              <a:t> </a:t>
            </a:r>
          </a:p>
          <a:p>
            <a:r>
              <a:rPr lang="en-US" dirty="0" smtClean="0">
                <a:solidFill>
                  <a:schemeClr val="bg1">
                    <a:lumMod val="95000"/>
                    <a:lumOff val="5000"/>
                  </a:schemeClr>
                </a:solidFill>
                <a:latin typeface="Times New Roman" pitchFamily="18" charset="0"/>
                <a:cs typeface="Times New Roman" pitchFamily="18" charset="0"/>
              </a:rPr>
              <a:t>[- 29430] - [11720 + 0] = -74135.32 </a:t>
            </a:r>
            <a:r>
              <a:rPr lang="en-US" dirty="0" err="1" smtClean="0">
                <a:solidFill>
                  <a:schemeClr val="bg1">
                    <a:lumMod val="95000"/>
                    <a:lumOff val="5000"/>
                  </a:schemeClr>
                </a:solidFill>
                <a:latin typeface="Times New Roman" pitchFamily="18" charset="0"/>
                <a:cs typeface="Times New Roman" pitchFamily="18" charset="0"/>
              </a:rPr>
              <a:t>btu</a:t>
            </a:r>
            <a:r>
              <a:rPr lang="en-US" dirty="0" smtClean="0">
                <a:solidFill>
                  <a:schemeClr val="bg1">
                    <a:lumMod val="95000"/>
                    <a:lumOff val="5000"/>
                  </a:schemeClr>
                </a:solidFill>
                <a:latin typeface="Times New Roman" pitchFamily="18" charset="0"/>
                <a:cs typeface="Times New Roman" pitchFamily="18" charset="0"/>
              </a:rPr>
              <a:t>/lb-mol</a:t>
            </a:r>
          </a:p>
          <a:p>
            <a:endParaRPr lang="en-US" dirty="0" smtClean="0">
              <a:solidFill>
                <a:schemeClr val="bg1">
                  <a:lumMod val="95000"/>
                  <a:lumOff val="5000"/>
                </a:schemeClr>
              </a:solidFill>
              <a:latin typeface="Times New Roman" pitchFamily="18" charset="0"/>
              <a:cs typeface="Times New Roman" pitchFamily="18" charset="0"/>
            </a:endParaRPr>
          </a:p>
          <a:p>
            <a:r>
              <a:rPr lang="en-US" sz="2900" b="1" u="sng" dirty="0" smtClean="0">
                <a:solidFill>
                  <a:schemeClr val="bg1">
                    <a:lumMod val="95000"/>
                    <a:lumOff val="5000"/>
                  </a:schemeClr>
                </a:solidFill>
                <a:latin typeface="Times New Roman" pitchFamily="18" charset="0"/>
                <a:cs typeface="Times New Roman" pitchFamily="18" charset="0"/>
              </a:rPr>
              <a:t>SPECIFIC HEAT OF CYCLOHEXANE VAPORS:-</a:t>
            </a:r>
            <a:endParaRPr lang="en-US" sz="2900" dirty="0" smtClean="0">
              <a:solidFill>
                <a:schemeClr val="bg1">
                  <a:lumMod val="95000"/>
                  <a:lumOff val="5000"/>
                </a:schemeClr>
              </a:solidFill>
              <a:latin typeface="Times New Roman" pitchFamily="18" charset="0"/>
              <a:cs typeface="Times New Roman" pitchFamily="18" charset="0"/>
            </a:endParaRPr>
          </a:p>
          <a:p>
            <a:r>
              <a:rPr lang="en-US" sz="2900" dirty="0" smtClean="0">
                <a:solidFill>
                  <a:schemeClr val="bg1">
                    <a:lumMod val="95000"/>
                    <a:lumOff val="5000"/>
                  </a:schemeClr>
                </a:solidFill>
                <a:latin typeface="Times New Roman" pitchFamily="18" charset="0"/>
                <a:cs typeface="Times New Roman" pitchFamily="18" charset="0"/>
              </a:rPr>
              <a:t>From537 R to 960 R</a:t>
            </a:r>
          </a:p>
          <a:p>
            <a:endParaRPr lang="en-US" sz="2900" dirty="0" smtClean="0">
              <a:solidFill>
                <a:schemeClr val="bg1">
                  <a:lumMod val="95000"/>
                  <a:lumOff val="5000"/>
                </a:schemeClr>
              </a:solidFill>
              <a:latin typeface="Times New Roman" pitchFamily="18" charset="0"/>
              <a:cs typeface="Times New Roman" pitchFamily="18" charset="0"/>
            </a:endParaRPr>
          </a:p>
          <a:p>
            <a:pPr>
              <a:buNone/>
            </a:pPr>
            <a:r>
              <a:rPr lang="en-US" sz="2900" dirty="0" smtClean="0">
                <a:solidFill>
                  <a:schemeClr val="bg1">
                    <a:lumMod val="95000"/>
                    <a:lumOff val="5000"/>
                  </a:schemeClr>
                </a:solidFill>
                <a:latin typeface="Times New Roman" pitchFamily="18" charset="0"/>
                <a:cs typeface="Times New Roman" pitchFamily="18" charset="0"/>
              </a:rPr>
              <a:t>C</a:t>
            </a:r>
            <a:r>
              <a:rPr lang="en-US" sz="2900" baseline="30000" dirty="0" smtClean="0">
                <a:solidFill>
                  <a:schemeClr val="bg1">
                    <a:lumMod val="95000"/>
                    <a:lumOff val="5000"/>
                  </a:schemeClr>
                </a:solidFill>
                <a:latin typeface="Times New Roman" pitchFamily="18" charset="0"/>
                <a:cs typeface="Times New Roman" pitchFamily="18" charset="0"/>
              </a:rPr>
              <a:t>0</a:t>
            </a:r>
            <a:r>
              <a:rPr lang="en-US" sz="2900" dirty="0" smtClean="0">
                <a:solidFill>
                  <a:schemeClr val="bg1">
                    <a:lumMod val="95000"/>
                    <a:lumOff val="5000"/>
                  </a:schemeClr>
                </a:solidFill>
                <a:latin typeface="Times New Roman" pitchFamily="18" charset="0"/>
                <a:cs typeface="Times New Roman" pitchFamily="18" charset="0"/>
              </a:rPr>
              <a:t>p = (1.8)(-7.701 +125.675xl0</a:t>
            </a:r>
            <a:r>
              <a:rPr lang="en-US" sz="2900" baseline="30000" dirty="0" smtClean="0">
                <a:solidFill>
                  <a:schemeClr val="bg1">
                    <a:lumMod val="95000"/>
                    <a:lumOff val="5000"/>
                  </a:schemeClr>
                </a:solidFill>
                <a:latin typeface="Times New Roman" pitchFamily="18" charset="0"/>
                <a:cs typeface="Times New Roman" pitchFamily="18" charset="0"/>
              </a:rPr>
              <a:t>-3</a:t>
            </a:r>
            <a:r>
              <a:rPr lang="en-US" sz="2900" dirty="0" smtClean="0">
                <a:solidFill>
                  <a:schemeClr val="bg1">
                    <a:lumMod val="95000"/>
                    <a:lumOff val="5000"/>
                  </a:schemeClr>
                </a:solidFill>
                <a:latin typeface="Times New Roman" pitchFamily="18" charset="0"/>
                <a:cs typeface="Times New Roman" pitchFamily="18" charset="0"/>
              </a:rPr>
              <a:t> T- 41.58x10</a:t>
            </a:r>
            <a:r>
              <a:rPr lang="en-US" sz="2900" baseline="30000" dirty="0" smtClean="0">
                <a:solidFill>
                  <a:schemeClr val="bg1">
                    <a:lumMod val="95000"/>
                    <a:lumOff val="5000"/>
                  </a:schemeClr>
                </a:solidFill>
                <a:latin typeface="Times New Roman" pitchFamily="18" charset="0"/>
                <a:cs typeface="Times New Roman" pitchFamily="18" charset="0"/>
              </a:rPr>
              <a:t>-6</a:t>
            </a:r>
            <a:r>
              <a:rPr lang="en-US" sz="2900" dirty="0" smtClean="0">
                <a:solidFill>
                  <a:schemeClr val="bg1">
                    <a:lumMod val="95000"/>
                    <a:lumOff val="5000"/>
                  </a:schemeClr>
                </a:solidFill>
                <a:latin typeface="Times New Roman" pitchFamily="18" charset="0"/>
                <a:cs typeface="Times New Roman" pitchFamily="18" charset="0"/>
              </a:rPr>
              <a:t> T</a:t>
            </a:r>
            <a:r>
              <a:rPr lang="en-US" sz="2900" baseline="30000" dirty="0" smtClean="0">
                <a:solidFill>
                  <a:schemeClr val="bg1">
                    <a:lumMod val="95000"/>
                    <a:lumOff val="5000"/>
                  </a:schemeClr>
                </a:solidFill>
                <a:latin typeface="Times New Roman" pitchFamily="18" charset="0"/>
                <a:cs typeface="Times New Roman" pitchFamily="18" charset="0"/>
              </a:rPr>
              <a:t>-2</a:t>
            </a:r>
            <a:r>
              <a:rPr lang="en-US" sz="2900" dirty="0" smtClean="0">
                <a:solidFill>
                  <a:schemeClr val="bg1">
                    <a:lumMod val="95000"/>
                    <a:lumOff val="5000"/>
                  </a:schemeClr>
                </a:solidFill>
                <a:latin typeface="Times New Roman" pitchFamily="18" charset="0"/>
                <a:cs typeface="Times New Roman" pitchFamily="18" charset="0"/>
              </a:rPr>
              <a:t>) </a:t>
            </a:r>
            <a:r>
              <a:rPr lang="en-US" sz="2900" dirty="0" err="1" smtClean="0">
                <a:solidFill>
                  <a:schemeClr val="bg1">
                    <a:lumMod val="95000"/>
                    <a:lumOff val="5000"/>
                  </a:schemeClr>
                </a:solidFill>
                <a:latin typeface="Times New Roman" pitchFamily="18" charset="0"/>
                <a:cs typeface="Times New Roman" pitchFamily="18" charset="0"/>
              </a:rPr>
              <a:t>dt</a:t>
            </a:r>
            <a:r>
              <a:rPr lang="en-US" sz="2900" dirty="0" smtClean="0">
                <a:solidFill>
                  <a:schemeClr val="bg1">
                    <a:lumMod val="95000"/>
                    <a:lumOff val="5000"/>
                  </a:schemeClr>
                </a:solidFill>
                <a:latin typeface="Times New Roman" pitchFamily="18" charset="0"/>
                <a:cs typeface="Times New Roman" pitchFamily="18" charset="0"/>
              </a:rPr>
              <a:t> ÷ (1.8)</a:t>
            </a:r>
            <a:r>
              <a:rPr lang="en-US" sz="2900" i="1" dirty="0" err="1" smtClean="0">
                <a:solidFill>
                  <a:schemeClr val="bg1">
                    <a:lumMod val="95000"/>
                    <a:lumOff val="5000"/>
                  </a:schemeClr>
                </a:solidFill>
                <a:latin typeface="Times New Roman" pitchFamily="18" charset="0"/>
                <a:cs typeface="Times New Roman" pitchFamily="18" charset="0"/>
              </a:rPr>
              <a:t>dt</a:t>
            </a:r>
            <a:r>
              <a:rPr lang="en-US" sz="2900" dirty="0" err="1" smtClean="0">
                <a:solidFill>
                  <a:schemeClr val="bg1">
                    <a:lumMod val="95000"/>
                    <a:lumOff val="5000"/>
                  </a:schemeClr>
                </a:solidFill>
                <a:latin typeface="Times New Roman" pitchFamily="18" charset="0"/>
                <a:cs typeface="Times New Roman" pitchFamily="18" charset="0"/>
              </a:rPr>
              <a:t>C°p</a:t>
            </a:r>
            <a:r>
              <a:rPr lang="en-US" sz="2900" i="1" dirty="0" smtClean="0">
                <a:solidFill>
                  <a:schemeClr val="bg1">
                    <a:lumMod val="95000"/>
                    <a:lumOff val="5000"/>
                  </a:schemeClr>
                </a:solidFill>
                <a:latin typeface="Times New Roman" pitchFamily="18" charset="0"/>
                <a:cs typeface="Times New Roman" pitchFamily="18" charset="0"/>
              </a:rPr>
              <a:t> </a:t>
            </a:r>
          </a:p>
          <a:p>
            <a:r>
              <a:rPr lang="en-US" sz="2900" dirty="0" smtClean="0">
                <a:solidFill>
                  <a:schemeClr val="bg1">
                    <a:lumMod val="95000"/>
                    <a:lumOff val="5000"/>
                  </a:schemeClr>
                </a:solidFill>
                <a:latin typeface="Times New Roman" pitchFamily="18" charset="0"/>
                <a:cs typeface="Times New Roman" pitchFamily="18" charset="0"/>
              </a:rPr>
              <a:t>=37.15 Btu/lb mol. °F</a:t>
            </a:r>
          </a:p>
          <a:p>
            <a:r>
              <a:rPr lang="en-US" sz="2900" dirty="0" smtClean="0">
                <a:solidFill>
                  <a:schemeClr val="bg1">
                    <a:lumMod val="95000"/>
                    <a:lumOff val="5000"/>
                  </a:schemeClr>
                </a:solidFill>
                <a:latin typeface="Times New Roman" pitchFamily="18" charset="0"/>
                <a:cs typeface="Times New Roman" pitchFamily="18" charset="0"/>
              </a:rPr>
              <a:t> </a:t>
            </a:r>
          </a:p>
          <a:p>
            <a:r>
              <a:rPr lang="en-US" sz="2900" dirty="0" smtClean="0">
                <a:solidFill>
                  <a:schemeClr val="bg1">
                    <a:lumMod val="95000"/>
                    <a:lumOff val="5000"/>
                  </a:schemeClr>
                </a:solidFill>
                <a:latin typeface="Times New Roman" pitchFamily="18" charset="0"/>
                <a:cs typeface="Times New Roman" pitchFamily="18" charset="0"/>
              </a:rPr>
              <a:t> </a:t>
            </a:r>
          </a:p>
          <a:p>
            <a:r>
              <a:rPr lang="en-US" sz="2900" dirty="0" err="1" smtClean="0">
                <a:solidFill>
                  <a:schemeClr val="bg1">
                    <a:lumMod val="95000"/>
                    <a:lumOff val="5000"/>
                  </a:schemeClr>
                </a:solidFill>
                <a:latin typeface="Times New Roman" pitchFamily="18" charset="0"/>
                <a:cs typeface="Times New Roman" pitchFamily="18" charset="0"/>
              </a:rPr>
              <a:t>C°p</a:t>
            </a:r>
            <a:r>
              <a:rPr lang="en-US" sz="2900" dirty="0" smtClean="0">
                <a:solidFill>
                  <a:schemeClr val="bg1">
                    <a:lumMod val="95000"/>
                    <a:lumOff val="5000"/>
                  </a:schemeClr>
                </a:solidFill>
                <a:latin typeface="Times New Roman" pitchFamily="18" charset="0"/>
                <a:cs typeface="Times New Roman" pitchFamily="18" charset="0"/>
              </a:rPr>
              <a:t> = 154.43 kJ/ kg-mol. K</a:t>
            </a:r>
          </a:p>
          <a:p>
            <a:r>
              <a:rPr lang="en-US" sz="2900" dirty="0" smtClean="0">
                <a:solidFill>
                  <a:schemeClr val="bg1">
                    <a:lumMod val="95000"/>
                    <a:lumOff val="5000"/>
                  </a:schemeClr>
                </a:solidFill>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8991600" cy="6705600"/>
          </a:xfrm>
        </p:spPr>
        <p:txBody>
          <a:bodyPr>
            <a:normAutofit/>
          </a:bodyPr>
          <a:lstStyle/>
          <a:p>
            <a:r>
              <a:rPr lang="en-US" sz="2400" dirty="0" smtClean="0">
                <a:solidFill>
                  <a:schemeClr val="bg1">
                    <a:lumMod val="95000"/>
                    <a:lumOff val="5000"/>
                  </a:schemeClr>
                </a:solidFill>
                <a:latin typeface="Times New Roman" pitchFamily="18" charset="0"/>
                <a:cs typeface="Times New Roman" pitchFamily="18" charset="0"/>
              </a:rPr>
              <a:t>Critical pressure = 588 </a:t>
            </a:r>
            <a:r>
              <a:rPr lang="en-US" sz="2400" dirty="0" err="1" smtClean="0">
                <a:solidFill>
                  <a:schemeClr val="bg1">
                    <a:lumMod val="95000"/>
                    <a:lumOff val="5000"/>
                  </a:schemeClr>
                </a:solidFill>
                <a:latin typeface="Times New Roman" pitchFamily="18" charset="0"/>
                <a:cs typeface="Times New Roman" pitchFamily="18" charset="0"/>
              </a:rPr>
              <a:t>psia</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dirty="0" smtClean="0">
                <a:solidFill>
                  <a:schemeClr val="bg1">
                    <a:lumMod val="95000"/>
                    <a:lumOff val="5000"/>
                  </a:schemeClr>
                </a:solidFill>
                <a:latin typeface="Times New Roman" pitchFamily="18" charset="0"/>
                <a:cs typeface="Times New Roman" pitchFamily="18" charset="0"/>
              </a:rPr>
              <a:t>Critical temperature= 996 R</a:t>
            </a:r>
          </a:p>
          <a:p>
            <a:r>
              <a:rPr lang="en-US" sz="2400" dirty="0" smtClean="0">
                <a:solidFill>
                  <a:schemeClr val="bg1">
                    <a:lumMod val="95000"/>
                    <a:lumOff val="5000"/>
                  </a:schemeClr>
                </a:solidFill>
                <a:latin typeface="Times New Roman" pitchFamily="18" charset="0"/>
                <a:cs typeface="Times New Roman" pitchFamily="18" charset="0"/>
              </a:rPr>
              <a:t>Reduced </a:t>
            </a:r>
            <a:r>
              <a:rPr lang="en-US" sz="2400" dirty="0" err="1" smtClean="0">
                <a:solidFill>
                  <a:schemeClr val="bg1">
                    <a:lumMod val="95000"/>
                    <a:lumOff val="5000"/>
                  </a:schemeClr>
                </a:solidFill>
                <a:latin typeface="Times New Roman" pitchFamily="18" charset="0"/>
                <a:cs typeface="Times New Roman" pitchFamily="18" charset="0"/>
              </a:rPr>
              <a:t>Pressure,Pr</a:t>
            </a:r>
            <a:r>
              <a:rPr lang="en-US" sz="2400" dirty="0" smtClean="0">
                <a:solidFill>
                  <a:schemeClr val="bg1">
                    <a:lumMod val="95000"/>
                    <a:lumOff val="5000"/>
                  </a:schemeClr>
                </a:solidFill>
                <a:latin typeface="Times New Roman" pitchFamily="18" charset="0"/>
                <a:cs typeface="Times New Roman" pitchFamily="18" charset="0"/>
              </a:rPr>
              <a:t>= 0.87</a:t>
            </a:r>
          </a:p>
          <a:p>
            <a:r>
              <a:rPr lang="en-US" sz="2400" dirty="0" smtClean="0">
                <a:solidFill>
                  <a:schemeClr val="bg1">
                    <a:lumMod val="95000"/>
                    <a:lumOff val="5000"/>
                  </a:schemeClr>
                </a:solidFill>
                <a:latin typeface="Times New Roman" pitchFamily="18" charset="0"/>
                <a:cs typeface="Times New Roman" pitchFamily="18" charset="0"/>
              </a:rPr>
              <a:t>Reduced </a:t>
            </a:r>
            <a:r>
              <a:rPr lang="en-US" sz="2400" dirty="0" err="1" smtClean="0">
                <a:solidFill>
                  <a:schemeClr val="bg1">
                    <a:lumMod val="95000"/>
                    <a:lumOff val="5000"/>
                  </a:schemeClr>
                </a:solidFill>
                <a:latin typeface="Times New Roman" pitchFamily="18" charset="0"/>
                <a:cs typeface="Times New Roman" pitchFamily="18" charset="0"/>
              </a:rPr>
              <a:t>temperature,Tr</a:t>
            </a:r>
            <a:r>
              <a:rPr lang="en-US" sz="2400" dirty="0" smtClean="0">
                <a:solidFill>
                  <a:schemeClr val="bg1">
                    <a:lumMod val="95000"/>
                    <a:lumOff val="5000"/>
                  </a:schemeClr>
                </a:solidFill>
                <a:latin typeface="Times New Roman" pitchFamily="18" charset="0"/>
                <a:cs typeface="Times New Roman" pitchFamily="18" charset="0"/>
              </a:rPr>
              <a:t>= 0.96.</a:t>
            </a:r>
          </a:p>
          <a:p>
            <a:r>
              <a:rPr lang="en-US" sz="2400" dirty="0" smtClean="0">
                <a:solidFill>
                  <a:schemeClr val="bg1">
                    <a:lumMod val="95000"/>
                    <a:lumOff val="5000"/>
                  </a:schemeClr>
                </a:solidFill>
                <a:latin typeface="Times New Roman" pitchFamily="18" charset="0"/>
                <a:cs typeface="Times New Roman" pitchFamily="18" charset="0"/>
              </a:rPr>
              <a:t>Cp - </a:t>
            </a:r>
            <a:r>
              <a:rPr lang="en-US" sz="2400" dirty="0" err="1" smtClean="0">
                <a:solidFill>
                  <a:schemeClr val="bg1">
                    <a:lumMod val="95000"/>
                    <a:lumOff val="5000"/>
                  </a:schemeClr>
                </a:solidFill>
                <a:latin typeface="Times New Roman" pitchFamily="18" charset="0"/>
                <a:cs typeface="Times New Roman" pitchFamily="18" charset="0"/>
              </a:rPr>
              <a:t>C°p</a:t>
            </a:r>
            <a:r>
              <a:rPr lang="en-US" sz="2400" dirty="0" smtClean="0">
                <a:solidFill>
                  <a:schemeClr val="bg1">
                    <a:lumMod val="95000"/>
                    <a:lumOff val="5000"/>
                  </a:schemeClr>
                </a:solidFill>
                <a:latin typeface="Times New Roman" pitchFamily="18" charset="0"/>
                <a:cs typeface="Times New Roman" pitchFamily="18" charset="0"/>
              </a:rPr>
              <a:t>= 9.6 x 10</a:t>
            </a:r>
            <a:r>
              <a:rPr lang="en-US" sz="2400" baseline="30000" dirty="0" smtClean="0">
                <a:solidFill>
                  <a:schemeClr val="bg1">
                    <a:lumMod val="95000"/>
                    <a:lumOff val="5000"/>
                  </a:schemeClr>
                </a:solidFill>
                <a:latin typeface="Times New Roman" pitchFamily="18" charset="0"/>
                <a:cs typeface="Times New Roman" pitchFamily="18" charset="0"/>
              </a:rPr>
              <a:t>-6</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dirty="0" smtClean="0">
                <a:solidFill>
                  <a:schemeClr val="bg1">
                    <a:lumMod val="95000"/>
                    <a:lumOff val="5000"/>
                  </a:schemeClr>
                </a:solidFill>
                <a:latin typeface="Times New Roman" pitchFamily="18" charset="0"/>
                <a:cs typeface="Times New Roman" pitchFamily="18" charset="0"/>
              </a:rPr>
              <a:t>Specific </a:t>
            </a:r>
            <a:r>
              <a:rPr lang="en-US" sz="2400" dirty="0" err="1" smtClean="0">
                <a:solidFill>
                  <a:schemeClr val="bg1">
                    <a:lumMod val="95000"/>
                    <a:lumOff val="5000"/>
                  </a:schemeClr>
                </a:solidFill>
                <a:latin typeface="Times New Roman" pitchFamily="18" charset="0"/>
                <a:cs typeface="Times New Roman" pitchFamily="18" charset="0"/>
              </a:rPr>
              <a:t>Heat,Cp</a:t>
            </a:r>
            <a:r>
              <a:rPr lang="en-US" sz="2400" dirty="0" smtClean="0">
                <a:solidFill>
                  <a:schemeClr val="bg1">
                    <a:lumMod val="95000"/>
                    <a:lumOff val="5000"/>
                  </a:schemeClr>
                </a:solidFill>
                <a:latin typeface="Times New Roman" pitchFamily="18" charset="0"/>
                <a:cs typeface="Times New Roman" pitchFamily="18" charset="0"/>
              </a:rPr>
              <a:t>= 37.15 Btu/lb mol. °F</a:t>
            </a:r>
          </a:p>
          <a:p>
            <a:r>
              <a:rPr lang="en-US" sz="2400" dirty="0" smtClean="0">
                <a:solidFill>
                  <a:schemeClr val="bg1">
                    <a:lumMod val="95000"/>
                    <a:lumOff val="5000"/>
                  </a:schemeClr>
                </a:solidFill>
                <a:latin typeface="Times New Roman" pitchFamily="18" charset="0"/>
                <a:cs typeface="Times New Roman" pitchFamily="18" charset="0"/>
              </a:rPr>
              <a:t>Specific </a:t>
            </a:r>
            <a:r>
              <a:rPr lang="en-US" sz="2400" dirty="0" err="1" smtClean="0">
                <a:solidFill>
                  <a:schemeClr val="bg1">
                    <a:lumMod val="95000"/>
                    <a:lumOff val="5000"/>
                  </a:schemeClr>
                </a:solidFill>
                <a:latin typeface="Times New Roman" pitchFamily="18" charset="0"/>
                <a:cs typeface="Times New Roman" pitchFamily="18" charset="0"/>
              </a:rPr>
              <a:t>Heat,Cp</a:t>
            </a:r>
            <a:r>
              <a:rPr lang="en-US" sz="2400" dirty="0" smtClean="0">
                <a:solidFill>
                  <a:schemeClr val="bg1">
                    <a:lumMod val="95000"/>
                    <a:lumOff val="5000"/>
                  </a:schemeClr>
                </a:solidFill>
                <a:latin typeface="Times New Roman" pitchFamily="18" charset="0"/>
                <a:cs typeface="Times New Roman" pitchFamily="18" charset="0"/>
              </a:rPr>
              <a:t>=155.5 kJ/ kg-</a:t>
            </a:r>
            <a:r>
              <a:rPr lang="en-US" sz="2400" dirty="0" err="1" smtClean="0">
                <a:solidFill>
                  <a:schemeClr val="bg1">
                    <a:lumMod val="95000"/>
                    <a:lumOff val="5000"/>
                  </a:schemeClr>
                </a:solidFill>
                <a:latin typeface="Times New Roman" pitchFamily="18" charset="0"/>
                <a:cs typeface="Times New Roman" pitchFamily="18" charset="0"/>
              </a:rPr>
              <a:t>mol.K</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b="1" u="sng" dirty="0" smtClean="0">
                <a:solidFill>
                  <a:schemeClr val="bg1">
                    <a:lumMod val="95000"/>
                    <a:lumOff val="5000"/>
                  </a:schemeClr>
                </a:solidFill>
                <a:latin typeface="Times New Roman" pitchFamily="18" charset="0"/>
                <a:cs typeface="Times New Roman" pitchFamily="18" charset="0"/>
              </a:rPr>
              <a:t>SPECIFIC HEAT OF HYDROGEN:-</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dirty="0" smtClean="0">
                <a:solidFill>
                  <a:schemeClr val="bg1">
                    <a:lumMod val="95000"/>
                    <a:lumOff val="5000"/>
                  </a:schemeClr>
                </a:solidFill>
                <a:latin typeface="Times New Roman" pitchFamily="18" charset="0"/>
                <a:cs typeface="Times New Roman" pitchFamily="18" charset="0"/>
              </a:rPr>
              <a:t> </a:t>
            </a:r>
            <a:r>
              <a:rPr lang="en-US" sz="2400" dirty="0" err="1" smtClean="0">
                <a:solidFill>
                  <a:schemeClr val="bg1">
                    <a:lumMod val="95000"/>
                    <a:lumOff val="5000"/>
                  </a:schemeClr>
                </a:solidFill>
                <a:latin typeface="Times New Roman" pitchFamily="18" charset="0"/>
                <a:cs typeface="Times New Roman" pitchFamily="18" charset="0"/>
              </a:rPr>
              <a:t>Cp</a:t>
            </a:r>
            <a:r>
              <a:rPr lang="en-US" sz="2400" baseline="30000" dirty="0" err="1" smtClean="0">
                <a:solidFill>
                  <a:schemeClr val="bg1">
                    <a:lumMod val="95000"/>
                    <a:lumOff val="5000"/>
                  </a:schemeClr>
                </a:solidFill>
                <a:latin typeface="Times New Roman" pitchFamily="18" charset="0"/>
                <a:cs typeface="Times New Roman" pitchFamily="18" charset="0"/>
              </a:rPr>
              <a:t>o</a:t>
            </a:r>
            <a:r>
              <a:rPr lang="en-US" sz="2400" dirty="0" smtClean="0">
                <a:solidFill>
                  <a:schemeClr val="bg1">
                    <a:lumMod val="95000"/>
                    <a:lumOff val="5000"/>
                  </a:schemeClr>
                </a:solidFill>
                <a:latin typeface="Times New Roman" pitchFamily="18" charset="0"/>
                <a:cs typeface="Times New Roman" pitchFamily="18" charset="0"/>
              </a:rPr>
              <a:t> = (6.52+0.78xl0</a:t>
            </a:r>
            <a:r>
              <a:rPr lang="en-US" sz="2400" baseline="30000" dirty="0" smtClean="0">
                <a:solidFill>
                  <a:schemeClr val="bg1">
                    <a:lumMod val="95000"/>
                    <a:lumOff val="5000"/>
                  </a:schemeClr>
                </a:solidFill>
                <a:latin typeface="Times New Roman" pitchFamily="18" charset="0"/>
                <a:cs typeface="Times New Roman" pitchFamily="18" charset="0"/>
              </a:rPr>
              <a:t>-3</a:t>
            </a:r>
            <a:r>
              <a:rPr lang="en-US" sz="2400" dirty="0" smtClean="0">
                <a:solidFill>
                  <a:schemeClr val="bg1">
                    <a:lumMod val="95000"/>
                    <a:lumOff val="5000"/>
                  </a:schemeClr>
                </a:solidFill>
                <a:latin typeface="Times New Roman" pitchFamily="18" charset="0"/>
                <a:cs typeface="Times New Roman" pitchFamily="18" charset="0"/>
              </a:rPr>
              <a:t>T+0.l2xl0</a:t>
            </a:r>
            <a:r>
              <a:rPr lang="en-US" sz="2400" baseline="30000" dirty="0" smtClean="0">
                <a:solidFill>
                  <a:schemeClr val="bg1">
                    <a:lumMod val="95000"/>
                    <a:lumOff val="5000"/>
                  </a:schemeClr>
                </a:solidFill>
                <a:latin typeface="Times New Roman" pitchFamily="18" charset="0"/>
                <a:cs typeface="Times New Roman" pitchFamily="18" charset="0"/>
              </a:rPr>
              <a:t>5</a:t>
            </a:r>
            <a:r>
              <a:rPr lang="en-US" sz="2400" dirty="0" smtClean="0">
                <a:solidFill>
                  <a:schemeClr val="bg1">
                    <a:lumMod val="95000"/>
                    <a:lumOff val="5000"/>
                  </a:schemeClr>
                </a:solidFill>
                <a:latin typeface="Times New Roman" pitchFamily="18" charset="0"/>
                <a:cs typeface="Times New Roman" pitchFamily="18" charset="0"/>
              </a:rPr>
              <a:t> T</a:t>
            </a:r>
            <a:r>
              <a:rPr lang="en-US" sz="2400" baseline="30000" dirty="0" smtClean="0">
                <a:solidFill>
                  <a:schemeClr val="bg1">
                    <a:lumMod val="95000"/>
                    <a:lumOff val="5000"/>
                  </a:schemeClr>
                </a:solidFill>
                <a:latin typeface="Times New Roman" pitchFamily="18" charset="0"/>
                <a:cs typeface="Times New Roman" pitchFamily="18" charset="0"/>
              </a:rPr>
              <a:t>-2</a:t>
            </a:r>
            <a:r>
              <a:rPr lang="en-US" sz="2400" dirty="0" smtClean="0">
                <a:solidFill>
                  <a:schemeClr val="bg1">
                    <a:lumMod val="95000"/>
                    <a:lumOff val="5000"/>
                  </a:schemeClr>
                </a:solidFill>
                <a:latin typeface="Times New Roman" pitchFamily="18" charset="0"/>
                <a:cs typeface="Times New Roman" pitchFamily="18" charset="0"/>
              </a:rPr>
              <a:t>)</a:t>
            </a:r>
            <a:r>
              <a:rPr lang="en-US" sz="2400" dirty="0" err="1" smtClean="0">
                <a:solidFill>
                  <a:schemeClr val="bg1">
                    <a:lumMod val="95000"/>
                    <a:lumOff val="5000"/>
                  </a:schemeClr>
                </a:solidFill>
                <a:latin typeface="Times New Roman" pitchFamily="18" charset="0"/>
                <a:cs typeface="Times New Roman" pitchFamily="18" charset="0"/>
              </a:rPr>
              <a:t>dt</a:t>
            </a:r>
            <a:r>
              <a:rPr lang="en-US" sz="2400" dirty="0" smtClean="0">
                <a:solidFill>
                  <a:schemeClr val="bg1">
                    <a:lumMod val="95000"/>
                    <a:lumOff val="5000"/>
                  </a:schemeClr>
                </a:solidFill>
                <a:latin typeface="Times New Roman" pitchFamily="18" charset="0"/>
                <a:cs typeface="Times New Roman" pitchFamily="18" charset="0"/>
              </a:rPr>
              <a:t>  ÷   </a:t>
            </a:r>
            <a:r>
              <a:rPr lang="en-US" sz="2400" dirty="0" err="1" smtClean="0">
                <a:solidFill>
                  <a:schemeClr val="bg1">
                    <a:lumMod val="95000"/>
                    <a:lumOff val="5000"/>
                  </a:schemeClr>
                </a:solidFill>
                <a:latin typeface="Times New Roman" pitchFamily="18" charset="0"/>
                <a:cs typeface="Times New Roman" pitchFamily="18" charset="0"/>
              </a:rPr>
              <a:t>dt</a:t>
            </a:r>
            <a:endParaRPr lang="en-US" sz="2400" dirty="0" smtClean="0">
              <a:solidFill>
                <a:schemeClr val="bg1">
                  <a:lumMod val="95000"/>
                  <a:lumOff val="5000"/>
                </a:schemeClr>
              </a:solidFill>
              <a:latin typeface="Times New Roman" pitchFamily="18" charset="0"/>
              <a:cs typeface="Times New Roman" pitchFamily="18" charset="0"/>
            </a:endParaRPr>
          </a:p>
          <a:p>
            <a:r>
              <a:rPr lang="en-US" sz="2400" dirty="0" smtClean="0">
                <a:solidFill>
                  <a:schemeClr val="bg1">
                    <a:lumMod val="95000"/>
                    <a:lumOff val="5000"/>
                  </a:schemeClr>
                </a:solidFill>
                <a:latin typeface="Times New Roman" pitchFamily="18" charset="0"/>
                <a:cs typeface="Times New Roman" pitchFamily="18" charset="0"/>
              </a:rPr>
              <a:t>= [(6.52T +0.78x10</a:t>
            </a:r>
            <a:r>
              <a:rPr lang="en-US" sz="2400" baseline="30000" dirty="0" smtClean="0">
                <a:solidFill>
                  <a:schemeClr val="bg1">
                    <a:lumMod val="95000"/>
                    <a:lumOff val="5000"/>
                  </a:schemeClr>
                </a:solidFill>
                <a:latin typeface="Times New Roman" pitchFamily="18" charset="0"/>
                <a:cs typeface="Times New Roman" pitchFamily="18" charset="0"/>
              </a:rPr>
              <a:t>-</a:t>
            </a:r>
            <a:r>
              <a:rPr lang="en-US" sz="2400" dirty="0" smtClean="0">
                <a:solidFill>
                  <a:schemeClr val="bg1">
                    <a:lumMod val="95000"/>
                    <a:lumOff val="5000"/>
                  </a:schemeClr>
                </a:solidFill>
                <a:latin typeface="Times New Roman" pitchFamily="18" charset="0"/>
                <a:cs typeface="Times New Roman" pitchFamily="18" charset="0"/>
              </a:rPr>
              <a:t>/2</a:t>
            </a:r>
            <a:r>
              <a:rPr lang="en-US" sz="2400" baseline="30000" dirty="0" smtClean="0">
                <a:solidFill>
                  <a:schemeClr val="bg1">
                    <a:lumMod val="95000"/>
                    <a:lumOff val="5000"/>
                  </a:schemeClr>
                </a:solidFill>
                <a:latin typeface="Times New Roman" pitchFamily="18" charset="0"/>
                <a:cs typeface="Times New Roman" pitchFamily="18" charset="0"/>
              </a:rPr>
              <a:t>3</a:t>
            </a:r>
            <a:r>
              <a:rPr lang="en-US" sz="2400" dirty="0" smtClean="0">
                <a:solidFill>
                  <a:schemeClr val="bg1">
                    <a:lumMod val="95000"/>
                    <a:lumOff val="5000"/>
                  </a:schemeClr>
                </a:solidFill>
                <a:latin typeface="Times New Roman" pitchFamily="18" charset="0"/>
                <a:cs typeface="Times New Roman" pitchFamily="18" charset="0"/>
              </a:rPr>
              <a:t>T</a:t>
            </a:r>
            <a:r>
              <a:rPr lang="en-US" sz="2400" baseline="30000" dirty="0" smtClean="0">
                <a:solidFill>
                  <a:schemeClr val="bg1">
                    <a:lumMod val="95000"/>
                    <a:lumOff val="5000"/>
                  </a:schemeClr>
                </a:solidFill>
                <a:latin typeface="Times New Roman" pitchFamily="18" charset="0"/>
                <a:cs typeface="Times New Roman" pitchFamily="18" charset="0"/>
              </a:rPr>
              <a:t>2</a:t>
            </a:r>
            <a:r>
              <a:rPr lang="en-US" sz="2400" dirty="0" smtClean="0">
                <a:solidFill>
                  <a:schemeClr val="bg1">
                    <a:lumMod val="95000"/>
                    <a:lumOff val="5000"/>
                  </a:schemeClr>
                </a:solidFill>
                <a:latin typeface="Times New Roman" pitchFamily="18" charset="0"/>
                <a:cs typeface="Times New Roman" pitchFamily="18" charset="0"/>
              </a:rPr>
              <a:t> -0.12x10</a:t>
            </a:r>
            <a:r>
              <a:rPr lang="en-US" sz="2400" baseline="30000" dirty="0" smtClean="0">
                <a:solidFill>
                  <a:schemeClr val="bg1">
                    <a:lumMod val="95000"/>
                    <a:lumOff val="5000"/>
                  </a:schemeClr>
                </a:solidFill>
                <a:latin typeface="Times New Roman" pitchFamily="18" charset="0"/>
                <a:cs typeface="Times New Roman" pitchFamily="18" charset="0"/>
              </a:rPr>
              <a:t>5</a:t>
            </a:r>
            <a:r>
              <a:rPr lang="en-US" sz="2400" dirty="0" smtClean="0">
                <a:solidFill>
                  <a:schemeClr val="bg1">
                    <a:lumMod val="95000"/>
                    <a:lumOff val="5000"/>
                  </a:schemeClr>
                </a:solidFill>
                <a:latin typeface="Times New Roman" pitchFamily="18" charset="0"/>
                <a:cs typeface="Times New Roman" pitchFamily="18" charset="0"/>
              </a:rPr>
              <a:t> /T ) ] ÷ [960-537]</a:t>
            </a:r>
          </a:p>
          <a:p>
            <a:r>
              <a:rPr lang="en-US" sz="2400" dirty="0" smtClean="0">
                <a:solidFill>
                  <a:schemeClr val="bg1">
                    <a:lumMod val="95000"/>
                    <a:lumOff val="5000"/>
                  </a:schemeClr>
                </a:solidFill>
                <a:latin typeface="Times New Roman" pitchFamily="18" charset="0"/>
                <a:cs typeface="Times New Roman" pitchFamily="18" charset="0"/>
              </a:rPr>
              <a:t> </a:t>
            </a:r>
          </a:p>
          <a:p>
            <a:r>
              <a:rPr lang="en-US" sz="2400" dirty="0" smtClean="0">
                <a:solidFill>
                  <a:schemeClr val="bg1">
                    <a:lumMod val="95000"/>
                    <a:lumOff val="5000"/>
                  </a:schemeClr>
                </a:solidFill>
                <a:latin typeface="Times New Roman" pitchFamily="18" charset="0"/>
                <a:cs typeface="Times New Roman" pitchFamily="18" charset="0"/>
              </a:rPr>
              <a:t>Cp° </a:t>
            </a:r>
            <a:r>
              <a:rPr lang="en-US" sz="2400" i="1" dirty="0" smtClean="0">
                <a:solidFill>
                  <a:schemeClr val="bg1">
                    <a:lumMod val="95000"/>
                    <a:lumOff val="5000"/>
                  </a:schemeClr>
                </a:solidFill>
                <a:latin typeface="Times New Roman" pitchFamily="18" charset="0"/>
                <a:cs typeface="Times New Roman" pitchFamily="18" charset="0"/>
              </a:rPr>
              <a:t>=</a:t>
            </a:r>
            <a:r>
              <a:rPr lang="en-US" sz="2400" dirty="0" smtClean="0">
                <a:solidFill>
                  <a:schemeClr val="bg1">
                    <a:lumMod val="95000"/>
                    <a:lumOff val="5000"/>
                  </a:schemeClr>
                </a:solidFill>
                <a:latin typeface="Times New Roman" pitchFamily="18" charset="0"/>
                <a:cs typeface="Times New Roman" pitchFamily="18" charset="0"/>
              </a:rPr>
              <a:t> (1532.2 + 76.16 + 17.754)/235</a:t>
            </a:r>
          </a:p>
          <a:p>
            <a:r>
              <a:rPr lang="en-US" sz="2400" dirty="0" smtClean="0">
                <a:solidFill>
                  <a:schemeClr val="bg1">
                    <a:lumMod val="95000"/>
                    <a:lumOff val="5000"/>
                  </a:schemeClr>
                </a:solidFill>
                <a:latin typeface="Times New Roman" pitchFamily="18" charset="0"/>
                <a:cs typeface="Times New Roman" pitchFamily="18" charset="0"/>
              </a:rPr>
              <a:t> = 6.92Btu / lb-mol-</a:t>
            </a:r>
            <a:r>
              <a:rPr lang="en-US" sz="2400" baseline="30000" dirty="0" err="1" smtClean="0">
                <a:solidFill>
                  <a:schemeClr val="bg1">
                    <a:lumMod val="95000"/>
                    <a:lumOff val="5000"/>
                  </a:schemeClr>
                </a:solidFill>
                <a:latin typeface="Times New Roman" pitchFamily="18" charset="0"/>
                <a:cs typeface="Times New Roman" pitchFamily="18" charset="0"/>
              </a:rPr>
              <a:t>o</a:t>
            </a:r>
            <a:r>
              <a:rPr lang="en-US" sz="2400" i="1" dirty="0" err="1" smtClean="0">
                <a:solidFill>
                  <a:schemeClr val="bg1">
                    <a:lumMod val="95000"/>
                    <a:lumOff val="5000"/>
                  </a:schemeClr>
                </a:solidFill>
                <a:latin typeface="Times New Roman" pitchFamily="18" charset="0"/>
                <a:cs typeface="Times New Roman" pitchFamily="18" charset="0"/>
              </a:rPr>
              <a:t>F</a:t>
            </a:r>
            <a:r>
              <a:rPr lang="en-US" sz="2400" dirty="0" smtClean="0">
                <a:solidFill>
                  <a:schemeClr val="bg1">
                    <a:lumMod val="95000"/>
                    <a:lumOff val="5000"/>
                  </a:schemeClr>
                </a:solidFill>
                <a:latin typeface="Times New Roman" pitchFamily="18" charset="0"/>
                <a:cs typeface="Times New Roman" pitchFamily="18" charset="0"/>
              </a:rPr>
              <a:t> </a:t>
            </a:r>
            <a:r>
              <a:rPr lang="en-US" sz="2400" i="1" dirty="0" smtClean="0">
                <a:solidFill>
                  <a:schemeClr val="bg1">
                    <a:lumMod val="95000"/>
                    <a:lumOff val="5000"/>
                  </a:schemeClr>
                </a:solidFill>
                <a:latin typeface="Times New Roman" pitchFamily="18" charset="0"/>
                <a:cs typeface="Times New Roman" pitchFamily="18" charset="0"/>
              </a:rPr>
              <a:t>=28.96 </a:t>
            </a:r>
            <a:r>
              <a:rPr lang="en-US" sz="2400" dirty="0" smtClean="0">
                <a:solidFill>
                  <a:schemeClr val="bg1">
                    <a:lumMod val="95000"/>
                    <a:lumOff val="5000"/>
                  </a:schemeClr>
                </a:solidFill>
                <a:latin typeface="Times New Roman" pitchFamily="18" charset="0"/>
                <a:cs typeface="Times New Roman" pitchFamily="18" charset="0"/>
              </a:rPr>
              <a:t>kJ/ kg-</a:t>
            </a:r>
            <a:r>
              <a:rPr lang="en-US" sz="2400" dirty="0" err="1" smtClean="0">
                <a:solidFill>
                  <a:schemeClr val="bg1">
                    <a:lumMod val="95000"/>
                    <a:lumOff val="5000"/>
                  </a:schemeClr>
                </a:solidFill>
                <a:latin typeface="Times New Roman" pitchFamily="18" charset="0"/>
                <a:cs typeface="Times New Roman" pitchFamily="18" charset="0"/>
              </a:rPr>
              <a:t>mol.K</a:t>
            </a:r>
            <a:endParaRPr lang="en-US" sz="2400" dirty="0" smtClean="0">
              <a:solidFill>
                <a:schemeClr val="bg1">
                  <a:lumMod val="95000"/>
                  <a:lumOff val="5000"/>
                </a:schemeClr>
              </a:solidFill>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6477000" cy="5940088"/>
          </a:xfrm>
          <a:prstGeom prst="rect">
            <a:avLst/>
          </a:prstGeom>
        </p:spPr>
        <p:txBody>
          <a:bodyPr wrap="square">
            <a:spAutoFit/>
          </a:bodyPr>
          <a:lstStyle/>
          <a:p>
            <a:pPr lvl="3"/>
            <a:endParaRPr lang="en-US" sz="2000" b="1" dirty="0" smtClean="0">
              <a:solidFill>
                <a:srgbClr val="FFFF00"/>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1.Benzenehexahydride</a:t>
            </a:r>
          </a:p>
          <a:p>
            <a:pPr marL="342900" indent="-342900">
              <a:buFont typeface="+mj-lt"/>
              <a:buAutoNum type="arabicPeriod"/>
            </a:pPr>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2.Ciclohexano,</a:t>
            </a:r>
          </a:p>
          <a:p>
            <a:pPr marL="342900" indent="-342900">
              <a:buFont typeface="+mj-lt"/>
              <a:buAutoNum type="arabicPeriod"/>
            </a:pPr>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3.Hexahidrobenceno</a:t>
            </a:r>
          </a:p>
          <a:p>
            <a:pPr marL="342900" indent="-342900">
              <a:buFont typeface="+mj-lt"/>
              <a:buAutoNum type="arabicPeriod"/>
            </a:pPr>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4. </a:t>
            </a:r>
            <a:r>
              <a:rPr lang="en-US" sz="2400" b="1" dirty="0" err="1" smtClean="0">
                <a:solidFill>
                  <a:schemeClr val="bg1"/>
                </a:solidFill>
                <a:latin typeface="Times New Roman" pitchFamily="18" charset="0"/>
                <a:cs typeface="Times New Roman" pitchFamily="18" charset="0"/>
              </a:rPr>
              <a:t>Hexahydrobenzene</a:t>
            </a:r>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 </a:t>
            </a:r>
          </a:p>
          <a:p>
            <a:pPr marL="457200" indent="-457200"/>
            <a:r>
              <a:rPr lang="en-US" sz="2400" b="1" dirty="0" smtClean="0">
                <a:solidFill>
                  <a:schemeClr val="bg1"/>
                </a:solidFill>
                <a:latin typeface="Times New Roman" pitchFamily="18" charset="0"/>
                <a:cs typeface="Times New Roman" pitchFamily="18" charset="0"/>
              </a:rPr>
              <a:t>5. </a:t>
            </a:r>
            <a:r>
              <a:rPr lang="en-US" sz="2400" b="1" dirty="0" err="1" smtClean="0">
                <a:solidFill>
                  <a:schemeClr val="bg1"/>
                </a:solidFill>
                <a:latin typeface="Times New Roman" pitchFamily="18" charset="0"/>
                <a:cs typeface="Times New Roman" pitchFamily="18" charset="0"/>
              </a:rPr>
              <a:t>Hexamethylene</a:t>
            </a:r>
            <a:endParaRPr lang="en-US" sz="2400" b="1" dirty="0" smtClean="0">
              <a:solidFill>
                <a:schemeClr val="bg1"/>
              </a:solidFill>
              <a:latin typeface="Times New Roman" pitchFamily="18" charset="0"/>
              <a:cs typeface="Times New Roman" pitchFamily="18" charset="0"/>
            </a:endParaRPr>
          </a:p>
          <a:p>
            <a:pPr marL="457200" indent="-457200">
              <a:buAutoNum type="arabicPeriod" startAt="5"/>
            </a:pPr>
            <a:endParaRPr lang="en-US" sz="2400" b="1" dirty="0" smtClean="0">
              <a:solidFill>
                <a:schemeClr val="bg1"/>
              </a:solidFill>
              <a:latin typeface="Times New Roman" pitchFamily="18" charset="0"/>
              <a:cs typeface="Times New Roman" pitchFamily="18" charset="0"/>
            </a:endParaRPr>
          </a:p>
          <a:p>
            <a:pPr marL="457200" indent="-457200"/>
            <a:r>
              <a:rPr lang="en-US" sz="2400" b="1" dirty="0" smtClean="0">
                <a:solidFill>
                  <a:schemeClr val="bg1"/>
                </a:solidFill>
                <a:latin typeface="Times New Roman" pitchFamily="18" charset="0"/>
                <a:cs typeface="Times New Roman" pitchFamily="18" charset="0"/>
              </a:rPr>
              <a:t>6.Hexametileno</a:t>
            </a:r>
          </a:p>
          <a:p>
            <a:pPr marL="457200" indent="-457200"/>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7. </a:t>
            </a:r>
            <a:r>
              <a:rPr lang="en-US" sz="2400" b="1" dirty="0" err="1" smtClean="0">
                <a:solidFill>
                  <a:schemeClr val="bg1"/>
                </a:solidFill>
                <a:latin typeface="Times New Roman" pitchFamily="18" charset="0"/>
                <a:cs typeface="Times New Roman" pitchFamily="18" charset="0"/>
              </a:rPr>
              <a:t>Hexanaphthene</a:t>
            </a:r>
            <a:endParaRPr lang="en-US" sz="2400" b="1" dirty="0" smtClean="0">
              <a:solidFill>
                <a:schemeClr val="bg1"/>
              </a:solidFill>
              <a:latin typeface="Times New Roman" pitchFamily="18" charset="0"/>
              <a:cs typeface="Times New Roman" pitchFamily="18" charset="0"/>
            </a:endParaRPr>
          </a:p>
          <a:p>
            <a:pPr marL="342900" indent="-342900"/>
            <a:endParaRPr lang="en-US" sz="2400" b="1" dirty="0" smtClean="0">
              <a:solidFill>
                <a:schemeClr val="bg1"/>
              </a:solidFill>
              <a:latin typeface="Times New Roman" pitchFamily="18" charset="0"/>
              <a:cs typeface="Times New Roman" pitchFamily="18" charset="0"/>
            </a:endParaRPr>
          </a:p>
          <a:p>
            <a:pPr marL="342900" indent="-342900"/>
            <a:r>
              <a:rPr lang="en-US" sz="2400" b="1" dirty="0" smtClean="0">
                <a:solidFill>
                  <a:schemeClr val="bg1"/>
                </a:solidFill>
                <a:latin typeface="Times New Roman" pitchFamily="18" charset="0"/>
                <a:cs typeface="Times New Roman" pitchFamily="18" charset="0"/>
              </a:rPr>
              <a:t>8.Naphthene.</a:t>
            </a:r>
          </a:p>
        </p:txBody>
      </p:sp>
      <p:sp>
        <p:nvSpPr>
          <p:cNvPr id="5" name="Rectangle 4"/>
          <p:cNvSpPr/>
          <p:nvPr/>
        </p:nvSpPr>
        <p:spPr>
          <a:xfrm>
            <a:off x="2514600" y="457200"/>
            <a:ext cx="43434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CYCLOHEXANE SYNONYMS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686800" cy="6400800"/>
          </a:xfrm>
        </p:spPr>
        <p:txBody>
          <a:bodyPr>
            <a:normAutofit fontScale="25000" lnSpcReduction="20000"/>
          </a:bodyPr>
          <a:lstStyle/>
          <a:p>
            <a:r>
              <a:rPr lang="en-US" sz="11200" b="1" u="sng" dirty="0" smtClean="0">
                <a:solidFill>
                  <a:schemeClr val="bg1">
                    <a:lumMod val="95000"/>
                    <a:lumOff val="5000"/>
                  </a:schemeClr>
                </a:solidFill>
                <a:latin typeface="Times New Roman" pitchFamily="18" charset="0"/>
                <a:cs typeface="Times New Roman" pitchFamily="18" charset="0"/>
              </a:rPr>
              <a:t>SPECIFIC HEAT OF LIQUID BENZENE:-</a:t>
            </a: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a, Cp at 77 °F=0.45 Btu / lb-mol-</a:t>
            </a:r>
            <a:r>
              <a:rPr lang="en-US" sz="11200" baseline="30000" dirty="0" err="1" smtClean="0">
                <a:solidFill>
                  <a:schemeClr val="bg1">
                    <a:lumMod val="95000"/>
                    <a:lumOff val="5000"/>
                  </a:schemeClr>
                </a:solidFill>
                <a:latin typeface="Times New Roman" pitchFamily="18" charset="0"/>
                <a:cs typeface="Times New Roman" pitchFamily="18" charset="0"/>
              </a:rPr>
              <a:t>o</a:t>
            </a:r>
            <a:r>
              <a:rPr lang="en-US" sz="11200" i="1" dirty="0" err="1" smtClean="0">
                <a:solidFill>
                  <a:schemeClr val="bg1">
                    <a:lumMod val="95000"/>
                    <a:lumOff val="5000"/>
                  </a:schemeClr>
                </a:solidFill>
                <a:latin typeface="Times New Roman" pitchFamily="18" charset="0"/>
                <a:cs typeface="Times New Roman" pitchFamily="18" charset="0"/>
              </a:rPr>
              <a:t>F</a:t>
            </a:r>
            <a:r>
              <a:rPr lang="en-US" sz="11200" dirty="0" smtClean="0">
                <a:solidFill>
                  <a:schemeClr val="bg1">
                    <a:lumMod val="95000"/>
                    <a:lumOff val="5000"/>
                  </a:schemeClr>
                </a:solidFill>
                <a:latin typeface="Times New Roman" pitchFamily="18" charset="0"/>
                <a:cs typeface="Times New Roman" pitchFamily="18" charset="0"/>
              </a:rPr>
              <a:t> </a:t>
            </a: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b, Cp at 400 °F=</a:t>
            </a:r>
            <a:r>
              <a:rPr lang="en-US" sz="11200" b="1" dirty="0" smtClean="0">
                <a:solidFill>
                  <a:schemeClr val="bg1">
                    <a:lumMod val="95000"/>
                    <a:lumOff val="5000"/>
                  </a:schemeClr>
                </a:solidFill>
                <a:latin typeface="Times New Roman" pitchFamily="18" charset="0"/>
                <a:cs typeface="Times New Roman" pitchFamily="18" charset="0"/>
              </a:rPr>
              <a:t>0.6 </a:t>
            </a:r>
            <a:r>
              <a:rPr lang="en-US" sz="11200" dirty="0" smtClean="0">
                <a:solidFill>
                  <a:schemeClr val="bg1">
                    <a:lumMod val="95000"/>
                    <a:lumOff val="5000"/>
                  </a:schemeClr>
                </a:solidFill>
                <a:latin typeface="Times New Roman" pitchFamily="18" charset="0"/>
                <a:cs typeface="Times New Roman" pitchFamily="18" charset="0"/>
              </a:rPr>
              <a:t>Btu / lb-mol-</a:t>
            </a:r>
            <a:r>
              <a:rPr lang="en-US" sz="11200" baseline="30000" dirty="0" err="1" smtClean="0">
                <a:solidFill>
                  <a:schemeClr val="bg1">
                    <a:lumMod val="95000"/>
                    <a:lumOff val="5000"/>
                  </a:schemeClr>
                </a:solidFill>
                <a:latin typeface="Times New Roman" pitchFamily="18" charset="0"/>
                <a:cs typeface="Times New Roman" pitchFamily="18" charset="0"/>
              </a:rPr>
              <a:t>o</a:t>
            </a:r>
            <a:r>
              <a:rPr lang="en-US" sz="11200" i="1" dirty="0" err="1" smtClean="0">
                <a:solidFill>
                  <a:schemeClr val="bg1">
                    <a:lumMod val="95000"/>
                    <a:lumOff val="5000"/>
                  </a:schemeClr>
                </a:solidFill>
                <a:latin typeface="Times New Roman" pitchFamily="18" charset="0"/>
                <a:cs typeface="Times New Roman" pitchFamily="18" charset="0"/>
              </a:rPr>
              <a:t>F</a:t>
            </a:r>
            <a:endParaRPr lang="en-US" sz="11200" i="1" dirty="0" smtClean="0">
              <a:solidFill>
                <a:schemeClr val="bg1">
                  <a:lumMod val="95000"/>
                  <a:lumOff val="5000"/>
                </a:schemeClr>
              </a:solidFill>
              <a:latin typeface="Times New Roman" pitchFamily="18" charset="0"/>
              <a:cs typeface="Times New Roman" pitchFamily="18" charset="0"/>
            </a:endParaRP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 c, Cp=(0.6-0.45)/(400-77)=4.644xl0</a:t>
            </a:r>
            <a:r>
              <a:rPr lang="en-US" sz="11200" baseline="30000" dirty="0" smtClean="0">
                <a:solidFill>
                  <a:schemeClr val="bg1">
                    <a:lumMod val="95000"/>
                    <a:lumOff val="5000"/>
                  </a:schemeClr>
                </a:solidFill>
                <a:latin typeface="Times New Roman" pitchFamily="18" charset="0"/>
                <a:cs typeface="Times New Roman" pitchFamily="18" charset="0"/>
              </a:rPr>
              <a:t>-4</a:t>
            </a:r>
            <a:r>
              <a:rPr lang="en-US" sz="11200" dirty="0" smtClean="0">
                <a:solidFill>
                  <a:schemeClr val="bg1">
                    <a:lumMod val="95000"/>
                    <a:lumOff val="5000"/>
                  </a:schemeClr>
                </a:solidFill>
                <a:latin typeface="Times New Roman" pitchFamily="18" charset="0"/>
                <a:cs typeface="Times New Roman" pitchFamily="18" charset="0"/>
              </a:rPr>
              <a:t> Btu / lb-mol-</a:t>
            </a:r>
            <a:r>
              <a:rPr lang="en-US" sz="11200" baseline="30000" dirty="0" err="1" smtClean="0">
                <a:solidFill>
                  <a:schemeClr val="bg1">
                    <a:lumMod val="95000"/>
                    <a:lumOff val="5000"/>
                  </a:schemeClr>
                </a:solidFill>
                <a:latin typeface="Times New Roman" pitchFamily="18" charset="0"/>
                <a:cs typeface="Times New Roman" pitchFamily="18" charset="0"/>
              </a:rPr>
              <a:t>o</a:t>
            </a:r>
            <a:r>
              <a:rPr lang="en-US" sz="11200" i="1" dirty="0" err="1" smtClean="0">
                <a:solidFill>
                  <a:schemeClr val="bg1">
                    <a:lumMod val="95000"/>
                    <a:lumOff val="5000"/>
                  </a:schemeClr>
                </a:solidFill>
                <a:latin typeface="Times New Roman" pitchFamily="18" charset="0"/>
                <a:cs typeface="Times New Roman" pitchFamily="18" charset="0"/>
              </a:rPr>
              <a:t>F</a:t>
            </a:r>
            <a:endParaRPr lang="en-US" sz="11200" i="1" dirty="0" smtClean="0">
              <a:solidFill>
                <a:schemeClr val="bg1">
                  <a:lumMod val="95000"/>
                  <a:lumOff val="5000"/>
                </a:schemeClr>
              </a:solidFill>
              <a:latin typeface="Times New Roman" pitchFamily="18" charset="0"/>
              <a:cs typeface="Times New Roman" pitchFamily="18" charset="0"/>
            </a:endParaRP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 Specific heat, Cp </a:t>
            </a:r>
            <a:r>
              <a:rPr lang="en-US" sz="11200" i="1" dirty="0" smtClean="0">
                <a:solidFill>
                  <a:schemeClr val="bg1">
                    <a:lumMod val="95000"/>
                    <a:lumOff val="5000"/>
                  </a:schemeClr>
                </a:solidFill>
                <a:latin typeface="Times New Roman" pitchFamily="18" charset="0"/>
                <a:cs typeface="Times New Roman" pitchFamily="18" charset="0"/>
              </a:rPr>
              <a:t>=</a:t>
            </a:r>
            <a:r>
              <a:rPr lang="en-US" sz="11200" dirty="0" smtClean="0">
                <a:solidFill>
                  <a:schemeClr val="bg1">
                    <a:lumMod val="95000"/>
                    <a:lumOff val="5000"/>
                  </a:schemeClr>
                </a:solidFill>
                <a:latin typeface="Times New Roman" pitchFamily="18" charset="0"/>
                <a:cs typeface="Times New Roman" pitchFamily="18" charset="0"/>
              </a:rPr>
              <a:t> (</a:t>
            </a:r>
            <a:r>
              <a:rPr lang="en-US" sz="11200" i="1" dirty="0" smtClean="0">
                <a:solidFill>
                  <a:schemeClr val="bg1">
                    <a:lumMod val="95000"/>
                    <a:lumOff val="5000"/>
                  </a:schemeClr>
                </a:solidFill>
                <a:latin typeface="Times New Roman" pitchFamily="18" charset="0"/>
                <a:cs typeface="Times New Roman" pitchFamily="18" charset="0"/>
              </a:rPr>
              <a:t>a + ct)</a:t>
            </a:r>
            <a:r>
              <a:rPr lang="en-US" sz="11200" i="1" dirty="0" err="1" smtClean="0">
                <a:solidFill>
                  <a:schemeClr val="bg1">
                    <a:lumMod val="95000"/>
                    <a:lumOff val="5000"/>
                  </a:schemeClr>
                </a:solidFill>
                <a:latin typeface="Times New Roman" pitchFamily="18" charset="0"/>
                <a:cs typeface="Times New Roman" pitchFamily="18" charset="0"/>
              </a:rPr>
              <a:t>dt</a:t>
            </a:r>
            <a:r>
              <a:rPr lang="en-US" sz="11200" i="1" dirty="0" smtClean="0">
                <a:solidFill>
                  <a:schemeClr val="bg1">
                    <a:lumMod val="95000"/>
                    <a:lumOff val="5000"/>
                  </a:schemeClr>
                </a:solidFill>
                <a:latin typeface="Times New Roman" pitchFamily="18" charset="0"/>
                <a:cs typeface="Times New Roman" pitchFamily="18" charset="0"/>
              </a:rPr>
              <a:t> ÷</a:t>
            </a:r>
            <a:r>
              <a:rPr lang="en-US" sz="11200" i="1" dirty="0" err="1" smtClean="0">
                <a:solidFill>
                  <a:schemeClr val="bg1">
                    <a:lumMod val="95000"/>
                    <a:lumOff val="5000"/>
                  </a:schemeClr>
                </a:solidFill>
                <a:latin typeface="Times New Roman" pitchFamily="18" charset="0"/>
                <a:cs typeface="Times New Roman" pitchFamily="18" charset="0"/>
              </a:rPr>
              <a:t>dt</a:t>
            </a:r>
            <a:endParaRPr lang="en-US" sz="11200" i="1" dirty="0" smtClean="0">
              <a:solidFill>
                <a:schemeClr val="bg1">
                  <a:lumMod val="95000"/>
                  <a:lumOff val="5000"/>
                </a:schemeClr>
              </a:solidFill>
              <a:latin typeface="Times New Roman" pitchFamily="18" charset="0"/>
              <a:cs typeface="Times New Roman" pitchFamily="18" charset="0"/>
            </a:endParaRP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Specific heat, Cp =[0.45dt +4.644/2x10 </a:t>
            </a:r>
            <a:r>
              <a:rPr lang="en-US" sz="11200" dirty="0" err="1" smtClean="0">
                <a:solidFill>
                  <a:schemeClr val="bg1">
                    <a:lumMod val="95000"/>
                    <a:lumOff val="5000"/>
                  </a:schemeClr>
                </a:solidFill>
                <a:latin typeface="Times New Roman" pitchFamily="18" charset="0"/>
                <a:cs typeface="Times New Roman" pitchFamily="18" charset="0"/>
              </a:rPr>
              <a:t>Tdt</a:t>
            </a:r>
            <a:r>
              <a:rPr lang="en-US" sz="11200" dirty="0" smtClean="0">
                <a:solidFill>
                  <a:schemeClr val="bg1">
                    <a:lumMod val="95000"/>
                    <a:lumOff val="5000"/>
                  </a:schemeClr>
                </a:solidFill>
                <a:latin typeface="Times New Roman" pitchFamily="18" charset="0"/>
                <a:cs typeface="Times New Roman" pitchFamily="18" charset="0"/>
              </a:rPr>
              <a:t>÷[400-77]= 43.74 Btu/lb mol °F </a:t>
            </a:r>
          </a:p>
          <a:p>
            <a:endParaRPr lang="en-US" sz="11200" dirty="0" smtClean="0">
              <a:solidFill>
                <a:schemeClr val="bg1">
                  <a:lumMod val="95000"/>
                  <a:lumOff val="5000"/>
                </a:schemeClr>
              </a:solidFill>
              <a:latin typeface="Times New Roman" pitchFamily="18" charset="0"/>
              <a:cs typeface="Times New Roman" pitchFamily="18" charset="0"/>
            </a:endParaRPr>
          </a:p>
          <a:p>
            <a:r>
              <a:rPr lang="en-US" sz="11200" dirty="0" smtClean="0">
                <a:solidFill>
                  <a:schemeClr val="bg1">
                    <a:lumMod val="95000"/>
                    <a:lumOff val="5000"/>
                  </a:schemeClr>
                </a:solidFill>
                <a:latin typeface="Times New Roman" pitchFamily="18" charset="0"/>
                <a:cs typeface="Times New Roman" pitchFamily="18" charset="0"/>
              </a:rPr>
              <a:t> 183.09 kJ/ kg-mol. K </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629400"/>
          </a:xfrm>
        </p:spPr>
        <p:txBody>
          <a:bodyPr>
            <a:normAutofit lnSpcReduction="10000"/>
          </a:bodyPr>
          <a:lstStyle/>
          <a:p>
            <a:pPr>
              <a:buNone/>
            </a:pPr>
            <a:r>
              <a:rPr lang="en-US" sz="4100" b="1" u="sng" dirty="0" smtClean="0">
                <a:solidFill>
                  <a:schemeClr val="bg1">
                    <a:lumMod val="95000"/>
                    <a:lumOff val="5000"/>
                  </a:schemeClr>
                </a:solidFill>
                <a:latin typeface="Times New Roman" pitchFamily="18" charset="0"/>
                <a:cs typeface="Times New Roman" pitchFamily="18" charset="0"/>
              </a:rPr>
              <a:t>SPECIFIC HEAT OF LIQUID CYCLOHEXANE:-</a:t>
            </a:r>
            <a:endParaRPr lang="en-US" sz="4100" dirty="0" smtClean="0">
              <a:solidFill>
                <a:schemeClr val="bg1">
                  <a:lumMod val="95000"/>
                  <a:lumOff val="5000"/>
                </a:schemeClr>
              </a:solidFill>
              <a:latin typeface="Times New Roman" pitchFamily="18" charset="0"/>
              <a:cs typeface="Times New Roman" pitchFamily="18" charset="0"/>
            </a:endParaRPr>
          </a:p>
          <a:p>
            <a:r>
              <a:rPr lang="en-US" sz="4100" dirty="0" smtClean="0">
                <a:solidFill>
                  <a:schemeClr val="bg1">
                    <a:lumMod val="95000"/>
                    <a:lumOff val="5000"/>
                  </a:schemeClr>
                </a:solidFill>
                <a:latin typeface="Times New Roman" pitchFamily="18" charset="0"/>
                <a:cs typeface="Times New Roman" pitchFamily="18" charset="0"/>
              </a:rPr>
              <a:t>Average Temperature  =434K</a:t>
            </a:r>
          </a:p>
          <a:p>
            <a:r>
              <a:rPr lang="en-US" sz="4100" dirty="0" smtClean="0">
                <a:solidFill>
                  <a:schemeClr val="bg1">
                    <a:lumMod val="95000"/>
                    <a:lumOff val="5000"/>
                  </a:schemeClr>
                </a:solidFill>
                <a:latin typeface="Times New Roman" pitchFamily="18" charset="0"/>
                <a:cs typeface="Times New Roman" pitchFamily="18" charset="0"/>
              </a:rPr>
              <a:t>Reduced </a:t>
            </a:r>
            <a:r>
              <a:rPr lang="en-US" sz="4100" dirty="0" err="1" smtClean="0">
                <a:solidFill>
                  <a:schemeClr val="bg1">
                    <a:lumMod val="95000"/>
                    <a:lumOff val="5000"/>
                  </a:schemeClr>
                </a:solidFill>
                <a:latin typeface="Times New Roman" pitchFamily="18" charset="0"/>
                <a:cs typeface="Times New Roman" pitchFamily="18" charset="0"/>
              </a:rPr>
              <a:t>Temp.,Tr</a:t>
            </a:r>
            <a:r>
              <a:rPr lang="en-US" sz="4100" dirty="0" smtClean="0">
                <a:solidFill>
                  <a:schemeClr val="bg1">
                    <a:lumMod val="95000"/>
                    <a:lumOff val="5000"/>
                  </a:schemeClr>
                </a:solidFill>
                <a:latin typeface="Times New Roman" pitchFamily="18" charset="0"/>
                <a:cs typeface="Times New Roman" pitchFamily="18" charset="0"/>
              </a:rPr>
              <a:t>=0.784</a:t>
            </a:r>
          </a:p>
          <a:p>
            <a:r>
              <a:rPr lang="en-US" sz="4100" dirty="0" err="1" smtClean="0">
                <a:solidFill>
                  <a:schemeClr val="bg1">
                    <a:lumMod val="95000"/>
                    <a:lumOff val="5000"/>
                  </a:schemeClr>
                </a:solidFill>
                <a:latin typeface="Times New Roman" pitchFamily="18" charset="0"/>
                <a:cs typeface="Times New Roman" pitchFamily="18" charset="0"/>
              </a:rPr>
              <a:t>Accentric</a:t>
            </a:r>
            <a:r>
              <a:rPr lang="en-US" sz="4100" dirty="0" smtClean="0">
                <a:solidFill>
                  <a:schemeClr val="bg1">
                    <a:lumMod val="95000"/>
                    <a:lumOff val="5000"/>
                  </a:schemeClr>
                </a:solidFill>
                <a:latin typeface="Times New Roman" pitchFamily="18" charset="0"/>
                <a:cs typeface="Times New Roman" pitchFamily="18" charset="0"/>
              </a:rPr>
              <a:t> factor ,ω=0.214 </a:t>
            </a:r>
          </a:p>
          <a:p>
            <a:pPr hangingPunct="0"/>
            <a:r>
              <a:rPr lang="en-US" sz="4100" dirty="0" smtClean="0">
                <a:solidFill>
                  <a:schemeClr val="bg1">
                    <a:lumMod val="95000"/>
                    <a:lumOff val="5000"/>
                  </a:schemeClr>
                </a:solidFill>
                <a:latin typeface="Times New Roman" pitchFamily="18" charset="0"/>
                <a:cs typeface="Times New Roman" pitchFamily="18" charset="0"/>
              </a:rPr>
              <a:t>Cp°, vapor heat capacity = -7.701 + 125.675 x 10</a:t>
            </a:r>
            <a:r>
              <a:rPr lang="en-US" sz="4100" baseline="30000" dirty="0" smtClean="0">
                <a:solidFill>
                  <a:schemeClr val="bg1">
                    <a:lumMod val="95000"/>
                    <a:lumOff val="5000"/>
                  </a:schemeClr>
                </a:solidFill>
                <a:latin typeface="Times New Roman" pitchFamily="18" charset="0"/>
                <a:cs typeface="Times New Roman" pitchFamily="18" charset="0"/>
              </a:rPr>
              <a:t>-3</a:t>
            </a:r>
            <a:r>
              <a:rPr lang="en-US" sz="4100" dirty="0" smtClean="0">
                <a:solidFill>
                  <a:schemeClr val="bg1">
                    <a:lumMod val="95000"/>
                    <a:lumOff val="5000"/>
                  </a:schemeClr>
                </a:solidFill>
                <a:latin typeface="Times New Roman" pitchFamily="18" charset="0"/>
                <a:cs typeface="Times New Roman" pitchFamily="18" charset="0"/>
              </a:rPr>
              <a:t> (434) - 41.584 x 10</a:t>
            </a:r>
            <a:r>
              <a:rPr lang="en-US" sz="4100" baseline="30000" dirty="0" smtClean="0">
                <a:solidFill>
                  <a:schemeClr val="bg1">
                    <a:lumMod val="95000"/>
                    <a:lumOff val="5000"/>
                  </a:schemeClr>
                </a:solidFill>
                <a:latin typeface="Times New Roman" pitchFamily="18" charset="0"/>
                <a:cs typeface="Times New Roman" pitchFamily="18" charset="0"/>
              </a:rPr>
              <a:t>-6</a:t>
            </a:r>
            <a:r>
              <a:rPr lang="en-US" sz="4100" dirty="0" smtClean="0">
                <a:solidFill>
                  <a:schemeClr val="bg1">
                    <a:lumMod val="95000"/>
                    <a:lumOff val="5000"/>
                  </a:schemeClr>
                </a:solidFill>
                <a:latin typeface="Times New Roman" pitchFamily="18" charset="0"/>
                <a:cs typeface="Times New Roman" pitchFamily="18" charset="0"/>
              </a:rPr>
              <a:t> (434)</a:t>
            </a:r>
            <a:r>
              <a:rPr lang="en-US" sz="4100" baseline="30000" dirty="0" smtClean="0">
                <a:solidFill>
                  <a:schemeClr val="bg1">
                    <a:lumMod val="95000"/>
                    <a:lumOff val="5000"/>
                  </a:schemeClr>
                </a:solidFill>
                <a:latin typeface="Times New Roman" pitchFamily="18" charset="0"/>
                <a:cs typeface="Times New Roman" pitchFamily="18" charset="0"/>
              </a:rPr>
              <a:t>2</a:t>
            </a:r>
            <a:endParaRPr lang="en-US" sz="4100" dirty="0" smtClean="0">
              <a:solidFill>
                <a:schemeClr val="bg1">
                  <a:lumMod val="95000"/>
                  <a:lumOff val="5000"/>
                </a:schemeClr>
              </a:solidFill>
              <a:latin typeface="Times New Roman" pitchFamily="18" charset="0"/>
              <a:cs typeface="Times New Roman" pitchFamily="18" charset="0"/>
            </a:endParaRPr>
          </a:p>
          <a:p>
            <a:pPr hangingPunct="0"/>
            <a:r>
              <a:rPr lang="en-US" sz="4100" dirty="0" smtClean="0">
                <a:solidFill>
                  <a:schemeClr val="bg1">
                    <a:lumMod val="95000"/>
                    <a:lumOff val="5000"/>
                  </a:schemeClr>
                </a:solidFill>
                <a:latin typeface="Times New Roman" pitchFamily="18" charset="0"/>
                <a:cs typeface="Times New Roman" pitchFamily="18" charset="0"/>
              </a:rPr>
              <a:t>= -7.701 + 54.543-0.02 =  195 KJ/ kg-</a:t>
            </a:r>
            <a:r>
              <a:rPr lang="en-US" sz="4100" dirty="0" err="1" smtClean="0">
                <a:solidFill>
                  <a:schemeClr val="bg1">
                    <a:lumMod val="95000"/>
                    <a:lumOff val="5000"/>
                  </a:schemeClr>
                </a:solidFill>
                <a:latin typeface="Times New Roman" pitchFamily="18" charset="0"/>
                <a:cs typeface="Times New Roman" pitchFamily="18" charset="0"/>
              </a:rPr>
              <a:t>mol.K</a:t>
            </a:r>
            <a:endParaRPr lang="en-US" sz="4100" dirty="0" smtClean="0">
              <a:solidFill>
                <a:schemeClr val="bg1">
                  <a:lumMod val="95000"/>
                  <a:lumOff val="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763000" cy="6324600"/>
          </a:xfrm>
        </p:spPr>
        <p:txBody>
          <a:bodyPr>
            <a:normAutofit fontScale="85000" lnSpcReduction="20000"/>
          </a:bodyPr>
          <a:lstStyle/>
          <a:p>
            <a:r>
              <a:rPr lang="en-US" sz="3300" dirty="0" smtClean="0">
                <a:solidFill>
                  <a:schemeClr val="bg1">
                    <a:lumMod val="95000"/>
                    <a:lumOff val="5000"/>
                  </a:schemeClr>
                </a:solidFill>
                <a:latin typeface="Times New Roman" pitchFamily="18" charset="0"/>
                <a:cs typeface="Times New Roman" pitchFamily="18" charset="0"/>
              </a:rPr>
              <a:t>Cp l  - </a:t>
            </a:r>
            <a:r>
              <a:rPr lang="en-US" sz="3300" dirty="0" err="1" smtClean="0">
                <a:solidFill>
                  <a:schemeClr val="bg1">
                    <a:lumMod val="95000"/>
                    <a:lumOff val="5000"/>
                  </a:schemeClr>
                </a:solidFill>
                <a:latin typeface="Times New Roman" pitchFamily="18" charset="0"/>
                <a:cs typeface="Times New Roman" pitchFamily="18" charset="0"/>
              </a:rPr>
              <a:t>Cp</a:t>
            </a:r>
            <a:r>
              <a:rPr lang="en-US" sz="3300" baseline="30000" dirty="0" err="1" smtClean="0">
                <a:solidFill>
                  <a:schemeClr val="bg1">
                    <a:lumMod val="95000"/>
                    <a:lumOff val="5000"/>
                  </a:schemeClr>
                </a:solidFill>
                <a:latin typeface="Times New Roman" pitchFamily="18" charset="0"/>
                <a:cs typeface="Times New Roman" pitchFamily="18" charset="0"/>
              </a:rPr>
              <a:t>o</a:t>
            </a:r>
            <a:r>
              <a:rPr lang="en-US" sz="3300" dirty="0" smtClean="0">
                <a:solidFill>
                  <a:schemeClr val="bg1">
                    <a:lumMod val="95000"/>
                    <a:lumOff val="5000"/>
                  </a:schemeClr>
                </a:solidFill>
                <a:latin typeface="Times New Roman" pitchFamily="18" charset="0"/>
                <a:cs typeface="Times New Roman" pitchFamily="18" charset="0"/>
              </a:rPr>
              <a:t> )/2 </a:t>
            </a:r>
            <a:r>
              <a:rPr lang="en-US" sz="3300" i="1" dirty="0" smtClean="0">
                <a:solidFill>
                  <a:schemeClr val="bg1">
                    <a:lumMod val="95000"/>
                    <a:lumOff val="5000"/>
                  </a:schemeClr>
                </a:solidFill>
                <a:latin typeface="Times New Roman" pitchFamily="18" charset="0"/>
                <a:cs typeface="Times New Roman" pitchFamily="18" charset="0"/>
              </a:rPr>
              <a:t>=</a:t>
            </a:r>
            <a:r>
              <a:rPr lang="en-US" sz="3300" dirty="0" smtClean="0">
                <a:solidFill>
                  <a:schemeClr val="bg1">
                    <a:lumMod val="95000"/>
                    <a:lumOff val="5000"/>
                  </a:schemeClr>
                </a:solidFill>
                <a:latin typeface="Times New Roman" pitchFamily="18" charset="0"/>
                <a:cs typeface="Times New Roman" pitchFamily="18" charset="0"/>
              </a:rPr>
              <a:t> (0.5 + 2.2 ω)[3.67 + 11.64(1-Tr)</a:t>
            </a:r>
            <a:r>
              <a:rPr lang="en-US" sz="3300" baseline="30000" dirty="0" smtClean="0">
                <a:solidFill>
                  <a:schemeClr val="bg1">
                    <a:lumMod val="95000"/>
                    <a:lumOff val="5000"/>
                  </a:schemeClr>
                </a:solidFill>
                <a:latin typeface="Times New Roman" pitchFamily="18" charset="0"/>
                <a:cs typeface="Times New Roman" pitchFamily="18" charset="0"/>
              </a:rPr>
              <a:t>4</a:t>
            </a:r>
            <a:r>
              <a:rPr lang="en-US" sz="3300" dirty="0" smtClean="0">
                <a:solidFill>
                  <a:schemeClr val="bg1">
                    <a:lumMod val="95000"/>
                    <a:lumOff val="5000"/>
                  </a:schemeClr>
                </a:solidFill>
                <a:latin typeface="Times New Roman" pitchFamily="18" charset="0"/>
                <a:cs typeface="Times New Roman" pitchFamily="18" charset="0"/>
              </a:rPr>
              <a:t> + 0.634(1-Tr)</a:t>
            </a:r>
            <a:r>
              <a:rPr lang="en-US" sz="3300" baseline="30000" dirty="0" smtClean="0">
                <a:solidFill>
                  <a:schemeClr val="bg1">
                    <a:lumMod val="95000"/>
                    <a:lumOff val="5000"/>
                  </a:schemeClr>
                </a:solidFill>
                <a:latin typeface="Times New Roman" pitchFamily="18" charset="0"/>
                <a:cs typeface="Times New Roman" pitchFamily="18" charset="0"/>
              </a:rPr>
              <a:t>-1</a:t>
            </a:r>
            <a:r>
              <a:rPr lang="en-US" sz="3300" dirty="0" smtClean="0">
                <a:solidFill>
                  <a:schemeClr val="bg1">
                    <a:lumMod val="95000"/>
                    <a:lumOff val="5000"/>
                  </a:schemeClr>
                </a:solidFill>
                <a:latin typeface="Times New Roman" pitchFamily="18" charset="0"/>
                <a:cs typeface="Times New Roman" pitchFamily="18" charset="0"/>
              </a:rPr>
              <a:t>]</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smtClean="0">
                <a:solidFill>
                  <a:schemeClr val="bg1">
                    <a:lumMod val="95000"/>
                    <a:lumOff val="5000"/>
                  </a:schemeClr>
                </a:solidFill>
                <a:latin typeface="Times New Roman" pitchFamily="18" charset="0"/>
                <a:cs typeface="Times New Roman" pitchFamily="18" charset="0"/>
              </a:rPr>
              <a:t>Where;</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smtClean="0">
                <a:solidFill>
                  <a:schemeClr val="bg1">
                    <a:lumMod val="95000"/>
                    <a:lumOff val="5000"/>
                  </a:schemeClr>
                </a:solidFill>
                <a:latin typeface="Times New Roman" pitchFamily="18" charset="0"/>
                <a:cs typeface="Times New Roman" pitchFamily="18" charset="0"/>
              </a:rPr>
              <a:t>R = 2 Btu/ lb mol - ° F</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smtClean="0">
                <a:solidFill>
                  <a:schemeClr val="bg1">
                    <a:lumMod val="95000"/>
                    <a:lumOff val="5000"/>
                  </a:schemeClr>
                </a:solidFill>
                <a:latin typeface="Times New Roman" pitchFamily="18" charset="0"/>
                <a:cs typeface="Times New Roman" pitchFamily="18" charset="0"/>
              </a:rPr>
              <a:t>(Cp l  - </a:t>
            </a:r>
            <a:r>
              <a:rPr lang="en-US" sz="3300" dirty="0" err="1" smtClean="0">
                <a:solidFill>
                  <a:schemeClr val="bg1">
                    <a:lumMod val="95000"/>
                    <a:lumOff val="5000"/>
                  </a:schemeClr>
                </a:solidFill>
                <a:latin typeface="Times New Roman" pitchFamily="18" charset="0"/>
                <a:cs typeface="Times New Roman" pitchFamily="18" charset="0"/>
              </a:rPr>
              <a:t>Cp</a:t>
            </a:r>
            <a:r>
              <a:rPr lang="en-US" sz="3300" baseline="30000" dirty="0" err="1" smtClean="0">
                <a:solidFill>
                  <a:schemeClr val="bg1">
                    <a:lumMod val="95000"/>
                    <a:lumOff val="5000"/>
                  </a:schemeClr>
                </a:solidFill>
                <a:latin typeface="Times New Roman" pitchFamily="18" charset="0"/>
                <a:cs typeface="Times New Roman" pitchFamily="18" charset="0"/>
              </a:rPr>
              <a:t>o</a:t>
            </a:r>
            <a:r>
              <a:rPr lang="en-US" sz="3300" dirty="0" smtClean="0">
                <a:solidFill>
                  <a:schemeClr val="bg1">
                    <a:lumMod val="95000"/>
                    <a:lumOff val="5000"/>
                  </a:schemeClr>
                </a:solidFill>
                <a:latin typeface="Times New Roman" pitchFamily="18" charset="0"/>
                <a:cs typeface="Times New Roman" pitchFamily="18" charset="0"/>
              </a:rPr>
              <a:t> )/2 = (0.971) [3.67 + 0.0253 + 2.935]</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smtClean="0">
                <a:solidFill>
                  <a:schemeClr val="bg1">
                    <a:lumMod val="95000"/>
                    <a:lumOff val="5000"/>
                  </a:schemeClr>
                </a:solidFill>
                <a:latin typeface="Times New Roman" pitchFamily="18" charset="0"/>
                <a:cs typeface="Times New Roman" pitchFamily="18" charset="0"/>
              </a:rPr>
              <a:t>(Cp l  - </a:t>
            </a:r>
            <a:r>
              <a:rPr lang="en-US" sz="3300" dirty="0" err="1" smtClean="0">
                <a:solidFill>
                  <a:schemeClr val="bg1">
                    <a:lumMod val="95000"/>
                    <a:lumOff val="5000"/>
                  </a:schemeClr>
                </a:solidFill>
                <a:latin typeface="Times New Roman" pitchFamily="18" charset="0"/>
                <a:cs typeface="Times New Roman" pitchFamily="18" charset="0"/>
              </a:rPr>
              <a:t>Cp</a:t>
            </a:r>
            <a:r>
              <a:rPr lang="en-US" sz="3300" baseline="30000" dirty="0" err="1" smtClean="0">
                <a:solidFill>
                  <a:schemeClr val="bg1">
                    <a:lumMod val="95000"/>
                    <a:lumOff val="5000"/>
                  </a:schemeClr>
                </a:solidFill>
                <a:latin typeface="Times New Roman" pitchFamily="18" charset="0"/>
                <a:cs typeface="Times New Roman" pitchFamily="18" charset="0"/>
              </a:rPr>
              <a:t>o</a:t>
            </a:r>
            <a:r>
              <a:rPr lang="en-US" sz="3300" dirty="0" smtClean="0">
                <a:solidFill>
                  <a:schemeClr val="bg1">
                    <a:lumMod val="95000"/>
                    <a:lumOff val="5000"/>
                  </a:schemeClr>
                </a:solidFill>
                <a:latin typeface="Times New Roman" pitchFamily="18" charset="0"/>
                <a:cs typeface="Times New Roman" pitchFamily="18" charset="0"/>
              </a:rPr>
              <a:t> )/2 = 6.44</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err="1" smtClean="0">
                <a:solidFill>
                  <a:schemeClr val="bg1">
                    <a:lumMod val="95000"/>
                    <a:lumOff val="5000"/>
                  </a:schemeClr>
                </a:solidFill>
                <a:latin typeface="Times New Roman" pitchFamily="18" charset="0"/>
                <a:cs typeface="Times New Roman" pitchFamily="18" charset="0"/>
              </a:rPr>
              <a:t>CpL</a:t>
            </a:r>
            <a:r>
              <a:rPr lang="en-US" sz="3300" dirty="0" smtClean="0">
                <a:solidFill>
                  <a:schemeClr val="bg1">
                    <a:lumMod val="95000"/>
                    <a:lumOff val="5000"/>
                  </a:schemeClr>
                </a:solidFill>
                <a:latin typeface="Times New Roman" pitchFamily="18" charset="0"/>
                <a:cs typeface="Times New Roman" pitchFamily="18" charset="0"/>
              </a:rPr>
              <a:t> = 59.7 Btu/ lb- mol °F</a:t>
            </a:r>
          </a:p>
          <a:p>
            <a:r>
              <a:rPr lang="en-US" sz="3300" dirty="0" smtClean="0">
                <a:solidFill>
                  <a:schemeClr val="bg1">
                    <a:lumMod val="95000"/>
                    <a:lumOff val="5000"/>
                  </a:schemeClr>
                </a:solidFill>
                <a:latin typeface="Times New Roman" pitchFamily="18" charset="0"/>
                <a:cs typeface="Times New Roman" pitchFamily="18" charset="0"/>
              </a:rPr>
              <a:t> </a:t>
            </a:r>
          </a:p>
          <a:p>
            <a:r>
              <a:rPr lang="en-US" sz="3300" dirty="0" smtClean="0">
                <a:solidFill>
                  <a:schemeClr val="bg1">
                    <a:lumMod val="95000"/>
                    <a:lumOff val="5000"/>
                  </a:schemeClr>
                </a:solidFill>
                <a:latin typeface="Times New Roman" pitchFamily="18" charset="0"/>
                <a:cs typeface="Times New Roman" pitchFamily="18" charset="0"/>
              </a:rPr>
              <a:t>= 248.17 KJ/ kg-mol. K</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u="sng" smtClean="0"/>
              <a:t/>
            </a:r>
            <a:br>
              <a:rPr b="1" u="sng" smtClean="0"/>
            </a:br>
            <a:r>
              <a:rPr b="1" u="sng" smtClean="0"/>
              <a:t/>
            </a:r>
            <a:br>
              <a:rPr b="1" u="sng" smtClean="0"/>
            </a:br>
            <a:r>
              <a:rPr b="1" u="sng" smtClean="0"/>
              <a:t/>
            </a:r>
            <a:br>
              <a:rPr b="1" u="sng" smtClean="0"/>
            </a:br>
            <a:r>
              <a:rPr b="1" u="sng" smtClean="0"/>
              <a:t/>
            </a:r>
            <a:br>
              <a:rPr b="1" u="sng" smtClean="0"/>
            </a:br>
            <a:r>
              <a:rPr b="1" u="sng" smtClean="0"/>
              <a:t/>
            </a:r>
            <a:br>
              <a:rPr b="1" u="sng" smtClean="0"/>
            </a:br>
            <a:r>
              <a:rPr b="1" u="sng" smtClean="0"/>
              <a:t/>
            </a:r>
            <a:br>
              <a:rPr b="1" u="sng" smtClean="0"/>
            </a:br>
            <a:r>
              <a:rPr b="1" u="sng" smtClean="0"/>
              <a:t/>
            </a:r>
            <a:br>
              <a:rPr b="1" u="sng" smtClean="0"/>
            </a:br>
            <a:r>
              <a:rPr smtClean="0"/>
              <a:t/>
            </a:r>
            <a:br>
              <a:rPr smtClean="0"/>
            </a:br>
            <a:r>
              <a:rPr b="1" u="sng" smtClean="0"/>
              <a:t> ENERGY BALANCE AROUND REACTORS:-</a:t>
            </a:r>
            <a:endParaRPr lang="en-US" dirty="0"/>
          </a:p>
        </p:txBody>
      </p:sp>
      <p:pic>
        <p:nvPicPr>
          <p:cNvPr id="15362" name="Picture 2"/>
          <p:cNvPicPr>
            <a:picLocks noChangeAspect="1" noChangeArrowheads="1"/>
          </p:cNvPicPr>
          <p:nvPr/>
        </p:nvPicPr>
        <p:blipFill>
          <a:blip r:embed="rId2"/>
          <a:srcRect/>
          <a:stretch>
            <a:fillRect/>
          </a:stretch>
        </p:blipFill>
        <p:spPr bwMode="auto">
          <a:xfrm>
            <a:off x="1219200" y="1447800"/>
            <a:ext cx="6096000" cy="51816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915400" cy="6324600"/>
          </a:xfrm>
        </p:spPr>
        <p:txBody>
          <a:bodyPr>
            <a:normAutofit fontScale="55000" lnSpcReduction="20000"/>
          </a:bodyPr>
          <a:lstStyle/>
          <a:p>
            <a:r>
              <a:rPr lang="en-US" sz="5100" b="1" dirty="0" smtClean="0">
                <a:solidFill>
                  <a:schemeClr val="bg1">
                    <a:lumMod val="95000"/>
                    <a:lumOff val="5000"/>
                  </a:schemeClr>
                </a:solidFill>
                <a:latin typeface="Times New Roman" pitchFamily="18" charset="0"/>
                <a:cs typeface="Times New Roman" pitchFamily="18" charset="0"/>
              </a:rPr>
              <a:t>ΔHR,77F  +  ΔH PRODUCTS,500F  - ΔHREACTANTS,400F</a:t>
            </a:r>
            <a:r>
              <a:rPr lang="en-US" sz="5100" dirty="0" smtClean="0">
                <a:solidFill>
                  <a:schemeClr val="bg1">
                    <a:lumMod val="95000"/>
                    <a:lumOff val="5000"/>
                  </a:schemeClr>
                </a:solidFill>
                <a:latin typeface="Times New Roman" pitchFamily="18" charset="0"/>
                <a:cs typeface="Times New Roman" pitchFamily="18" charset="0"/>
              </a:rPr>
              <a:t>	(A)</a:t>
            </a:r>
          </a:p>
          <a:p>
            <a:r>
              <a:rPr lang="en-US" sz="5100" dirty="0" smtClean="0">
                <a:solidFill>
                  <a:schemeClr val="bg1">
                    <a:lumMod val="95000"/>
                    <a:lumOff val="5000"/>
                  </a:schemeClr>
                </a:solidFill>
                <a:latin typeface="Times New Roman" pitchFamily="18" charset="0"/>
                <a:cs typeface="Times New Roman" pitchFamily="18" charset="0"/>
              </a:rPr>
              <a:t> </a:t>
            </a:r>
          </a:p>
          <a:p>
            <a:pPr lvl="1" hangingPunct="0"/>
            <a:r>
              <a:rPr lang="en-US" sz="5100" b="1" dirty="0" smtClean="0">
                <a:solidFill>
                  <a:schemeClr val="bg1">
                    <a:lumMod val="95000"/>
                    <a:lumOff val="5000"/>
                  </a:schemeClr>
                </a:solidFill>
                <a:latin typeface="Times New Roman" pitchFamily="18" charset="0"/>
                <a:cs typeface="Times New Roman" pitchFamily="18" charset="0"/>
              </a:rPr>
              <a:t>Hr,77 =7</a:t>
            </a:r>
            <a:r>
              <a:rPr lang="en-US" sz="5100" dirty="0" smtClean="0">
                <a:solidFill>
                  <a:schemeClr val="bg1">
                    <a:lumMod val="95000"/>
                    <a:lumOff val="5000"/>
                  </a:schemeClr>
                </a:solidFill>
                <a:latin typeface="Times New Roman" pitchFamily="18" charset="0"/>
                <a:cs typeface="Times New Roman" pitchFamily="18" charset="0"/>
              </a:rPr>
              <a:t>4135.32 Btu/lb mol (C.H.) °F x 45.157 moles/hr = 337728.65Btu/hr. </a:t>
            </a:r>
          </a:p>
          <a:p>
            <a:r>
              <a:rPr lang="en-US" sz="5100" dirty="0" smtClean="0">
                <a:solidFill>
                  <a:schemeClr val="bg1">
                    <a:lumMod val="95000"/>
                    <a:lumOff val="5000"/>
                  </a:schemeClr>
                </a:solidFill>
                <a:latin typeface="Times New Roman" pitchFamily="18" charset="0"/>
                <a:cs typeface="Times New Roman" pitchFamily="18" charset="0"/>
              </a:rPr>
              <a:t> </a:t>
            </a:r>
          </a:p>
          <a:p>
            <a:pPr lvl="0" hangingPunct="0"/>
            <a:r>
              <a:rPr lang="en-US" sz="5100" b="1" dirty="0" smtClean="0">
                <a:solidFill>
                  <a:schemeClr val="bg1">
                    <a:lumMod val="95000"/>
                    <a:lumOff val="5000"/>
                  </a:schemeClr>
                </a:solidFill>
                <a:latin typeface="Times New Roman" pitchFamily="18" charset="0"/>
                <a:cs typeface="Times New Roman" pitchFamily="18" charset="0"/>
              </a:rPr>
              <a:t>ΔHPRODUCT FROM 400 TO 500 °F </a:t>
            </a:r>
            <a:endParaRPr lang="en-US" sz="5100" dirty="0" smtClean="0">
              <a:solidFill>
                <a:schemeClr val="bg1">
                  <a:lumMod val="95000"/>
                  <a:lumOff val="5000"/>
                </a:schemeClr>
              </a:solidFill>
              <a:latin typeface="Times New Roman" pitchFamily="18" charset="0"/>
              <a:cs typeface="Times New Roman" pitchFamily="18" charset="0"/>
            </a:endParaRPr>
          </a:p>
          <a:p>
            <a:r>
              <a:rPr lang="en-US" sz="5100" dirty="0" smtClean="0">
                <a:solidFill>
                  <a:schemeClr val="bg1">
                    <a:lumMod val="95000"/>
                    <a:lumOff val="5000"/>
                  </a:schemeClr>
                </a:solidFill>
                <a:latin typeface="Times New Roman" pitchFamily="18" charset="0"/>
                <a:cs typeface="Times New Roman" pitchFamily="18" charset="0"/>
              </a:rPr>
              <a:t> </a:t>
            </a:r>
          </a:p>
          <a:p>
            <a:r>
              <a:rPr lang="en-US" sz="5100" dirty="0" err="1" smtClean="0">
                <a:solidFill>
                  <a:schemeClr val="bg1">
                    <a:lumMod val="95000"/>
                    <a:lumOff val="5000"/>
                  </a:schemeClr>
                </a:solidFill>
                <a:latin typeface="Times New Roman" pitchFamily="18" charset="0"/>
                <a:cs typeface="Times New Roman" pitchFamily="18" charset="0"/>
              </a:rPr>
              <a:t>ΔHp</a:t>
            </a:r>
            <a:r>
              <a:rPr lang="en-US" sz="5100" dirty="0" smtClean="0">
                <a:solidFill>
                  <a:schemeClr val="bg1">
                    <a:lumMod val="95000"/>
                    <a:lumOff val="5000"/>
                  </a:schemeClr>
                </a:solidFill>
                <a:latin typeface="Times New Roman" pitchFamily="18" charset="0"/>
                <a:cs typeface="Times New Roman" pitchFamily="18" charset="0"/>
              </a:rPr>
              <a:t>    = </a:t>
            </a:r>
            <a:r>
              <a:rPr lang="en-US" sz="5100" dirty="0" err="1" smtClean="0">
                <a:solidFill>
                  <a:schemeClr val="bg1">
                    <a:lumMod val="95000"/>
                    <a:lumOff val="5000"/>
                  </a:schemeClr>
                </a:solidFill>
                <a:latin typeface="Times New Roman" pitchFamily="18" charset="0"/>
                <a:cs typeface="Times New Roman" pitchFamily="18" charset="0"/>
              </a:rPr>
              <a:t>mCpΔT</a:t>
            </a:r>
            <a:r>
              <a:rPr lang="en-US" sz="5100" dirty="0" smtClean="0">
                <a:solidFill>
                  <a:schemeClr val="bg1">
                    <a:lumMod val="95000"/>
                    <a:lumOff val="5000"/>
                  </a:schemeClr>
                </a:solidFill>
                <a:latin typeface="Times New Roman" pitchFamily="18" charset="0"/>
                <a:cs typeface="Times New Roman" pitchFamily="18" charset="0"/>
              </a:rPr>
              <a:t>=45.157x37.15 Btu/lb mol - °F (500-77) +36.21(500-77) (6.93) 709617 + 106145.632 = 815762.632 Btu/hr. </a:t>
            </a:r>
          </a:p>
          <a:p>
            <a:r>
              <a:rPr lang="en-US" sz="5100" dirty="0" smtClean="0">
                <a:solidFill>
                  <a:schemeClr val="bg1">
                    <a:lumMod val="95000"/>
                    <a:lumOff val="5000"/>
                  </a:schemeClr>
                </a:solidFill>
                <a:latin typeface="Times New Roman" pitchFamily="18" charset="0"/>
                <a:cs typeface="Times New Roman" pitchFamily="18" charset="0"/>
              </a:rPr>
              <a:t> </a:t>
            </a:r>
          </a:p>
          <a:p>
            <a:r>
              <a:rPr lang="en-US" sz="5100" b="1" dirty="0" smtClean="0">
                <a:solidFill>
                  <a:schemeClr val="bg1">
                    <a:lumMod val="95000"/>
                    <a:lumOff val="5000"/>
                  </a:schemeClr>
                </a:solidFill>
                <a:latin typeface="Times New Roman" pitchFamily="18" charset="0"/>
                <a:cs typeface="Times New Roman" pitchFamily="18" charset="0"/>
              </a:rPr>
              <a:t>3</a:t>
            </a:r>
            <a:r>
              <a:rPr lang="en-US" sz="5100" dirty="0" smtClean="0">
                <a:solidFill>
                  <a:schemeClr val="bg1">
                    <a:lumMod val="95000"/>
                    <a:lumOff val="5000"/>
                  </a:schemeClr>
                </a:solidFill>
                <a:latin typeface="Times New Roman" pitchFamily="18" charset="0"/>
                <a:cs typeface="Times New Roman" pitchFamily="18" charset="0"/>
              </a:rPr>
              <a:t>.</a:t>
            </a:r>
            <a:r>
              <a:rPr lang="en-US" sz="5100" b="1" dirty="0" smtClean="0">
                <a:solidFill>
                  <a:schemeClr val="bg1">
                    <a:lumMod val="95000"/>
                    <a:lumOff val="5000"/>
                  </a:schemeClr>
                </a:solidFill>
                <a:latin typeface="Times New Roman" pitchFamily="18" charset="0"/>
                <a:cs typeface="Times New Roman" pitchFamily="18" charset="0"/>
              </a:rPr>
              <a:t>    ΔH reactants from 77 to 400 °F</a:t>
            </a:r>
            <a:endParaRPr lang="en-US" sz="5100" dirty="0" smtClean="0">
              <a:solidFill>
                <a:schemeClr val="bg1">
                  <a:lumMod val="95000"/>
                  <a:lumOff val="5000"/>
                </a:schemeClr>
              </a:solidFill>
              <a:latin typeface="Times New Roman" pitchFamily="18" charset="0"/>
              <a:cs typeface="Times New Roman" pitchFamily="18" charset="0"/>
            </a:endParaRPr>
          </a:p>
          <a:p>
            <a:r>
              <a:rPr lang="en-US" sz="5100" dirty="0" smtClean="0">
                <a:solidFill>
                  <a:schemeClr val="bg1">
                    <a:lumMod val="95000"/>
                    <a:lumOff val="5000"/>
                  </a:schemeClr>
                </a:solidFill>
                <a:latin typeface="Times New Roman" pitchFamily="18" charset="0"/>
                <a:cs typeface="Times New Roman" pitchFamily="18" charset="0"/>
              </a:rPr>
              <a:t> </a:t>
            </a:r>
          </a:p>
          <a:p>
            <a:r>
              <a:rPr lang="en-US" sz="5100" b="1" dirty="0" smtClean="0">
                <a:solidFill>
                  <a:schemeClr val="bg1">
                    <a:lumMod val="95000"/>
                    <a:lumOff val="5000"/>
                  </a:schemeClr>
                </a:solidFill>
                <a:latin typeface="Times New Roman" pitchFamily="18" charset="0"/>
                <a:cs typeface="Times New Roman" pitchFamily="18" charset="0"/>
              </a:rPr>
              <a:t>ΔHR   </a:t>
            </a:r>
            <a:r>
              <a:rPr lang="en-US" sz="5100" dirty="0" smtClean="0">
                <a:solidFill>
                  <a:schemeClr val="bg1">
                    <a:lumMod val="95000"/>
                    <a:lumOff val="5000"/>
                  </a:schemeClr>
                </a:solidFill>
                <a:latin typeface="Times New Roman" pitchFamily="18" charset="0"/>
                <a:cs typeface="Times New Roman" pitchFamily="18" charset="0"/>
              </a:rPr>
              <a:t>=</a:t>
            </a:r>
            <a:r>
              <a:rPr lang="en-US" sz="5100" dirty="0" err="1" smtClean="0">
                <a:solidFill>
                  <a:schemeClr val="bg1">
                    <a:lumMod val="95000"/>
                    <a:lumOff val="5000"/>
                  </a:schemeClr>
                </a:solidFill>
                <a:latin typeface="Times New Roman" pitchFamily="18" charset="0"/>
                <a:cs typeface="Times New Roman" pitchFamily="18" charset="0"/>
              </a:rPr>
              <a:t>mCpΔT</a:t>
            </a:r>
            <a:r>
              <a:rPr lang="en-US" sz="5100" dirty="0" smtClean="0">
                <a:solidFill>
                  <a:schemeClr val="bg1">
                    <a:lumMod val="95000"/>
                    <a:lumOff val="5000"/>
                  </a:schemeClr>
                </a:solidFill>
                <a:latin typeface="Times New Roman" pitchFamily="18" charset="0"/>
                <a:cs typeface="Times New Roman" pitchFamily="18" charset="0"/>
              </a:rPr>
              <a:t>= 45.45 moles/hr x 43.74 Btu/lb mol - °F x (400 - 77) + 166.26 x 6.91 x (400-77)=</a:t>
            </a:r>
            <a:r>
              <a:rPr lang="en-US" sz="3200" dirty="0" smtClean="0"/>
              <a:t> </a:t>
            </a:r>
            <a:r>
              <a:rPr lang="en-US" sz="4400" dirty="0" smtClean="0">
                <a:solidFill>
                  <a:schemeClr val="bg1">
                    <a:lumMod val="95000"/>
                    <a:lumOff val="5000"/>
                  </a:schemeClr>
                </a:solidFill>
                <a:latin typeface="Times New Roman" pitchFamily="18" charset="0"/>
                <a:cs typeface="Times New Roman" pitchFamily="18" charset="0"/>
              </a:rPr>
              <a:t>1013052.4 Btu/hr</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0" y="0"/>
            <a:ext cx="9144000" cy="6858000"/>
          </a:xfrm>
        </p:spPr>
        <p:txBody>
          <a:bodyPr>
            <a:noAutofit/>
          </a:bodyPr>
          <a:lstStyle/>
          <a:p>
            <a:r>
              <a:rPr lang="en-US" sz="2000" dirty="0" smtClean="0">
                <a:solidFill>
                  <a:schemeClr val="bg1">
                    <a:lumMod val="95000"/>
                    <a:lumOff val="5000"/>
                  </a:schemeClr>
                </a:solidFill>
                <a:latin typeface="Times New Roman" pitchFamily="18" charset="0"/>
                <a:cs typeface="Times New Roman" pitchFamily="18" charset="0"/>
              </a:rPr>
              <a:t>Inserting in (A):</a:t>
            </a:r>
          </a:p>
          <a:p>
            <a:r>
              <a:rPr lang="en-US" sz="2000" dirty="0" smtClean="0">
                <a:solidFill>
                  <a:schemeClr val="bg1">
                    <a:lumMod val="95000"/>
                    <a:lumOff val="5000"/>
                  </a:schemeClr>
                </a:solidFill>
                <a:latin typeface="Times New Roman" pitchFamily="18" charset="0"/>
                <a:cs typeface="Times New Roman" pitchFamily="18" charset="0"/>
              </a:rPr>
              <a:t> -3347728.65 + 815762.632-1013052.4 =- 3.5 xlO</a:t>
            </a:r>
            <a:r>
              <a:rPr lang="en-US" sz="2000" baseline="30000" dirty="0" smtClean="0">
                <a:solidFill>
                  <a:schemeClr val="bg1">
                    <a:lumMod val="95000"/>
                    <a:lumOff val="5000"/>
                  </a:schemeClr>
                </a:solidFill>
                <a:latin typeface="Times New Roman" pitchFamily="18" charset="0"/>
                <a:cs typeface="Times New Roman" pitchFamily="18" charset="0"/>
              </a:rPr>
              <a:t>6</a:t>
            </a:r>
            <a:r>
              <a:rPr lang="en-US" sz="2000" dirty="0" smtClean="0">
                <a:solidFill>
                  <a:schemeClr val="bg1">
                    <a:lumMod val="95000"/>
                    <a:lumOff val="5000"/>
                  </a:schemeClr>
                </a:solidFill>
                <a:latin typeface="Times New Roman" pitchFamily="18" charset="0"/>
                <a:cs typeface="Times New Roman" pitchFamily="18" charset="0"/>
              </a:rPr>
              <a:t> Btu/hr. </a:t>
            </a:r>
          </a:p>
          <a:p>
            <a:r>
              <a:rPr lang="en-US" sz="2000" dirty="0" smtClean="0">
                <a:solidFill>
                  <a:schemeClr val="bg1">
                    <a:lumMod val="95000"/>
                    <a:lumOff val="5000"/>
                  </a:schemeClr>
                </a:solidFill>
                <a:latin typeface="Times New Roman" pitchFamily="18" charset="0"/>
                <a:cs typeface="Times New Roman" pitchFamily="18" charset="0"/>
              </a:rPr>
              <a:t> So,	= 3.5 x 10</a:t>
            </a:r>
            <a:r>
              <a:rPr lang="en-US" sz="2000" baseline="30000" dirty="0" smtClean="0">
                <a:solidFill>
                  <a:schemeClr val="bg1">
                    <a:lumMod val="95000"/>
                    <a:lumOff val="5000"/>
                  </a:schemeClr>
                </a:solidFill>
                <a:latin typeface="Times New Roman" pitchFamily="18" charset="0"/>
                <a:cs typeface="Times New Roman" pitchFamily="18" charset="0"/>
              </a:rPr>
              <a:t>6</a:t>
            </a:r>
            <a:r>
              <a:rPr lang="en-US" sz="2000" dirty="0" smtClean="0">
                <a:solidFill>
                  <a:schemeClr val="bg1">
                    <a:lumMod val="95000"/>
                    <a:lumOff val="5000"/>
                  </a:schemeClr>
                </a:solidFill>
                <a:latin typeface="Times New Roman" pitchFamily="18" charset="0"/>
                <a:cs typeface="Times New Roman" pitchFamily="18" charset="0"/>
              </a:rPr>
              <a:t> Btu/hr or 5.9 x 10</a:t>
            </a:r>
            <a:r>
              <a:rPr lang="en-US" sz="2000" baseline="30000" dirty="0" smtClean="0">
                <a:solidFill>
                  <a:schemeClr val="bg1">
                    <a:lumMod val="95000"/>
                    <a:lumOff val="5000"/>
                  </a:schemeClr>
                </a:solidFill>
                <a:latin typeface="Times New Roman" pitchFamily="18" charset="0"/>
                <a:cs typeface="Times New Roman" pitchFamily="18" charset="0"/>
              </a:rPr>
              <a:t>4</a:t>
            </a:r>
            <a:r>
              <a:rPr lang="en-US" sz="2000" dirty="0" smtClean="0">
                <a:solidFill>
                  <a:schemeClr val="bg1">
                    <a:lumMod val="95000"/>
                    <a:lumOff val="5000"/>
                  </a:schemeClr>
                </a:solidFill>
                <a:latin typeface="Times New Roman" pitchFamily="18" charset="0"/>
                <a:cs typeface="Times New Roman" pitchFamily="18" charset="0"/>
              </a:rPr>
              <a:t> Btu/min.</a:t>
            </a:r>
          </a:p>
          <a:p>
            <a:r>
              <a:rPr lang="en-US" sz="2000" dirty="0" smtClean="0">
                <a:solidFill>
                  <a:schemeClr val="bg1">
                    <a:lumMod val="95000"/>
                    <a:lumOff val="5000"/>
                  </a:schemeClr>
                </a:solidFill>
                <a:latin typeface="Times New Roman" pitchFamily="18" charset="0"/>
                <a:cs typeface="Times New Roman" pitchFamily="18" charset="0"/>
              </a:rPr>
              <a:t> 5.9 x 10 Btu/min. has to be removed by outer circulation.</a:t>
            </a:r>
          </a:p>
          <a:p>
            <a:r>
              <a:rPr lang="en-US" sz="2000" dirty="0" smtClean="0">
                <a:solidFill>
                  <a:schemeClr val="bg1">
                    <a:lumMod val="95000"/>
                    <a:lumOff val="5000"/>
                  </a:schemeClr>
                </a:solidFill>
                <a:latin typeface="Times New Roman" pitchFamily="18" charset="0"/>
                <a:cs typeface="Times New Roman" pitchFamily="18" charset="0"/>
              </a:rPr>
              <a:t> </a:t>
            </a:r>
            <a:r>
              <a:rPr lang="en-US" sz="2000" b="1" u="sng" dirty="0" smtClean="0">
                <a:solidFill>
                  <a:schemeClr val="bg1">
                    <a:lumMod val="95000"/>
                    <a:lumOff val="5000"/>
                  </a:schemeClr>
                </a:solidFill>
                <a:latin typeface="Times New Roman" pitchFamily="18" charset="0"/>
                <a:cs typeface="Times New Roman" pitchFamily="18" charset="0"/>
              </a:rPr>
              <a:t>FIXED BED REACTOR OUT-LET TEMPERATURE:-</a:t>
            </a:r>
            <a:endParaRPr lang="en-US" sz="2000" dirty="0" smtClean="0">
              <a:solidFill>
                <a:schemeClr val="bg1">
                  <a:lumMod val="95000"/>
                  <a:lumOff val="5000"/>
                </a:schemeClr>
              </a:solidFill>
              <a:latin typeface="Times New Roman" pitchFamily="18" charset="0"/>
              <a:cs typeface="Times New Roman" pitchFamily="18" charset="0"/>
            </a:endParaRPr>
          </a:p>
          <a:p>
            <a:r>
              <a:rPr lang="en-US" sz="2000" dirty="0" smtClean="0">
                <a:solidFill>
                  <a:schemeClr val="bg1">
                    <a:lumMod val="95000"/>
                    <a:lumOff val="5000"/>
                  </a:schemeClr>
                </a:solidFill>
                <a:latin typeface="Times New Roman" pitchFamily="18" charset="0"/>
                <a:cs typeface="Times New Roman" pitchFamily="18" charset="0"/>
              </a:rPr>
              <a:t> Conversion=98 % to 100%</a:t>
            </a:r>
          </a:p>
          <a:p>
            <a:r>
              <a:rPr lang="en-US" sz="2000" dirty="0" smtClean="0">
                <a:solidFill>
                  <a:schemeClr val="bg1">
                    <a:lumMod val="95000"/>
                    <a:lumOff val="5000"/>
                  </a:schemeClr>
                </a:solidFill>
                <a:latin typeface="Times New Roman" pitchFamily="18" charset="0"/>
                <a:cs typeface="Times New Roman" pitchFamily="18" charset="0"/>
              </a:rPr>
              <a:t>Moles converted=45.45 (0.02)= 0.909 lb moles/hr.</a:t>
            </a:r>
          </a:p>
          <a:p>
            <a:r>
              <a:rPr lang="en-US" sz="2000" dirty="0" smtClean="0">
                <a:solidFill>
                  <a:schemeClr val="bg1">
                    <a:lumMod val="95000"/>
                    <a:lumOff val="5000"/>
                  </a:schemeClr>
                </a:solidFill>
                <a:latin typeface="Times New Roman" pitchFamily="18" charset="0"/>
                <a:cs typeface="Times New Roman" pitchFamily="18" charset="0"/>
              </a:rPr>
              <a:t>Heat generated at 77 °F =67389 Btu/hr.</a:t>
            </a:r>
          </a:p>
          <a:p>
            <a:r>
              <a:rPr lang="en-US" sz="2000" dirty="0" smtClean="0">
                <a:solidFill>
                  <a:schemeClr val="bg1">
                    <a:lumMod val="95000"/>
                    <a:lumOff val="5000"/>
                  </a:schemeClr>
                </a:solidFill>
                <a:latin typeface="Times New Roman" pitchFamily="18" charset="0"/>
                <a:cs typeface="Times New Roman" pitchFamily="18" charset="0"/>
              </a:rPr>
              <a:t>Inlet temperature=500 °F</a:t>
            </a:r>
          </a:p>
          <a:p>
            <a:r>
              <a:rPr lang="en-US" sz="2000" dirty="0" smtClean="0">
                <a:solidFill>
                  <a:schemeClr val="bg1">
                    <a:lumMod val="95000"/>
                    <a:lumOff val="5000"/>
                  </a:schemeClr>
                </a:solidFill>
                <a:latin typeface="Times New Roman" pitchFamily="18" charset="0"/>
                <a:cs typeface="Times New Roman" pitchFamily="18" charset="0"/>
              </a:rPr>
              <a:t> Assume adiabatic operation:</a:t>
            </a:r>
          </a:p>
          <a:p>
            <a:r>
              <a:rPr lang="en-US" sz="2000" dirty="0" smtClean="0">
                <a:solidFill>
                  <a:schemeClr val="bg1">
                    <a:lumMod val="95000"/>
                    <a:lumOff val="5000"/>
                  </a:schemeClr>
                </a:solidFill>
                <a:latin typeface="Times New Roman" pitchFamily="18" charset="0"/>
                <a:cs typeface="Times New Roman" pitchFamily="18" charset="0"/>
              </a:rPr>
              <a:t> = 45.45 (-7.701+125.675</a:t>
            </a:r>
            <a:r>
              <a:rPr lang="en-US" sz="2000" i="1" dirty="0" smtClean="0">
                <a:solidFill>
                  <a:schemeClr val="bg1">
                    <a:lumMod val="95000"/>
                    <a:lumOff val="5000"/>
                  </a:schemeClr>
                </a:solidFill>
                <a:latin typeface="Times New Roman" pitchFamily="18" charset="0"/>
                <a:cs typeface="Times New Roman" pitchFamily="18" charset="0"/>
              </a:rPr>
              <a:t>x</a:t>
            </a:r>
            <a:r>
              <a:rPr lang="en-US" sz="2000" dirty="0" smtClean="0">
                <a:solidFill>
                  <a:schemeClr val="bg1">
                    <a:lumMod val="95000"/>
                    <a:lumOff val="5000"/>
                  </a:schemeClr>
                </a:solidFill>
                <a:latin typeface="Times New Roman" pitchFamily="18" charset="0"/>
                <a:cs typeface="Times New Roman" pitchFamily="18" charset="0"/>
              </a:rPr>
              <a:t>10</a:t>
            </a:r>
            <a:r>
              <a:rPr lang="en-US" sz="2000" baseline="30000" dirty="0" smtClean="0">
                <a:solidFill>
                  <a:schemeClr val="bg1">
                    <a:lumMod val="95000"/>
                    <a:lumOff val="5000"/>
                  </a:schemeClr>
                </a:solidFill>
                <a:latin typeface="Times New Roman" pitchFamily="18" charset="0"/>
                <a:cs typeface="Times New Roman" pitchFamily="18" charset="0"/>
              </a:rPr>
              <a:t>-3</a:t>
            </a:r>
            <a:r>
              <a:rPr lang="en-US" sz="2000" dirty="0" smtClean="0">
                <a:solidFill>
                  <a:schemeClr val="bg1">
                    <a:lumMod val="95000"/>
                    <a:lumOff val="5000"/>
                  </a:schemeClr>
                </a:solidFill>
                <a:latin typeface="Times New Roman" pitchFamily="18" charset="0"/>
                <a:cs typeface="Times New Roman" pitchFamily="18" charset="0"/>
              </a:rPr>
              <a:t> T)</a:t>
            </a:r>
            <a:r>
              <a:rPr lang="en-US" sz="2000" dirty="0" err="1" smtClean="0">
                <a:solidFill>
                  <a:schemeClr val="bg1">
                    <a:lumMod val="95000"/>
                    <a:lumOff val="5000"/>
                  </a:schemeClr>
                </a:solidFill>
                <a:latin typeface="Times New Roman" pitchFamily="18" charset="0"/>
                <a:cs typeface="Times New Roman" pitchFamily="18" charset="0"/>
              </a:rPr>
              <a:t>dt</a:t>
            </a:r>
            <a:r>
              <a:rPr lang="en-US" sz="2000" dirty="0" smtClean="0">
                <a:solidFill>
                  <a:schemeClr val="bg1">
                    <a:lumMod val="95000"/>
                    <a:lumOff val="5000"/>
                  </a:schemeClr>
                </a:solidFill>
                <a:latin typeface="Times New Roman" pitchFamily="18" charset="0"/>
                <a:cs typeface="Times New Roman" pitchFamily="18" charset="0"/>
              </a:rPr>
              <a:t> + 33.383(6.52+ 0.78x10</a:t>
            </a:r>
            <a:r>
              <a:rPr lang="en-US" sz="2000" baseline="30000" dirty="0" smtClean="0">
                <a:solidFill>
                  <a:schemeClr val="bg1">
                    <a:lumMod val="95000"/>
                    <a:lumOff val="5000"/>
                  </a:schemeClr>
                </a:solidFill>
                <a:latin typeface="Times New Roman" pitchFamily="18" charset="0"/>
                <a:cs typeface="Times New Roman" pitchFamily="18" charset="0"/>
              </a:rPr>
              <a:t>-3</a:t>
            </a:r>
            <a:r>
              <a:rPr lang="en-US" sz="2000" i="1" dirty="0" smtClean="0">
                <a:solidFill>
                  <a:schemeClr val="bg1">
                    <a:lumMod val="95000"/>
                    <a:lumOff val="5000"/>
                  </a:schemeClr>
                </a:solidFill>
                <a:latin typeface="Times New Roman" pitchFamily="18" charset="0"/>
                <a:cs typeface="Times New Roman" pitchFamily="18" charset="0"/>
              </a:rPr>
              <a:t>T)</a:t>
            </a:r>
            <a:r>
              <a:rPr lang="en-US" sz="2000" i="1" dirty="0" err="1" smtClean="0">
                <a:solidFill>
                  <a:schemeClr val="bg1">
                    <a:lumMod val="95000"/>
                    <a:lumOff val="5000"/>
                  </a:schemeClr>
                </a:solidFill>
                <a:latin typeface="Times New Roman" pitchFamily="18" charset="0"/>
                <a:cs typeface="Times New Roman" pitchFamily="18" charset="0"/>
              </a:rPr>
              <a:t>dt</a:t>
            </a:r>
            <a:endParaRPr lang="en-US" sz="2000" dirty="0" smtClean="0">
              <a:solidFill>
                <a:schemeClr val="bg1">
                  <a:lumMod val="95000"/>
                  <a:lumOff val="5000"/>
                </a:schemeClr>
              </a:solidFill>
              <a:latin typeface="Times New Roman" pitchFamily="18" charset="0"/>
              <a:cs typeface="Times New Roman" pitchFamily="18" charset="0"/>
            </a:endParaRPr>
          </a:p>
          <a:p>
            <a:r>
              <a:rPr lang="en-US" sz="2000" dirty="0" smtClean="0">
                <a:solidFill>
                  <a:schemeClr val="bg1">
                    <a:lumMod val="95000"/>
                    <a:lumOff val="5000"/>
                  </a:schemeClr>
                </a:solidFill>
                <a:latin typeface="Times New Roman" pitchFamily="18" charset="0"/>
                <a:cs typeface="Times New Roman" pitchFamily="18" charset="0"/>
              </a:rPr>
              <a:t> 37438.33 = [-7.701(T2-533) + (T2</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 – 500</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 (45.45) + [6.52(T2 – 500) + </a:t>
            </a:r>
          </a:p>
          <a:p>
            <a:r>
              <a:rPr lang="en-US" sz="2000" dirty="0" smtClean="0">
                <a:solidFill>
                  <a:schemeClr val="bg1">
                    <a:lumMod val="95000"/>
                    <a:lumOff val="5000"/>
                  </a:schemeClr>
                </a:solidFill>
                <a:latin typeface="Times New Roman" pitchFamily="18" charset="0"/>
                <a:cs typeface="Times New Roman" pitchFamily="18" charset="0"/>
              </a:rPr>
              <a:t>(T2</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 500</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)](33.38)</a:t>
            </a:r>
          </a:p>
          <a:p>
            <a:pPr hangingPunct="0"/>
            <a:r>
              <a:rPr lang="en-US" sz="2000" dirty="0" smtClean="0">
                <a:solidFill>
                  <a:schemeClr val="bg1">
                    <a:lumMod val="95000"/>
                    <a:lumOff val="5000"/>
                  </a:schemeClr>
                </a:solidFill>
                <a:latin typeface="Times New Roman" pitchFamily="18" charset="0"/>
                <a:cs typeface="Times New Roman" pitchFamily="18" charset="0"/>
              </a:rPr>
              <a:t>37438.33 = [-350T2 + 186555.57+2.856T2</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 - 811348l]</a:t>
            </a:r>
          </a:p>
          <a:p>
            <a:r>
              <a:rPr lang="en-US" sz="2000" dirty="0" smtClean="0">
                <a:solidFill>
                  <a:schemeClr val="bg1">
                    <a:lumMod val="95000"/>
                    <a:lumOff val="5000"/>
                  </a:schemeClr>
                </a:solidFill>
                <a:latin typeface="Times New Roman" pitchFamily="18" charset="0"/>
                <a:cs typeface="Times New Roman" pitchFamily="18" charset="0"/>
              </a:rPr>
              <a:t>+ [217.66</a:t>
            </a:r>
            <a:r>
              <a:rPr lang="en-US" sz="2000" i="1" dirty="0" smtClean="0">
                <a:solidFill>
                  <a:schemeClr val="bg1">
                    <a:lumMod val="95000"/>
                    <a:lumOff val="5000"/>
                  </a:schemeClr>
                </a:solidFill>
                <a:latin typeface="Times New Roman" pitchFamily="18" charset="0"/>
                <a:cs typeface="Times New Roman" pitchFamily="18" charset="0"/>
              </a:rPr>
              <a:t>T2</a:t>
            </a:r>
            <a:r>
              <a:rPr lang="en-US" sz="2000" dirty="0" smtClean="0">
                <a:solidFill>
                  <a:schemeClr val="bg1">
                    <a:lumMod val="95000"/>
                    <a:lumOff val="5000"/>
                  </a:schemeClr>
                </a:solidFill>
                <a:latin typeface="Times New Roman" pitchFamily="18" charset="0"/>
                <a:cs typeface="Times New Roman" pitchFamily="18" charset="0"/>
              </a:rPr>
              <a:t> - 116011.3 + 0.013 7/ </a:t>
            </a:r>
          </a:p>
          <a:p>
            <a:r>
              <a:rPr lang="en-US" sz="2000" dirty="0" smtClean="0">
                <a:solidFill>
                  <a:schemeClr val="bg1">
                    <a:lumMod val="95000"/>
                    <a:lumOff val="5000"/>
                  </a:schemeClr>
                </a:solidFill>
                <a:latin typeface="Times New Roman" pitchFamily="18" charset="0"/>
                <a:cs typeface="Times New Roman" pitchFamily="18" charset="0"/>
              </a:rPr>
              <a:t>-3698.66]</a:t>
            </a:r>
          </a:p>
          <a:p>
            <a:r>
              <a:rPr lang="en-US" sz="2000" dirty="0" smtClean="0">
                <a:solidFill>
                  <a:schemeClr val="bg1">
                    <a:lumMod val="95000"/>
                    <a:lumOff val="5000"/>
                  </a:schemeClr>
                </a:solidFill>
                <a:latin typeface="Times New Roman" pitchFamily="18" charset="0"/>
                <a:cs typeface="Times New Roman" pitchFamily="18" charset="0"/>
              </a:rPr>
              <a:t>37438.33 = -132.34 T2 + 2.87 T2</a:t>
            </a:r>
            <a:r>
              <a:rPr lang="en-US" sz="2000" baseline="30000" dirty="0" smtClean="0">
                <a:solidFill>
                  <a:schemeClr val="bg1">
                    <a:lumMod val="95000"/>
                    <a:lumOff val="5000"/>
                  </a:schemeClr>
                </a:solidFill>
                <a:latin typeface="Times New Roman" pitchFamily="18" charset="0"/>
                <a:cs typeface="Times New Roman" pitchFamily="18" charset="0"/>
              </a:rPr>
              <a:t>2</a:t>
            </a:r>
            <a:r>
              <a:rPr lang="en-US" sz="2000" dirty="0" smtClean="0">
                <a:solidFill>
                  <a:schemeClr val="bg1">
                    <a:lumMod val="95000"/>
                    <a:lumOff val="5000"/>
                  </a:schemeClr>
                </a:solidFill>
                <a:latin typeface="Times New Roman" pitchFamily="18" charset="0"/>
                <a:cs typeface="Times New Roman" pitchFamily="18" charset="0"/>
              </a:rPr>
              <a:t> - 744502.5 </a:t>
            </a:r>
          </a:p>
          <a:p>
            <a:endParaRPr lang="en-US" sz="1600" dirty="0">
              <a:solidFill>
                <a:schemeClr val="bg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6553200"/>
          </a:xfrm>
        </p:spPr>
        <p:txBody>
          <a:bodyPr/>
          <a:lstStyle/>
          <a:p>
            <a:r>
              <a:rPr lang="en-US" sz="2800" dirty="0" smtClean="0">
                <a:solidFill>
                  <a:schemeClr val="bg1">
                    <a:lumMod val="95000"/>
                    <a:lumOff val="5000"/>
                  </a:schemeClr>
                </a:solidFill>
                <a:latin typeface="Times New Roman" pitchFamily="18" charset="0"/>
                <a:cs typeface="Times New Roman" pitchFamily="18" charset="0"/>
              </a:rPr>
              <a:t>Hence; </a:t>
            </a:r>
          </a:p>
          <a:p>
            <a:r>
              <a:rPr lang="en-US" sz="2800" dirty="0" smtClean="0">
                <a:solidFill>
                  <a:schemeClr val="bg1">
                    <a:lumMod val="95000"/>
                    <a:lumOff val="5000"/>
                  </a:schemeClr>
                </a:solidFill>
                <a:latin typeface="Times New Roman" pitchFamily="18" charset="0"/>
                <a:cs typeface="Times New Roman" pitchFamily="18" charset="0"/>
              </a:rPr>
              <a:t> 2.87 T</a:t>
            </a:r>
            <a:r>
              <a:rPr lang="en-US" sz="2800" baseline="30000" dirty="0" smtClean="0">
                <a:solidFill>
                  <a:schemeClr val="bg1">
                    <a:lumMod val="95000"/>
                    <a:lumOff val="5000"/>
                  </a:schemeClr>
                </a:solidFill>
                <a:latin typeface="Times New Roman" pitchFamily="18" charset="0"/>
                <a:cs typeface="Times New Roman" pitchFamily="18" charset="0"/>
              </a:rPr>
              <a:t>2</a:t>
            </a:r>
            <a:r>
              <a:rPr lang="en-US" sz="2800" dirty="0" smtClean="0">
                <a:solidFill>
                  <a:schemeClr val="bg1">
                    <a:lumMod val="95000"/>
                    <a:lumOff val="5000"/>
                  </a:schemeClr>
                </a:solidFill>
                <a:latin typeface="Times New Roman" pitchFamily="18" charset="0"/>
                <a:cs typeface="Times New Roman" pitchFamily="18" charset="0"/>
              </a:rPr>
              <a:t>2 - 1 3 2 . 3 4 T 2 - 781940.82  = 37438.33</a:t>
            </a:r>
          </a:p>
          <a:p>
            <a:r>
              <a:rPr lang="en-US" sz="2800" dirty="0" smtClean="0">
                <a:solidFill>
                  <a:schemeClr val="bg1">
                    <a:lumMod val="95000"/>
                    <a:lumOff val="5000"/>
                  </a:schemeClr>
                </a:solidFill>
                <a:latin typeface="Times New Roman" pitchFamily="18" charset="0"/>
                <a:cs typeface="Times New Roman" pitchFamily="18" charset="0"/>
              </a:rPr>
              <a:t>On solving the above quadratic equation, we get temperature in </a:t>
            </a:r>
            <a:r>
              <a:rPr lang="en-US" sz="2800" baseline="30000" dirty="0" err="1" smtClean="0">
                <a:solidFill>
                  <a:schemeClr val="bg1">
                    <a:lumMod val="95000"/>
                    <a:lumOff val="5000"/>
                  </a:schemeClr>
                </a:solidFill>
                <a:latin typeface="Times New Roman" pitchFamily="18" charset="0"/>
                <a:cs typeface="Times New Roman" pitchFamily="18" charset="0"/>
              </a:rPr>
              <a:t>o</a:t>
            </a:r>
            <a:r>
              <a:rPr lang="en-US" sz="2800" dirty="0" err="1" smtClean="0">
                <a:solidFill>
                  <a:schemeClr val="bg1">
                    <a:lumMod val="95000"/>
                    <a:lumOff val="5000"/>
                  </a:schemeClr>
                </a:solidFill>
                <a:latin typeface="Times New Roman" pitchFamily="18" charset="0"/>
                <a:cs typeface="Times New Roman" pitchFamily="18" charset="0"/>
              </a:rPr>
              <a:t>F</a:t>
            </a:r>
            <a:r>
              <a:rPr lang="en-US" sz="2800" dirty="0" smtClean="0">
                <a:solidFill>
                  <a:schemeClr val="bg1">
                    <a:lumMod val="95000"/>
                    <a:lumOff val="5000"/>
                  </a:schemeClr>
                </a:solidFill>
                <a:latin typeface="Times New Roman" pitchFamily="18" charset="0"/>
                <a:cs typeface="Times New Roman" pitchFamily="18" charset="0"/>
              </a:rPr>
              <a:t> </a:t>
            </a:r>
          </a:p>
          <a:p>
            <a:r>
              <a:rPr lang="en-US" sz="2800" dirty="0" smtClean="0">
                <a:solidFill>
                  <a:schemeClr val="bg1">
                    <a:lumMod val="95000"/>
                    <a:lumOff val="5000"/>
                  </a:schemeClr>
                </a:solidFill>
                <a:latin typeface="Times New Roman" pitchFamily="18" charset="0"/>
                <a:cs typeface="Times New Roman" pitchFamily="18" charset="0"/>
              </a:rPr>
              <a:t>T2 = 522.55 °F</a:t>
            </a:r>
          </a:p>
          <a:p>
            <a:r>
              <a:rPr lang="en-US" b="1" u="sng" dirty="0" smtClean="0">
                <a:solidFill>
                  <a:schemeClr val="bg1">
                    <a:lumMod val="95000"/>
                    <a:lumOff val="5000"/>
                  </a:schemeClr>
                </a:solidFill>
                <a:latin typeface="Times New Roman" pitchFamily="18" charset="0"/>
                <a:cs typeface="Times New Roman" pitchFamily="18" charset="0"/>
              </a:rPr>
              <a:t>ENERGY BALANCE OF HEAT EXCHANGERS</a:t>
            </a:r>
            <a:endParaRPr lang="en-US" dirty="0" smtClean="0">
              <a:solidFill>
                <a:schemeClr val="bg1">
                  <a:lumMod val="95000"/>
                  <a:lumOff val="5000"/>
                </a:schemeClr>
              </a:solidFill>
              <a:latin typeface="Times New Roman" pitchFamily="18" charset="0"/>
              <a:cs typeface="Times New Roman" pitchFamily="18" charset="0"/>
            </a:endParaRPr>
          </a:p>
          <a:p>
            <a:r>
              <a:rPr lang="en-US" b="1" u="sng" dirty="0" smtClean="0">
                <a:solidFill>
                  <a:schemeClr val="bg1">
                    <a:lumMod val="95000"/>
                    <a:lumOff val="5000"/>
                  </a:schemeClr>
                </a:solidFill>
                <a:latin typeface="Times New Roman" pitchFamily="18" charset="0"/>
                <a:cs typeface="Times New Roman" pitchFamily="18" charset="0"/>
              </a:rPr>
              <a:t>ENERGY BALANCE OF OUTER RECIRCULATION COOLER:-</a:t>
            </a:r>
            <a:endParaRPr lang="en-US" dirty="0" smtClean="0">
              <a:solidFill>
                <a:schemeClr val="bg1">
                  <a:lumMod val="95000"/>
                  <a:lumOff val="5000"/>
                </a:schemeClr>
              </a:solidFill>
              <a:latin typeface="Times New Roman" pitchFamily="18" charset="0"/>
              <a:cs typeface="Times New Roman" pitchFamily="18" charset="0"/>
            </a:endParaRPr>
          </a:p>
          <a:p>
            <a:r>
              <a:rPr lang="en-US" dirty="0" smtClean="0">
                <a:solidFill>
                  <a:schemeClr val="bg1">
                    <a:lumMod val="95000"/>
                    <a:lumOff val="5000"/>
                  </a:schemeClr>
                </a:solidFill>
                <a:latin typeface="Times New Roman" pitchFamily="18" charset="0"/>
                <a:cs typeface="Times New Roman" pitchFamily="18" charset="0"/>
              </a:rPr>
              <a:t> Item NO. E-01</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077199" cy="5623560"/>
        </p:xfrm>
        <a:graphic>
          <a:graphicData uri="http://schemas.openxmlformats.org/drawingml/2006/table">
            <a:tbl>
              <a:tblPr firstRow="1" bandRow="1">
                <a:tableStyleId>{5C22544A-7EE6-4342-B048-85BDC9FD1C3A}</a:tableStyleId>
              </a:tblPr>
              <a:tblGrid>
                <a:gridCol w="1962149"/>
                <a:gridCol w="380791"/>
                <a:gridCol w="1657559"/>
                <a:gridCol w="2038350"/>
                <a:gridCol w="2038350"/>
              </a:tblGrid>
              <a:tr h="266783">
                <a:tc>
                  <a:txBody>
                    <a:bodyPr/>
                    <a:lstStyle/>
                    <a:p>
                      <a:endParaRPr lang="en-US" dirty="0"/>
                    </a:p>
                  </a:txBody>
                  <a:tcPr/>
                </a:tc>
                <a:tc gridSpan="2">
                  <a:txBody>
                    <a:bodyPr/>
                    <a:lstStyle/>
                    <a:p>
                      <a:endParaRPr lang="en-US" dirty="0"/>
                    </a:p>
                  </a:txBody>
                  <a:tcPr/>
                </a:tc>
                <a:tc hMerge="1">
                  <a:txBody>
                    <a:bodyPr/>
                    <a:lstStyle/>
                    <a:p>
                      <a:endParaRPr lang="en-US"/>
                    </a:p>
                  </a:txBody>
                  <a:tcPr/>
                </a:tc>
                <a:tc>
                  <a:txBody>
                    <a:bodyPr/>
                    <a:lstStyle/>
                    <a:p>
                      <a:endParaRPr lang="en-US"/>
                    </a:p>
                  </a:txBody>
                  <a:tcPr/>
                </a:tc>
                <a:tc>
                  <a:txBody>
                    <a:bodyPr/>
                    <a:lstStyle/>
                    <a:p>
                      <a:endParaRPr lang="en-US" dirty="0"/>
                    </a:p>
                  </a:txBody>
                  <a:tcPr/>
                </a:tc>
              </a:tr>
              <a:tr h="306801">
                <a:tc gridSpan="3">
                  <a:txBody>
                    <a:bodyPr/>
                    <a:lstStyle/>
                    <a:p>
                      <a:pPr marL="76200" marR="0">
                        <a:lnSpc>
                          <a:spcPct val="115000"/>
                        </a:lnSpc>
                        <a:spcBef>
                          <a:spcPts val="0"/>
                        </a:spcBef>
                        <a:spcAft>
                          <a:spcPts val="0"/>
                        </a:spcAft>
                      </a:pPr>
                      <a:r>
                        <a:rPr lang="en-US" sz="2000" b="1" dirty="0">
                          <a:solidFill>
                            <a:schemeClr val="bg1">
                              <a:lumMod val="95000"/>
                              <a:lumOff val="5000"/>
                            </a:schemeClr>
                          </a:solidFill>
                          <a:latin typeface="Times New Roman" pitchFamily="18" charset="0"/>
                          <a:ea typeface="Times New Roman"/>
                          <a:cs typeface="Times New Roman" pitchFamily="18" charset="0"/>
                        </a:rPr>
                        <a:t>PARAMETERS</a:t>
                      </a: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b="1">
                          <a:solidFill>
                            <a:schemeClr val="bg1">
                              <a:lumMod val="95000"/>
                              <a:lumOff val="5000"/>
                            </a:schemeClr>
                          </a:solidFill>
                          <a:latin typeface="Times New Roman" pitchFamily="18" charset="0"/>
                          <a:ea typeface="Times New Roman"/>
                          <a:cs typeface="Times New Roman" pitchFamily="18" charset="0"/>
                        </a:rPr>
                        <a:t>STREAM</a:t>
                      </a:r>
                      <a:endParaRPr lang="en-US" sz="200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dirty="0">
                          <a:solidFill>
                            <a:schemeClr val="bg1">
                              <a:lumMod val="95000"/>
                              <a:lumOff val="5000"/>
                            </a:schemeClr>
                          </a:solidFill>
                          <a:latin typeface="Times New Roman" pitchFamily="18" charset="0"/>
                          <a:ea typeface="Times New Roman"/>
                          <a:cs typeface="Times New Roman" pitchFamily="18" charset="0"/>
                        </a:rPr>
                        <a:t>STREAM</a:t>
                      </a: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gridSpan="2">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393700" marR="0">
                        <a:lnSpc>
                          <a:spcPct val="115000"/>
                        </a:lnSpc>
                        <a:spcBef>
                          <a:spcPts val="0"/>
                        </a:spcBef>
                        <a:spcAft>
                          <a:spcPts val="0"/>
                        </a:spcAft>
                      </a:pPr>
                      <a:r>
                        <a:rPr lang="en-US" sz="2000" b="1" dirty="0">
                          <a:solidFill>
                            <a:schemeClr val="bg1">
                              <a:lumMod val="95000"/>
                              <a:lumOff val="5000"/>
                            </a:schemeClr>
                          </a:solidFill>
                          <a:latin typeface="Times New Roman" pitchFamily="18" charset="0"/>
                          <a:ea typeface="Times New Roman"/>
                          <a:cs typeface="Times New Roman" pitchFamily="18" charset="0"/>
                        </a:rPr>
                        <a:t>1</a:t>
                      </a: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dirty="0">
                          <a:solidFill>
                            <a:schemeClr val="bg1">
                              <a:lumMod val="95000"/>
                              <a:lumOff val="5000"/>
                            </a:schemeClr>
                          </a:solidFill>
                          <a:latin typeface="Times New Roman" pitchFamily="18" charset="0"/>
                          <a:ea typeface="Times New Roman"/>
                          <a:cs typeface="Times New Roman" pitchFamily="18" charset="0"/>
                        </a:rPr>
                        <a:t>2</a:t>
                      </a: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Fluid Entering</a:t>
                      </a:r>
                    </a:p>
                  </a:txBody>
                  <a:tcPr marL="0" marR="0" marT="0" marB="0" anchor="b"/>
                </a:tc>
                <a:tc gridSpan="2">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63500" marR="0">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Benzene</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Water</a:t>
                      </a:r>
                    </a:p>
                  </a:txBody>
                  <a:tcPr marL="0" marR="0" marT="0" marB="0" anchor="b"/>
                </a:tc>
              </a:tr>
              <a:tr h="306801">
                <a:tc gridSpan="3">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Flow-rate (kg/hr)</a:t>
                      </a: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26877.3</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7978.7</a:t>
                      </a:r>
                    </a:p>
                  </a:txBody>
                  <a:tcPr marL="0" marR="0" marT="0" marB="0" anchor="b"/>
                </a:tc>
              </a:tr>
              <a:tr h="306801">
                <a:tc gridSpan="3">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Inlet Temperature </a:t>
                      </a:r>
                      <a:r>
                        <a:rPr lang="en-US" sz="2000" baseline="30000" dirty="0">
                          <a:solidFill>
                            <a:schemeClr val="bg1">
                              <a:lumMod val="95000"/>
                              <a:lumOff val="5000"/>
                            </a:schemeClr>
                          </a:solidFill>
                          <a:latin typeface="Times New Roman" pitchFamily="18" charset="0"/>
                          <a:ea typeface="Times New Roman"/>
                          <a:cs typeface="Times New Roman" pitchFamily="18" charset="0"/>
                        </a:rPr>
                        <a:t>0</a:t>
                      </a:r>
                      <a:r>
                        <a:rPr lang="en-US" sz="2000" dirty="0">
                          <a:solidFill>
                            <a:schemeClr val="bg1">
                              <a:lumMod val="95000"/>
                              <a:lumOff val="5000"/>
                            </a:schemeClr>
                          </a:solidFill>
                          <a:latin typeface="Times New Roman" pitchFamily="18" charset="0"/>
                          <a:ea typeface="Times New Roman"/>
                          <a:cs typeface="Times New Roman" pitchFamily="18" charset="0"/>
                        </a:rPr>
                        <a:t>C</a:t>
                      </a: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248.88</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150.5</a:t>
                      </a:r>
                    </a:p>
                  </a:txBody>
                  <a:tcPr marL="0" marR="0" marT="0" marB="0" anchor="b"/>
                </a:tc>
              </a:tr>
              <a:tr h="306801">
                <a:tc gridSpan="3">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gridSpan="3">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Outlet Temperature </a:t>
                      </a:r>
                      <a:r>
                        <a:rPr lang="en-US" sz="2000" baseline="30000" dirty="0">
                          <a:solidFill>
                            <a:schemeClr val="bg1">
                              <a:lumMod val="95000"/>
                              <a:lumOff val="5000"/>
                            </a:schemeClr>
                          </a:solidFill>
                          <a:latin typeface="Times New Roman" pitchFamily="18" charset="0"/>
                          <a:ea typeface="Times New Roman"/>
                          <a:cs typeface="Times New Roman" pitchFamily="18" charset="0"/>
                        </a:rPr>
                        <a:t>0</a:t>
                      </a:r>
                      <a:r>
                        <a:rPr lang="en-US" sz="2000" dirty="0">
                          <a:solidFill>
                            <a:schemeClr val="bg1">
                              <a:lumMod val="95000"/>
                              <a:lumOff val="5000"/>
                            </a:schemeClr>
                          </a:solidFill>
                          <a:latin typeface="Times New Roman" pitchFamily="18" charset="0"/>
                          <a:ea typeface="Times New Roman"/>
                          <a:cs typeface="Times New Roman" pitchFamily="18" charset="0"/>
                        </a:rPr>
                        <a:t>C</a:t>
                      </a: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204.44</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243.3</a:t>
                      </a:r>
                    </a:p>
                  </a:txBody>
                  <a:tcPr marL="0" marR="0" marT="0" marB="0" anchor="b"/>
                </a:tc>
              </a:tr>
              <a:tr h="306801">
                <a:tc gridSpan="3">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gridSpan="3">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Change in temperature </a:t>
                      </a:r>
                      <a:r>
                        <a:rPr lang="en-US" sz="2000" baseline="30000" dirty="0">
                          <a:solidFill>
                            <a:schemeClr val="bg1">
                              <a:lumMod val="95000"/>
                              <a:lumOff val="5000"/>
                            </a:schemeClr>
                          </a:solidFill>
                          <a:latin typeface="Times New Roman" pitchFamily="18" charset="0"/>
                          <a:ea typeface="Times New Roman"/>
                          <a:cs typeface="Times New Roman" pitchFamily="18" charset="0"/>
                        </a:rPr>
                        <a:t>0</a:t>
                      </a:r>
                      <a:r>
                        <a:rPr lang="en-US" sz="2000" dirty="0">
                          <a:solidFill>
                            <a:schemeClr val="bg1">
                              <a:lumMod val="95000"/>
                              <a:lumOff val="5000"/>
                            </a:schemeClr>
                          </a:solidFill>
                          <a:latin typeface="Times New Roman" pitchFamily="18" charset="0"/>
                          <a:ea typeface="Times New Roman"/>
                          <a:cs typeface="Times New Roman" pitchFamily="18" charset="0"/>
                        </a:rPr>
                        <a:t>C</a:t>
                      </a: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44.44</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93.3</a:t>
                      </a:r>
                    </a:p>
                  </a:txBody>
                  <a:tcPr marL="0" marR="0" marT="0" marB="0" anchor="b"/>
                </a:tc>
              </a:tr>
              <a:tr h="306801">
                <a:tc gridSpan="2">
                  <a:txBody>
                    <a:bodyPr/>
                    <a:lstStyle/>
                    <a:p>
                      <a:pPr marL="0" marR="0">
                        <a:lnSpc>
                          <a:spcPct val="115000"/>
                        </a:lnSpc>
                        <a:spcBef>
                          <a:spcPts val="0"/>
                        </a:spcBef>
                        <a:spcAft>
                          <a:spcPts val="0"/>
                        </a:spcAft>
                      </a:pPr>
                      <a:endParaRPr lang="en-US" sz="200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pPr marL="0" marR="0">
                        <a:lnSpc>
                          <a:spcPct val="115000"/>
                        </a:lnSpc>
                        <a:spcBef>
                          <a:spcPts val="0"/>
                        </a:spcBef>
                        <a:spcAft>
                          <a:spcPts val="0"/>
                        </a:spcAft>
                      </a:pPr>
                      <a:endParaRPr lang="en-US" sz="250">
                        <a:latin typeface="Times New Roman"/>
                        <a:ea typeface="Times New Roman"/>
                        <a:cs typeface="Times New Roman"/>
                      </a:endParaRPr>
                    </a:p>
                  </a:txBody>
                  <a:tcPr marL="0" marR="0" marT="0" marB="0" anchor="b"/>
                </a:tc>
                <a:tc>
                  <a:txBody>
                    <a:bodyPr/>
                    <a:lstStyle/>
                    <a:p>
                      <a:endParaRPr lang="en-US" sz="2000" dirty="0">
                        <a:solidFill>
                          <a:schemeClr val="bg1">
                            <a:lumMod val="95000"/>
                            <a:lumOff val="5000"/>
                          </a:schemeClr>
                        </a:solidFill>
                        <a:latin typeface="Times New Roman" pitchFamily="18" charset="0"/>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gridSpan="2">
                  <a:txBody>
                    <a:bodyPr/>
                    <a:lstStyle/>
                    <a:p>
                      <a:pPr marL="76200" marR="0">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Heat Capacity</a:t>
                      </a:r>
                    </a:p>
                  </a:txBody>
                  <a:tcPr marL="0" marR="0" marT="0" marB="0" anchor="b"/>
                </a:tc>
                <a:tc hMerge="1">
                  <a:txBody>
                    <a:bodyPr/>
                    <a:lstStyle/>
                    <a:p>
                      <a:pPr marL="0" marR="101600" algn="ctr">
                        <a:lnSpc>
                          <a:spcPct val="115000"/>
                        </a:lnSpc>
                        <a:spcBef>
                          <a:spcPts val="0"/>
                        </a:spcBef>
                        <a:spcAft>
                          <a:spcPts val="0"/>
                        </a:spcAft>
                      </a:pPr>
                      <a:endParaRPr lang="en-US" sz="1100">
                        <a:latin typeface="Calibri"/>
                        <a:ea typeface="Times New Roman"/>
                        <a:cs typeface="Times New Roman"/>
                      </a:endParaRPr>
                    </a:p>
                  </a:txBody>
                  <a:tcPr marL="0" marR="0" marT="0" marB="0" anchor="b"/>
                </a:tc>
                <a:tc>
                  <a:txBody>
                    <a:bodyPr/>
                    <a:lstStyle/>
                    <a:p>
                      <a:pPr marL="0" marR="101600" algn="ctr">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(J/kg K)</a:t>
                      </a:r>
                    </a:p>
                  </a:txBody>
                  <a:tcPr marL="0" marR="0" marT="0" marB="0" anchor="b"/>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2590.36</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4169.7</a:t>
                      </a:r>
                    </a:p>
                  </a:txBody>
                  <a:tcPr marL="0" marR="0" marT="0" marB="0" anchor="b"/>
                </a:tc>
              </a:tr>
              <a:tr h="306801">
                <a:tc gridSpan="2">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Inlet Enthalpy</a:t>
                      </a:r>
                    </a:p>
                  </a:txBody>
                  <a:tcPr marL="0" marR="0" marT="0" marB="0" anchor="b"/>
                </a:tc>
                <a:tc hMerge="1">
                  <a:txBody>
                    <a:bodyPr/>
                    <a:lstStyle/>
                    <a:p>
                      <a:pPr marL="0" marR="127000" algn="ctr">
                        <a:lnSpc>
                          <a:spcPct val="115000"/>
                        </a:lnSpc>
                        <a:spcBef>
                          <a:spcPts val="0"/>
                        </a:spcBef>
                        <a:spcAft>
                          <a:spcPts val="0"/>
                        </a:spcAft>
                      </a:pPr>
                      <a:endParaRPr lang="en-US" sz="1100">
                        <a:latin typeface="Calibri"/>
                        <a:ea typeface="Times New Roman"/>
                        <a:cs typeface="Times New Roman"/>
                      </a:endParaRPr>
                    </a:p>
                  </a:txBody>
                  <a:tcPr marL="0" marR="0" marT="0" marB="0" anchor="b"/>
                </a:tc>
                <a:tc>
                  <a:txBody>
                    <a:bodyPr/>
                    <a:lstStyle/>
                    <a:p>
                      <a:pPr marL="0" marR="12700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kJ/kg</a:t>
                      </a:r>
                    </a:p>
                  </a:txBody>
                  <a:tcPr marL="0" marR="0" marT="0" marB="0" anchor="b"/>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579</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520</a:t>
                      </a:r>
                    </a:p>
                  </a:txBody>
                  <a:tcPr marL="0" marR="0" marT="0" marB="0" anchor="b"/>
                </a:tc>
              </a:tr>
              <a:tr h="306801">
                <a:tc gridSpan="2">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hMerge="1">
                  <a:txBody>
                    <a:bodyPr/>
                    <a:lstStyle/>
                    <a:p>
                      <a:pPr marL="0" marR="0">
                        <a:lnSpc>
                          <a:spcPct val="115000"/>
                        </a:lnSpc>
                        <a:spcBef>
                          <a:spcPts val="0"/>
                        </a:spcBef>
                        <a:spcAft>
                          <a:spcPts val="0"/>
                        </a:spcAft>
                      </a:pPr>
                      <a:endParaRPr lang="en-US" sz="650">
                        <a:latin typeface="Times New Roman"/>
                        <a:ea typeface="Times New Roman"/>
                        <a:cs typeface="Times New Roman"/>
                      </a:endParaRPr>
                    </a:p>
                  </a:txBody>
                  <a:tcPr marL="0" marR="0" marT="0" marB="0" anchor="b"/>
                </a:tc>
                <a:tc>
                  <a:txBody>
                    <a:bodyPr/>
                    <a:lstStyle/>
                    <a:p>
                      <a:endParaRPr lang="en-US" sz="2000">
                        <a:solidFill>
                          <a:schemeClr val="bg1">
                            <a:lumMod val="95000"/>
                            <a:lumOff val="5000"/>
                          </a:schemeClr>
                        </a:solidFill>
                        <a:latin typeface="Times New Roman" pitchFamily="18" charset="0"/>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solidFill>
                          <a:schemeClr val="bg1">
                            <a:lumMod val="95000"/>
                            <a:lumOff val="5000"/>
                          </a:schemeClr>
                        </a:solidFill>
                        <a:latin typeface="Times New Roman" pitchFamily="18" charset="0"/>
                        <a:ea typeface="Times New Roman"/>
                        <a:cs typeface="Times New Roman" pitchFamily="18" charset="0"/>
                      </a:endParaRPr>
                    </a:p>
                  </a:txBody>
                  <a:tcPr marL="0" marR="0" marT="0" marB="0" anchor="b"/>
                </a:tc>
              </a:tr>
              <a:tr h="306801">
                <a:tc gridSpan="2">
                  <a:txBody>
                    <a:bodyPr/>
                    <a:lstStyle/>
                    <a:p>
                      <a:pPr marL="76200" marR="0">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Oulet Enthalpy</a:t>
                      </a:r>
                    </a:p>
                  </a:txBody>
                  <a:tcPr marL="0" marR="0" marT="0" marB="0" anchor="b"/>
                </a:tc>
                <a:tc hMerge="1">
                  <a:txBody>
                    <a:bodyPr/>
                    <a:lstStyle/>
                    <a:p>
                      <a:pPr marL="215900" marR="0">
                        <a:lnSpc>
                          <a:spcPct val="115000"/>
                        </a:lnSpc>
                        <a:spcBef>
                          <a:spcPts val="0"/>
                        </a:spcBef>
                        <a:spcAft>
                          <a:spcPts val="0"/>
                        </a:spcAft>
                      </a:pPr>
                      <a:endParaRPr lang="en-US" sz="1100">
                        <a:latin typeface="Calibri"/>
                        <a:ea typeface="Times New Roman"/>
                        <a:cs typeface="Times New Roman"/>
                      </a:endParaRPr>
                    </a:p>
                  </a:txBody>
                  <a:tcPr marL="0" marR="0" marT="0" marB="0" anchor="b"/>
                </a:tc>
                <a:tc>
                  <a:txBody>
                    <a:bodyPr/>
                    <a:lstStyle/>
                    <a:p>
                      <a:pPr marL="215900" marR="0">
                        <a:lnSpc>
                          <a:spcPct val="115000"/>
                        </a:lnSpc>
                        <a:spcBef>
                          <a:spcPts val="0"/>
                        </a:spcBef>
                        <a:spcAft>
                          <a:spcPts val="0"/>
                        </a:spcAft>
                      </a:pPr>
                      <a:r>
                        <a:rPr lang="en-US" sz="2000">
                          <a:solidFill>
                            <a:schemeClr val="bg1">
                              <a:lumMod val="95000"/>
                              <a:lumOff val="5000"/>
                            </a:schemeClr>
                          </a:solidFill>
                          <a:latin typeface="Times New Roman" pitchFamily="18" charset="0"/>
                          <a:ea typeface="Times New Roman"/>
                          <a:cs typeface="Times New Roman" pitchFamily="18" charset="0"/>
                        </a:rPr>
                        <a:t>kJ/kg</a:t>
                      </a:r>
                    </a:p>
                  </a:txBody>
                  <a:tcPr marL="0" marR="0" marT="0" marB="0" anchor="b"/>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191.9</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907.4</a:t>
                      </a:r>
                    </a:p>
                  </a:txBody>
                  <a:tcPr marL="0" marR="0" marT="0" marB="0" anchor="b"/>
                </a:tc>
              </a:tr>
              <a:tr h="306801">
                <a:tc gridSpan="3">
                  <a:txBody>
                    <a:bodyPr/>
                    <a:lstStyle/>
                    <a:p>
                      <a:pPr marL="762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Duty of exchanger (MJ/hr)</a:t>
                      </a:r>
                    </a:p>
                  </a:txBody>
                  <a:tcPr marL="0" marR="0" marT="0" marB="0" anchor="b"/>
                </a:tc>
                <a:tc hMerge="1">
                  <a:txBody>
                    <a:bodyPr/>
                    <a:lstStyle/>
                    <a:p>
                      <a:endParaRPr lang="en-US"/>
                    </a:p>
                  </a:txBody>
                  <a:tcPr/>
                </a:tc>
                <a:tc hMerge="1">
                  <a:txBody>
                    <a:bodyPr/>
                    <a:lstStyle/>
                    <a:p>
                      <a:endParaRPr lang="en-US"/>
                    </a:p>
                  </a:txBody>
                  <a:tcPr/>
                </a:tc>
                <a:tc>
                  <a:txBody>
                    <a:bodyPr/>
                    <a:lstStyle/>
                    <a:p>
                      <a:pPr marL="63500" marR="0">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3094</a:t>
                      </a:r>
                    </a:p>
                  </a:txBody>
                  <a:tcPr marL="0" marR="0" marT="0" marB="0" anchor="b"/>
                </a:tc>
                <a:tc>
                  <a:txBody>
                    <a:bodyPr/>
                    <a:lstStyle/>
                    <a:p>
                      <a:pPr marL="0" marR="0" algn="ctr">
                        <a:lnSpc>
                          <a:spcPct val="115000"/>
                        </a:lnSpc>
                        <a:spcBef>
                          <a:spcPts val="0"/>
                        </a:spcBef>
                        <a:spcAft>
                          <a:spcPts val="0"/>
                        </a:spcAft>
                      </a:pPr>
                      <a:r>
                        <a:rPr lang="en-US" sz="2000" dirty="0">
                          <a:solidFill>
                            <a:schemeClr val="bg1">
                              <a:lumMod val="95000"/>
                              <a:lumOff val="5000"/>
                            </a:schemeClr>
                          </a:solidFill>
                          <a:latin typeface="Times New Roman" pitchFamily="18" charset="0"/>
                          <a:ea typeface="Times New Roman"/>
                          <a:cs typeface="Times New Roman" pitchFamily="18" charset="0"/>
                        </a:rPr>
                        <a:t>3094</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152400" y="228600"/>
            <a:ext cx="807144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Inlet enthalpy = outlet Enthalpy 579+520=191.9+907 1099kJ/kg=1099KJ/kg</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p:txBody>
      </p:sp>
      <p:sp>
        <p:nvSpPr>
          <p:cNvPr id="4" name="Content Placeholder 3"/>
          <p:cNvSpPr>
            <a:spLocks noGrp="1"/>
          </p:cNvSpPr>
          <p:nvPr>
            <p:ph idx="1"/>
          </p:nvPr>
        </p:nvSpPr>
        <p:spPr>
          <a:xfrm>
            <a:off x="0" y="838200"/>
            <a:ext cx="8229600" cy="4572000"/>
          </a:xfrm>
        </p:spPr>
        <p:txBody>
          <a:bodyPr/>
          <a:lstStyle/>
          <a:p>
            <a:pPr hangingPunct="0">
              <a:buNone/>
            </a:pPr>
            <a:r>
              <a:rPr lang="en-US" sz="2000" b="1" u="sng" dirty="0" smtClean="0">
                <a:solidFill>
                  <a:schemeClr val="bg1">
                    <a:lumMod val="95000"/>
                    <a:lumOff val="5000"/>
                  </a:schemeClr>
                </a:solidFill>
                <a:latin typeface="Times New Roman" pitchFamily="18" charset="0"/>
                <a:cs typeface="Times New Roman" pitchFamily="18" charset="0"/>
              </a:rPr>
              <a:t>ENERGY BALANCE OF CONDENSER FOR CYCLOHEXANE VAPORS:-</a:t>
            </a:r>
            <a:endParaRPr lang="en-US" sz="2000" dirty="0" smtClean="0">
              <a:solidFill>
                <a:schemeClr val="bg1">
                  <a:lumMod val="95000"/>
                  <a:lumOff val="5000"/>
                </a:schemeClr>
              </a:solidFill>
              <a:latin typeface="Times New Roman" pitchFamily="18" charset="0"/>
              <a:cs typeface="Times New Roman" pitchFamily="18" charset="0"/>
            </a:endParaRPr>
          </a:p>
          <a:p>
            <a:r>
              <a:rPr lang="en-US" sz="2000" dirty="0" smtClean="0">
                <a:solidFill>
                  <a:schemeClr val="bg1">
                    <a:lumMod val="95000"/>
                    <a:lumOff val="5000"/>
                  </a:schemeClr>
                </a:solidFill>
                <a:latin typeface="Times New Roman" pitchFamily="18" charset="0"/>
                <a:cs typeface="Times New Roman" pitchFamily="18" charset="0"/>
              </a:rPr>
              <a:t> Item No.  E-02</a:t>
            </a:r>
          </a:p>
          <a:p>
            <a:endParaRPr lang="en-US" dirty="0"/>
          </a:p>
        </p:txBody>
      </p:sp>
      <p:graphicFrame>
        <p:nvGraphicFramePr>
          <p:cNvPr id="5" name="Table 4"/>
          <p:cNvGraphicFramePr>
            <a:graphicFrameLocks noGrp="1"/>
          </p:cNvGraphicFramePr>
          <p:nvPr/>
        </p:nvGraphicFramePr>
        <p:xfrm>
          <a:off x="304800" y="1981200"/>
          <a:ext cx="8153400" cy="4500909"/>
        </p:xfrm>
        <a:graphic>
          <a:graphicData uri="http://schemas.openxmlformats.org/drawingml/2006/table">
            <a:tbl>
              <a:tblPr firstRow="1" bandRow="1">
                <a:tableStyleId>{5C22544A-7EE6-4342-B048-85BDC9FD1C3A}</a:tableStyleId>
              </a:tblPr>
              <a:tblGrid>
                <a:gridCol w="2038350"/>
                <a:gridCol w="2038350"/>
                <a:gridCol w="2038350"/>
                <a:gridCol w="2038350"/>
              </a:tblGrid>
              <a:tr h="34650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224357">
                <a:tc>
                  <a:txBody>
                    <a:bodyPr/>
                    <a:lstStyle/>
                    <a:p>
                      <a:pPr marL="76200" marR="0">
                        <a:lnSpc>
                          <a:spcPct val="115000"/>
                        </a:lnSpc>
                        <a:spcBef>
                          <a:spcPts val="0"/>
                        </a:spcBef>
                        <a:spcAft>
                          <a:spcPts val="0"/>
                        </a:spcAft>
                      </a:pPr>
                      <a:r>
                        <a:rPr lang="en-US" sz="1400" b="1" dirty="0">
                          <a:latin typeface="Arial"/>
                          <a:ea typeface="Times New Roman"/>
                          <a:cs typeface="Times New Roman"/>
                        </a:rPr>
                        <a:t>PARAMETERS</a:t>
                      </a:r>
                      <a:endParaRPr lang="en-US" sz="11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127000" marR="0">
                        <a:lnSpc>
                          <a:spcPct val="115000"/>
                        </a:lnSpc>
                        <a:spcBef>
                          <a:spcPts val="0"/>
                        </a:spcBef>
                        <a:spcAft>
                          <a:spcPts val="0"/>
                        </a:spcAft>
                      </a:pPr>
                      <a:r>
                        <a:rPr lang="en-US" sz="1400" b="1">
                          <a:latin typeface="Arial"/>
                          <a:ea typeface="Times New Roman"/>
                          <a:cs typeface="Times New Roman"/>
                        </a:rPr>
                        <a:t>STREAM</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b="1">
                          <a:latin typeface="Arial"/>
                          <a:ea typeface="Times New Roman"/>
                          <a:cs typeface="Times New Roman"/>
                        </a:rPr>
                        <a:t>STREAM</a:t>
                      </a:r>
                      <a:endParaRPr lang="en-US" sz="1100">
                        <a:latin typeface="Calibri"/>
                        <a:ea typeface="Times New Roman"/>
                        <a:cs typeface="Times New Roman"/>
                      </a:endParaRPr>
                    </a:p>
                  </a:txBody>
                  <a:tcPr marL="0" marR="0" marT="0" marB="0" anchor="b"/>
                </a:tc>
              </a:tr>
              <a:tr h="224357">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b="1">
                          <a:latin typeface="Arial"/>
                          <a:ea typeface="Times New Roman"/>
                          <a:cs typeface="Times New Roman"/>
                        </a:rPr>
                        <a:t>1</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b="1">
                          <a:latin typeface="Arial"/>
                          <a:ea typeface="Times New Roman"/>
                          <a:cs typeface="Times New Roman"/>
                        </a:rPr>
                        <a:t>2</a:t>
                      </a:r>
                      <a:endParaRPr lang="en-US" sz="1100">
                        <a:latin typeface="Calibri"/>
                        <a:ea typeface="Times New Roman"/>
                        <a:cs typeface="Times New Roman"/>
                      </a:endParaRPr>
                    </a:p>
                  </a:txBody>
                  <a:tcPr marL="0" marR="0" marT="0" marB="0" anchor="b"/>
                </a:tc>
              </a:tr>
              <a:tr h="149886">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r>
              <a:tr h="224357">
                <a:tc>
                  <a:txBody>
                    <a:bodyPr/>
                    <a:lstStyle/>
                    <a:p>
                      <a:pPr marL="76200" marR="0">
                        <a:lnSpc>
                          <a:spcPct val="115000"/>
                        </a:lnSpc>
                        <a:spcBef>
                          <a:spcPts val="0"/>
                        </a:spcBef>
                        <a:spcAft>
                          <a:spcPts val="0"/>
                        </a:spcAft>
                      </a:pPr>
                      <a:r>
                        <a:rPr lang="en-US" sz="1400">
                          <a:latin typeface="Arial"/>
                          <a:ea typeface="Times New Roman"/>
                          <a:cs typeface="Times New Roman"/>
                        </a:rPr>
                        <a:t>Fluid Entering</a:t>
                      </a:r>
                      <a:endParaRPr lang="en-US" sz="110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101600" marR="0">
                        <a:lnSpc>
                          <a:spcPct val="115000"/>
                        </a:lnSpc>
                        <a:spcBef>
                          <a:spcPts val="0"/>
                        </a:spcBef>
                        <a:spcAft>
                          <a:spcPts val="0"/>
                        </a:spcAft>
                      </a:pPr>
                      <a:r>
                        <a:rPr lang="en-US" sz="1400" dirty="0" err="1" smtClean="0">
                          <a:latin typeface="Arial"/>
                          <a:ea typeface="Times New Roman"/>
                          <a:cs typeface="Times New Roman"/>
                        </a:rPr>
                        <a:t>Cyclohexane+Gas</a:t>
                      </a:r>
                      <a:endParaRPr lang="en-US" sz="1100" dirty="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Water</a:t>
                      </a:r>
                      <a:endParaRPr lang="en-US" sz="1100">
                        <a:latin typeface="Calibri"/>
                        <a:ea typeface="Times New Roman"/>
                        <a:cs typeface="Times New Roman"/>
                      </a:endParaRPr>
                    </a:p>
                  </a:txBody>
                  <a:tcPr marL="0" marR="0" marT="0" marB="0" anchor="b"/>
                </a:tc>
              </a:tr>
              <a:tr h="149886">
                <a:tc>
                  <a:txBody>
                    <a:bodyPr/>
                    <a:lstStyle/>
                    <a:p>
                      <a:pPr marL="0" marR="0">
                        <a:lnSpc>
                          <a:spcPct val="115000"/>
                        </a:lnSpc>
                        <a:spcBef>
                          <a:spcPts val="0"/>
                        </a:spcBef>
                        <a:spcAft>
                          <a:spcPts val="0"/>
                        </a:spcAft>
                      </a:pPr>
                      <a:endParaRPr lang="en-US" sz="75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r>
              <a:tr h="224357">
                <a:tc>
                  <a:txBody>
                    <a:bodyPr/>
                    <a:lstStyle/>
                    <a:p>
                      <a:pPr marL="76200" marR="0">
                        <a:lnSpc>
                          <a:spcPct val="115000"/>
                        </a:lnSpc>
                        <a:spcBef>
                          <a:spcPts val="0"/>
                        </a:spcBef>
                        <a:spcAft>
                          <a:spcPts val="0"/>
                        </a:spcAft>
                      </a:pPr>
                      <a:r>
                        <a:rPr lang="en-US" sz="1400">
                          <a:latin typeface="Arial"/>
                          <a:ea typeface="Times New Roman"/>
                          <a:cs typeface="Times New Roman"/>
                        </a:rPr>
                        <a:t>Flow-rate (kg/hr)</a:t>
                      </a:r>
                      <a:endParaRPr lang="en-US" sz="110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1725</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2478.5</a:t>
                      </a:r>
                      <a:endParaRPr lang="en-US" sz="1100">
                        <a:latin typeface="Calibri"/>
                        <a:ea typeface="Times New Roman"/>
                        <a:cs typeface="Times New Roman"/>
                      </a:endParaRPr>
                    </a:p>
                  </a:txBody>
                  <a:tcPr marL="0" marR="0" marT="0" marB="0" anchor="b"/>
                </a:tc>
              </a:tr>
              <a:tr h="149886">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r>
              <a:tr h="324845">
                <a:tc>
                  <a:txBody>
                    <a:bodyPr/>
                    <a:lstStyle/>
                    <a:p>
                      <a:pPr marL="76200" marR="0">
                        <a:lnSpc>
                          <a:spcPct val="115000"/>
                        </a:lnSpc>
                        <a:spcBef>
                          <a:spcPts val="0"/>
                        </a:spcBef>
                        <a:spcAft>
                          <a:spcPts val="0"/>
                        </a:spcAft>
                      </a:pPr>
                      <a:r>
                        <a:rPr lang="en-US" sz="1400">
                          <a:latin typeface="Arial"/>
                          <a:ea typeface="Times New Roman"/>
                          <a:cs typeface="Times New Roman"/>
                        </a:rPr>
                        <a:t>Inlet Temperature</a:t>
                      </a:r>
                      <a:endParaRPr lang="en-US" sz="1100">
                        <a:latin typeface="Calibri"/>
                        <a:ea typeface="Times New Roman"/>
                        <a:cs typeface="Times New Roman"/>
                      </a:endParaRPr>
                    </a:p>
                  </a:txBody>
                  <a:tcPr marL="0" marR="0" marT="0" marB="0" anchor="b"/>
                </a:tc>
                <a:tc>
                  <a:txBody>
                    <a:bodyPr/>
                    <a:lstStyle/>
                    <a:p>
                      <a:pPr marL="0" marR="109220" algn="ctr">
                        <a:lnSpc>
                          <a:spcPts val="2715"/>
                        </a:lnSpc>
                        <a:spcBef>
                          <a:spcPts val="0"/>
                        </a:spcBef>
                        <a:spcAft>
                          <a:spcPts val="0"/>
                        </a:spcAft>
                      </a:pPr>
                      <a:r>
                        <a:rPr lang="en-US" sz="700">
                          <a:latin typeface="Arial"/>
                          <a:ea typeface="Times New Roman"/>
                          <a:cs typeface="Times New Roman"/>
                        </a:rPr>
                        <a:t>0</a:t>
                      </a:r>
                      <a:r>
                        <a:rPr lang="en-US" sz="2400" baseline="-25000">
                          <a:latin typeface="Arial"/>
                          <a:ea typeface="Times New Roman"/>
                          <a:cs typeface="Times New Roman"/>
                        </a:rPr>
                        <a:t>C</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272.5</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26.7</a:t>
                      </a:r>
                      <a:endParaRPr lang="en-US" sz="1100">
                        <a:latin typeface="Calibri"/>
                        <a:ea typeface="Times New Roman"/>
                        <a:cs typeface="Times New Roman"/>
                      </a:endParaRPr>
                    </a:p>
                  </a:txBody>
                  <a:tcPr marL="0" marR="0" marT="0" marB="0" anchor="b"/>
                </a:tc>
              </a:tr>
              <a:tr h="224357">
                <a:tc gridSpan="2">
                  <a:txBody>
                    <a:bodyPr/>
                    <a:lstStyle/>
                    <a:p>
                      <a:pPr marL="76200" marR="0">
                        <a:lnSpc>
                          <a:spcPct val="115000"/>
                        </a:lnSpc>
                        <a:spcBef>
                          <a:spcPts val="0"/>
                        </a:spcBef>
                        <a:spcAft>
                          <a:spcPts val="0"/>
                        </a:spcAft>
                      </a:pPr>
                      <a:r>
                        <a:rPr lang="en-US" sz="1400">
                          <a:latin typeface="Arial"/>
                          <a:ea typeface="Times New Roman"/>
                          <a:cs typeface="Times New Roman"/>
                        </a:rPr>
                        <a:t>Outlet Temperature  </a:t>
                      </a:r>
                      <a:r>
                        <a:rPr lang="en-US" sz="1400" baseline="30000">
                          <a:latin typeface="Arial"/>
                          <a:ea typeface="Times New Roman"/>
                          <a:cs typeface="Times New Roman"/>
                        </a:rPr>
                        <a:t>0</a:t>
                      </a:r>
                      <a:r>
                        <a:rPr lang="en-US" sz="1200">
                          <a:latin typeface="Arial"/>
                          <a:ea typeface="Times New Roman"/>
                          <a:cs typeface="Times New Roman"/>
                        </a:rPr>
                        <a:t>C</a:t>
                      </a:r>
                      <a:endParaRPr lang="en-US" sz="1100">
                        <a:latin typeface="Calibri"/>
                        <a:ea typeface="Times New Roman"/>
                        <a:cs typeface="Times New Roman"/>
                      </a:endParaRP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1400">
                          <a:latin typeface="Arial"/>
                          <a:ea typeface="Times New Roman"/>
                          <a:cs typeface="Times New Roman"/>
                        </a:rPr>
                        <a:t>62</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149</a:t>
                      </a:r>
                      <a:endParaRPr lang="en-US" sz="1100">
                        <a:latin typeface="Calibri"/>
                        <a:ea typeface="Times New Roman"/>
                        <a:cs typeface="Times New Roman"/>
                      </a:endParaRPr>
                    </a:p>
                  </a:txBody>
                  <a:tcPr marL="0" marR="0" marT="0" marB="0" anchor="b"/>
                </a:tc>
              </a:tr>
              <a:tr h="93127">
                <a:tc>
                  <a:txBody>
                    <a:bodyPr/>
                    <a:lstStyle/>
                    <a:p>
                      <a:pPr marL="0" marR="0">
                        <a:lnSpc>
                          <a:spcPct val="115000"/>
                        </a:lnSpc>
                        <a:spcBef>
                          <a:spcPts val="0"/>
                        </a:spcBef>
                        <a:spcAft>
                          <a:spcPts val="0"/>
                        </a:spcAft>
                      </a:pPr>
                      <a:endParaRPr lang="en-US" sz="55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5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5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550">
                        <a:latin typeface="Times New Roman"/>
                        <a:ea typeface="Times New Roman"/>
                        <a:cs typeface="Times New Roman"/>
                      </a:endParaRPr>
                    </a:p>
                  </a:txBody>
                  <a:tcPr marL="0" marR="0" marT="0" marB="0" anchor="b"/>
                </a:tc>
              </a:tr>
              <a:tr h="324845">
                <a:tc>
                  <a:txBody>
                    <a:bodyPr/>
                    <a:lstStyle/>
                    <a:p>
                      <a:pPr marL="76200" marR="0">
                        <a:lnSpc>
                          <a:spcPct val="115000"/>
                        </a:lnSpc>
                        <a:spcBef>
                          <a:spcPts val="0"/>
                        </a:spcBef>
                        <a:spcAft>
                          <a:spcPts val="0"/>
                        </a:spcAft>
                      </a:pPr>
                      <a:r>
                        <a:rPr lang="en-US" sz="1400" dirty="0">
                          <a:latin typeface="Arial"/>
                          <a:ea typeface="Times New Roman"/>
                          <a:cs typeface="Times New Roman"/>
                        </a:rPr>
                        <a:t>Change in temp.</a:t>
                      </a:r>
                      <a:endParaRPr lang="en-US" sz="1100" dirty="0">
                        <a:latin typeface="Calibri"/>
                        <a:ea typeface="Times New Roman"/>
                        <a:cs typeface="Times New Roman"/>
                      </a:endParaRPr>
                    </a:p>
                  </a:txBody>
                  <a:tcPr marL="0" marR="0" marT="0" marB="0" anchor="b"/>
                </a:tc>
                <a:tc>
                  <a:txBody>
                    <a:bodyPr/>
                    <a:lstStyle/>
                    <a:p>
                      <a:pPr marL="0" marR="58420" algn="ctr">
                        <a:lnSpc>
                          <a:spcPts val="2715"/>
                        </a:lnSpc>
                        <a:spcBef>
                          <a:spcPts val="0"/>
                        </a:spcBef>
                        <a:spcAft>
                          <a:spcPts val="0"/>
                        </a:spcAft>
                      </a:pPr>
                      <a:r>
                        <a:rPr lang="en-US" sz="700">
                          <a:latin typeface="Arial"/>
                          <a:ea typeface="Times New Roman"/>
                          <a:cs typeface="Times New Roman"/>
                        </a:rPr>
                        <a:t>0</a:t>
                      </a:r>
                      <a:r>
                        <a:rPr lang="en-US" sz="2400" baseline="-25000">
                          <a:latin typeface="Arial"/>
                          <a:ea typeface="Times New Roman"/>
                          <a:cs typeface="Times New Roman"/>
                        </a:rPr>
                        <a:t>C</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202</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122.3</a:t>
                      </a:r>
                      <a:endParaRPr lang="en-US" sz="1100">
                        <a:latin typeface="Calibri"/>
                        <a:ea typeface="Times New Roman"/>
                        <a:cs typeface="Times New Roman"/>
                      </a:endParaRPr>
                    </a:p>
                  </a:txBody>
                  <a:tcPr marL="0" marR="0" marT="0" marB="0" anchor="b"/>
                </a:tc>
              </a:tr>
              <a:tr h="256409">
                <a:tc>
                  <a:txBody>
                    <a:bodyPr/>
                    <a:lstStyle/>
                    <a:p>
                      <a:pPr marL="76200" marR="0">
                        <a:lnSpc>
                          <a:spcPct val="115000"/>
                        </a:lnSpc>
                        <a:spcBef>
                          <a:spcPts val="0"/>
                        </a:spcBef>
                        <a:spcAft>
                          <a:spcPts val="0"/>
                        </a:spcAft>
                      </a:pPr>
                      <a:r>
                        <a:rPr lang="en-US" sz="1400">
                          <a:latin typeface="Arial"/>
                          <a:ea typeface="Times New Roman"/>
                          <a:cs typeface="Times New Roman"/>
                        </a:rPr>
                        <a:t>Heat Capacity</a:t>
                      </a:r>
                      <a:endParaRPr lang="en-US" sz="110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200">
                          <a:latin typeface="Arial"/>
                          <a:ea typeface="Times New Roman"/>
                          <a:cs typeface="Times New Roman"/>
                        </a:rPr>
                        <a:t>(j/kgK)</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3.6x10</a:t>
                      </a:r>
                      <a:r>
                        <a:rPr lang="en-US" sz="1600" baseline="30000">
                          <a:latin typeface="Arial"/>
                          <a:ea typeface="Times New Roman"/>
                          <a:cs typeface="Times New Roman"/>
                        </a:rPr>
                        <a:t>3</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4.19x10</a:t>
                      </a:r>
                      <a:r>
                        <a:rPr lang="en-US" sz="1600" baseline="30000">
                          <a:latin typeface="Arial"/>
                          <a:ea typeface="Times New Roman"/>
                          <a:cs typeface="Times New Roman"/>
                        </a:rPr>
                        <a:t>3</a:t>
                      </a:r>
                      <a:endParaRPr lang="en-US" sz="1100">
                        <a:latin typeface="Calibri"/>
                        <a:ea typeface="Times New Roman"/>
                        <a:cs typeface="Times New Roman"/>
                      </a:endParaRPr>
                    </a:p>
                  </a:txBody>
                  <a:tcPr marL="0" marR="0" marT="0" marB="0" anchor="b"/>
                </a:tc>
              </a:tr>
              <a:tr h="149886">
                <a:tc>
                  <a:txBody>
                    <a:bodyPr/>
                    <a:lstStyle/>
                    <a:p>
                      <a:pPr marL="0" marR="0">
                        <a:lnSpc>
                          <a:spcPct val="115000"/>
                        </a:lnSpc>
                        <a:spcBef>
                          <a:spcPts val="0"/>
                        </a:spcBef>
                        <a:spcAft>
                          <a:spcPts val="0"/>
                        </a:spcAft>
                      </a:pPr>
                      <a:endParaRPr lang="en-US" sz="4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4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4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400">
                        <a:latin typeface="Times New Roman"/>
                        <a:ea typeface="Times New Roman"/>
                        <a:cs typeface="Times New Roman"/>
                      </a:endParaRPr>
                    </a:p>
                  </a:txBody>
                  <a:tcPr marL="0" marR="0" marT="0" marB="0" anchor="b"/>
                </a:tc>
              </a:tr>
              <a:tr h="224357">
                <a:tc>
                  <a:txBody>
                    <a:bodyPr/>
                    <a:lstStyle/>
                    <a:p>
                      <a:pPr marL="76200" marR="0">
                        <a:lnSpc>
                          <a:spcPct val="115000"/>
                        </a:lnSpc>
                        <a:spcBef>
                          <a:spcPts val="0"/>
                        </a:spcBef>
                        <a:spcAft>
                          <a:spcPts val="0"/>
                        </a:spcAft>
                      </a:pPr>
                      <a:r>
                        <a:rPr lang="en-US" sz="1400">
                          <a:latin typeface="Arial"/>
                          <a:ea typeface="Times New Roman"/>
                          <a:cs typeface="Times New Roman"/>
                        </a:rPr>
                        <a:t>Inlet Enthalpy</a:t>
                      </a:r>
                      <a:endParaRPr lang="en-US" sz="1100">
                        <a:latin typeface="Calibri"/>
                        <a:ea typeface="Times New Roman"/>
                        <a:cs typeface="Times New Roman"/>
                      </a:endParaRPr>
                    </a:p>
                  </a:txBody>
                  <a:tcPr marL="0" marR="0" marT="0" marB="0" anchor="b"/>
                </a:tc>
                <a:tc>
                  <a:txBody>
                    <a:bodyPr/>
                    <a:lstStyle/>
                    <a:p>
                      <a:pPr marL="0" marR="134620" algn="ctr">
                        <a:lnSpc>
                          <a:spcPct val="115000"/>
                        </a:lnSpc>
                        <a:spcBef>
                          <a:spcPts val="0"/>
                        </a:spcBef>
                        <a:spcAft>
                          <a:spcPts val="0"/>
                        </a:spcAft>
                      </a:pPr>
                      <a:r>
                        <a:rPr lang="en-US" sz="1400">
                          <a:latin typeface="Arial"/>
                          <a:ea typeface="Times New Roman"/>
                          <a:cs typeface="Times New Roman"/>
                        </a:rPr>
                        <a:t>kJ/kg</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891</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7.123</a:t>
                      </a:r>
                      <a:endParaRPr lang="en-US" sz="1100">
                        <a:latin typeface="Calibri"/>
                        <a:ea typeface="Times New Roman"/>
                        <a:cs typeface="Times New Roman"/>
                      </a:endParaRPr>
                    </a:p>
                  </a:txBody>
                  <a:tcPr marL="0" marR="0" marT="0" marB="0" anchor="b"/>
                </a:tc>
              </a:tr>
              <a:tr h="224357">
                <a:tc>
                  <a:txBody>
                    <a:bodyPr/>
                    <a:lstStyle/>
                    <a:p>
                      <a:pPr marL="76200" marR="0">
                        <a:lnSpc>
                          <a:spcPct val="115000"/>
                        </a:lnSpc>
                        <a:spcBef>
                          <a:spcPts val="0"/>
                        </a:spcBef>
                        <a:spcAft>
                          <a:spcPts val="0"/>
                        </a:spcAft>
                      </a:pPr>
                      <a:r>
                        <a:rPr lang="en-US" sz="1400" dirty="0" err="1">
                          <a:latin typeface="Arial"/>
                          <a:ea typeface="Times New Roman"/>
                          <a:cs typeface="Times New Roman"/>
                        </a:rPr>
                        <a:t>Oulet</a:t>
                      </a:r>
                      <a:r>
                        <a:rPr lang="en-US" sz="1400" dirty="0">
                          <a:latin typeface="Arial"/>
                          <a:ea typeface="Times New Roman"/>
                          <a:cs typeface="Times New Roman"/>
                        </a:rPr>
                        <a:t> Enthalpy</a:t>
                      </a:r>
                      <a:endParaRPr lang="en-US" sz="1100" dirty="0">
                        <a:latin typeface="Calibri"/>
                        <a:ea typeface="Times New Roman"/>
                        <a:cs typeface="Times New Roman"/>
                      </a:endParaRPr>
                    </a:p>
                  </a:txBody>
                  <a:tcPr marL="0" marR="0" marT="0" marB="0" anchor="b"/>
                </a:tc>
                <a:tc>
                  <a:txBody>
                    <a:bodyPr/>
                    <a:lstStyle/>
                    <a:p>
                      <a:pPr marL="114300" marR="0">
                        <a:lnSpc>
                          <a:spcPct val="115000"/>
                        </a:lnSpc>
                        <a:spcBef>
                          <a:spcPts val="0"/>
                        </a:spcBef>
                        <a:spcAft>
                          <a:spcPts val="0"/>
                        </a:spcAft>
                      </a:pPr>
                      <a:r>
                        <a:rPr lang="en-US" sz="1400">
                          <a:latin typeface="Arial"/>
                          <a:ea typeface="Times New Roman"/>
                          <a:cs typeface="Times New Roman"/>
                        </a:rPr>
                        <a:t>kJ/kg</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378.563</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519.56</a:t>
                      </a:r>
                      <a:endParaRPr lang="en-US" sz="1100">
                        <a:latin typeface="Calibri"/>
                        <a:ea typeface="Times New Roman"/>
                        <a:cs typeface="Times New Roman"/>
                      </a:endParaRPr>
                    </a:p>
                  </a:txBody>
                  <a:tcPr marL="0" marR="0" marT="0" marB="0" anchor="b"/>
                </a:tc>
              </a:tr>
              <a:tr h="149886">
                <a:tc gridSpan="2">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800">
                        <a:latin typeface="Times New Roman"/>
                        <a:ea typeface="Times New Roman"/>
                        <a:cs typeface="Times New Roman"/>
                      </a:endParaRPr>
                    </a:p>
                  </a:txBody>
                  <a:tcPr marL="0" marR="0" marT="0" marB="0" anchor="b"/>
                </a:tc>
              </a:tr>
              <a:tr h="224357">
                <a:tc gridSpan="2">
                  <a:txBody>
                    <a:bodyPr/>
                    <a:lstStyle/>
                    <a:p>
                      <a:pPr marL="76200" marR="0">
                        <a:lnSpc>
                          <a:spcPct val="115000"/>
                        </a:lnSpc>
                        <a:spcBef>
                          <a:spcPts val="0"/>
                        </a:spcBef>
                        <a:spcAft>
                          <a:spcPts val="0"/>
                        </a:spcAft>
                      </a:pPr>
                      <a:r>
                        <a:rPr lang="en-US" sz="1400">
                          <a:latin typeface="Arial"/>
                          <a:ea typeface="Times New Roman"/>
                          <a:cs typeface="Times New Roman"/>
                        </a:rPr>
                        <a:t>Duty of exchanger</a:t>
                      </a:r>
                      <a:endParaRPr lang="en-US" sz="1100">
                        <a:latin typeface="Calibri"/>
                        <a:ea typeface="Times New Roman"/>
                        <a:cs typeface="Times New Roman"/>
                      </a:endParaRP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1400">
                          <a:latin typeface="Arial"/>
                          <a:ea typeface="Times New Roman"/>
                          <a:cs typeface="Times New Roman"/>
                        </a:rPr>
                        <a:t>1266</a:t>
                      </a:r>
                      <a:endParaRPr lang="en-US" sz="1100">
                        <a:latin typeface="Calibri"/>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400">
                          <a:latin typeface="Arial"/>
                          <a:ea typeface="Times New Roman"/>
                          <a:cs typeface="Times New Roman"/>
                        </a:rPr>
                        <a:t>1266</a:t>
                      </a:r>
                      <a:endParaRPr lang="en-US" sz="1100">
                        <a:latin typeface="Calibri"/>
                        <a:ea typeface="Times New Roman"/>
                        <a:cs typeface="Times New Roman"/>
                      </a:endParaRPr>
                    </a:p>
                  </a:txBody>
                  <a:tcPr marL="0" marR="0" marT="0" marB="0" anchor="b"/>
                </a:tc>
              </a:tr>
              <a:tr h="199238">
                <a:tc>
                  <a:txBody>
                    <a:bodyPr/>
                    <a:lstStyle/>
                    <a:p>
                      <a:pPr marL="76200" marR="0">
                        <a:lnSpc>
                          <a:spcPct val="115000"/>
                        </a:lnSpc>
                        <a:spcBef>
                          <a:spcPts val="0"/>
                        </a:spcBef>
                        <a:spcAft>
                          <a:spcPts val="0"/>
                        </a:spcAft>
                      </a:pPr>
                      <a:r>
                        <a:rPr lang="en-US" sz="1200">
                          <a:latin typeface="Arial"/>
                          <a:ea typeface="Times New Roman"/>
                          <a:cs typeface="Times New Roman"/>
                        </a:rPr>
                        <a:t>(MJ/hr)</a:t>
                      </a:r>
                      <a:endParaRPr lang="en-US" sz="110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nchor="b"/>
                </a:tc>
              </a:tr>
              <a:tr h="149886">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750" dirty="0">
                        <a:latin typeface="Times New Roman"/>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228601"/>
          <a:ext cx="8534400" cy="6162096"/>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716923">
                <a:tc>
                  <a:txBody>
                    <a:bodyPr/>
                    <a:lstStyle/>
                    <a:p>
                      <a:pPr marL="76200" marR="0">
                        <a:lnSpc>
                          <a:spcPct val="115000"/>
                        </a:lnSpc>
                        <a:spcBef>
                          <a:spcPts val="0"/>
                        </a:spcBef>
                        <a:spcAft>
                          <a:spcPts val="0"/>
                        </a:spcAft>
                      </a:pPr>
                      <a:r>
                        <a:rPr lang="en-US" sz="2000" b="1" dirty="0">
                          <a:latin typeface="Times New Roman" pitchFamily="18" charset="0"/>
                          <a:ea typeface="Times New Roman"/>
                          <a:cs typeface="Times New Roman" pitchFamily="18" charset="0"/>
                        </a:rPr>
                        <a:t>PARAMETERS</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STREAM</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STREAM</a:t>
                      </a:r>
                      <a:endParaRPr lang="en-US" sz="2000">
                        <a:latin typeface="Times New Roman" pitchFamily="18" charset="0"/>
                        <a:ea typeface="Times New Roman"/>
                        <a:cs typeface="Times New Roman" pitchFamily="18" charset="0"/>
                      </a:endParaRPr>
                    </a:p>
                  </a:txBody>
                  <a:tcPr marL="0" marR="0" marT="0" marB="0" anchor="b"/>
                </a:tc>
              </a:tr>
              <a:tr h="358462">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dirty="0">
                          <a:latin typeface="Times New Roman" pitchFamily="18" charset="0"/>
                          <a:ea typeface="Times New Roman"/>
                          <a:cs typeface="Times New Roman" pitchFamily="18" charset="0"/>
                        </a:rPr>
                        <a:t>1</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dirty="0">
                          <a:latin typeface="Times New Roman" pitchFamily="18" charset="0"/>
                          <a:ea typeface="Times New Roman"/>
                          <a:cs typeface="Times New Roman" pitchFamily="18" charset="0"/>
                        </a:rPr>
                        <a:t>2</a:t>
                      </a:r>
                      <a:endParaRPr lang="en-US" sz="2000" dirty="0">
                        <a:latin typeface="Times New Roman" pitchFamily="18" charset="0"/>
                        <a:ea typeface="Times New Roman"/>
                        <a:cs typeface="Times New Roman" pitchFamily="18" charset="0"/>
                      </a:endParaRPr>
                    </a:p>
                  </a:txBody>
                  <a:tcPr marL="0" marR="0" marT="0" marB="0" anchor="b"/>
                </a:tc>
              </a:tr>
              <a:tr h="443126">
                <a:tc>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Fluid Entering</a:t>
                      </a: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cyclohexane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Water</a:t>
                      </a:r>
                    </a:p>
                  </a:txBody>
                  <a:tcPr marL="0" marR="0" marT="0" marB="0" anchor="b"/>
                </a:tc>
              </a:tr>
              <a:tr h="716923">
                <a:tc>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Flow-rate (kg/hr)</a:t>
                      </a: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1669</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11603.2</a:t>
                      </a:r>
                    </a:p>
                  </a:txBody>
                  <a:tcPr marL="0" marR="0" marT="0" marB="0" anchor="b"/>
                </a:tc>
              </a:tr>
              <a:tr h="358462">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716923">
                <a:tc>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Inlet Temperature</a:t>
                      </a: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101600" marR="0">
                        <a:lnSpc>
                          <a:spcPct val="115000"/>
                        </a:lnSpc>
                        <a:spcBef>
                          <a:spcPts val="0"/>
                        </a:spcBef>
                        <a:spcAft>
                          <a:spcPts val="0"/>
                        </a:spcAft>
                      </a:pPr>
                      <a:r>
                        <a:rPr lang="en-US" sz="2000" baseline="30000" dirty="0">
                          <a:latin typeface="Times New Roman" pitchFamily="18" charset="0"/>
                          <a:ea typeface="Times New Roman"/>
                          <a:cs typeface="Times New Roman" pitchFamily="18" charset="0"/>
                        </a:rPr>
                        <a:t>0</a:t>
                      </a:r>
                      <a:r>
                        <a:rPr lang="en-US" sz="2000" dirty="0">
                          <a:latin typeface="Times New Roman" pitchFamily="18" charset="0"/>
                          <a:ea typeface="Times New Roman"/>
                          <a:cs typeface="Times New Roman" pitchFamily="18" charset="0"/>
                        </a:rPr>
                        <a:t>C</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125</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55.24</a:t>
                      </a:r>
                    </a:p>
                  </a:txBody>
                  <a:tcPr marL="0" marR="0" marT="0" marB="0" anchor="b"/>
                </a:tc>
              </a:tr>
              <a:tr h="358462">
                <a:tc gridSpan="2">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58462">
                <a:tc gridSpan="2">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Outlet Temperature</a:t>
                      </a:r>
                    </a:p>
                  </a:txBody>
                  <a:tcPr marL="0" marR="0" marT="0" marB="0" anchor="b"/>
                </a:tc>
                <a:tc hMerge="1">
                  <a:txBody>
                    <a:bodyPr/>
                    <a:lstStyle/>
                    <a:p>
                      <a:endParaRPr lang="en-US"/>
                    </a:p>
                  </a:txBody>
                  <a:tcPr/>
                </a:tc>
                <a:tc>
                  <a:txBody>
                    <a:bodyPr/>
                    <a:lstStyle/>
                    <a:p>
                      <a:pPr marL="190500" marR="0">
                        <a:lnSpc>
                          <a:spcPts val="2550"/>
                        </a:lnSpc>
                        <a:spcBef>
                          <a:spcPts val="0"/>
                        </a:spcBef>
                        <a:spcAft>
                          <a:spcPts val="0"/>
                        </a:spcAft>
                      </a:pPr>
                      <a:r>
                        <a:rPr lang="en-US" sz="2000" dirty="0">
                          <a:latin typeface="Times New Roman" pitchFamily="18" charset="0"/>
                          <a:ea typeface="Times New Roman"/>
                          <a:cs typeface="Times New Roman" pitchFamily="18" charset="0"/>
                        </a:rPr>
                        <a:t>0</a:t>
                      </a:r>
                      <a:r>
                        <a:rPr lang="en-US" sz="2000" baseline="-25000" dirty="0">
                          <a:latin typeface="Times New Roman" pitchFamily="18" charset="0"/>
                          <a:ea typeface="Times New Roman"/>
                          <a:cs typeface="Times New Roman" pitchFamily="18" charset="0"/>
                        </a:rPr>
                        <a:t>C</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125</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65.6</a:t>
                      </a:r>
                    </a:p>
                  </a:txBody>
                  <a:tcPr marL="0" marR="0" marT="0" marB="0" anchor="b"/>
                </a:tc>
              </a:tr>
              <a:tr h="443126">
                <a:tc>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Heat Capacity</a:t>
                      </a:r>
                    </a:p>
                  </a:txBody>
                  <a:tcPr marL="0" marR="0" marT="0" marB="0" anchor="b"/>
                </a:tc>
                <a:tc gridSpan="2">
                  <a:txBody>
                    <a:bodyPr/>
                    <a:lstStyle/>
                    <a:p>
                      <a:pPr marL="38100" marR="0">
                        <a:lnSpc>
                          <a:spcPct val="115000"/>
                        </a:lnSpc>
                        <a:spcBef>
                          <a:spcPts val="0"/>
                        </a:spcBef>
                        <a:spcAft>
                          <a:spcPts val="0"/>
                        </a:spcAft>
                      </a:pPr>
                      <a:r>
                        <a:rPr lang="en-US" sz="2000" dirty="0">
                          <a:latin typeface="Times New Roman" pitchFamily="18" charset="0"/>
                          <a:ea typeface="Times New Roman"/>
                          <a:cs typeface="Times New Roman" pitchFamily="18" charset="0"/>
                        </a:rPr>
                        <a:t>(J/kg K)</a:t>
                      </a: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3.0x10</a:t>
                      </a:r>
                      <a:r>
                        <a:rPr lang="en-US" sz="2000" baseline="30000">
                          <a:latin typeface="Times New Roman" pitchFamily="18" charset="0"/>
                          <a:ea typeface="Times New Roman"/>
                          <a:cs typeface="Times New Roman" pitchFamily="18" charset="0"/>
                        </a:rPr>
                        <a:t>3</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4.19x10</a:t>
                      </a:r>
                      <a:r>
                        <a:rPr lang="en-US" sz="2000" baseline="30000">
                          <a:latin typeface="Times New Roman" pitchFamily="18" charset="0"/>
                          <a:ea typeface="Times New Roman"/>
                          <a:cs typeface="Times New Roman" pitchFamily="18" charset="0"/>
                        </a:rPr>
                        <a:t>3</a:t>
                      </a:r>
                      <a:endParaRPr lang="en-US" sz="2000">
                        <a:latin typeface="Times New Roman" pitchFamily="18" charset="0"/>
                        <a:ea typeface="Times New Roman"/>
                        <a:cs typeface="Times New Roman" pitchFamily="18" charset="0"/>
                      </a:endParaRPr>
                    </a:p>
                  </a:txBody>
                  <a:tcPr marL="0" marR="0" marT="0" marB="0" anchor="b"/>
                </a:tc>
              </a:tr>
              <a:tr h="358462">
                <a:tc gridSpan="2">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58462">
                <a:tc gridSpan="2">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Inlet EnthalpykJ/kg</a:t>
                      </a: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515</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126.7</a:t>
                      </a:r>
                    </a:p>
                  </a:txBody>
                  <a:tcPr marL="0" marR="0" marT="0" marB="0" anchor="b"/>
                </a:tc>
              </a:tr>
              <a:tr h="615841">
                <a:tc>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Outlet Enthalpy</a:t>
                      </a:r>
                    </a:p>
                  </a:txBody>
                  <a:tcPr marL="0" marR="0" marT="0" marB="0" anchor="b"/>
                </a:tc>
                <a:tc gridSpan="2">
                  <a:txBody>
                    <a:bodyPr/>
                    <a:lstStyle/>
                    <a:p>
                      <a:pPr marL="25400" marR="0">
                        <a:lnSpc>
                          <a:spcPct val="115000"/>
                        </a:lnSpc>
                        <a:spcBef>
                          <a:spcPts val="0"/>
                        </a:spcBef>
                        <a:spcAft>
                          <a:spcPts val="0"/>
                        </a:spcAft>
                      </a:pPr>
                      <a:r>
                        <a:rPr lang="en-US" sz="2000">
                          <a:latin typeface="Times New Roman" pitchFamily="18" charset="0"/>
                          <a:ea typeface="Times New Roman"/>
                          <a:cs typeface="Times New Roman" pitchFamily="18" charset="0"/>
                        </a:rPr>
                        <a:t>kJ/kg</a:t>
                      </a: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474</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167.6</a:t>
                      </a:r>
                    </a:p>
                  </a:txBody>
                  <a:tcPr marL="0" marR="0" marT="0" marB="0" anchor="b"/>
                </a:tc>
              </a:tr>
              <a:tr h="358462">
                <a:tc gridSpan="3">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Duty of exchanger (MJ/hr)</a:t>
                      </a:r>
                    </a:p>
                  </a:txBody>
                  <a:tcPr marL="0" marR="0" marT="0" marB="0" anchor="b"/>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600</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600</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229600" cy="5638800"/>
          </a:xfrm>
        </p:spPr>
        <p:txBody>
          <a:bodyPr>
            <a:normAutofit fontScale="92500" lnSpcReduction="20000"/>
          </a:bodyPr>
          <a:lstStyle/>
          <a:p>
            <a:r>
              <a:rPr lang="en-US" sz="2800" b="1" dirty="0" smtClean="0">
                <a:solidFill>
                  <a:schemeClr val="bg1"/>
                </a:solidFill>
                <a:latin typeface="Times New Roman" pitchFamily="18" charset="0"/>
                <a:cs typeface="Times New Roman" pitchFamily="18" charset="0"/>
              </a:rPr>
              <a:t>Nylon growth, which is the main driver in the </a:t>
            </a:r>
            <a:r>
              <a:rPr lang="en-US" sz="2800" b="1" dirty="0" err="1" smtClean="0">
                <a:solidFill>
                  <a:schemeClr val="bg1"/>
                </a:solidFill>
                <a:latin typeface="Times New Roman" pitchFamily="18" charset="0"/>
                <a:cs typeface="Times New Roman" pitchFamily="18" charset="0"/>
              </a:rPr>
              <a:t>cyclohexane</a:t>
            </a:r>
            <a:r>
              <a:rPr lang="en-US" sz="2800" b="1" dirty="0" smtClean="0">
                <a:solidFill>
                  <a:schemeClr val="bg1"/>
                </a:solidFill>
                <a:latin typeface="Times New Roman" pitchFamily="18" charset="0"/>
                <a:cs typeface="Times New Roman" pitchFamily="18" charset="0"/>
              </a:rPr>
              <a:t> market, has stagnated in many applications to below GDP levels although there is still some growth in nylon plastics for automotive and other resin applications.</a:t>
            </a:r>
          </a:p>
          <a:p>
            <a:endParaRPr lang="en-US" sz="2800" b="1" dirty="0" smtClean="0">
              <a:solidFill>
                <a:schemeClr val="bg1"/>
              </a:solidFill>
              <a:latin typeface="Times New Roman" pitchFamily="18" charset="0"/>
              <a:cs typeface="Times New Roman" pitchFamily="18" charset="0"/>
            </a:endParaRPr>
          </a:p>
          <a:p>
            <a:r>
              <a:rPr lang="en-US" sz="2800" b="1" dirty="0" smtClean="0">
                <a:solidFill>
                  <a:schemeClr val="bg1"/>
                </a:solidFill>
                <a:latin typeface="Times New Roman" pitchFamily="18" charset="0"/>
                <a:cs typeface="Times New Roman" pitchFamily="18" charset="0"/>
              </a:rPr>
              <a:t> One of the better performing markets for nylon is engineering </a:t>
            </a:r>
            <a:r>
              <a:rPr lang="en-US" sz="2800" b="1" dirty="0" err="1" smtClean="0">
                <a:solidFill>
                  <a:schemeClr val="bg1"/>
                </a:solidFill>
                <a:latin typeface="Times New Roman" pitchFamily="18" charset="0"/>
                <a:cs typeface="Times New Roman" pitchFamily="18" charset="0"/>
              </a:rPr>
              <a:t>thermoplastics.These</a:t>
            </a:r>
            <a:r>
              <a:rPr lang="en-US" sz="2800" b="1" dirty="0" smtClean="0">
                <a:solidFill>
                  <a:schemeClr val="bg1"/>
                </a:solidFill>
                <a:latin typeface="Times New Roman" pitchFamily="18" charset="0"/>
                <a:cs typeface="Times New Roman" pitchFamily="18" charset="0"/>
              </a:rPr>
              <a:t> materials have tough physical properties such as high tensile strength, excellent abrasion, chemical and heat resistance, which allow them to replace metals. </a:t>
            </a:r>
          </a:p>
          <a:p>
            <a:endParaRPr lang="en-US" sz="2800" b="1" dirty="0" smtClean="0">
              <a:solidFill>
                <a:schemeClr val="bg1"/>
              </a:solidFill>
              <a:latin typeface="Times New Roman" pitchFamily="18" charset="0"/>
              <a:cs typeface="Times New Roman" pitchFamily="18" charset="0"/>
            </a:endParaRPr>
          </a:p>
          <a:p>
            <a:r>
              <a:rPr lang="en-US" sz="2800" b="1" dirty="0" smtClean="0">
                <a:solidFill>
                  <a:schemeClr val="bg1"/>
                </a:solidFill>
                <a:latin typeface="Times New Roman" pitchFamily="18" charset="0"/>
                <a:cs typeface="Times New Roman" pitchFamily="18" charset="0"/>
              </a:rPr>
              <a:t>Automotive applications have been growing strongly where there has been a drive to replace metals with plastics to reduce the weight of motor vehicles.</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67400"/>
          </a:xfrm>
        </p:spPr>
        <p:txBody>
          <a:bodyPr/>
          <a:lstStyle/>
          <a:p>
            <a:r>
              <a:rPr lang="en-US" sz="2800" dirty="0" smtClean="0">
                <a:solidFill>
                  <a:schemeClr val="bg1">
                    <a:lumMod val="95000"/>
                    <a:lumOff val="5000"/>
                  </a:schemeClr>
                </a:solidFill>
                <a:latin typeface="Times New Roman" pitchFamily="18" charset="0"/>
                <a:cs typeface="Times New Roman" pitchFamily="18" charset="0"/>
              </a:rPr>
              <a:t>Inlet Enthalpy = Outlet Enthalpy 891+7.123    = 519.56+378.563 898.123kJ/kg = 898.123 kJ/Kg</a:t>
            </a:r>
          </a:p>
          <a:p>
            <a:pPr>
              <a:buNone/>
            </a:pPr>
            <a:r>
              <a:rPr lang="en-US" b="1" u="sng" dirty="0" smtClean="0">
                <a:solidFill>
                  <a:schemeClr val="bg1">
                    <a:lumMod val="95000"/>
                    <a:lumOff val="5000"/>
                  </a:schemeClr>
                </a:solidFill>
                <a:latin typeface="Times New Roman" pitchFamily="18" charset="0"/>
                <a:cs typeface="Times New Roman" pitchFamily="18" charset="0"/>
              </a:rPr>
              <a:t>ENERGY BALANCE OF OVERHEAD CONDENSER:-</a:t>
            </a:r>
            <a:endParaRPr lang="en-US" dirty="0" smtClean="0">
              <a:solidFill>
                <a:schemeClr val="bg1">
                  <a:lumMod val="95000"/>
                  <a:lumOff val="5000"/>
                </a:schemeClr>
              </a:solidFill>
              <a:latin typeface="Times New Roman" pitchFamily="18" charset="0"/>
              <a:cs typeface="Times New Roman" pitchFamily="18" charset="0"/>
            </a:endParaRPr>
          </a:p>
          <a:p>
            <a:r>
              <a:rPr lang="en-US" dirty="0" smtClean="0">
                <a:solidFill>
                  <a:schemeClr val="bg1">
                    <a:lumMod val="95000"/>
                    <a:lumOff val="5000"/>
                  </a:schemeClr>
                </a:solidFill>
                <a:latin typeface="Times New Roman" pitchFamily="18" charset="0"/>
                <a:cs typeface="Times New Roman" pitchFamily="18" charset="0"/>
              </a:rPr>
              <a:t>Item No. E-03</a:t>
            </a:r>
          </a:p>
          <a:p>
            <a:r>
              <a:rPr lang="en-US" dirty="0" smtClean="0">
                <a:solidFill>
                  <a:schemeClr val="bg1">
                    <a:lumMod val="95000"/>
                    <a:lumOff val="5000"/>
                  </a:schemeClr>
                </a:solidFill>
                <a:latin typeface="Times New Roman" pitchFamily="18" charset="0"/>
                <a:cs typeface="Times New Roman" pitchFamily="18" charset="0"/>
              </a:rPr>
              <a:t>Inlet Enthalpy = Outlet Enthalpy 503+9.23 = 419.56+84.03 512.23kJ/kg = 512.59 kJ/Kg</a:t>
            </a:r>
          </a:p>
          <a:p>
            <a:r>
              <a:rPr lang="en-US" b="1" u="sng" dirty="0" smtClean="0">
                <a:solidFill>
                  <a:schemeClr val="bg1">
                    <a:lumMod val="95000"/>
                    <a:lumOff val="5000"/>
                  </a:schemeClr>
                </a:solidFill>
                <a:latin typeface="Times New Roman" pitchFamily="18" charset="0"/>
                <a:cs typeface="Times New Roman" pitchFamily="18" charset="0"/>
              </a:rPr>
              <a:t>ENERGY BALANCE OF PRODUCT COOLER:-</a:t>
            </a:r>
            <a:endParaRPr lang="en-US" dirty="0" smtClean="0">
              <a:solidFill>
                <a:schemeClr val="bg1">
                  <a:lumMod val="95000"/>
                  <a:lumOff val="5000"/>
                </a:schemeClr>
              </a:solidFill>
              <a:latin typeface="Times New Roman" pitchFamily="18" charset="0"/>
              <a:cs typeface="Times New Roman" pitchFamily="18" charset="0"/>
            </a:endParaRPr>
          </a:p>
          <a:p>
            <a:r>
              <a:rPr lang="en-US" dirty="0" smtClean="0">
                <a:solidFill>
                  <a:schemeClr val="bg1">
                    <a:lumMod val="95000"/>
                    <a:lumOff val="5000"/>
                  </a:schemeClr>
                </a:solidFill>
                <a:latin typeface="Times New Roman" pitchFamily="18" charset="0"/>
                <a:cs typeface="Times New Roman" pitchFamily="18" charset="0"/>
              </a:rPr>
              <a:t> Item No. E-05</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305415"/>
          <a:ext cx="8534400" cy="6435203"/>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308830">
                <a:tc gridSpan="2">
                  <a:txBody>
                    <a:bodyPr/>
                    <a:lstStyle/>
                    <a:p>
                      <a:pPr marL="76200" marR="0">
                        <a:lnSpc>
                          <a:spcPct val="115000"/>
                        </a:lnSpc>
                        <a:spcBef>
                          <a:spcPts val="0"/>
                        </a:spcBef>
                        <a:spcAft>
                          <a:spcPts val="0"/>
                        </a:spcAft>
                      </a:pPr>
                      <a:r>
                        <a:rPr lang="en-US" sz="2000" b="1" dirty="0">
                          <a:latin typeface="Times New Roman" pitchFamily="18" charset="0"/>
                          <a:ea typeface="Times New Roman"/>
                          <a:cs typeface="Times New Roman" pitchFamily="18" charset="0"/>
                        </a:rPr>
                        <a:t>PARAMETERS</a:t>
                      </a:r>
                      <a:endParaRPr lang="en-US" sz="2000" dirty="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STREAM</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STREAM</a:t>
                      </a:r>
                      <a:endParaRPr lang="en-US" sz="2000">
                        <a:latin typeface="Times New Roman" pitchFamily="18" charset="0"/>
                        <a:ea typeface="Times New Roman"/>
                        <a:cs typeface="Times New Roman" pitchFamily="18" charset="0"/>
                      </a:endParaRPr>
                    </a:p>
                  </a:txBody>
                  <a:tcPr marL="0" marR="0" marT="0" marB="0" anchor="b"/>
                </a:tc>
              </a:tr>
              <a:tr h="308830">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1</a:t>
                      </a: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2</a:t>
                      </a:r>
                      <a:endParaRPr lang="en-US" sz="2000">
                        <a:latin typeface="Times New Roman" pitchFamily="18" charset="0"/>
                        <a:ea typeface="Times New Roman"/>
                        <a:cs typeface="Times New Roman" pitchFamily="18" charset="0"/>
                      </a:endParaRPr>
                    </a:p>
                  </a:txBody>
                  <a:tcPr marL="0" marR="0" marT="0" marB="0" anchor="b"/>
                </a:tc>
              </a:tr>
              <a:tr h="617660">
                <a:tc>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Fluid Entering</a:t>
                      </a: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cyclohexane</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Water</a:t>
                      </a:r>
                    </a:p>
                  </a:txBody>
                  <a:tcPr marL="0" marR="0" marT="0" marB="0" anchor="b"/>
                </a:tc>
              </a:tr>
              <a:tr h="308830">
                <a:tc gridSpan="2">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08830">
                <a:tc gridSpan="2">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Flow-rate (kg/hr)</a:t>
                      </a: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1669</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8042.22</a:t>
                      </a:r>
                    </a:p>
                  </a:txBody>
                  <a:tcPr marL="0" marR="0" marT="0" marB="0" anchor="b"/>
                </a:tc>
              </a:tr>
              <a:tr h="308830">
                <a:tc gridSpan="2">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08830">
                <a:tc gridSpan="2">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Inlet Temperature</a:t>
                      </a:r>
                    </a:p>
                  </a:txBody>
                  <a:tcPr marL="0" marR="0" marT="0" marB="0" anchor="b"/>
                </a:tc>
                <a:tc hMerge="1">
                  <a:txBody>
                    <a:bodyPr/>
                    <a:lstStyle/>
                    <a:p>
                      <a:endParaRPr lang="en-US"/>
                    </a:p>
                  </a:txBody>
                  <a:tcPr/>
                </a:tc>
                <a:tc>
                  <a:txBody>
                    <a:bodyPr/>
                    <a:lstStyle/>
                    <a:p>
                      <a:pPr marL="0" marR="301625" algn="ctr">
                        <a:lnSpc>
                          <a:spcPct val="115000"/>
                        </a:lnSpc>
                        <a:spcBef>
                          <a:spcPts val="0"/>
                        </a:spcBef>
                        <a:spcAft>
                          <a:spcPts val="0"/>
                        </a:spcAft>
                      </a:pPr>
                      <a:r>
                        <a:rPr lang="en-US" sz="2000" baseline="30000">
                          <a:latin typeface="Times New Roman" pitchFamily="18" charset="0"/>
                          <a:ea typeface="Times New Roman"/>
                          <a:cs typeface="Times New Roman" pitchFamily="18" charset="0"/>
                        </a:rPr>
                        <a:t>0</a:t>
                      </a:r>
                      <a:r>
                        <a:rPr lang="en-US" sz="2000">
                          <a:latin typeface="Times New Roman" pitchFamily="18" charset="0"/>
                          <a:ea typeface="Times New Roman"/>
                          <a:cs typeface="Times New Roman" pitchFamily="18" charset="0"/>
                        </a:rPr>
                        <a:t>C</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184</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25</a:t>
                      </a:r>
                    </a:p>
                  </a:txBody>
                  <a:tcPr marL="0" marR="0" marT="0" marB="0" anchor="b"/>
                </a:tc>
              </a:tr>
              <a:tr h="308830">
                <a:tc gridSpan="2">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82458">
                <a:tc gridSpan="2">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Outlet Temperature</a:t>
                      </a:r>
                    </a:p>
                  </a:txBody>
                  <a:tcPr marL="0" marR="0" marT="0" marB="0" anchor="b"/>
                </a:tc>
                <a:tc hMerge="1">
                  <a:txBody>
                    <a:bodyPr/>
                    <a:lstStyle/>
                    <a:p>
                      <a:endParaRPr lang="en-US"/>
                    </a:p>
                  </a:txBody>
                  <a:tcPr/>
                </a:tc>
                <a:tc>
                  <a:txBody>
                    <a:bodyPr/>
                    <a:lstStyle/>
                    <a:p>
                      <a:pPr marL="88900" marR="0">
                        <a:lnSpc>
                          <a:spcPct val="115000"/>
                        </a:lnSpc>
                        <a:spcBef>
                          <a:spcPts val="0"/>
                        </a:spcBef>
                        <a:spcAft>
                          <a:spcPts val="0"/>
                        </a:spcAft>
                      </a:pPr>
                      <a:r>
                        <a:rPr lang="en-US" sz="2000" dirty="0">
                          <a:latin typeface="Times New Roman" pitchFamily="18" charset="0"/>
                          <a:ea typeface="Times New Roman"/>
                          <a:cs typeface="Times New Roman" pitchFamily="18" charset="0"/>
                        </a:rPr>
                        <a:t>0</a:t>
                      </a:r>
                      <a:r>
                        <a:rPr lang="en-US" sz="2000" baseline="-25000" dirty="0">
                          <a:latin typeface="Times New Roman" pitchFamily="18" charset="0"/>
                          <a:ea typeface="Times New Roman"/>
                          <a:cs typeface="Times New Roman" pitchFamily="18" charset="0"/>
                        </a:rPr>
                        <a:t>C</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30</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43</a:t>
                      </a:r>
                    </a:p>
                  </a:txBody>
                  <a:tcPr marL="0" marR="0" marT="0" marB="0" anchor="b"/>
                </a:tc>
              </a:tr>
              <a:tr h="308830">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gridSpan="2">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82458">
                <a:tc>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Heat Capacity</a:t>
                      </a:r>
                    </a:p>
                  </a:txBody>
                  <a:tcPr marL="0" marR="0" marT="0" marB="0" anchor="b"/>
                </a:tc>
                <a:tc gridSpan="2">
                  <a:txBody>
                    <a:bodyPr/>
                    <a:lstStyle/>
                    <a:p>
                      <a:pPr marL="25400" marR="0">
                        <a:lnSpc>
                          <a:spcPct val="115000"/>
                        </a:lnSpc>
                        <a:spcBef>
                          <a:spcPts val="0"/>
                        </a:spcBef>
                        <a:spcAft>
                          <a:spcPts val="0"/>
                        </a:spcAft>
                      </a:pPr>
                      <a:r>
                        <a:rPr lang="en-US" sz="2000" dirty="0">
                          <a:latin typeface="Times New Roman" pitchFamily="18" charset="0"/>
                          <a:ea typeface="Times New Roman"/>
                          <a:cs typeface="Times New Roman" pitchFamily="18" charset="0"/>
                        </a:rPr>
                        <a:t>(J/kg K)</a:t>
                      </a: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3.0x10</a:t>
                      </a:r>
                      <a:r>
                        <a:rPr lang="en-US" sz="2000" baseline="30000" dirty="0">
                          <a:latin typeface="Times New Roman" pitchFamily="18" charset="0"/>
                          <a:ea typeface="Times New Roman"/>
                          <a:cs typeface="Times New Roman" pitchFamily="18" charset="0"/>
                        </a:rPr>
                        <a:t>3</a:t>
                      </a: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4.19x10</a:t>
                      </a:r>
                      <a:r>
                        <a:rPr lang="en-US" sz="2000" baseline="30000">
                          <a:latin typeface="Times New Roman" pitchFamily="18" charset="0"/>
                          <a:ea typeface="Times New Roman"/>
                          <a:cs typeface="Times New Roman" pitchFamily="18" charset="0"/>
                        </a:rPr>
                        <a:t>3</a:t>
                      </a:r>
                      <a:endParaRPr lang="en-US" sz="2000">
                        <a:latin typeface="Times New Roman" pitchFamily="18" charset="0"/>
                        <a:ea typeface="Times New Roman"/>
                        <a:cs typeface="Times New Roman" pitchFamily="18" charset="0"/>
                      </a:endParaRPr>
                    </a:p>
                  </a:txBody>
                  <a:tcPr marL="0" marR="0" marT="0" marB="0" anchor="b"/>
                </a:tc>
              </a:tr>
              <a:tr h="308830">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gridSpan="2">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r>
              <a:tr h="308830">
                <a:tc>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Inlet Enthalpy</a:t>
                      </a:r>
                    </a:p>
                  </a:txBody>
                  <a:tcPr marL="0" marR="0" marT="0" marB="0" anchor="b"/>
                </a:tc>
                <a:tc gridSpan="2">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kJ/kg</a:t>
                      </a:r>
                    </a:p>
                  </a:txBody>
                  <a:tcPr marL="0" marR="0"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233.52</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41.9</a:t>
                      </a:r>
                    </a:p>
                  </a:txBody>
                  <a:tcPr marL="0" marR="0" marT="0" marB="0" anchor="b"/>
                </a:tc>
              </a:tr>
              <a:tr h="617660">
                <a:tc>
                  <a:txBody>
                    <a:bodyPr/>
                    <a:lstStyle/>
                    <a:p>
                      <a:pPr marL="76200" marR="0">
                        <a:lnSpc>
                          <a:spcPct val="115000"/>
                        </a:lnSpc>
                        <a:spcBef>
                          <a:spcPts val="0"/>
                        </a:spcBef>
                        <a:spcAft>
                          <a:spcPts val="0"/>
                        </a:spcAft>
                      </a:pPr>
                      <a:r>
                        <a:rPr lang="en-US" sz="2000" dirty="0">
                          <a:latin typeface="Times New Roman" pitchFamily="18" charset="0"/>
                          <a:ea typeface="Times New Roman"/>
                          <a:cs typeface="Times New Roman" pitchFamily="18" charset="0"/>
                        </a:rPr>
                        <a:t>Outlet Enthalpy</a:t>
                      </a: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288925" algn="ctr">
                        <a:lnSpc>
                          <a:spcPct val="115000"/>
                        </a:lnSpc>
                        <a:spcBef>
                          <a:spcPts val="0"/>
                        </a:spcBef>
                        <a:spcAft>
                          <a:spcPts val="0"/>
                        </a:spcAft>
                      </a:pPr>
                      <a:r>
                        <a:rPr lang="en-US" sz="2000">
                          <a:latin typeface="Times New Roman" pitchFamily="18" charset="0"/>
                          <a:ea typeface="Times New Roman"/>
                          <a:cs typeface="Times New Roman" pitchFamily="18" charset="0"/>
                        </a:rPr>
                        <a:t>kJ/kg</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200</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75.42</a:t>
                      </a:r>
                    </a:p>
                  </a:txBody>
                  <a:tcPr marL="0" marR="0" marT="0" marB="0" anchor="b"/>
                </a:tc>
              </a:tr>
              <a:tr h="308830">
                <a:tc gridSpan="2">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hMerge="1">
                  <a:txBody>
                    <a:bodyPr/>
                    <a:lstStyle/>
                    <a:p>
                      <a:endParaRPr lang="en-US"/>
                    </a:p>
                  </a:txBody>
                  <a:tcPr/>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a:latin typeface="Times New Roman" pitchFamily="18" charset="0"/>
                        <a:ea typeface="Times New Roman"/>
                        <a:cs typeface="Times New Roman" pitchFamily="18" charset="0"/>
                      </a:endParaRPr>
                    </a:p>
                  </a:txBody>
                  <a:tcPr marL="0" marR="0" marT="0" marB="0" anchor="b"/>
                </a:tc>
                <a:tc>
                  <a:txBody>
                    <a:bodyPr/>
                    <a:lstStyle/>
                    <a:p>
                      <a:pPr marL="0" marR="0">
                        <a:lnSpc>
                          <a:spcPct val="115000"/>
                        </a:lnSpc>
                        <a:spcBef>
                          <a:spcPts val="0"/>
                        </a:spcBef>
                        <a:spcAft>
                          <a:spcPts val="0"/>
                        </a:spcAft>
                      </a:pPr>
                      <a:endParaRPr lang="en-US" sz="2000" dirty="0">
                        <a:latin typeface="Times New Roman" pitchFamily="18" charset="0"/>
                        <a:ea typeface="Times New Roman"/>
                        <a:cs typeface="Times New Roman" pitchFamily="18" charset="0"/>
                      </a:endParaRPr>
                    </a:p>
                  </a:txBody>
                  <a:tcPr marL="0" marR="0" marT="0" marB="0" anchor="b"/>
                </a:tc>
              </a:tr>
              <a:tr h="308830">
                <a:tc gridSpan="2">
                  <a:txBody>
                    <a:bodyPr/>
                    <a:lstStyle/>
                    <a:p>
                      <a:pPr marL="76200" marR="0">
                        <a:lnSpc>
                          <a:spcPct val="115000"/>
                        </a:lnSpc>
                        <a:spcBef>
                          <a:spcPts val="0"/>
                        </a:spcBef>
                        <a:spcAft>
                          <a:spcPts val="0"/>
                        </a:spcAft>
                      </a:pPr>
                      <a:r>
                        <a:rPr lang="en-US" sz="2000">
                          <a:latin typeface="Times New Roman" pitchFamily="18" charset="0"/>
                          <a:ea typeface="Times New Roman"/>
                          <a:cs typeface="Times New Roman" pitchFamily="18" charset="0"/>
                        </a:rPr>
                        <a:t>Duty of exchanger</a:t>
                      </a:r>
                    </a:p>
                  </a:txBody>
                  <a:tcPr marL="0" marR="0" marT="0" marB="0" anchor="b"/>
                </a:tc>
                <a:tc hMerge="1">
                  <a:txBody>
                    <a:bodyPr/>
                    <a:lstStyle/>
                    <a:p>
                      <a:endParaRPr lang="en-US"/>
                    </a:p>
                  </a:txBody>
                  <a:tcPr/>
                </a:tc>
                <a:tc>
                  <a:txBody>
                    <a:bodyPr/>
                    <a:lstStyle/>
                    <a:p>
                      <a:pPr marL="177800" marR="0">
                        <a:lnSpc>
                          <a:spcPct val="115000"/>
                        </a:lnSpc>
                        <a:spcBef>
                          <a:spcPts val="0"/>
                        </a:spcBef>
                        <a:spcAft>
                          <a:spcPts val="0"/>
                        </a:spcAft>
                      </a:pPr>
                      <a:r>
                        <a:rPr lang="en-US" sz="2000">
                          <a:latin typeface="Times New Roman" pitchFamily="18" charset="0"/>
                          <a:ea typeface="Times New Roman"/>
                          <a:cs typeface="Times New Roman" pitchFamily="18" charset="0"/>
                        </a:rPr>
                        <a:t>(MJ/hr)</a:t>
                      </a:r>
                    </a:p>
                  </a:txBody>
                  <a:tcPr marL="0" marR="0" marT="0" marB="0" anchor="b"/>
                </a:tc>
                <a:tc>
                  <a:txBody>
                    <a:bodyPr/>
                    <a:lstStyle/>
                    <a:p>
                      <a:pPr marL="0" marR="0" algn="ctr">
                        <a:lnSpc>
                          <a:spcPct val="115000"/>
                        </a:lnSpc>
                        <a:spcBef>
                          <a:spcPts val="0"/>
                        </a:spcBef>
                        <a:spcAft>
                          <a:spcPts val="0"/>
                        </a:spcAft>
                      </a:pPr>
                      <a:r>
                        <a:rPr lang="en-US" sz="2000">
                          <a:latin typeface="Times New Roman" pitchFamily="18" charset="0"/>
                          <a:ea typeface="Times New Roman"/>
                          <a:cs typeface="Times New Roman" pitchFamily="18" charset="0"/>
                        </a:rPr>
                        <a:t>723.85</a:t>
                      </a:r>
                    </a:p>
                  </a:txBody>
                  <a:tcPr marL="0" marR="0" marT="0" marB="0" anchor="b"/>
                </a:tc>
                <a:tc>
                  <a:txBody>
                    <a:bodyPr/>
                    <a:lstStyle/>
                    <a:p>
                      <a:pPr marL="0" marR="0" algn="ctr">
                        <a:lnSpc>
                          <a:spcPct val="115000"/>
                        </a:lnSpc>
                        <a:spcBef>
                          <a:spcPts val="0"/>
                        </a:spcBef>
                        <a:spcAft>
                          <a:spcPts val="0"/>
                        </a:spcAft>
                      </a:pPr>
                      <a:r>
                        <a:rPr lang="en-US" sz="2000" dirty="0">
                          <a:latin typeface="Times New Roman" pitchFamily="18" charset="0"/>
                          <a:ea typeface="Times New Roman"/>
                          <a:cs typeface="Times New Roman" pitchFamily="18" charset="0"/>
                        </a:rPr>
                        <a:t>723.85</a:t>
                      </a:r>
                    </a:p>
                  </a:txBody>
                  <a:tcPr marL="0" marR="0" marT="0" marB="0" anchor="b"/>
                </a:tc>
              </a:tr>
              <a:tr h="228727">
                <a:tc>
                  <a:txBody>
                    <a:bodyPr/>
                    <a:lstStyle/>
                    <a:p>
                      <a:pPr marL="0" marR="0">
                        <a:lnSpc>
                          <a:spcPct val="115000"/>
                        </a:lnSpc>
                        <a:spcBef>
                          <a:spcPts val="0"/>
                        </a:spcBef>
                        <a:spcAft>
                          <a:spcPts val="0"/>
                        </a:spcAft>
                      </a:pPr>
                      <a:endParaRPr lang="en-US" sz="6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6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6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65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650" dirty="0">
                        <a:latin typeface="Times New Roman"/>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72000"/>
          </a:xfrm>
        </p:spPr>
        <p:txBody>
          <a:bodyPr/>
          <a:lstStyle/>
          <a:p>
            <a:r>
              <a:rPr lang="en-US" sz="2800" dirty="0" smtClean="0">
                <a:solidFill>
                  <a:schemeClr val="bg1">
                    <a:lumMod val="95000"/>
                    <a:lumOff val="5000"/>
                  </a:schemeClr>
                </a:solidFill>
                <a:latin typeface="Times New Roman" pitchFamily="18" charset="0"/>
                <a:cs typeface="Times New Roman" pitchFamily="18" charset="0"/>
              </a:rPr>
              <a:t>Inlet Enthalpy= Outlet Enthalpy</a:t>
            </a:r>
          </a:p>
          <a:p>
            <a:r>
              <a:rPr lang="en-US" sz="2800" dirty="0" smtClean="0">
                <a:solidFill>
                  <a:schemeClr val="bg1">
                    <a:lumMod val="95000"/>
                    <a:lumOff val="5000"/>
                  </a:schemeClr>
                </a:solidFill>
                <a:latin typeface="Times New Roman" pitchFamily="18" charset="0"/>
                <a:cs typeface="Times New Roman" pitchFamily="18" charset="0"/>
              </a:rPr>
              <a:t>275.42=275.42(kJ/kg)</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2514600"/>
            <a:ext cx="8229600" cy="1600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FF00"/>
                </a:solidFill>
                <a:latin typeface="Times New Roman" pitchFamily="18" charset="0"/>
                <a:cs typeface="Times New Roman" pitchFamily="18" charset="0"/>
              </a:rPr>
              <a:t>DESIGN OF EQUIPMENT</a:t>
            </a:r>
            <a:endParaRPr lang="en-US" sz="48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1" y="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sng"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SELECTION CRITERIA FOR VAPOR LIQUID SEPARATORS</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The configuration of a vapor/liquid separator depends on a number of factors. Before making a vessel design one has to decide on the configuration of the vessel with respect to among others: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Orientation </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Type of feed inlet </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Type of internals </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Type of heads </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04800" y="0"/>
            <a:ext cx="86106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sng"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Orientation of the Vessel</a:t>
            </a: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The selection of the orientation of a gas-liquid separator depends on several factors.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Both vertical and horizontal vessels have their advantages.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Depending on the application one has to decide on the best choice between the alternatives.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Advantages of a vertical vessel are: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a smaller plot area is required (critical on offshore platforms) </a:t>
            </a: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it is easier to remove solids </a:t>
            </a: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liquid removal efficiency does not vary with liquid level because the area in the vessel available for the vapor flow remains constant </a:t>
            </a: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generally the vessel volume is smaller </a:t>
            </a:r>
            <a:endParaRPr kumimoji="0" lang="en-US" sz="24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Advantages of a horizontal vessel ar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371600" y="228600"/>
          <a:ext cx="6248400" cy="6195060"/>
        </p:xfrm>
        <a:graphic>
          <a:graphicData uri="http://schemas.openxmlformats.org/drawingml/2006/table">
            <a:tbl>
              <a:tblPr firstRow="1" bandRow="1">
                <a:tableStyleId>{5C22544A-7EE6-4342-B048-85BDC9FD1C3A}</a:tableStyleId>
              </a:tblPr>
              <a:tblGrid>
                <a:gridCol w="3962400"/>
                <a:gridCol w="2257072"/>
                <a:gridCol w="28928"/>
              </a:tblGrid>
              <a:tr h="261620">
                <a:tc>
                  <a:txBody>
                    <a:bodyPr/>
                    <a:lstStyle/>
                    <a:p>
                      <a:pPr marL="38100" marR="0">
                        <a:lnSpc>
                          <a:spcPct val="115000"/>
                        </a:lnSpc>
                        <a:spcBef>
                          <a:spcPts val="0"/>
                        </a:spcBef>
                        <a:spcAft>
                          <a:spcPts val="0"/>
                        </a:spcAft>
                      </a:pPr>
                      <a:r>
                        <a:rPr lang="en-US" sz="2000" b="1" dirty="0">
                          <a:latin typeface="Times New Roman"/>
                          <a:ea typeface="Times New Roman"/>
                          <a:cs typeface="Times New Roman"/>
                        </a:rPr>
                        <a:t>Application</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b="1">
                          <a:latin typeface="Times New Roman"/>
                          <a:ea typeface="Times New Roman"/>
                          <a:cs typeface="Times New Roman"/>
                        </a:rPr>
                        <a:t>Preferred orientation</a:t>
                      </a:r>
                      <a:endParaRPr lang="en-US" sz="200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1046480">
                <a:tc>
                  <a:txBody>
                    <a:bodyPr/>
                    <a:lstStyle/>
                    <a:p>
                      <a:pPr marL="38100" marR="0">
                        <a:lnSpc>
                          <a:spcPct val="115000"/>
                        </a:lnSpc>
                        <a:spcBef>
                          <a:spcPts val="0"/>
                        </a:spcBef>
                        <a:spcAft>
                          <a:spcPts val="0"/>
                        </a:spcAft>
                      </a:pPr>
                      <a:r>
                        <a:rPr lang="en-US" sz="2000" dirty="0">
                          <a:latin typeface="Times New Roman"/>
                          <a:ea typeface="Times New Roman"/>
                          <a:cs typeface="Times New Roman"/>
                        </a:rPr>
                        <a:t>Reactor Effluent Separator (V/L)</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Vertical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1046480">
                <a:tc>
                  <a:txBody>
                    <a:bodyPr/>
                    <a:lstStyle/>
                    <a:p>
                      <a:pPr marL="38100" marR="0">
                        <a:lnSpc>
                          <a:spcPct val="115000"/>
                        </a:lnSpc>
                        <a:spcBef>
                          <a:spcPts val="0"/>
                        </a:spcBef>
                        <a:spcAft>
                          <a:spcPts val="0"/>
                        </a:spcAft>
                      </a:pPr>
                      <a:r>
                        <a:rPr lang="en-US" sz="2000" dirty="0">
                          <a:latin typeface="Times New Roman"/>
                          <a:ea typeface="Times New Roman"/>
                          <a:cs typeface="Times New Roman"/>
                        </a:rPr>
                        <a:t>Reactor Effluent Separator (V/L/L)</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Horizontal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dirty="0">
                          <a:latin typeface="Calibri"/>
                          <a:ea typeface="Times New Roman"/>
                          <a:cs typeface="Times New Roman"/>
                        </a:rPr>
                        <a:t> </a:t>
                      </a:r>
                    </a:p>
                  </a:txBody>
                  <a:tcPr marL="0" marR="0" marT="0" marB="0" anchor="ctr"/>
                </a:tc>
              </a:tr>
              <a:tr h="523240">
                <a:tc>
                  <a:txBody>
                    <a:bodyPr/>
                    <a:lstStyle/>
                    <a:p>
                      <a:pPr marL="38100" marR="0">
                        <a:lnSpc>
                          <a:spcPct val="115000"/>
                        </a:lnSpc>
                        <a:spcBef>
                          <a:spcPts val="0"/>
                        </a:spcBef>
                        <a:spcAft>
                          <a:spcPts val="0"/>
                        </a:spcAft>
                      </a:pPr>
                      <a:r>
                        <a:rPr lang="en-US" sz="2000" dirty="0">
                          <a:latin typeface="Times New Roman"/>
                          <a:ea typeface="Times New Roman"/>
                          <a:cs typeface="Times New Roman"/>
                        </a:rPr>
                        <a:t>Reflux Accumulator</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Horizontal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523240">
                <a:tc>
                  <a:txBody>
                    <a:bodyPr/>
                    <a:lstStyle/>
                    <a:p>
                      <a:pPr marL="38100" marR="0">
                        <a:lnSpc>
                          <a:spcPct val="115000"/>
                        </a:lnSpc>
                        <a:spcBef>
                          <a:spcPts val="0"/>
                        </a:spcBef>
                        <a:spcAft>
                          <a:spcPts val="0"/>
                        </a:spcAft>
                      </a:pPr>
                      <a:r>
                        <a:rPr lang="en-US" sz="2000" dirty="0">
                          <a:latin typeface="Times New Roman"/>
                          <a:ea typeface="Times New Roman"/>
                          <a:cs typeface="Times New Roman"/>
                        </a:rPr>
                        <a:t>Compressor KO Drum</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Vertical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523240">
                <a:tc>
                  <a:txBody>
                    <a:bodyPr/>
                    <a:lstStyle/>
                    <a:p>
                      <a:pPr marL="38100" marR="0">
                        <a:lnSpc>
                          <a:spcPct val="115000"/>
                        </a:lnSpc>
                        <a:spcBef>
                          <a:spcPts val="0"/>
                        </a:spcBef>
                        <a:spcAft>
                          <a:spcPts val="0"/>
                        </a:spcAft>
                      </a:pPr>
                      <a:r>
                        <a:rPr lang="en-US" sz="2000" dirty="0">
                          <a:latin typeface="Times New Roman"/>
                          <a:ea typeface="Times New Roman"/>
                          <a:cs typeface="Times New Roman"/>
                        </a:rPr>
                        <a:t>Fuel Gas KO Drum</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Vertical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523240">
                <a:tc>
                  <a:txBody>
                    <a:bodyPr/>
                    <a:lstStyle/>
                    <a:p>
                      <a:pPr marL="38100" marR="0">
                        <a:lnSpc>
                          <a:spcPct val="115000"/>
                        </a:lnSpc>
                        <a:spcBef>
                          <a:spcPts val="0"/>
                        </a:spcBef>
                        <a:spcAft>
                          <a:spcPts val="0"/>
                        </a:spcAft>
                      </a:pPr>
                      <a:r>
                        <a:rPr lang="en-US" sz="2000" dirty="0">
                          <a:latin typeface="Times New Roman"/>
                          <a:ea typeface="Times New Roman"/>
                          <a:cs typeface="Times New Roman"/>
                        </a:rPr>
                        <a:t>Flare KO Drum</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Horizontal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523240">
                <a:tc>
                  <a:txBody>
                    <a:bodyPr/>
                    <a:lstStyle/>
                    <a:p>
                      <a:pPr marL="38100" marR="0">
                        <a:lnSpc>
                          <a:spcPct val="115000"/>
                        </a:lnSpc>
                        <a:spcBef>
                          <a:spcPts val="0"/>
                        </a:spcBef>
                        <a:spcAft>
                          <a:spcPts val="0"/>
                        </a:spcAft>
                      </a:pPr>
                      <a:r>
                        <a:rPr lang="en-US" sz="2000" dirty="0">
                          <a:latin typeface="Times New Roman"/>
                          <a:ea typeface="Times New Roman"/>
                          <a:cs typeface="Times New Roman"/>
                        </a:rPr>
                        <a:t>Condensate Flash Drum</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Vertical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a:latin typeface="Calibri"/>
                          <a:ea typeface="Times New Roman"/>
                          <a:cs typeface="Times New Roman"/>
                        </a:rPr>
                        <a:t> </a:t>
                      </a:r>
                    </a:p>
                  </a:txBody>
                  <a:tcPr marL="0" marR="0" marT="0" marB="0" anchor="ctr"/>
                </a:tc>
              </a:tr>
              <a:tr h="784860">
                <a:tc>
                  <a:txBody>
                    <a:bodyPr/>
                    <a:lstStyle/>
                    <a:p>
                      <a:pPr marL="38100" marR="0">
                        <a:lnSpc>
                          <a:spcPct val="115000"/>
                        </a:lnSpc>
                        <a:spcBef>
                          <a:spcPts val="0"/>
                        </a:spcBef>
                        <a:spcAft>
                          <a:spcPts val="0"/>
                        </a:spcAft>
                      </a:pPr>
                      <a:r>
                        <a:rPr lang="en-US" sz="2000" dirty="0">
                          <a:latin typeface="Times New Roman"/>
                          <a:ea typeface="Times New Roman"/>
                          <a:cs typeface="Times New Roman"/>
                        </a:rPr>
                        <a:t>Steam Disengaging Drum</a:t>
                      </a:r>
                      <a:endParaRPr lang="en-US" sz="2000" dirty="0">
                        <a:latin typeface="Calibri"/>
                        <a:ea typeface="Times New Roman"/>
                        <a:cs typeface="Times New Roman"/>
                      </a:endParaRPr>
                    </a:p>
                  </a:txBody>
                  <a:tcPr marL="0" marR="0" marT="0" marB="0" anchor="b"/>
                </a:tc>
                <a:tc>
                  <a:txBody>
                    <a:bodyPr/>
                    <a:lstStyle/>
                    <a:p>
                      <a:pPr marL="38100" marR="0">
                        <a:lnSpc>
                          <a:spcPct val="115000"/>
                        </a:lnSpc>
                        <a:spcBef>
                          <a:spcPts val="0"/>
                        </a:spcBef>
                        <a:spcAft>
                          <a:spcPts val="0"/>
                        </a:spcAft>
                      </a:pPr>
                      <a:r>
                        <a:rPr lang="en-US" sz="2000" dirty="0">
                          <a:latin typeface="Times New Roman"/>
                          <a:ea typeface="Times New Roman"/>
                          <a:cs typeface="Times New Roman"/>
                        </a:rPr>
                        <a:t>Horizontal</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1000"/>
                        </a:spcAft>
                      </a:pPr>
                      <a:r>
                        <a:rPr lang="en-US" sz="1100" dirty="0">
                          <a:latin typeface="Calibri"/>
                          <a:ea typeface="Times New Roman"/>
                          <a:cs typeface="Times New Roman"/>
                        </a:rPr>
                        <a:t> </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a:srcRect/>
          <a:stretch>
            <a:fillRect/>
          </a:stretch>
        </p:blipFill>
        <p:spPr bwMode="auto">
          <a:xfrm>
            <a:off x="762000" y="316454"/>
            <a:ext cx="8077200" cy="6065296"/>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4495800" cy="1477328"/>
          </a:xfrm>
          <a:prstGeom prst="rect">
            <a:avLst/>
          </a:prstGeom>
        </p:spPr>
        <p:txBody>
          <a:bodyPr wrap="square">
            <a:spAutoFit/>
          </a:bodyPr>
          <a:lstStyle/>
          <a:p>
            <a:pPr lvl="0" fontAlgn="base">
              <a:spcBef>
                <a:spcPct val="0"/>
              </a:spcBef>
              <a:spcAft>
                <a:spcPct val="0"/>
              </a:spcAft>
            </a:pPr>
            <a:r>
              <a:rPr lang="en-US" b="1" u="sng" dirty="0" smtClean="0">
                <a:solidFill>
                  <a:schemeClr val="bg1">
                    <a:lumMod val="95000"/>
                    <a:lumOff val="5000"/>
                  </a:schemeClr>
                </a:solidFill>
                <a:latin typeface="Times New Roman" pitchFamily="18" charset="0"/>
                <a:cs typeface="Times New Roman" pitchFamily="18" charset="0"/>
              </a:rPr>
              <a:t>INLET STREAM</a:t>
            </a:r>
          </a:p>
          <a:p>
            <a:pPr lvl="0" fontAlgn="base">
              <a:spcBef>
                <a:spcPct val="0"/>
              </a:spcBef>
              <a:spcAft>
                <a:spcPct val="0"/>
              </a:spcAft>
            </a:pPr>
            <a:r>
              <a:rPr lang="en-US" dirty="0" smtClean="0">
                <a:solidFill>
                  <a:schemeClr val="bg1">
                    <a:lumMod val="95000"/>
                    <a:lumOff val="5000"/>
                  </a:schemeClr>
                </a:solidFill>
                <a:latin typeface="Times New Roman" pitchFamily="18" charset="0"/>
                <a:cs typeface="Times New Roman" pitchFamily="18" charset="0"/>
              </a:rPr>
              <a:t/>
            </a:r>
            <a:br>
              <a:rPr lang="en-US" dirty="0" smtClean="0">
                <a:solidFill>
                  <a:schemeClr val="bg1">
                    <a:lumMod val="95000"/>
                    <a:lumOff val="5000"/>
                  </a:schemeClr>
                </a:solidFill>
                <a:latin typeface="Times New Roman" pitchFamily="18" charset="0"/>
                <a:cs typeface="Times New Roman" pitchFamily="18" charset="0"/>
              </a:rPr>
            </a:br>
            <a:r>
              <a:rPr lang="en-US" dirty="0" smtClean="0">
                <a:solidFill>
                  <a:schemeClr val="bg1">
                    <a:lumMod val="95000"/>
                    <a:lumOff val="5000"/>
                  </a:schemeClr>
                </a:solidFill>
                <a:latin typeface="Times New Roman" pitchFamily="18" charset="0"/>
                <a:cs typeface="Times New Roman" pitchFamily="18" charset="0"/>
              </a:rPr>
              <a:t>C.H= 1666.545 kg/hr</a:t>
            </a:r>
          </a:p>
          <a:p>
            <a:pPr lvl="0" fontAlgn="base">
              <a:spcBef>
                <a:spcPct val="0"/>
              </a:spcBef>
              <a:spcAft>
                <a:spcPct val="0"/>
              </a:spcAft>
            </a:pPr>
            <a:r>
              <a:rPr lang="en-US" dirty="0" smtClean="0">
                <a:solidFill>
                  <a:schemeClr val="bg1">
                    <a:lumMod val="95000"/>
                    <a:lumOff val="5000"/>
                  </a:schemeClr>
                </a:solidFill>
                <a:latin typeface="Times New Roman" pitchFamily="18" charset="0"/>
                <a:cs typeface="Times New Roman" pitchFamily="18" charset="0"/>
              </a:rPr>
              <a:t/>
            </a:r>
            <a:br>
              <a:rPr lang="en-US" dirty="0" smtClean="0">
                <a:solidFill>
                  <a:schemeClr val="bg1">
                    <a:lumMod val="95000"/>
                    <a:lumOff val="5000"/>
                  </a:schemeClr>
                </a:solidFill>
                <a:latin typeface="Times New Roman" pitchFamily="18" charset="0"/>
                <a:cs typeface="Times New Roman" pitchFamily="18" charset="0"/>
              </a:rPr>
            </a:br>
            <a:r>
              <a:rPr lang="en-US" dirty="0" smtClean="0">
                <a:solidFill>
                  <a:schemeClr val="bg1">
                    <a:lumMod val="95000"/>
                    <a:lumOff val="5000"/>
                  </a:schemeClr>
                </a:solidFill>
                <a:latin typeface="Times New Roman" pitchFamily="18" charset="0"/>
                <a:cs typeface="Times New Roman" pitchFamily="18" charset="0"/>
              </a:rPr>
              <a:t>M.C.P= 0.367 kg/hr </a:t>
            </a:r>
            <a:endParaRPr lang="en-US" dirty="0"/>
          </a:p>
        </p:txBody>
      </p:sp>
      <p:sp>
        <p:nvSpPr>
          <p:cNvPr id="98305" name="Rectangle 1"/>
          <p:cNvSpPr>
            <a:spLocks noChangeArrowheads="1"/>
          </p:cNvSpPr>
          <p:nvPr/>
        </p:nvSpPr>
        <p:spPr bwMode="auto">
          <a:xfrm>
            <a:off x="381000" y="1752600"/>
            <a:ext cx="3446777"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Benzene= 0.0167 kg/hr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Impurities= traces</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S= traces</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H2=150-120= 30 kg/hr+ XH2R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CO2= 0.0327 kg/hr+ X CO2R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CO= 0.02 kg/hr+ X CO 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CH4=14.5 kg/hr+ X CH4R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p:txBody>
      </p:sp>
      <p:sp>
        <p:nvSpPr>
          <p:cNvPr id="5" name="Rectangle 4"/>
          <p:cNvSpPr/>
          <p:nvPr/>
        </p:nvSpPr>
        <p:spPr>
          <a:xfrm>
            <a:off x="457200" y="4114800"/>
            <a:ext cx="4572000" cy="2246769"/>
          </a:xfrm>
          <a:prstGeom prst="rect">
            <a:avLst/>
          </a:prstGeom>
        </p:spPr>
        <p:txBody>
          <a:bodyPr wrap="square">
            <a:spAutoFit/>
          </a:bodyPr>
          <a:lstStyle/>
          <a:p>
            <a:pPr lvl="0" fontAlgn="base">
              <a:spcBef>
                <a:spcPct val="0"/>
              </a:spcBef>
              <a:spcAft>
                <a:spcPct val="0"/>
              </a:spcAft>
            </a:pPr>
            <a:r>
              <a:rPr lang="en-US" sz="2000" b="1" u="sng" dirty="0" smtClean="0">
                <a:solidFill>
                  <a:srgbClr val="0D0D0D"/>
                </a:solidFill>
                <a:latin typeface="Times New Roman" pitchFamily="18" charset="0"/>
                <a:ea typeface="Times New Roman" pitchFamily="18" charset="0"/>
                <a:cs typeface="Times New Roman" pitchFamily="18" charset="0"/>
              </a:rPr>
              <a:t>INPUTS</a:t>
            </a:r>
          </a:p>
          <a:p>
            <a:pPr lvl="0" fontAlgn="base">
              <a:spcBef>
                <a:spcPct val="0"/>
              </a:spcBef>
              <a:spcAft>
                <a:spcPct val="0"/>
              </a:spcAft>
            </a:pP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solidFill>
                  <a:srgbClr val="0D0D0D"/>
                </a:solidFill>
                <a:latin typeface="Times New Roman" pitchFamily="18" charset="0"/>
                <a:ea typeface="Times New Roman" pitchFamily="18" charset="0"/>
                <a:cs typeface="Times New Roman" pitchFamily="18" charset="0"/>
              </a:rPr>
              <a:t>Operating pressure : P=10 </a:t>
            </a:r>
            <a:r>
              <a:rPr lang="en-US" sz="2000" dirty="0" err="1" smtClean="0">
                <a:solidFill>
                  <a:srgbClr val="0D0D0D"/>
                </a:solidFill>
                <a:latin typeface="Times New Roman" pitchFamily="18" charset="0"/>
                <a:ea typeface="Times New Roman" pitchFamily="18" charset="0"/>
                <a:cs typeface="Times New Roman" pitchFamily="18" charset="0"/>
              </a:rPr>
              <a:t>atm</a:t>
            </a: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err="1" smtClean="0">
                <a:solidFill>
                  <a:srgbClr val="0D0D0D"/>
                </a:solidFill>
                <a:latin typeface="Times New Roman" pitchFamily="18" charset="0"/>
                <a:ea typeface="Times New Roman" pitchFamily="18" charset="0"/>
                <a:cs typeface="Times New Roman" pitchFamily="18" charset="0"/>
              </a:rPr>
              <a:t>Vapour</a:t>
            </a:r>
            <a:r>
              <a:rPr lang="en-US" sz="2000" dirty="0" smtClean="0">
                <a:solidFill>
                  <a:srgbClr val="0D0D0D"/>
                </a:solidFill>
                <a:latin typeface="Times New Roman" pitchFamily="18" charset="0"/>
                <a:ea typeface="Times New Roman" pitchFamily="18" charset="0"/>
                <a:cs typeface="Times New Roman" pitchFamily="18" charset="0"/>
              </a:rPr>
              <a:t> mass flow rate: WV = 56.05 kg/hr</a:t>
            </a: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solidFill>
                  <a:srgbClr val="0D0D0D"/>
                </a:solidFill>
                <a:latin typeface="Times New Roman" pitchFamily="18" charset="0"/>
                <a:ea typeface="Times New Roman" pitchFamily="18" charset="0"/>
                <a:cs typeface="Times New Roman" pitchFamily="18" charset="0"/>
              </a:rPr>
              <a:t>Vapor density = 1.23 kg/hr</a:t>
            </a: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solidFill>
                  <a:srgbClr val="0D0D0D"/>
                </a:solidFill>
                <a:latin typeface="Times New Roman" pitchFamily="18" charset="0"/>
                <a:ea typeface="Times New Roman" pitchFamily="18" charset="0"/>
                <a:cs typeface="Times New Roman" pitchFamily="18" charset="0"/>
              </a:rPr>
              <a:t>Liquid mass flow rate : WL = 1669 kg/hr</a:t>
            </a: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solidFill>
                  <a:srgbClr val="0D0D0D"/>
                </a:solidFill>
                <a:latin typeface="Times New Roman" pitchFamily="18" charset="0"/>
                <a:ea typeface="Times New Roman" pitchFamily="18" charset="0"/>
                <a:cs typeface="Times New Roman" pitchFamily="18" charset="0"/>
              </a:rPr>
              <a:t>Liquid density :  = 39.6 kg/m</a:t>
            </a:r>
            <a:r>
              <a:rPr lang="en-US" sz="2000" baseline="30000" dirty="0" smtClean="0">
                <a:solidFill>
                  <a:srgbClr val="0D0D0D"/>
                </a:solidFill>
                <a:latin typeface="Times New Roman" pitchFamily="18" charset="0"/>
                <a:ea typeface="Times New Roman" pitchFamily="18" charset="0"/>
                <a:cs typeface="Times New Roman" pitchFamily="18" charset="0"/>
              </a:rPr>
              <a:t>3</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228600" y="609600"/>
            <a:ext cx="60960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lumMod val="95000"/>
                    <a:lumOff val="5000"/>
                  </a:schemeClr>
                </a:solidFill>
                <a:effectLst/>
                <a:latin typeface="Times New Roman" pitchFamily="18" charset="0"/>
                <a:cs typeface="Times New Roman" pitchFamily="18" charset="0"/>
              </a:rPr>
              <a:t>Vapours</a:t>
            </a: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H2= 30 kg/hr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CO2= 0.0327 kg/hr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CO= 0.02 kg/hr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CH4=26 kg/hr</a:t>
            </a:r>
            <a:endParaRPr kumimoji="0" lang="en-US" sz="2000" b="0" i="0" u="none" strike="noStrike" cap="none" normalizeH="0" baseline="0" dirty="0" smtClean="0">
              <a:ln>
                <a:noFill/>
              </a:ln>
              <a:solidFill>
                <a:schemeClr val="bg1">
                  <a:lumMod val="95000"/>
                  <a:lumOff val="5000"/>
                </a:schemeClr>
              </a:solidFill>
              <a:effectLst/>
              <a:latin typeface="Times New Roman" pitchFamily="18" charset="0"/>
              <a:cs typeface="Times New Roman" pitchFamily="18" charset="0"/>
            </a:endParaRPr>
          </a:p>
        </p:txBody>
      </p:sp>
      <p:sp>
        <p:nvSpPr>
          <p:cNvPr id="99330" name="Rectangle 2"/>
          <p:cNvSpPr>
            <a:spLocks noChangeArrowheads="1"/>
          </p:cNvSpPr>
          <p:nvPr/>
        </p:nvSpPr>
        <p:spPr bwMode="auto">
          <a:xfrm>
            <a:off x="0" y="2743200"/>
            <a:ext cx="4648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LIQUID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C.H= 1666.545 kg/hr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M.C.P= 0.367 kg/hr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Benzene= 0.0167 kg/hr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Impurities= traces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 traces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Kg mole of Gases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H2= 15 kg mole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CO2= 1.363×10</a:t>
            </a:r>
            <a:r>
              <a:rPr kumimoji="0" lang="en-US" sz="20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-3</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kg mole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 1.42857×10</a:t>
            </a:r>
            <a:r>
              <a:rPr kumimoji="0" lang="en-US" sz="20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-3</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kg mole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CH4=1.625 kg mole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VOLUME OF GASES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457200"/>
            <a:ext cx="6248400" cy="707886"/>
          </a:xfrm>
          <a:prstGeom prst="rect">
            <a:avLst/>
          </a:prstGeom>
          <a:solidFill>
            <a:schemeClr val="tx1"/>
          </a:solidFill>
        </p:spPr>
        <p:txBody>
          <a:bodyPr wrap="square" rtlCol="0">
            <a:spAutoFit/>
          </a:bodyPr>
          <a:lstStyle/>
          <a:p>
            <a:r>
              <a:rPr lang="en-US" sz="4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Structure of </a:t>
            </a:r>
            <a:r>
              <a:rPr lang="en-US" sz="4000" b="1"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Cyclohexane</a:t>
            </a:r>
            <a:endParaRPr lang="en-US" sz="4000" dirty="0">
              <a:solidFill>
                <a:srgbClr val="FF0000"/>
              </a:solidFill>
              <a:latin typeface="Times New Roman" pitchFamily="18" charset="0"/>
              <a:cs typeface="Times New Roman" pitchFamily="18" charset="0"/>
            </a:endParaRPr>
          </a:p>
        </p:txBody>
      </p:sp>
      <p:pic>
        <p:nvPicPr>
          <p:cNvPr id="18434" name="Picture 2" descr="http://www.gcsescience.com/cyclohexane.gif"/>
          <p:cNvPicPr>
            <a:picLocks noChangeAspect="1" noChangeArrowheads="1"/>
          </p:cNvPicPr>
          <p:nvPr/>
        </p:nvPicPr>
        <p:blipFill>
          <a:blip r:embed="rId2"/>
          <a:srcRect/>
          <a:stretch>
            <a:fillRect/>
          </a:stretch>
        </p:blipFill>
        <p:spPr bwMode="auto">
          <a:xfrm>
            <a:off x="1447800" y="1143000"/>
            <a:ext cx="5486400" cy="54864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a:off x="0" y="30480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45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V=NRT/P</a:t>
            </a:r>
          </a:p>
          <a:p>
            <a:pPr marL="0" marR="0" lvl="0" indent="4445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 16.627×0.082×335/10 </a:t>
            </a:r>
          </a:p>
          <a:p>
            <a:pPr marL="0" marR="0" lvl="0" indent="4445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445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 45.676 m</a:t>
            </a:r>
            <a:r>
              <a:rPr kumimoji="0" lang="en-US" sz="20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3</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0354" name="Rectangle 2"/>
          <p:cNvSpPr>
            <a:spLocks noChangeArrowheads="1"/>
          </p:cNvSpPr>
          <p:nvPr/>
        </p:nvSpPr>
        <p:spPr bwMode="auto">
          <a:xfrm>
            <a:off x="0" y="1828800"/>
            <a:ext cx="8135560" cy="42473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Density of liquid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 total moles=19.84 kg mole Specific gravity = 0.313 Density of liquid = 31.3 kg/m</a:t>
            </a:r>
            <a:r>
              <a:rPr kumimoji="0" lang="en-US"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3</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STEPS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Vv=A×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Uv</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Uv</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kv</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ℓL</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ℓv</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ℓv</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1/2</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kv</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0.0107 m/s with a mist eliminator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r>
              <a:rPr kumimoji="0" lang="en-US"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A=πD</a:t>
            </a:r>
            <a:r>
              <a:rPr kumimoji="0" lang="en-US" b="0" i="0" u="none" strike="noStrike" cap="none" normalizeH="0" baseline="3000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2</a:t>
            </a:r>
            <a:r>
              <a:rPr kumimoji="0" lang="en-US"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rPr>
              <a:t>/4</a:t>
            </a:r>
          </a:p>
          <a:p>
            <a:r>
              <a:rPr lang="en-US" dirty="0" smtClean="0">
                <a:solidFill>
                  <a:schemeClr val="bg1">
                    <a:lumMod val="95000"/>
                    <a:lumOff val="5000"/>
                  </a:schemeClr>
                </a:solidFill>
              </a:rPr>
              <a:t>LLA=</a:t>
            </a:r>
            <a:r>
              <a:rPr lang="en-US" dirty="0" err="1" smtClean="0">
                <a:solidFill>
                  <a:schemeClr val="bg1">
                    <a:lumMod val="95000"/>
                    <a:lumOff val="5000"/>
                  </a:schemeClr>
                </a:solidFill>
              </a:rPr>
              <a:t>ts</a:t>
            </a:r>
            <a:r>
              <a:rPr lang="en-US" dirty="0" smtClean="0">
                <a:solidFill>
                  <a:schemeClr val="bg1">
                    <a:lumMod val="95000"/>
                    <a:lumOff val="5000"/>
                  </a:schemeClr>
                </a:solidFill>
              </a:rPr>
              <a:t>× VL</a:t>
            </a:r>
          </a:p>
          <a:p>
            <a:r>
              <a:rPr lang="en-US" dirty="0" smtClean="0">
                <a:solidFill>
                  <a:schemeClr val="bg1">
                    <a:lumMod val="95000"/>
                    <a:lumOff val="5000"/>
                  </a:schemeClr>
                </a:solidFill>
              </a:rPr>
              <a:t>3≥ </a:t>
            </a:r>
            <a:r>
              <a:rPr lang="en-US" dirty="0" err="1" smtClean="0">
                <a:solidFill>
                  <a:schemeClr val="bg1">
                    <a:lumMod val="95000"/>
                    <a:lumOff val="5000"/>
                  </a:schemeClr>
                </a:solidFill>
              </a:rPr>
              <a:t>ts</a:t>
            </a:r>
            <a:r>
              <a:rPr lang="en-US" dirty="0" smtClean="0">
                <a:solidFill>
                  <a:schemeClr val="bg1">
                    <a:lumMod val="95000"/>
                    <a:lumOff val="5000"/>
                  </a:schemeClr>
                </a:solidFill>
              </a:rPr>
              <a:t> ≤5</a:t>
            </a:r>
          </a:p>
          <a:p>
            <a:r>
              <a:rPr lang="en-US" dirty="0" smtClean="0">
                <a:solidFill>
                  <a:schemeClr val="bg1">
                    <a:lumMod val="95000"/>
                    <a:lumOff val="5000"/>
                  </a:schemeClr>
                </a:solidFill>
              </a:rPr>
              <a:t>L=LL+1.5D+1.5ft</a:t>
            </a:r>
          </a:p>
          <a:p>
            <a:r>
              <a:rPr lang="en-US" b="1" u="sng" dirty="0" smtClean="0">
                <a:solidFill>
                  <a:schemeClr val="bg1">
                    <a:lumMod val="95000"/>
                    <a:lumOff val="5000"/>
                  </a:schemeClr>
                </a:solidFill>
              </a:rPr>
              <a:t>CALCULATIONS</a:t>
            </a:r>
            <a:endParaRPr lang="en-US" dirty="0" smtClean="0">
              <a:solidFill>
                <a:schemeClr val="bg1">
                  <a:lumMod val="95000"/>
                  <a:lumOff val="5000"/>
                </a:schemeClr>
              </a:solidFill>
            </a:endParaRPr>
          </a:p>
          <a:p>
            <a:r>
              <a:rPr lang="en-US" dirty="0" smtClean="0">
                <a:solidFill>
                  <a:schemeClr val="bg1">
                    <a:lumMod val="95000"/>
                    <a:lumOff val="5000"/>
                  </a:schemeClr>
                </a:solidFill>
              </a:rPr>
              <a:t>First we find velocity of </a:t>
            </a:r>
            <a:r>
              <a:rPr lang="en-US" dirty="0" err="1" smtClean="0">
                <a:solidFill>
                  <a:schemeClr val="bg1">
                    <a:lumMod val="95000"/>
                    <a:lumOff val="5000"/>
                  </a:schemeClr>
                </a:solidFill>
              </a:rPr>
              <a:t>gase</a:t>
            </a:r>
            <a:endParaRPr lang="en-US" dirty="0" smtClean="0">
              <a:solidFill>
                <a:schemeClr val="bg1">
                  <a:lumMod val="95000"/>
                  <a:lumOff val="5000"/>
                </a:schemeClr>
              </a:solidFill>
            </a:endParaRPr>
          </a:p>
          <a:p>
            <a:r>
              <a:rPr lang="en-US" dirty="0" err="1" smtClean="0">
                <a:solidFill>
                  <a:schemeClr val="bg1">
                    <a:lumMod val="95000"/>
                    <a:lumOff val="5000"/>
                  </a:schemeClr>
                </a:solidFill>
              </a:rPr>
              <a:t>Uv</a:t>
            </a:r>
            <a:r>
              <a:rPr lang="en-US" dirty="0" smtClean="0">
                <a:solidFill>
                  <a:schemeClr val="bg1">
                    <a:lumMod val="95000"/>
                    <a:lumOff val="5000"/>
                  </a:schemeClr>
                </a:solidFill>
              </a:rPr>
              <a:t> = </a:t>
            </a:r>
            <a:r>
              <a:rPr lang="en-US" dirty="0" err="1" smtClean="0">
                <a:solidFill>
                  <a:schemeClr val="bg1">
                    <a:lumMod val="95000"/>
                    <a:lumOff val="5000"/>
                  </a:schemeClr>
                </a:solidFill>
              </a:rPr>
              <a:t>kv</a:t>
            </a:r>
            <a:r>
              <a:rPr lang="en-US" dirty="0" smtClean="0">
                <a:solidFill>
                  <a:schemeClr val="bg1">
                    <a:lumMod val="95000"/>
                    <a:lumOff val="5000"/>
                  </a:schemeClr>
                </a:solidFill>
              </a:rPr>
              <a:t> {(</a:t>
            </a:r>
            <a:r>
              <a:rPr lang="en-US" dirty="0" err="1" smtClean="0">
                <a:solidFill>
                  <a:schemeClr val="bg1">
                    <a:lumMod val="95000"/>
                    <a:lumOff val="5000"/>
                  </a:schemeClr>
                </a:solidFill>
              </a:rPr>
              <a:t>ℓL</a:t>
            </a:r>
            <a:r>
              <a:rPr lang="en-US" dirty="0" smtClean="0">
                <a:solidFill>
                  <a:schemeClr val="bg1">
                    <a:lumMod val="95000"/>
                    <a:lumOff val="5000"/>
                  </a:schemeClr>
                </a:solidFill>
              </a:rPr>
              <a:t> - </a:t>
            </a:r>
            <a:r>
              <a:rPr lang="en-US" dirty="0" err="1" smtClean="0">
                <a:solidFill>
                  <a:schemeClr val="bg1">
                    <a:lumMod val="95000"/>
                    <a:lumOff val="5000"/>
                  </a:schemeClr>
                </a:solidFill>
              </a:rPr>
              <a:t>ℓv</a:t>
            </a:r>
            <a:r>
              <a:rPr lang="en-US" dirty="0" smtClean="0">
                <a:solidFill>
                  <a:schemeClr val="bg1">
                    <a:lumMod val="95000"/>
                    <a:lumOff val="5000"/>
                  </a:schemeClr>
                </a:solidFill>
              </a:rPr>
              <a:t>)/ </a:t>
            </a:r>
            <a:r>
              <a:rPr lang="en-US" dirty="0" err="1" smtClean="0">
                <a:solidFill>
                  <a:schemeClr val="bg1">
                    <a:lumMod val="95000"/>
                    <a:lumOff val="5000"/>
                  </a:schemeClr>
                </a:solidFill>
              </a:rPr>
              <a:t>ℓv</a:t>
            </a:r>
            <a:r>
              <a:rPr lang="en-US" dirty="0" smtClean="0">
                <a:solidFill>
                  <a:schemeClr val="bg1">
                    <a:lumMod val="95000"/>
                    <a:lumOff val="5000"/>
                  </a:schemeClr>
                </a:solidFill>
              </a:rPr>
              <a:t>}</a:t>
            </a:r>
            <a:r>
              <a:rPr lang="en-US" baseline="30000" dirty="0" smtClean="0">
                <a:solidFill>
                  <a:schemeClr val="bg1">
                    <a:lumMod val="95000"/>
                    <a:lumOff val="5000"/>
                  </a:schemeClr>
                </a:solidFill>
              </a:rPr>
              <a:t>1/2</a:t>
            </a:r>
            <a:endParaRPr lang="en-US" dirty="0" smtClean="0">
              <a:solidFill>
                <a:schemeClr val="bg1">
                  <a:lumMod val="95000"/>
                  <a:lumOff val="5000"/>
                </a:schemeClr>
              </a:solidFill>
            </a:endParaRPr>
          </a:p>
          <a:p>
            <a:r>
              <a:rPr lang="en-US" dirty="0" smtClean="0">
                <a:solidFill>
                  <a:schemeClr val="bg1">
                    <a:lumMod val="95000"/>
                    <a:lumOff val="5000"/>
                  </a:schemeClr>
                </a:solidFill>
              </a:rPr>
              <a:t>= 0.0579m/s</a:t>
            </a:r>
            <a:endParaRPr kumimoji="0" lang="en-US" b="0" i="0" u="none" strike="noStrike" cap="none" normalizeH="0" baseline="0" dirty="0" smtClean="0">
              <a:ln>
                <a:noFill/>
              </a:ln>
              <a:solidFill>
                <a:schemeClr val="bg1">
                  <a:lumMod val="95000"/>
                  <a:lumOff val="5000"/>
                </a:schemeClr>
              </a:solidFill>
              <a:effectLst/>
              <a:latin typeface="Times New Roman" pitchFamily="18" charset="0"/>
              <a:ea typeface="Times New Roman" pitchFamily="18" charset="0"/>
              <a:cs typeface="Times New Roman" pitchFamily="18" charset="0"/>
            </a:endParaRPr>
          </a:p>
          <a:p>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381000" y="25360"/>
            <a:ext cx="65532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524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Now we find area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524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Vv=A×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Uv</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524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Vv/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Uv</a:t>
            </a:r>
            <a:endPar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indent="152400" eaLnBrk="0" fontAlgn="base" hangingPunct="0">
              <a:spcBef>
                <a:spcPct val="0"/>
              </a:spcBef>
              <a:spcAft>
                <a:spcPct val="0"/>
              </a:spcAft>
            </a:pPr>
            <a:r>
              <a:rPr lang="en-US" sz="2000" dirty="0" smtClean="0">
                <a:solidFill>
                  <a:srgbClr val="000000"/>
                </a:solidFill>
                <a:latin typeface="Times New Roman" pitchFamily="18" charset="0"/>
                <a:cs typeface="Times New Roman" pitchFamily="18" charset="0"/>
              </a:rPr>
              <a:t>   =</a:t>
            </a:r>
            <a:r>
              <a:rPr lang="en-US" sz="2000" dirty="0" smtClean="0">
                <a:solidFill>
                  <a:schemeClr val="bg1">
                    <a:lumMod val="95000"/>
                    <a:lumOff val="5000"/>
                  </a:schemeClr>
                </a:solidFill>
                <a:latin typeface="Times New Roman" pitchFamily="18" charset="0"/>
                <a:cs typeface="Times New Roman" pitchFamily="18" charset="0"/>
              </a:rPr>
              <a:t>0.218 m</a:t>
            </a:r>
            <a:r>
              <a:rPr lang="en-US" sz="2000" baseline="30000" dirty="0" smtClean="0">
                <a:solidFill>
                  <a:schemeClr val="bg1">
                    <a:lumMod val="95000"/>
                    <a:lumOff val="5000"/>
                  </a:schemeClr>
                </a:solidFill>
                <a:latin typeface="Times New Roman" pitchFamily="18" charset="0"/>
                <a:cs typeface="Times New Roman" pitchFamily="18" charset="0"/>
              </a:rPr>
              <a:t>2</a:t>
            </a:r>
          </a:p>
          <a:p>
            <a:pPr indent="152400" eaLnBrk="0" fontAlgn="base" hangingPunct="0">
              <a:spcBef>
                <a:spcPct val="0"/>
              </a:spcBef>
              <a:spcAft>
                <a:spcPct val="0"/>
              </a:spcAft>
            </a:pPr>
            <a:r>
              <a:rPr lang="en-US" sz="2400" baseline="30000" dirty="0" smtClean="0">
                <a:solidFill>
                  <a:schemeClr val="bg1"/>
                </a:solidFill>
                <a:latin typeface="Times New Roman" pitchFamily="18" charset="0"/>
                <a:cs typeface="Times New Roman" pitchFamily="18" charset="0"/>
              </a:rPr>
              <a:t>DIAMETER:</a:t>
            </a:r>
          </a:p>
          <a:p>
            <a:r>
              <a:rPr lang="en-US" sz="2400" baseline="30000" dirty="0" smtClean="0">
                <a:solidFill>
                  <a:schemeClr val="bg1"/>
                </a:solidFill>
                <a:latin typeface="Times New Roman" pitchFamily="18" charset="0"/>
                <a:cs typeface="Times New Roman" pitchFamily="18" charset="0"/>
              </a:rPr>
              <a:t>D=1.74Ft</a:t>
            </a:r>
          </a:p>
          <a:p>
            <a:r>
              <a:rPr lang="en-US" sz="2000" b="1" u="sng" dirty="0" smtClean="0">
                <a:solidFill>
                  <a:schemeClr val="bg1"/>
                </a:solidFill>
                <a:latin typeface="Times New Roman" pitchFamily="18" charset="0"/>
                <a:cs typeface="Times New Roman" pitchFamily="18" charset="0"/>
              </a:rPr>
              <a:t>LENGTH OF LIQUID ENTRAINED</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LLA=</a:t>
            </a:r>
            <a:r>
              <a:rPr lang="en-US" sz="2000" dirty="0" err="1" smtClean="0">
                <a:solidFill>
                  <a:schemeClr val="bg1"/>
                </a:solidFill>
                <a:latin typeface="Times New Roman" pitchFamily="18" charset="0"/>
                <a:cs typeface="Times New Roman" pitchFamily="18" charset="0"/>
              </a:rPr>
              <a:t>ts</a:t>
            </a:r>
            <a:r>
              <a:rPr lang="en-US" sz="2000" dirty="0" smtClean="0">
                <a:solidFill>
                  <a:schemeClr val="bg1"/>
                </a:solidFill>
                <a:latin typeface="Times New Roman" pitchFamily="18" charset="0"/>
                <a:cs typeface="Times New Roman" pitchFamily="18" charset="0"/>
              </a:rPr>
              <a:t>× VL</a:t>
            </a:r>
            <a:r>
              <a:rPr lang="en-US" sz="2000" baseline="30000" dirty="0" smtClean="0">
                <a:solidFill>
                  <a:schemeClr val="bg1"/>
                </a:solidFill>
                <a:latin typeface="Times New Roman" pitchFamily="18" charset="0"/>
                <a:cs typeface="Times New Roman" pitchFamily="18" charset="0"/>
              </a:rPr>
              <a:t>˘</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ts</a:t>
            </a:r>
            <a:r>
              <a:rPr lang="en-US" sz="2000" dirty="0" smtClean="0">
                <a:solidFill>
                  <a:schemeClr val="bg1"/>
                </a:solidFill>
                <a:latin typeface="Times New Roman" pitchFamily="18" charset="0"/>
                <a:cs typeface="Times New Roman" pitchFamily="18" charset="0"/>
              </a:rPr>
              <a:t>= 4 min</a:t>
            </a:r>
          </a:p>
          <a:p>
            <a:r>
              <a:rPr lang="en-US" sz="2000" dirty="0" smtClean="0">
                <a:solidFill>
                  <a:schemeClr val="bg1"/>
                </a:solidFill>
                <a:latin typeface="Times New Roman" pitchFamily="18" charset="0"/>
                <a:cs typeface="Times New Roman" pitchFamily="18" charset="0"/>
              </a:rPr>
              <a:t>We assume 5 percent of entrainment of liquid in vapors</a:t>
            </a:r>
          </a:p>
          <a:p>
            <a:r>
              <a:rPr lang="en-US" sz="2000" dirty="0" smtClean="0">
                <a:solidFill>
                  <a:schemeClr val="bg1"/>
                </a:solidFill>
                <a:latin typeface="Times New Roman" pitchFamily="18" charset="0"/>
                <a:cs typeface="Times New Roman" pitchFamily="18" charset="0"/>
              </a:rPr>
              <a:t> </a:t>
            </a:r>
          </a:p>
          <a:p>
            <a:r>
              <a:rPr lang="en-US" sz="2000" dirty="0" smtClean="0">
                <a:solidFill>
                  <a:schemeClr val="bg1"/>
                </a:solidFill>
                <a:latin typeface="Times New Roman" pitchFamily="18" charset="0"/>
                <a:cs typeface="Times New Roman" pitchFamily="18" charset="0"/>
              </a:rPr>
              <a:t>VL</a:t>
            </a:r>
            <a:r>
              <a:rPr lang="en-US" sz="2000" baseline="30000" dirty="0" smtClean="0">
                <a:solidFill>
                  <a:schemeClr val="bg1"/>
                </a:solidFill>
                <a:latin typeface="Times New Roman" pitchFamily="18" charset="0"/>
                <a:cs typeface="Times New Roman" pitchFamily="18" charset="0"/>
              </a:rPr>
              <a:t>˘</a:t>
            </a:r>
            <a:r>
              <a:rPr lang="en-US" sz="2000" dirty="0" smtClean="0">
                <a:solidFill>
                  <a:schemeClr val="bg1"/>
                </a:solidFill>
                <a:latin typeface="Times New Roman" pitchFamily="18" charset="0"/>
                <a:cs typeface="Times New Roman" pitchFamily="18" charset="0"/>
              </a:rPr>
              <a:t>= VL× 5 %</a:t>
            </a:r>
          </a:p>
          <a:p>
            <a:pPr lvl="0" hangingPunct="0"/>
            <a:r>
              <a:rPr lang="en-US" sz="2000" dirty="0" smtClean="0">
                <a:solidFill>
                  <a:schemeClr val="bg1"/>
                </a:solidFill>
                <a:latin typeface="Times New Roman" pitchFamily="18" charset="0"/>
                <a:cs typeface="Times New Roman" pitchFamily="18" charset="0"/>
              </a:rPr>
              <a:t>0.908× 5 % </a:t>
            </a:r>
          </a:p>
          <a:p>
            <a:pPr lvl="0" hangingPunct="0"/>
            <a:r>
              <a:rPr lang="en-US" sz="2000" dirty="0" smtClean="0">
                <a:solidFill>
                  <a:schemeClr val="bg1"/>
                </a:solidFill>
                <a:latin typeface="Times New Roman" pitchFamily="18" charset="0"/>
                <a:cs typeface="Times New Roman" pitchFamily="18" charset="0"/>
              </a:rPr>
              <a:t>0.0454 m</a:t>
            </a:r>
            <a:r>
              <a:rPr lang="en-US" sz="2000" baseline="30000" dirty="0" smtClean="0">
                <a:solidFill>
                  <a:schemeClr val="bg1"/>
                </a:solidFill>
                <a:latin typeface="Times New Roman" pitchFamily="18" charset="0"/>
                <a:cs typeface="Times New Roman" pitchFamily="18" charset="0"/>
              </a:rPr>
              <a:t>3</a:t>
            </a:r>
            <a:r>
              <a:rPr lang="en-US" sz="2000" dirty="0" smtClean="0">
                <a:solidFill>
                  <a:schemeClr val="bg1"/>
                </a:solidFill>
                <a:latin typeface="Times New Roman" pitchFamily="18" charset="0"/>
                <a:cs typeface="Times New Roman" pitchFamily="18" charset="0"/>
              </a:rPr>
              <a:t> / min LLA=</a:t>
            </a:r>
            <a:r>
              <a:rPr lang="en-US" sz="2000" dirty="0" err="1" smtClean="0">
                <a:solidFill>
                  <a:schemeClr val="bg1"/>
                </a:solidFill>
                <a:latin typeface="Times New Roman" pitchFamily="18" charset="0"/>
                <a:cs typeface="Times New Roman" pitchFamily="18" charset="0"/>
              </a:rPr>
              <a:t>ts</a:t>
            </a:r>
            <a:r>
              <a:rPr lang="en-US" sz="2000" dirty="0" smtClean="0">
                <a:solidFill>
                  <a:schemeClr val="bg1"/>
                </a:solidFill>
                <a:latin typeface="Times New Roman" pitchFamily="18" charset="0"/>
                <a:cs typeface="Times New Roman" pitchFamily="18" charset="0"/>
              </a:rPr>
              <a:t>× VL</a:t>
            </a:r>
            <a:r>
              <a:rPr lang="en-US" sz="2000" baseline="30000" dirty="0" smtClean="0">
                <a:solidFill>
                  <a:schemeClr val="bg1"/>
                </a:solidFill>
                <a:latin typeface="Times New Roman" pitchFamily="18" charset="0"/>
                <a:cs typeface="Times New Roman" pitchFamily="18" charset="0"/>
              </a:rPr>
              <a:t>˘</a:t>
            </a:r>
            <a:r>
              <a:rPr lang="en-US" sz="2000" dirty="0" smtClean="0">
                <a:solidFill>
                  <a:schemeClr val="bg1"/>
                </a:solidFill>
                <a:latin typeface="Times New Roman" pitchFamily="18" charset="0"/>
                <a:cs typeface="Times New Roman" pitchFamily="18" charset="0"/>
              </a:rPr>
              <a:t> </a:t>
            </a:r>
          </a:p>
          <a:p>
            <a:r>
              <a:rPr lang="en-US" sz="2000" dirty="0" smtClean="0">
                <a:solidFill>
                  <a:schemeClr val="bg1"/>
                </a:solidFill>
                <a:latin typeface="Times New Roman" pitchFamily="18" charset="0"/>
                <a:cs typeface="Times New Roman" pitchFamily="18" charset="0"/>
              </a:rPr>
              <a:t>LL=</a:t>
            </a:r>
            <a:r>
              <a:rPr lang="en-US" sz="2000" dirty="0" err="1" smtClean="0">
                <a:solidFill>
                  <a:schemeClr val="bg1"/>
                </a:solidFill>
                <a:latin typeface="Times New Roman" pitchFamily="18" charset="0"/>
                <a:cs typeface="Times New Roman" pitchFamily="18" charset="0"/>
              </a:rPr>
              <a:t>ts</a:t>
            </a:r>
            <a:r>
              <a:rPr lang="en-US" sz="2000" dirty="0" smtClean="0">
                <a:solidFill>
                  <a:schemeClr val="bg1"/>
                </a:solidFill>
                <a:latin typeface="Times New Roman" pitchFamily="18" charset="0"/>
                <a:cs typeface="Times New Roman" pitchFamily="18" charset="0"/>
              </a:rPr>
              <a:t>× VL</a:t>
            </a:r>
            <a:r>
              <a:rPr lang="en-US" sz="2000" baseline="30000" dirty="0" smtClean="0">
                <a:solidFill>
                  <a:schemeClr val="bg1"/>
                </a:solidFill>
                <a:latin typeface="Times New Roman" pitchFamily="18" charset="0"/>
                <a:cs typeface="Times New Roman" pitchFamily="18" charset="0"/>
              </a:rPr>
              <a:t>˘</a:t>
            </a:r>
            <a:r>
              <a:rPr lang="en-US" sz="2000" dirty="0" smtClean="0">
                <a:solidFill>
                  <a:schemeClr val="bg1"/>
                </a:solidFill>
                <a:latin typeface="Times New Roman" pitchFamily="18" charset="0"/>
                <a:cs typeface="Times New Roman" pitchFamily="18" charset="0"/>
              </a:rPr>
              <a:t>/ A</a:t>
            </a:r>
          </a:p>
          <a:p>
            <a:pPr hangingPunct="0"/>
            <a:r>
              <a:rPr lang="en-US" sz="2000" dirty="0" smtClean="0">
                <a:solidFill>
                  <a:schemeClr val="bg1"/>
                </a:solidFill>
                <a:latin typeface="Times New Roman" pitchFamily="18" charset="0"/>
                <a:cs typeface="Times New Roman" pitchFamily="18" charset="0"/>
              </a:rPr>
              <a:t>= 0.0454 ×4 / 0.218 m</a:t>
            </a:r>
            <a:r>
              <a:rPr lang="en-US" sz="2000" baseline="30000" dirty="0" smtClean="0">
                <a:solidFill>
                  <a:schemeClr val="bg1"/>
                </a:solidFill>
                <a:latin typeface="Times New Roman" pitchFamily="18" charset="0"/>
                <a:cs typeface="Times New Roman" pitchFamily="18" charset="0"/>
              </a:rPr>
              <a:t>2</a:t>
            </a:r>
            <a:r>
              <a:rPr lang="en-US" sz="2000" dirty="0" smtClean="0">
                <a:solidFill>
                  <a:schemeClr val="bg1"/>
                </a:solidFill>
                <a:latin typeface="Times New Roman" pitchFamily="18" charset="0"/>
                <a:cs typeface="Times New Roman" pitchFamily="18" charset="0"/>
              </a:rPr>
              <a:t> m</a:t>
            </a:r>
            <a:r>
              <a:rPr lang="en-US" sz="2000" baseline="30000" dirty="0" smtClean="0">
                <a:solidFill>
                  <a:schemeClr val="bg1"/>
                </a:solidFill>
                <a:latin typeface="Times New Roman" pitchFamily="18" charset="0"/>
                <a:cs typeface="Times New Roman" pitchFamily="18" charset="0"/>
              </a:rPr>
              <a:t>3</a:t>
            </a:r>
            <a:r>
              <a:rPr lang="en-US" sz="2000" dirty="0" smtClean="0">
                <a:solidFill>
                  <a:schemeClr val="bg1"/>
                </a:solidFill>
                <a:latin typeface="Times New Roman" pitchFamily="18" charset="0"/>
                <a:cs typeface="Times New Roman" pitchFamily="18" charset="0"/>
              </a:rPr>
              <a:t> / min×min×1/ m</a:t>
            </a:r>
            <a:r>
              <a:rPr lang="en-US" sz="2000" baseline="30000" dirty="0" smtClean="0">
                <a:solidFill>
                  <a:schemeClr val="bg1"/>
                </a:solidFill>
                <a:latin typeface="Times New Roman" pitchFamily="18" charset="0"/>
                <a:cs typeface="Times New Roman" pitchFamily="18" charset="0"/>
              </a:rPr>
              <a:t>2</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=0.633027 m</a:t>
            </a:r>
          </a:p>
          <a:p>
            <a:r>
              <a:rPr lang="en-US" sz="2000" dirty="0" smtClean="0">
                <a:solidFill>
                  <a:schemeClr val="bg1"/>
                </a:solidFill>
                <a:latin typeface="Times New Roman" pitchFamily="18" charset="0"/>
                <a:cs typeface="Times New Roman" pitchFamily="18" charset="0"/>
              </a:rPr>
              <a:t> =2.73 ft </a:t>
            </a:r>
          </a:p>
          <a:p>
            <a:r>
              <a:rPr lang="en-US" sz="2000" dirty="0" smtClean="0">
                <a:solidFill>
                  <a:schemeClr val="bg1"/>
                </a:solidFill>
                <a:latin typeface="Times New Roman" pitchFamily="18" charset="0"/>
                <a:cs typeface="Times New Roman" pitchFamily="18" charset="0"/>
              </a:rPr>
              <a:t> L= LL+1.5D+1.5 ft</a:t>
            </a:r>
          </a:p>
          <a:p>
            <a:r>
              <a:rPr lang="en-US" sz="2000" dirty="0" smtClean="0">
                <a:solidFill>
                  <a:schemeClr val="bg1"/>
                </a:solidFill>
                <a:latin typeface="Times New Roman" pitchFamily="18" charset="0"/>
                <a:cs typeface="Times New Roman" pitchFamily="18" charset="0"/>
              </a:rPr>
              <a:t> = 6.875 ft </a:t>
            </a:r>
          </a:p>
          <a:p>
            <a:r>
              <a:rPr lang="en-US" sz="2000" dirty="0" smtClean="0">
                <a:solidFill>
                  <a:schemeClr val="bg1"/>
                </a:solidFill>
                <a:latin typeface="Times New Roman" pitchFamily="18" charset="0"/>
                <a:cs typeface="Times New Roman" pitchFamily="18" charset="0"/>
              </a:rPr>
              <a:t>Minimum length should be 8.5 ft</a:t>
            </a:r>
          </a:p>
          <a:p>
            <a:pPr indent="152400" eaLnBrk="0" fontAlgn="base" hangingPunct="0">
              <a:spcBef>
                <a:spcPct val="0"/>
              </a:spcBef>
              <a:spcAft>
                <a:spcPct val="0"/>
              </a:spcAft>
            </a:pPr>
            <a:endParaRPr lang="en-US" sz="2400" baseline="30000" dirty="0" smtClean="0">
              <a:solidFill>
                <a:schemeClr val="bg1"/>
              </a:solidFill>
              <a:latin typeface="Times New Roman" pitchFamily="18" charset="0"/>
              <a:cs typeface="Times New Roman" pitchFamily="18" charset="0"/>
            </a:endParaRPr>
          </a:p>
          <a:p>
            <a:pPr indent="152400" eaLnBrk="0" fontAlgn="base" hangingPunct="0">
              <a:spcBef>
                <a:spcPct val="0"/>
              </a:spcBef>
              <a:spcAft>
                <a:spcPct val="0"/>
              </a:spcAft>
            </a:pPr>
            <a:r>
              <a:rPr lang="en-US" sz="2000" dirty="0" smtClean="0">
                <a:solidFill>
                  <a:schemeClr val="bg1"/>
                </a:solidFill>
                <a:latin typeface="Times New Roman" pitchFamily="18" charset="0"/>
                <a:cs typeface="Times New Roman" pitchFamily="18" charset="0"/>
              </a:rPr>
              <a:t> </a:t>
            </a:r>
          </a:p>
          <a:p>
            <a:pPr marL="0" marR="0" lvl="0" indent="1524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0" y="304800"/>
            <a:ext cx="6612708"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According to “vertical and horizontal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vap</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liq</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separator design”</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So length is 8.5 ft</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L/D= 8.5/1.75 = 4.85</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L/D &lt; 5 for vertical separator</a:t>
            </a:r>
            <a:r>
              <a:rPr kumimoji="0" lang="en-US" sz="2000" b="0" i="0" u="none" strike="noStrike" cap="none" normalizeH="0" baseline="0" dirty="0" smtClean="0">
                <a:ln>
                  <a:noFill/>
                </a:ln>
                <a:solidFill>
                  <a:schemeClr val="bg1"/>
                </a:solidFill>
                <a:effectLst/>
                <a:latin typeface="Times New Roman" pitchFamily="18" charset="0"/>
                <a:cs typeface="Times New Roman" pitchFamily="18" charset="0"/>
              </a:rPr>
              <a:t> </a:t>
            </a:r>
          </a:p>
        </p:txBody>
      </p:sp>
      <p:graphicFrame>
        <p:nvGraphicFramePr>
          <p:cNvPr id="3" name="Table 2"/>
          <p:cNvGraphicFramePr>
            <a:graphicFrameLocks noGrp="1"/>
          </p:cNvGraphicFramePr>
          <p:nvPr/>
        </p:nvGraphicFramePr>
        <p:xfrm>
          <a:off x="304798" y="1752600"/>
          <a:ext cx="7620001" cy="4709160"/>
        </p:xfrm>
        <a:graphic>
          <a:graphicData uri="http://schemas.openxmlformats.org/drawingml/2006/table">
            <a:tbl>
              <a:tblPr firstRow="1" bandRow="1">
                <a:tableStyleId>{5C22544A-7EE6-4342-B048-85BDC9FD1C3A}</a:tableStyleId>
              </a:tblPr>
              <a:tblGrid>
                <a:gridCol w="2438402"/>
                <a:gridCol w="1524000"/>
                <a:gridCol w="76200"/>
                <a:gridCol w="3505200"/>
                <a:gridCol w="50799"/>
                <a:gridCol w="25400"/>
              </a:tblGrid>
              <a:tr h="326316">
                <a:tc>
                  <a:txBody>
                    <a:bodyPr/>
                    <a:lstStyle/>
                    <a:p>
                      <a:pPr marL="88900" marR="0">
                        <a:lnSpc>
                          <a:spcPct val="115000"/>
                        </a:lnSpc>
                        <a:spcBef>
                          <a:spcPts val="0"/>
                        </a:spcBef>
                        <a:spcAft>
                          <a:spcPts val="0"/>
                        </a:spcAft>
                      </a:pPr>
                      <a:r>
                        <a:rPr lang="en-US" sz="2000" dirty="0" err="1">
                          <a:solidFill>
                            <a:srgbClr val="000000"/>
                          </a:solidFill>
                          <a:latin typeface="Times New Roman"/>
                          <a:ea typeface="Times New Roman"/>
                          <a:cs typeface="Times New Roman"/>
                        </a:rPr>
                        <a:t>Ite</a:t>
                      </a:r>
                      <a:r>
                        <a:rPr lang="en-US" sz="2000" dirty="0">
                          <a:solidFill>
                            <a:srgbClr val="000000"/>
                          </a:solidFill>
                          <a:latin typeface="Times New Roman"/>
                          <a:ea typeface="Times New Roman"/>
                          <a:cs typeface="Times New Roman"/>
                        </a:rPr>
                        <a:t> m</a:t>
                      </a:r>
                      <a:endParaRPr lang="en-US" sz="2000" dirty="0">
                        <a:latin typeface="Calibri"/>
                        <a:ea typeface="Times New Roman"/>
                        <a:cs typeface="Times New Roman"/>
                      </a:endParaRPr>
                    </a:p>
                  </a:txBody>
                  <a:tcPr marL="0" marR="0" marT="0" marB="0" anchor="b"/>
                </a:tc>
                <a:tc gridSpan="2">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hMerge="1">
                  <a:txBody>
                    <a:bodyPr/>
                    <a:lstStyle/>
                    <a:p>
                      <a:endParaRPr lang="en-US"/>
                    </a:p>
                  </a:txBody>
                  <a:tcPr/>
                </a:tc>
                <a:tc gridSpan="3">
                  <a:txBody>
                    <a:bodyPr/>
                    <a:lstStyle/>
                    <a:p>
                      <a:pPr marL="76200" marR="0">
                        <a:lnSpc>
                          <a:spcPct val="115000"/>
                        </a:lnSpc>
                        <a:spcBef>
                          <a:spcPts val="0"/>
                        </a:spcBef>
                        <a:spcAft>
                          <a:spcPts val="0"/>
                        </a:spcAft>
                      </a:pPr>
                      <a:r>
                        <a:rPr lang="en-US" sz="2000" dirty="0" err="1" smtClean="0">
                          <a:solidFill>
                            <a:srgbClr val="000000"/>
                          </a:solidFill>
                          <a:latin typeface="Times New Roman"/>
                          <a:ea typeface="Times New Roman"/>
                          <a:cs typeface="Times New Roman"/>
                        </a:rPr>
                        <a:t>Vapour</a:t>
                      </a:r>
                      <a:r>
                        <a:rPr lang="en-US" sz="2000" baseline="0" dirty="0" smtClean="0">
                          <a:solidFill>
                            <a:srgbClr val="000000"/>
                          </a:solidFill>
                          <a:latin typeface="Times New Roman"/>
                          <a:ea typeface="Times New Roman"/>
                          <a:cs typeface="Times New Roman"/>
                        </a:rPr>
                        <a:t> Liquid </a:t>
                      </a:r>
                      <a:r>
                        <a:rPr lang="en-US" sz="2000" baseline="0" dirty="0" err="1" smtClean="0">
                          <a:solidFill>
                            <a:srgbClr val="000000"/>
                          </a:solidFill>
                          <a:latin typeface="Times New Roman"/>
                          <a:ea typeface="Times New Roman"/>
                          <a:cs typeface="Times New Roman"/>
                        </a:rPr>
                        <a:t>Seperator</a:t>
                      </a:r>
                      <a:endParaRPr lang="en-US" sz="2000" dirty="0">
                        <a:latin typeface="Calibri"/>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r>
              <a:tr h="411480">
                <a:tc>
                  <a:txBody>
                    <a:bodyPr/>
                    <a:lstStyle/>
                    <a:p>
                      <a:pPr marL="88900" marR="0">
                        <a:lnSpc>
                          <a:spcPct val="115000"/>
                        </a:lnSpc>
                        <a:spcBef>
                          <a:spcPts val="0"/>
                        </a:spcBef>
                        <a:spcAft>
                          <a:spcPts val="0"/>
                        </a:spcAft>
                      </a:pPr>
                      <a:r>
                        <a:rPr lang="en-US" sz="2000" dirty="0">
                          <a:solidFill>
                            <a:srgbClr val="000000"/>
                          </a:solidFill>
                          <a:latin typeface="Times New Roman"/>
                          <a:ea typeface="Times New Roman"/>
                          <a:cs typeface="Times New Roman"/>
                        </a:rPr>
                        <a:t>N um b e r o </a:t>
                      </a:r>
                      <a:r>
                        <a:rPr lang="en-US" sz="2000" dirty="0" smtClean="0">
                          <a:solidFill>
                            <a:srgbClr val="000000"/>
                          </a:solidFill>
                          <a:latin typeface="Times New Roman"/>
                          <a:ea typeface="Times New Roman"/>
                          <a:cs typeface="Times New Roman"/>
                        </a:rPr>
                        <a:t>f </a:t>
                      </a:r>
                      <a:r>
                        <a:rPr lang="en-US" sz="2000" baseline="0" dirty="0" smtClean="0">
                          <a:solidFill>
                            <a:srgbClr val="000000"/>
                          </a:solidFill>
                          <a:latin typeface="Times New Roman"/>
                          <a:ea typeface="Times New Roman"/>
                          <a:cs typeface="Times New Roman"/>
                        </a:rPr>
                        <a:t> item</a:t>
                      </a:r>
                      <a:endParaRPr lang="en-US" sz="2000" dirty="0">
                        <a:latin typeface="Calibri"/>
                        <a:ea typeface="Times New Roman"/>
                        <a:cs typeface="Times New Roman"/>
                      </a:endParaRPr>
                    </a:p>
                  </a:txBody>
                  <a:tcPr marL="0" marR="0" marT="0" marB="0" anchor="b"/>
                </a:tc>
                <a:tc gridSpan="2">
                  <a:txBody>
                    <a:bodyPr/>
                    <a:lstStyle/>
                    <a:p>
                      <a:pPr marL="1397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hMerge="1">
                  <a:txBody>
                    <a:bodyPr/>
                    <a:lstStyle/>
                    <a:p>
                      <a:endParaRPr lang="en-US"/>
                    </a:p>
                  </a:txBody>
                  <a:tcPr/>
                </a:tc>
                <a:tc>
                  <a:txBody>
                    <a:bodyPr/>
                    <a:lstStyle/>
                    <a:p>
                      <a:pPr marL="76200" marR="0">
                        <a:lnSpc>
                          <a:spcPct val="115000"/>
                        </a:lnSpc>
                        <a:spcBef>
                          <a:spcPts val="0"/>
                        </a:spcBef>
                        <a:spcAft>
                          <a:spcPts val="0"/>
                        </a:spcAft>
                      </a:pPr>
                      <a:r>
                        <a:rPr lang="en-US" sz="2000" dirty="0">
                          <a:solidFill>
                            <a:srgbClr val="000000"/>
                          </a:solidFill>
                          <a:latin typeface="Times New Roman"/>
                          <a:ea typeface="Times New Roman"/>
                          <a:cs typeface="Times New Roman"/>
                        </a:rPr>
                        <a:t>1</a:t>
                      </a:r>
                      <a:endParaRPr lang="en-US" sz="2000" dirty="0">
                        <a:latin typeface="Calibri"/>
                        <a:ea typeface="Times New Roman"/>
                        <a:cs typeface="Times New Roman"/>
                      </a:endParaRPr>
                    </a:p>
                  </a:txBody>
                  <a:tcPr marL="0" marR="0" marT="0" marB="0" anchor="b"/>
                </a:tc>
                <a:tc gridSpan="2">
                  <a:txBody>
                    <a:bodyPr/>
                    <a:lstStyle/>
                    <a:p>
                      <a:endParaRPr lang="en-US" dirty="0"/>
                    </a:p>
                  </a:txBody>
                  <a:tcPr marL="0" marR="0" marT="0" marB="0" anchor="b"/>
                </a:tc>
                <a:tc hMerge="1">
                  <a:txBody>
                    <a:bodyPr/>
                    <a:lstStyle/>
                    <a:p>
                      <a:endParaRPr lang="en-US"/>
                    </a:p>
                  </a:txBody>
                  <a:tcPr/>
                </a:tc>
              </a:tr>
              <a:tr h="415812">
                <a:tc>
                  <a:txBody>
                    <a:bodyPr/>
                    <a:lstStyle/>
                    <a:p>
                      <a:pPr marL="88900" marR="0">
                        <a:lnSpc>
                          <a:spcPct val="115000"/>
                        </a:lnSpc>
                        <a:spcBef>
                          <a:spcPts val="0"/>
                        </a:spcBef>
                        <a:spcAft>
                          <a:spcPts val="0"/>
                        </a:spcAft>
                      </a:pPr>
                      <a:r>
                        <a:rPr lang="en-US" sz="2000" dirty="0" err="1">
                          <a:solidFill>
                            <a:srgbClr val="000000"/>
                          </a:solidFill>
                          <a:latin typeface="Times New Roman"/>
                          <a:ea typeface="Times New Roman"/>
                          <a:cs typeface="Times New Roman"/>
                        </a:rPr>
                        <a:t>Ite</a:t>
                      </a:r>
                      <a:r>
                        <a:rPr lang="en-US" sz="2000" dirty="0">
                          <a:solidFill>
                            <a:srgbClr val="000000"/>
                          </a:solidFill>
                          <a:latin typeface="Times New Roman"/>
                          <a:ea typeface="Times New Roman"/>
                          <a:cs typeface="Times New Roman"/>
                        </a:rPr>
                        <a:t> m C o de</a:t>
                      </a:r>
                      <a:endParaRPr lang="en-US" sz="2000" dirty="0">
                        <a:latin typeface="Calibri"/>
                        <a:ea typeface="Times New Roman"/>
                        <a:cs typeface="Times New Roman"/>
                      </a:endParaRPr>
                    </a:p>
                  </a:txBody>
                  <a:tcPr marL="0" marR="0" marT="0" marB="0" anchor="b"/>
                </a:tc>
                <a:tc gridSpan="2">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hMerge="1">
                  <a:txBody>
                    <a:bodyPr/>
                    <a:lstStyle/>
                    <a:p>
                      <a:endParaRPr lang="en-US"/>
                    </a:p>
                  </a:txBody>
                  <a:tcPr/>
                </a:tc>
                <a:tc gridSpan="3">
                  <a:txBody>
                    <a:bodyPr/>
                    <a:lstStyle/>
                    <a:p>
                      <a:pPr marL="76200" marR="0">
                        <a:lnSpc>
                          <a:spcPct val="115000"/>
                        </a:lnSpc>
                        <a:spcBef>
                          <a:spcPts val="0"/>
                        </a:spcBef>
                        <a:spcAft>
                          <a:spcPts val="0"/>
                        </a:spcAft>
                      </a:pPr>
                      <a:r>
                        <a:rPr lang="en-US" sz="2000" dirty="0">
                          <a:solidFill>
                            <a:srgbClr val="000000"/>
                          </a:solidFill>
                          <a:latin typeface="Times New Roman"/>
                          <a:ea typeface="Times New Roman"/>
                          <a:cs typeface="Times New Roman"/>
                        </a:rPr>
                        <a:t>V-1 2 0 4</a:t>
                      </a:r>
                      <a:endParaRPr lang="en-US" sz="2000" dirty="0">
                        <a:latin typeface="Calibri"/>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r>
              <a:tr h="415812">
                <a:tc>
                  <a:txBody>
                    <a:bodyPr/>
                    <a:lstStyle/>
                    <a:p>
                      <a:pPr marL="889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Operating</a:t>
                      </a:r>
                      <a:r>
                        <a:rPr lang="en-US" sz="2000" baseline="0" dirty="0" smtClean="0">
                          <a:solidFill>
                            <a:srgbClr val="000000"/>
                          </a:solidFill>
                          <a:latin typeface="Times New Roman"/>
                          <a:ea typeface="Times New Roman"/>
                          <a:cs typeface="Times New Roman"/>
                        </a:rPr>
                        <a:t> temperature</a:t>
                      </a:r>
                      <a:endParaRPr lang="en-US" sz="2000" dirty="0">
                        <a:latin typeface="Calibri"/>
                        <a:ea typeface="Times New Roman"/>
                        <a:cs typeface="Times New Roman"/>
                      </a:endParaRPr>
                    </a:p>
                  </a:txBody>
                  <a:tcPr marL="0" marR="0" marT="0" marB="0" anchor="b"/>
                </a:tc>
                <a:tc gridSpan="4">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solidFill>
                            <a:srgbClr val="000000"/>
                          </a:solidFill>
                          <a:latin typeface="Times New Roman"/>
                          <a:ea typeface="Times New Roman"/>
                          <a:cs typeface="Times New Roman"/>
                        </a:rPr>
                        <a:t>                               62◦C</a:t>
                      </a:r>
                      <a:endParaRPr lang="en-US" sz="2000" dirty="0" smtClean="0">
                        <a:latin typeface="Calibri"/>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marL="0" marR="0" marT="0" marB="0" anchor="b"/>
                </a:tc>
              </a:tr>
              <a:tr h="326316">
                <a:tc>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gridSpan="3">
                  <a:txBody>
                    <a:bodyPr/>
                    <a:lstStyle/>
                    <a:p>
                      <a:endParaRPr lang="en-US"/>
                    </a:p>
                  </a:txBody>
                  <a:tcPr marL="0" marR="0" marT="0" marB="0" anchor="b"/>
                </a:tc>
                <a:tc hMerge="1">
                  <a:txBody>
                    <a:bodyPr/>
                    <a:lstStyle/>
                    <a:p>
                      <a:pPr marL="0" marR="0">
                        <a:lnSpc>
                          <a:spcPct val="115000"/>
                        </a:lnSpc>
                        <a:spcBef>
                          <a:spcPts val="0"/>
                        </a:spcBef>
                        <a:spcAft>
                          <a:spcPts val="0"/>
                        </a:spcAft>
                      </a:pPr>
                      <a:endParaRPr lang="en-US" sz="2000">
                        <a:solidFill>
                          <a:srgbClr val="000000"/>
                        </a:solidFill>
                        <a:latin typeface="Times New Roman"/>
                        <a:ea typeface="Times New Roman"/>
                        <a:cs typeface="Times New Roman"/>
                      </a:endParaRPr>
                    </a:p>
                  </a:txBody>
                  <a:tcPr marL="0" marR="0" marT="0" marB="0" anchor="b"/>
                </a:tc>
                <a:tc hMerge="1">
                  <a:txBody>
                    <a:bodyPr/>
                    <a:lstStyle/>
                    <a:p>
                      <a:endParaRPr lang="en-US"/>
                    </a:p>
                  </a:txBody>
                  <a:tcPr/>
                </a:tc>
                <a:tc>
                  <a:txBody>
                    <a:bodyPr/>
                    <a:lstStyle/>
                    <a:p>
                      <a:endParaRPr lang="en-US"/>
                    </a:p>
                  </a:txBody>
                  <a:tcPr marL="0" marR="0" marT="0" marB="0" anchor="b"/>
                </a:tc>
              </a:tr>
              <a:tr h="415812">
                <a:tc>
                  <a:txBody>
                    <a:bodyPr/>
                    <a:lstStyle/>
                    <a:p>
                      <a:pPr marL="889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Operating</a:t>
                      </a:r>
                      <a:r>
                        <a:rPr lang="en-US" sz="2000" baseline="0" dirty="0" smtClean="0">
                          <a:solidFill>
                            <a:srgbClr val="000000"/>
                          </a:solidFill>
                          <a:latin typeface="Times New Roman"/>
                          <a:ea typeface="Times New Roman"/>
                          <a:cs typeface="Times New Roman"/>
                        </a:rPr>
                        <a:t> pressure</a:t>
                      </a:r>
                      <a:endParaRPr lang="en-US" sz="2000" dirty="0">
                        <a:latin typeface="Calibri"/>
                        <a:ea typeface="Times New Roman"/>
                        <a:cs typeface="Times New Roman"/>
                      </a:endParaRPr>
                    </a:p>
                  </a:txBody>
                  <a:tcPr marL="0" marR="0" marT="0" marB="0" anchor="b"/>
                </a:tc>
                <a:tc>
                  <a:txBody>
                    <a:bodyPr/>
                    <a:lstStyle/>
                    <a:p>
                      <a:pPr marL="762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gridSpan="3">
                  <a:txBody>
                    <a:bodyPr/>
                    <a:lstStyle/>
                    <a:p>
                      <a:pPr marL="762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10atm</a:t>
                      </a:r>
                      <a:endParaRPr lang="en-US" sz="2000" dirty="0">
                        <a:latin typeface="Calibri"/>
                        <a:ea typeface="Times New Roman"/>
                        <a:cs typeface="Times New Roman"/>
                      </a:endParaRPr>
                    </a:p>
                  </a:txBody>
                  <a:tcPr marL="0" marR="0" marT="0" marB="0" anchor="b"/>
                </a:tc>
                <a:tc hMerge="1">
                  <a:txBody>
                    <a:bodyPr/>
                    <a:lstStyle/>
                    <a:p>
                      <a:pPr marL="762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hMerge="1">
                  <a:txBody>
                    <a:bodyPr/>
                    <a:lstStyle/>
                    <a:p>
                      <a:endParaRPr lang="en-US"/>
                    </a:p>
                  </a:txBody>
                  <a:tcPr/>
                </a:tc>
                <a:tc>
                  <a:txBody>
                    <a:bodyPr/>
                    <a:lstStyle/>
                    <a:p>
                      <a:endParaRPr lang="en-US"/>
                    </a:p>
                  </a:txBody>
                  <a:tcPr marL="0" marR="0" marT="0" marB="0" anchor="b"/>
                </a:tc>
              </a:tr>
              <a:tr h="326316">
                <a:tc>
                  <a:txBody>
                    <a:bodyPr/>
                    <a:lstStyle/>
                    <a:p>
                      <a:pPr marL="0" marR="0">
                        <a:lnSpc>
                          <a:spcPct val="115000"/>
                        </a:lnSpc>
                        <a:spcBef>
                          <a:spcPts val="0"/>
                        </a:spcBef>
                        <a:spcAft>
                          <a:spcPts val="0"/>
                        </a:spcAft>
                      </a:pPr>
                      <a:endParaRPr lang="en-US" sz="2000">
                        <a:solidFill>
                          <a:srgbClr val="000000"/>
                        </a:solidFill>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gridSpan="3">
                  <a:txBody>
                    <a:bodyPr/>
                    <a:lstStyle/>
                    <a:p>
                      <a:endParaRPr lang="en-US"/>
                    </a:p>
                  </a:txBody>
                  <a:tcPr marL="0" marR="0" marT="0" marB="0" anchor="b"/>
                </a:tc>
                <a:tc hMerge="1">
                  <a:txBody>
                    <a:bodyPr/>
                    <a:lstStyle/>
                    <a:p>
                      <a:pPr marL="0" marR="0">
                        <a:lnSpc>
                          <a:spcPct val="115000"/>
                        </a:lnSpc>
                        <a:spcBef>
                          <a:spcPts val="0"/>
                        </a:spcBef>
                        <a:spcAft>
                          <a:spcPts val="0"/>
                        </a:spcAft>
                      </a:pPr>
                      <a:endParaRPr lang="en-US" sz="2000">
                        <a:solidFill>
                          <a:srgbClr val="000000"/>
                        </a:solidFill>
                        <a:latin typeface="Times New Roman"/>
                        <a:ea typeface="Times New Roman"/>
                        <a:cs typeface="Times New Roman"/>
                      </a:endParaRPr>
                    </a:p>
                  </a:txBody>
                  <a:tcPr marL="0" marR="0" marT="0" marB="0" anchor="b"/>
                </a:tc>
                <a:tc hMerge="1">
                  <a:txBody>
                    <a:bodyPr/>
                    <a:lstStyle/>
                    <a:p>
                      <a:endParaRPr lang="en-US"/>
                    </a:p>
                  </a:txBody>
                  <a:tcPr/>
                </a:tc>
                <a:tc>
                  <a:txBody>
                    <a:bodyPr/>
                    <a:lstStyle/>
                    <a:p>
                      <a:endParaRPr lang="en-US"/>
                    </a:p>
                  </a:txBody>
                  <a:tcPr marL="0" marR="0" marT="0" marB="0" anchor="b"/>
                </a:tc>
              </a:tr>
              <a:tr h="326316">
                <a:tc>
                  <a:txBody>
                    <a:bodyPr/>
                    <a:lstStyle/>
                    <a:p>
                      <a:pPr marL="88900" marR="0">
                        <a:lnSpc>
                          <a:spcPct val="115000"/>
                        </a:lnSpc>
                        <a:spcBef>
                          <a:spcPts val="0"/>
                        </a:spcBef>
                        <a:spcAft>
                          <a:spcPts val="0"/>
                        </a:spcAft>
                      </a:pPr>
                      <a:r>
                        <a:rPr lang="en-US" sz="2000">
                          <a:solidFill>
                            <a:srgbClr val="000000"/>
                          </a:solidFill>
                          <a:latin typeface="Times New Roman"/>
                          <a:ea typeface="Times New Roman"/>
                          <a:cs typeface="Times New Roman"/>
                        </a:rPr>
                        <a:t>h e igh t</a:t>
                      </a:r>
                      <a:endParaRPr lang="en-US" sz="200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gridSpan="3">
                  <a:txBody>
                    <a:bodyPr/>
                    <a:lstStyle/>
                    <a:p>
                      <a:pPr marL="762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8.5ft</a:t>
                      </a:r>
                      <a:endParaRPr lang="en-US" sz="2000" dirty="0">
                        <a:latin typeface="Calibri"/>
                        <a:ea typeface="Times New Roman"/>
                        <a:cs typeface="Times New Roman"/>
                      </a:endParaRPr>
                    </a:p>
                  </a:txBody>
                  <a:tcPr marL="0" marR="0" marT="0" marB="0" anchor="b"/>
                </a:tc>
                <a:tc hMerge="1">
                  <a:txBody>
                    <a:bodyPr/>
                    <a:lstStyle/>
                    <a:p>
                      <a:pPr marL="762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hMerge="1">
                  <a:txBody>
                    <a:bodyPr/>
                    <a:lstStyle/>
                    <a:p>
                      <a:endParaRPr lang="en-US"/>
                    </a:p>
                  </a:txBody>
                  <a:tcPr/>
                </a:tc>
                <a:tc>
                  <a:txBody>
                    <a:bodyPr/>
                    <a:lstStyle/>
                    <a:p>
                      <a:endParaRPr lang="en-US"/>
                    </a:p>
                  </a:txBody>
                  <a:tcPr marL="0" marR="0" marT="0" marB="0" anchor="b"/>
                </a:tc>
              </a:tr>
              <a:tr h="415812">
                <a:tc>
                  <a:txBody>
                    <a:bodyPr/>
                    <a:lstStyle/>
                    <a:p>
                      <a:pPr marL="88900" marR="0">
                        <a:lnSpc>
                          <a:spcPct val="115000"/>
                        </a:lnSpc>
                        <a:spcBef>
                          <a:spcPts val="0"/>
                        </a:spcBef>
                        <a:spcAft>
                          <a:spcPts val="0"/>
                        </a:spcAft>
                      </a:pPr>
                      <a:r>
                        <a:rPr lang="en-US" sz="2000" dirty="0">
                          <a:solidFill>
                            <a:srgbClr val="000000"/>
                          </a:solidFill>
                          <a:latin typeface="Times New Roman"/>
                          <a:ea typeface="Times New Roman"/>
                          <a:cs typeface="Times New Roman"/>
                        </a:rPr>
                        <a:t>D </a:t>
                      </a:r>
                      <a:r>
                        <a:rPr lang="en-US" sz="2000" dirty="0" err="1">
                          <a:solidFill>
                            <a:srgbClr val="000000"/>
                          </a:solidFill>
                          <a:latin typeface="Times New Roman"/>
                          <a:ea typeface="Times New Roman"/>
                          <a:cs typeface="Times New Roman"/>
                        </a:rPr>
                        <a:t>ia</a:t>
                      </a:r>
                      <a:r>
                        <a:rPr lang="en-US" sz="2000" dirty="0">
                          <a:solidFill>
                            <a:srgbClr val="000000"/>
                          </a:solidFill>
                          <a:latin typeface="Times New Roman"/>
                          <a:ea typeface="Times New Roman"/>
                          <a:cs typeface="Times New Roman"/>
                        </a:rPr>
                        <a:t> m e </a:t>
                      </a:r>
                      <a:r>
                        <a:rPr lang="en-US" sz="2000" dirty="0" err="1">
                          <a:solidFill>
                            <a:srgbClr val="000000"/>
                          </a:solidFill>
                          <a:latin typeface="Times New Roman"/>
                          <a:ea typeface="Times New Roman"/>
                          <a:cs typeface="Times New Roman"/>
                        </a:rPr>
                        <a:t>te</a:t>
                      </a:r>
                      <a:r>
                        <a:rPr lang="en-US" sz="2000" dirty="0">
                          <a:solidFill>
                            <a:srgbClr val="000000"/>
                          </a:solidFill>
                          <a:latin typeface="Times New Roman"/>
                          <a:ea typeface="Times New Roman"/>
                          <a:cs typeface="Times New Roman"/>
                        </a:rPr>
                        <a:t> r</a:t>
                      </a:r>
                      <a:endParaRPr lang="en-US" sz="2000" dirty="0">
                        <a:latin typeface="Calibri"/>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gridSpan="3">
                  <a:txBody>
                    <a:bodyPr/>
                    <a:lstStyle/>
                    <a:p>
                      <a:pPr marL="762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1.75ft</a:t>
                      </a:r>
                      <a:endParaRPr lang="en-US" sz="2000" dirty="0">
                        <a:latin typeface="Calibri"/>
                        <a:ea typeface="Times New Roman"/>
                        <a:cs typeface="Times New Roman"/>
                      </a:endParaRPr>
                    </a:p>
                  </a:txBody>
                  <a:tcPr marL="0" marR="0" marT="0" marB="0" anchor="b"/>
                </a:tc>
                <a:tc hMerge="1">
                  <a:txBody>
                    <a:bodyPr/>
                    <a:lstStyle/>
                    <a:p>
                      <a:pPr marL="762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hMerge="1">
                  <a:txBody>
                    <a:bodyPr/>
                    <a:lstStyle/>
                    <a:p>
                      <a:endParaRPr lang="en-US"/>
                    </a:p>
                  </a:txBody>
                  <a:tcPr/>
                </a:tc>
                <a:tc>
                  <a:txBody>
                    <a:bodyPr/>
                    <a:lstStyle/>
                    <a:p>
                      <a:endParaRPr lang="en-US"/>
                    </a:p>
                  </a:txBody>
                  <a:tcPr marL="0" marR="0" marT="0" marB="0" anchor="b"/>
                </a:tc>
              </a:tr>
              <a:tr h="326316">
                <a:tc gridSpan="2">
                  <a:txBody>
                    <a:bodyPr/>
                    <a:lstStyle/>
                    <a:p>
                      <a:pPr marL="88900" marR="0">
                        <a:lnSpc>
                          <a:spcPct val="115000"/>
                        </a:lnSpc>
                        <a:spcBef>
                          <a:spcPts val="0"/>
                        </a:spcBef>
                        <a:spcAft>
                          <a:spcPts val="0"/>
                        </a:spcAft>
                      </a:pPr>
                      <a:r>
                        <a:rPr lang="en-US" sz="2000" b="1" dirty="0" err="1" smtClean="0">
                          <a:solidFill>
                            <a:srgbClr val="000000"/>
                          </a:solidFill>
                          <a:latin typeface="Times New Roman"/>
                          <a:ea typeface="Times New Roman"/>
                          <a:cs typeface="Times New Roman"/>
                        </a:rPr>
                        <a:t>Vortexbreaker</a:t>
                      </a:r>
                      <a:endParaRPr lang="en-US" sz="2000" dirty="0">
                        <a:latin typeface="Calibri"/>
                        <a:ea typeface="Times New Roman"/>
                        <a:cs typeface="Times New Roman"/>
                      </a:endParaRPr>
                    </a:p>
                  </a:txBody>
                  <a:tcPr marL="0" marR="0" marT="0" marB="0" anchor="b"/>
                </a:tc>
                <a:tc hMerge="1">
                  <a:txBody>
                    <a:bodyPr/>
                    <a:lstStyle/>
                    <a:p>
                      <a:endParaRPr lang="en-US"/>
                    </a:p>
                  </a:txBody>
                  <a:tcPr/>
                </a:tc>
                <a:tc gridSpan="4">
                  <a:txBody>
                    <a:bodyPr/>
                    <a:lstStyle/>
                    <a:p>
                      <a:pPr marL="762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Radial</a:t>
                      </a:r>
                      <a:r>
                        <a:rPr lang="en-US" sz="2000" baseline="0" dirty="0" smtClean="0">
                          <a:solidFill>
                            <a:srgbClr val="000000"/>
                          </a:solidFill>
                          <a:latin typeface="Times New Roman"/>
                          <a:ea typeface="Times New Roman"/>
                          <a:cs typeface="Times New Roman"/>
                        </a:rPr>
                        <a:t> vane vortex breaker</a:t>
                      </a:r>
                      <a:endParaRPr lang="en-US" sz="2000" dirty="0">
                        <a:latin typeface="Calibri"/>
                        <a:ea typeface="Times New Roman"/>
                        <a:cs typeface="Times New Roman"/>
                      </a:endParaRPr>
                    </a:p>
                  </a:txBody>
                  <a:tcPr marL="0" marR="0" marT="0" marB="0" anchor="b"/>
                </a:tc>
                <a:tc hMerge="1">
                  <a:txBody>
                    <a:bodyPr/>
                    <a:lstStyle/>
                    <a:p>
                      <a:pPr marL="76200" marR="0">
                        <a:lnSpc>
                          <a:spcPct val="115000"/>
                        </a:lnSpc>
                        <a:spcBef>
                          <a:spcPts val="0"/>
                        </a:spcBef>
                        <a:spcAft>
                          <a:spcPts val="0"/>
                        </a:spcAft>
                      </a:pPr>
                      <a:endParaRPr lang="en-US" sz="2000" dirty="0">
                        <a:latin typeface="Calibri"/>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r>
              <a:tr h="466020">
                <a:tc gridSpan="6">
                  <a:txBody>
                    <a:bodyPr/>
                    <a:lstStyle/>
                    <a:p>
                      <a:pPr marL="0" marR="0">
                        <a:lnSpc>
                          <a:spcPct val="115000"/>
                        </a:lnSpc>
                        <a:spcBef>
                          <a:spcPts val="0"/>
                        </a:spcBef>
                        <a:spcAft>
                          <a:spcPts val="0"/>
                        </a:spcAft>
                      </a:pPr>
                      <a:endParaRPr lang="en-US" sz="2000" dirty="0">
                        <a:solidFill>
                          <a:srgbClr val="000000"/>
                        </a:solidFill>
                        <a:latin typeface="Times New Roman"/>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5812">
                <a:tc gridSpan="6">
                  <a:txBody>
                    <a:bodyPr/>
                    <a:lstStyle/>
                    <a:p>
                      <a:pPr marL="88900" marR="0">
                        <a:lnSpc>
                          <a:spcPct val="115000"/>
                        </a:lnSpc>
                        <a:spcBef>
                          <a:spcPts val="0"/>
                        </a:spcBef>
                        <a:spcAft>
                          <a:spcPts val="0"/>
                        </a:spcAft>
                      </a:pPr>
                      <a:r>
                        <a:rPr lang="en-US" sz="2000" dirty="0" smtClean="0">
                          <a:solidFill>
                            <a:srgbClr val="000000"/>
                          </a:solidFill>
                          <a:latin typeface="Times New Roman"/>
                          <a:ea typeface="Times New Roman"/>
                          <a:cs typeface="Times New Roman"/>
                        </a:rPr>
                        <a:t>MATERIAL</a:t>
                      </a:r>
                      <a:r>
                        <a:rPr lang="en-US" sz="2000" baseline="0" dirty="0" smtClean="0">
                          <a:solidFill>
                            <a:srgbClr val="000000"/>
                          </a:solidFill>
                          <a:latin typeface="Times New Roman"/>
                          <a:ea typeface="Times New Roman"/>
                          <a:cs typeface="Times New Roman"/>
                        </a:rPr>
                        <a:t> OF CONSTRUCTION         Carbon steel</a:t>
                      </a:r>
                      <a:endParaRPr lang="en-US" sz="2000" dirty="0">
                        <a:latin typeface="Calibri"/>
                        <a:ea typeface="Times New Roman"/>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myhomeworkhelp.com/wp-content/uploads/2013/04/economics-images.jpg"/>
          <p:cNvPicPr>
            <a:picLocks noChangeAspect="1" noChangeArrowheads="1"/>
          </p:cNvPicPr>
          <p:nvPr/>
        </p:nvPicPr>
        <p:blipFill>
          <a:blip r:embed="rId2" cstate="print"/>
          <a:srcRect/>
          <a:stretch>
            <a:fillRect/>
          </a:stretch>
        </p:blipFill>
        <p:spPr bwMode="auto">
          <a:xfrm>
            <a:off x="683568" y="533400"/>
            <a:ext cx="7776864" cy="577592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85800"/>
            <a:ext cx="8458200" cy="400110"/>
          </a:xfrm>
          <a:prstGeom prst="rect">
            <a:avLst/>
          </a:prstGeom>
        </p:spPr>
        <p:txBody>
          <a:bodyPr wrap="square">
            <a:spAutoFit/>
          </a:bodyPr>
          <a:lstStyle/>
          <a:p>
            <a:endParaRPr lang="en-US" sz="2000" dirty="0"/>
          </a:p>
        </p:txBody>
      </p:sp>
      <p:sp>
        <p:nvSpPr>
          <p:cNvPr id="6" name="Rectangle 5"/>
          <p:cNvSpPr/>
          <p:nvPr/>
        </p:nvSpPr>
        <p:spPr>
          <a:xfrm>
            <a:off x="304800" y="1295400"/>
            <a:ext cx="8229600" cy="7478970"/>
          </a:xfrm>
          <a:prstGeom prst="rect">
            <a:avLst/>
          </a:prstGeom>
        </p:spPr>
        <p:txBody>
          <a:bodyPr wrap="square">
            <a:spAutoFit/>
          </a:bodyPr>
          <a:lstStyle/>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The total cost of the plant ready for start-up and the cost paid to the contractors. It includes the cost of :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marL="456980" indent="-456980" algn="just" fontAlgn="auto">
              <a:spcBef>
                <a:spcPts val="0"/>
              </a:spcBef>
              <a:spcAft>
                <a:spcPts val="0"/>
              </a:spcAft>
              <a:buFontTx/>
              <a:buAutoNum type="arabicPeriod"/>
              <a:defRPr/>
            </a:pPr>
            <a:r>
              <a:rPr lang="en-IN" sz="2400" dirty="0" smtClean="0">
                <a:solidFill>
                  <a:schemeClr val="bg1">
                    <a:lumMod val="95000"/>
                    <a:lumOff val="5000"/>
                  </a:schemeClr>
                </a:solidFill>
                <a:latin typeface="Times New Roman" pitchFamily="18" charset="0"/>
                <a:cs typeface="Times New Roman" pitchFamily="18" charset="0"/>
              </a:rPr>
              <a:t>Design , engineering and construction supervision. </a:t>
            </a:r>
          </a:p>
          <a:p>
            <a:pPr marL="456980" indent="-456980"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2. Equipment and their installation, piping, instrumentation   and control systems.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3. Buildings and structures.</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a:defRPr/>
            </a:pPr>
            <a:r>
              <a:rPr lang="en-IN" sz="2400" dirty="0" smtClean="0">
                <a:solidFill>
                  <a:schemeClr val="bg1">
                    <a:lumMod val="95000"/>
                    <a:lumOff val="5000"/>
                  </a:schemeClr>
                </a:solidFill>
                <a:latin typeface="Times New Roman" pitchFamily="18" charset="0"/>
                <a:cs typeface="Times New Roman" pitchFamily="18" charset="0"/>
              </a:rPr>
              <a:t>4. Auxiliary facilities, such as utilities, land and civil engineering work. </a:t>
            </a:r>
          </a:p>
          <a:p>
            <a:pPr algn="jus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a:defRPr/>
            </a:pPr>
            <a:r>
              <a:rPr lang="en-IN" sz="2400" dirty="0" smtClean="0">
                <a:solidFill>
                  <a:schemeClr val="bg1">
                    <a:lumMod val="95000"/>
                    <a:lumOff val="5000"/>
                  </a:schemeClr>
                </a:solidFill>
                <a:latin typeface="Times New Roman" pitchFamily="18" charset="0"/>
                <a:cs typeface="Times New Roman" pitchFamily="18" charset="0"/>
              </a:rPr>
              <a:t>It is a once-only cost that is not recovered at the end of the project life, other than the scrap value</a:t>
            </a:r>
          </a:p>
          <a:p>
            <a:pPr algn="just" fontAlgn="auto">
              <a:spcBef>
                <a:spcPts val="0"/>
              </a:spcBef>
              <a:spcAft>
                <a:spcPts val="0"/>
              </a:spcAft>
              <a:defRPr/>
            </a:pPr>
            <a:endParaRPr lang="en-IN" sz="2400" dirty="0" smtClean="0">
              <a:latin typeface="Times New Roman" pitchFamily="18" charset="0"/>
              <a:cs typeface="Times New Roman" pitchFamily="18" charset="0"/>
            </a:endParaRPr>
          </a:p>
          <a:p>
            <a:pPr algn="just" fontAlgn="auto">
              <a:spcBef>
                <a:spcPts val="0"/>
              </a:spcBef>
              <a:spcAft>
                <a:spcPts val="0"/>
              </a:spcAft>
              <a:defRPr/>
            </a:pPr>
            <a:endParaRPr lang="en-IN" sz="2400" dirty="0" smtClean="0">
              <a:latin typeface="Times New Roman" pitchFamily="18" charset="0"/>
              <a:cs typeface="Times New Roman" pitchFamily="18" charset="0"/>
            </a:endParaRPr>
          </a:p>
          <a:p>
            <a:pPr algn="just" fontAlgn="auto">
              <a:spcBef>
                <a:spcPts val="0"/>
              </a:spcBef>
              <a:spcAft>
                <a:spcPts val="0"/>
              </a:spcAft>
              <a:defRPr/>
            </a:pPr>
            <a:endParaRPr lang="en-IN" sz="2400" dirty="0" smtClean="0">
              <a:latin typeface="Times New Roman" pitchFamily="18" charset="0"/>
              <a:cs typeface="Times New Roman" pitchFamily="18" charset="0"/>
            </a:endParaRPr>
          </a:p>
          <a:p>
            <a:pPr algn="just" fontAlgn="auto">
              <a:spcBef>
                <a:spcPts val="0"/>
              </a:spcBef>
              <a:spcAft>
                <a:spcPts val="0"/>
              </a:spcAft>
              <a:defRPr/>
            </a:pPr>
            <a:endParaRPr lang="en-IN" sz="2400" dirty="0" smtClean="0">
              <a:latin typeface="Times New Roman" pitchFamily="18" charset="0"/>
              <a:cs typeface="Times New Roman" pitchFamily="18" charset="0"/>
            </a:endParaRPr>
          </a:p>
          <a:p>
            <a:pPr algn="just" fontAlgn="auto">
              <a:spcBef>
                <a:spcPts val="0"/>
              </a:spcBef>
              <a:spcAft>
                <a:spcPts val="0"/>
              </a:spcAft>
              <a:defRPr/>
            </a:pPr>
            <a:r>
              <a:rPr lang="en-IN" sz="2400" dirty="0" smtClean="0">
                <a:latin typeface="Times New Roman" pitchFamily="18" charset="0"/>
                <a:cs typeface="Times New Roman" pitchFamily="18" charset="0"/>
              </a:rPr>
              <a:t> </a:t>
            </a:r>
            <a:endParaRPr lang="en-US" sz="2400" dirty="0"/>
          </a:p>
        </p:txBody>
      </p:sp>
      <p:sp>
        <p:nvSpPr>
          <p:cNvPr id="7" name="Rectangle 6"/>
          <p:cNvSpPr/>
          <p:nvPr/>
        </p:nvSpPr>
        <p:spPr>
          <a:xfrm>
            <a:off x="1905000" y="304800"/>
            <a:ext cx="4800600" cy="9906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COST ESTIMATION </a:t>
            </a:r>
          </a:p>
          <a:p>
            <a:pPr algn="ctr"/>
            <a:r>
              <a:rPr lang="en-US" sz="2400" dirty="0" smtClean="0"/>
              <a:t>FIXED CAPITAL</a:t>
            </a:r>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87025"/>
            <a:ext cx="8077200" cy="6370975"/>
          </a:xfrm>
          <a:prstGeom prst="rect">
            <a:avLst/>
          </a:prstGeom>
        </p:spPr>
        <p:txBody>
          <a:bodyPr wrap="square">
            <a:spAutoFit/>
          </a:bodyPr>
          <a:lstStyle/>
          <a:p>
            <a:pPr algn="just" fontAlgn="auto">
              <a:spcBef>
                <a:spcPts val="0"/>
              </a:spcBef>
              <a:spcAft>
                <a:spcPts val="0"/>
              </a:spcAft>
              <a:defRPr/>
            </a:pPr>
            <a:endParaRPr lang="en-IN" sz="2400" dirty="0" smtClean="0">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Working capital is the additional investment above the fixed capital, to start the plant and operate it to the point when income is earned. It includes the cost of :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US" sz="2400" dirty="0" smtClean="0">
                <a:solidFill>
                  <a:schemeClr val="bg1">
                    <a:lumMod val="95000"/>
                    <a:lumOff val="5000"/>
                  </a:schemeClr>
                </a:solidFill>
                <a:latin typeface="Times New Roman" pitchFamily="18" charset="0"/>
                <a:cs typeface="Times New Roman" pitchFamily="18" charset="0"/>
              </a:rPr>
              <a:t>1.Start up and </a:t>
            </a:r>
            <a:r>
              <a:rPr lang="en-IN" sz="2400" dirty="0" smtClean="0">
                <a:solidFill>
                  <a:schemeClr val="bg1">
                    <a:lumMod val="95000"/>
                    <a:lumOff val="5000"/>
                  </a:schemeClr>
                </a:solidFill>
                <a:latin typeface="Times New Roman" pitchFamily="18" charset="0"/>
                <a:cs typeface="Times New Roman" pitchFamily="18" charset="0"/>
              </a:rPr>
              <a:t>initial catalyst charges.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2. Raw materials, intermediates in the process and finished product inventories.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3. Funds to cover outstanding accounts from customers.</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Most of the working capital is recovered at the end of the project.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Total investment of a project = Fixed capital </a:t>
            </a:r>
            <a:br>
              <a:rPr lang="en-IN" sz="2400" dirty="0" smtClean="0">
                <a:solidFill>
                  <a:schemeClr val="bg1">
                    <a:lumMod val="95000"/>
                    <a:lumOff val="5000"/>
                  </a:schemeClr>
                </a:solidFill>
                <a:latin typeface="Times New Roman" pitchFamily="18" charset="0"/>
                <a:cs typeface="Times New Roman" pitchFamily="18" charset="0"/>
              </a:rPr>
            </a:br>
            <a:r>
              <a:rPr lang="en-IN" sz="2400" dirty="0" smtClean="0">
                <a:solidFill>
                  <a:schemeClr val="bg1">
                    <a:lumMod val="95000"/>
                    <a:lumOff val="5000"/>
                  </a:schemeClr>
                </a:solidFill>
                <a:latin typeface="Times New Roman" pitchFamily="18" charset="0"/>
                <a:cs typeface="Times New Roman" pitchFamily="18" charset="0"/>
              </a:rPr>
              <a:t>+working capital. </a:t>
            </a:r>
            <a:endParaRPr lang="en-US" sz="2400" dirty="0">
              <a:solidFill>
                <a:schemeClr val="bg1">
                  <a:lumMod val="95000"/>
                  <a:lumOff val="5000"/>
                </a:schemeClr>
              </a:solidFill>
            </a:endParaRPr>
          </a:p>
        </p:txBody>
      </p:sp>
      <p:sp>
        <p:nvSpPr>
          <p:cNvPr id="3" name="Rectangle 2"/>
          <p:cNvSpPr/>
          <p:nvPr/>
        </p:nvSpPr>
        <p:spPr>
          <a:xfrm>
            <a:off x="3048000" y="152400"/>
            <a:ext cx="3581400" cy="762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WORKING CAPTIAL</a:t>
            </a:r>
            <a:endParaRPr 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normAutofit/>
          </a:bodyPr>
          <a:lstStyle/>
          <a:p>
            <a:pPr algn="ctr" fontAlgn="auto">
              <a:spcBef>
                <a:spcPts val="0"/>
              </a:spcBef>
              <a:spcAft>
                <a:spcPts val="0"/>
              </a:spcAft>
              <a:defRPr/>
            </a:pPr>
            <a:r>
              <a:rPr lang="en-IN" sz="2800" b="1" dirty="0" smtClean="0">
                <a:solidFill>
                  <a:schemeClr val="accent6">
                    <a:lumMod val="75000"/>
                  </a:schemeClr>
                </a:solidFill>
                <a:latin typeface="Times New Roman" pitchFamily="18" charset="0"/>
                <a:cs typeface="Times New Roman" pitchFamily="18" charset="0"/>
              </a:rPr>
              <a:t>ESTIMATION OF OPERATING COSTS </a:t>
            </a:r>
          </a:p>
          <a:p>
            <a:pPr fontAlgn="auto">
              <a:spcBef>
                <a:spcPts val="0"/>
              </a:spcBef>
              <a:spcAft>
                <a:spcPts val="0"/>
              </a:spcAft>
              <a:defRPr/>
            </a:pPr>
            <a:endParaRPr lang="en-IN" sz="1800" dirty="0" smtClean="0">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The cost of producing a chemical product will include the items listed below.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They are divided into two groups.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marL="456980" indent="-456980" algn="just" fontAlgn="auto">
              <a:spcBef>
                <a:spcPts val="0"/>
              </a:spcBef>
              <a:spcAft>
                <a:spcPts val="0"/>
              </a:spcAft>
              <a:buNone/>
              <a:defRPr/>
            </a:pPr>
            <a:r>
              <a:rPr lang="en-IN" sz="2400" dirty="0" smtClean="0">
                <a:solidFill>
                  <a:schemeClr val="bg1">
                    <a:lumMod val="95000"/>
                    <a:lumOff val="5000"/>
                  </a:schemeClr>
                </a:solidFill>
                <a:latin typeface="Times New Roman" pitchFamily="18" charset="0"/>
                <a:cs typeface="Times New Roman" pitchFamily="18" charset="0"/>
              </a:rPr>
              <a:t>1.Fixed operating costs: costs that do not vary with production rate. These are the bills that have to be paid whatever the quantity produced. </a:t>
            </a:r>
          </a:p>
          <a:p>
            <a:pPr marL="456980" indent="-456980"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marL="456980" indent="-456980" algn="just" fontAlgn="auto">
              <a:spcBef>
                <a:spcPts val="0"/>
              </a:spcBef>
              <a:spcAft>
                <a:spcPts val="0"/>
              </a:spcAft>
              <a:buNone/>
              <a:defRPr/>
            </a:pPr>
            <a:r>
              <a:rPr lang="en-IN" sz="2400" dirty="0" smtClean="0">
                <a:solidFill>
                  <a:schemeClr val="bg1">
                    <a:lumMod val="95000"/>
                    <a:lumOff val="5000"/>
                  </a:schemeClr>
                </a:solidFill>
                <a:latin typeface="Times New Roman" pitchFamily="18" charset="0"/>
                <a:cs typeface="Times New Roman" pitchFamily="18" charset="0"/>
              </a:rPr>
              <a:t>2.Variable operating costs: costs that are dependent on the amount of product produced. </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077200" cy="5562600"/>
          </a:xfrm>
        </p:spPr>
        <p:txBody>
          <a:bodyPr>
            <a:normAutofit fontScale="25000" lnSpcReduction="20000"/>
          </a:bodyPr>
          <a:lstStyle/>
          <a:p>
            <a:pPr algn="ctr" fontAlgn="auto">
              <a:spcBef>
                <a:spcPts val="0"/>
              </a:spcBef>
              <a:spcAft>
                <a:spcPts val="0"/>
              </a:spcAft>
              <a:defRPr/>
            </a:pPr>
            <a:endParaRPr lang="en-IN" sz="2400" b="1" dirty="0" smtClean="0">
              <a:solidFill>
                <a:schemeClr val="accent2">
                  <a:lumMod val="75000"/>
                </a:schemeClr>
              </a:solidFill>
              <a:latin typeface="Times New Roman" pitchFamily="18" charset="0"/>
              <a:cs typeface="Times New Roman" pitchFamily="18" charset="0"/>
            </a:endParaRPr>
          </a:p>
          <a:p>
            <a:pPr algn="ctr" fontAlgn="auto">
              <a:spcBef>
                <a:spcPts val="0"/>
              </a:spcBef>
              <a:spcAft>
                <a:spcPts val="0"/>
              </a:spcAft>
              <a:defRPr/>
            </a:pPr>
            <a:r>
              <a:rPr lang="en-IN" sz="7200" b="1" dirty="0" smtClean="0">
                <a:solidFill>
                  <a:schemeClr val="accent2">
                    <a:lumMod val="75000"/>
                  </a:schemeClr>
                </a:solidFill>
                <a:latin typeface="Times New Roman" pitchFamily="18" charset="0"/>
                <a:cs typeface="Times New Roman" pitchFamily="18" charset="0"/>
              </a:rPr>
              <a:t>FIXED COSTS</a:t>
            </a:r>
          </a:p>
          <a:p>
            <a:pPr algn="ctr" fontAlgn="auto">
              <a:spcBef>
                <a:spcPts val="0"/>
              </a:spcBef>
              <a:spcAft>
                <a:spcPts val="0"/>
              </a:spcAft>
              <a:defRPr/>
            </a:pPr>
            <a:endParaRPr lang="en-IN" sz="8000" b="1" dirty="0" smtClean="0">
              <a:solidFill>
                <a:schemeClr val="bg1">
                  <a:lumMod val="95000"/>
                  <a:lumOff val="5000"/>
                </a:schemeClr>
              </a:solidFill>
              <a:latin typeface="Times New Roman" pitchFamily="18" charset="0"/>
              <a:cs typeface="Times New Roman" pitchFamily="18" charset="0"/>
            </a:endParaRPr>
          </a:p>
          <a:p>
            <a:pPr marL="456980" indent="-456980" algn="just" fontAlgn="auto">
              <a:spcBef>
                <a:spcPts val="0"/>
              </a:spcBef>
              <a:spcAft>
                <a:spcPts val="0"/>
              </a:spcAft>
              <a:buNone/>
              <a:defRPr/>
            </a:pPr>
            <a:r>
              <a:rPr lang="en-IN" sz="8000" dirty="0" smtClean="0">
                <a:solidFill>
                  <a:schemeClr val="bg1">
                    <a:lumMod val="95000"/>
                    <a:lumOff val="5000"/>
                  </a:schemeClr>
                </a:solidFill>
                <a:latin typeface="Times New Roman" pitchFamily="18" charset="0"/>
                <a:cs typeface="Times New Roman" pitchFamily="18" charset="0"/>
              </a:rPr>
              <a:t>     1.Maintenance (labour and materials). </a:t>
            </a:r>
          </a:p>
          <a:p>
            <a:pPr marL="456980" indent="-456980" algn="just" fontAlgn="auto">
              <a:spcBef>
                <a:spcPts val="0"/>
              </a:spcBef>
              <a:spcAft>
                <a:spcPts val="0"/>
              </a:spcAft>
              <a:defRPr/>
            </a:pPr>
            <a:endParaRPr lang="en-IN" sz="80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8000" dirty="0" smtClean="0">
                <a:solidFill>
                  <a:schemeClr val="bg1">
                    <a:lumMod val="95000"/>
                    <a:lumOff val="5000"/>
                  </a:schemeClr>
                </a:solidFill>
                <a:latin typeface="Times New Roman" pitchFamily="18" charset="0"/>
                <a:cs typeface="Times New Roman" pitchFamily="18" charset="0"/>
              </a:rPr>
              <a:t>2. Operating labour. </a:t>
            </a:r>
          </a:p>
          <a:p>
            <a:pPr algn="just" fontAlgn="auto">
              <a:spcBef>
                <a:spcPts val="0"/>
              </a:spcBef>
              <a:spcAft>
                <a:spcPts val="0"/>
              </a:spcAft>
              <a:defRPr/>
            </a:pPr>
            <a:endParaRPr lang="en-IN" sz="80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8000" dirty="0" smtClean="0">
                <a:solidFill>
                  <a:schemeClr val="bg1">
                    <a:lumMod val="95000"/>
                    <a:lumOff val="5000"/>
                  </a:schemeClr>
                </a:solidFill>
                <a:latin typeface="Times New Roman" pitchFamily="18" charset="0"/>
                <a:cs typeface="Times New Roman" pitchFamily="18" charset="0"/>
              </a:rPr>
              <a:t>3. Laboratory costs. </a:t>
            </a:r>
          </a:p>
          <a:p>
            <a:pPr algn="just" fontAlgn="auto">
              <a:spcBef>
                <a:spcPts val="0"/>
              </a:spcBef>
              <a:spcAft>
                <a:spcPts val="0"/>
              </a:spcAft>
              <a:defRPr/>
            </a:pPr>
            <a:endParaRPr lang="en-IN" sz="80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8000" dirty="0" smtClean="0">
                <a:solidFill>
                  <a:schemeClr val="bg1">
                    <a:lumMod val="95000"/>
                    <a:lumOff val="5000"/>
                  </a:schemeClr>
                </a:solidFill>
                <a:latin typeface="Times New Roman" pitchFamily="18" charset="0"/>
                <a:cs typeface="Times New Roman" pitchFamily="18" charset="0"/>
              </a:rPr>
              <a:t>4. Supervision. </a:t>
            </a:r>
          </a:p>
          <a:p>
            <a:pPr algn="just" fontAlgn="auto">
              <a:spcBef>
                <a:spcPts val="0"/>
              </a:spcBef>
              <a:spcAft>
                <a:spcPts val="0"/>
              </a:spcAft>
              <a:defRPr/>
            </a:pPr>
            <a:endParaRPr lang="en-IN" sz="8000" dirty="0" smtClean="0">
              <a:solidFill>
                <a:schemeClr val="bg1">
                  <a:lumMod val="95000"/>
                  <a:lumOff val="5000"/>
                </a:schemeClr>
              </a:solidFill>
              <a:latin typeface="Times New Roman" pitchFamily="18" charset="0"/>
              <a:cs typeface="Times New Roman" pitchFamily="18" charset="0"/>
            </a:endParaRPr>
          </a:p>
          <a:p>
            <a:pPr algn="just"/>
            <a:r>
              <a:rPr lang="en-IN" sz="8000" dirty="0" smtClean="0">
                <a:solidFill>
                  <a:schemeClr val="bg1">
                    <a:lumMod val="95000"/>
                    <a:lumOff val="5000"/>
                  </a:schemeClr>
                </a:solidFill>
                <a:latin typeface="Times New Roman" pitchFamily="18" charset="0"/>
                <a:cs typeface="Times New Roman" pitchFamily="18" charset="0"/>
              </a:rPr>
              <a:t>5. Plant overheads. </a:t>
            </a:r>
          </a:p>
          <a:p>
            <a:pPr algn="just"/>
            <a:endParaRPr lang="en-IN" sz="8000" dirty="0" smtClean="0">
              <a:solidFill>
                <a:schemeClr val="bg1">
                  <a:lumMod val="95000"/>
                  <a:lumOff val="5000"/>
                </a:schemeClr>
              </a:solidFill>
              <a:latin typeface="Times New Roman" pitchFamily="18" charset="0"/>
              <a:cs typeface="Times New Roman" pitchFamily="18" charset="0"/>
            </a:endParaRPr>
          </a:p>
          <a:p>
            <a:pPr algn="just"/>
            <a:r>
              <a:rPr lang="en-IN" sz="8000" dirty="0" smtClean="0">
                <a:solidFill>
                  <a:schemeClr val="bg1">
                    <a:lumMod val="95000"/>
                    <a:lumOff val="5000"/>
                  </a:schemeClr>
                </a:solidFill>
                <a:latin typeface="Times New Roman" pitchFamily="18" charset="0"/>
                <a:cs typeface="Times New Roman" pitchFamily="18" charset="0"/>
              </a:rPr>
              <a:t>6. Capital charges. </a:t>
            </a:r>
          </a:p>
          <a:p>
            <a:pPr algn="just"/>
            <a:endParaRPr lang="en-IN" sz="8000" dirty="0" smtClean="0">
              <a:solidFill>
                <a:schemeClr val="bg1">
                  <a:lumMod val="95000"/>
                  <a:lumOff val="5000"/>
                </a:schemeClr>
              </a:solidFill>
              <a:latin typeface="Times New Roman" pitchFamily="18" charset="0"/>
              <a:cs typeface="Times New Roman" pitchFamily="18" charset="0"/>
            </a:endParaRPr>
          </a:p>
          <a:p>
            <a:pPr algn="just"/>
            <a:r>
              <a:rPr lang="en-IN" sz="8000" dirty="0" smtClean="0">
                <a:solidFill>
                  <a:schemeClr val="bg1">
                    <a:lumMod val="95000"/>
                    <a:lumOff val="5000"/>
                  </a:schemeClr>
                </a:solidFill>
                <a:latin typeface="Times New Roman" pitchFamily="18" charset="0"/>
                <a:cs typeface="Times New Roman" pitchFamily="18" charset="0"/>
              </a:rPr>
              <a:t>7. Rates (and any other local taxes). </a:t>
            </a:r>
          </a:p>
          <a:p>
            <a:pPr algn="just"/>
            <a:endParaRPr lang="en-IN" sz="8000" dirty="0" smtClean="0">
              <a:solidFill>
                <a:schemeClr val="bg1">
                  <a:lumMod val="95000"/>
                  <a:lumOff val="5000"/>
                </a:schemeClr>
              </a:solidFill>
              <a:latin typeface="Times New Roman" pitchFamily="18" charset="0"/>
              <a:cs typeface="Times New Roman" pitchFamily="18" charset="0"/>
            </a:endParaRPr>
          </a:p>
          <a:p>
            <a:pPr algn="just"/>
            <a:r>
              <a:rPr lang="en-IN" sz="8000" dirty="0" smtClean="0">
                <a:solidFill>
                  <a:schemeClr val="bg1">
                    <a:lumMod val="95000"/>
                    <a:lumOff val="5000"/>
                  </a:schemeClr>
                </a:solidFill>
                <a:latin typeface="Times New Roman" pitchFamily="18" charset="0"/>
                <a:cs typeface="Times New Roman" pitchFamily="18" charset="0"/>
              </a:rPr>
              <a:t>8. Insurance. </a:t>
            </a:r>
          </a:p>
          <a:p>
            <a:pPr algn="just"/>
            <a:endParaRPr lang="en-IN" sz="8000" dirty="0" smtClean="0">
              <a:solidFill>
                <a:schemeClr val="bg1">
                  <a:lumMod val="95000"/>
                  <a:lumOff val="5000"/>
                </a:schemeClr>
              </a:solidFill>
              <a:latin typeface="Times New Roman" pitchFamily="18" charset="0"/>
              <a:cs typeface="Times New Roman" pitchFamily="18" charset="0"/>
            </a:endParaRPr>
          </a:p>
          <a:p>
            <a:pPr algn="just"/>
            <a:r>
              <a:rPr lang="en-IN" sz="8000" dirty="0" smtClean="0">
                <a:solidFill>
                  <a:schemeClr val="bg1">
                    <a:lumMod val="95000"/>
                    <a:lumOff val="5000"/>
                  </a:schemeClr>
                </a:solidFill>
                <a:latin typeface="Times New Roman" pitchFamily="18" charset="0"/>
                <a:cs typeface="Times New Roman" pitchFamily="18" charset="0"/>
              </a:rPr>
              <a:t>9. Licence fees and royalty payments.</a:t>
            </a:r>
            <a:r>
              <a:rPr lang="en-IN" sz="7200" dirty="0" smtClean="0">
                <a:solidFill>
                  <a:schemeClr val="bg1">
                    <a:lumMod val="95000"/>
                    <a:lumOff val="5000"/>
                  </a:schemeClr>
                </a:solidFill>
                <a:latin typeface="Times New Roman" pitchFamily="18" charset="0"/>
                <a:cs typeface="Times New Roman" pitchFamily="18" charset="0"/>
              </a:rPr>
              <a:t> </a:t>
            </a:r>
          </a:p>
          <a:p>
            <a:pPr algn="ctr" fontAlgn="auto">
              <a:spcBef>
                <a:spcPts val="0"/>
              </a:spcBef>
              <a:spcAft>
                <a:spcPts val="0"/>
              </a:spcAft>
              <a:defRPr/>
            </a:pPr>
            <a:endParaRPr lang="en-IN" sz="7000" dirty="0" smtClean="0">
              <a:latin typeface="Times New Roman" pitchFamily="18" charset="0"/>
              <a:cs typeface="Times New Roman" pitchFamily="18" charset="0"/>
            </a:endParaRPr>
          </a:p>
        </p:txBody>
      </p:sp>
      <p:sp>
        <p:nvSpPr>
          <p:cNvPr id="4" name="Rectangle 3"/>
          <p:cNvSpPr/>
          <p:nvPr/>
        </p:nvSpPr>
        <p:spPr>
          <a:xfrm flipH="1">
            <a:off x="3657600" y="3048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FIXED COST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077200" cy="5257800"/>
          </a:xfrm>
        </p:spPr>
        <p:txBody>
          <a:bodyPr/>
          <a:lstStyle/>
          <a:p>
            <a:pPr algn="ctr" fontAlgn="auto">
              <a:spcBef>
                <a:spcPts val="0"/>
              </a:spcBef>
              <a:spcAft>
                <a:spcPts val="0"/>
              </a:spcAft>
              <a:defRPr/>
            </a:pPr>
            <a:r>
              <a:rPr lang="en-IN" sz="2400" b="1" dirty="0" smtClean="0">
                <a:solidFill>
                  <a:srgbClr val="CC3300"/>
                </a:solidFill>
                <a:latin typeface="Times New Roman" pitchFamily="18" charset="0"/>
                <a:cs typeface="Times New Roman" pitchFamily="18" charset="0"/>
              </a:rPr>
              <a:t>VARIABLE COSTS</a:t>
            </a:r>
          </a:p>
          <a:p>
            <a:pPr algn="just" fontAlgn="auto">
              <a:spcBef>
                <a:spcPts val="0"/>
              </a:spcBef>
              <a:spcAft>
                <a:spcPts val="0"/>
              </a:spcAft>
              <a:defRPr/>
            </a:pPr>
            <a:endParaRPr lang="en-IN" sz="2400" b="1" dirty="0" smtClean="0">
              <a:latin typeface="Times New Roman" pitchFamily="18" charset="0"/>
              <a:cs typeface="Times New Roman" pitchFamily="18" charset="0"/>
            </a:endParaRPr>
          </a:p>
          <a:p>
            <a:pPr marL="342736" indent="-342736" algn="just" fontAlgn="auto">
              <a:spcBef>
                <a:spcPts val="0"/>
              </a:spcBef>
              <a:spcAft>
                <a:spcPts val="0"/>
              </a:spcAft>
              <a:buNone/>
              <a:defRPr/>
            </a:pPr>
            <a:r>
              <a:rPr lang="en-IN" sz="2400" dirty="0" smtClean="0">
                <a:latin typeface="Times New Roman" pitchFamily="18" charset="0"/>
                <a:cs typeface="Times New Roman" pitchFamily="18" charset="0"/>
              </a:rPr>
              <a:t>    </a:t>
            </a:r>
            <a:r>
              <a:rPr lang="en-IN" sz="2400" dirty="0" smtClean="0">
                <a:solidFill>
                  <a:schemeClr val="bg1">
                    <a:lumMod val="95000"/>
                    <a:lumOff val="5000"/>
                  </a:schemeClr>
                </a:solidFill>
                <a:latin typeface="Times New Roman" pitchFamily="18" charset="0"/>
                <a:cs typeface="Times New Roman" pitchFamily="18" charset="0"/>
              </a:rPr>
              <a:t>1.Raw materials. </a:t>
            </a:r>
          </a:p>
          <a:p>
            <a:pPr marL="342736" indent="-342736"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2. Miscellaneous operating materials.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pPr algn="just" fontAlgn="auto">
              <a:spcBef>
                <a:spcPts val="0"/>
              </a:spcBef>
              <a:spcAft>
                <a:spcPts val="0"/>
              </a:spcAft>
              <a:defRPr/>
            </a:pPr>
            <a:r>
              <a:rPr lang="en-IN" sz="2400" dirty="0" smtClean="0">
                <a:solidFill>
                  <a:schemeClr val="bg1">
                    <a:lumMod val="95000"/>
                    <a:lumOff val="5000"/>
                  </a:schemeClr>
                </a:solidFill>
                <a:latin typeface="Times New Roman" pitchFamily="18" charset="0"/>
                <a:cs typeface="Times New Roman" pitchFamily="18" charset="0"/>
              </a:rPr>
              <a:t>3. Utilities (Services). </a:t>
            </a:r>
          </a:p>
          <a:p>
            <a:pPr algn="just" fontAlgn="auto">
              <a:spcBef>
                <a:spcPts val="0"/>
              </a:spcBef>
              <a:spcAft>
                <a:spcPts val="0"/>
              </a:spcAft>
              <a:defRPr/>
            </a:pPr>
            <a:endParaRPr lang="en-IN" sz="2400" dirty="0" smtClean="0">
              <a:solidFill>
                <a:schemeClr val="bg1">
                  <a:lumMod val="95000"/>
                  <a:lumOff val="5000"/>
                </a:schemeClr>
              </a:solidFill>
              <a:latin typeface="Times New Roman" pitchFamily="18" charset="0"/>
              <a:cs typeface="Times New Roman" pitchFamily="18" charset="0"/>
            </a:endParaRPr>
          </a:p>
          <a:p>
            <a:r>
              <a:rPr lang="en-IN" sz="2400" dirty="0" smtClean="0">
                <a:solidFill>
                  <a:schemeClr val="bg1">
                    <a:lumMod val="95000"/>
                    <a:lumOff val="5000"/>
                  </a:schemeClr>
                </a:solidFill>
                <a:latin typeface="Times New Roman" pitchFamily="18" charset="0"/>
                <a:cs typeface="Times New Roman" pitchFamily="18" charset="0"/>
              </a:rPr>
              <a:t>4. Shipping and packaging.</a:t>
            </a:r>
            <a:endParaRPr lang="en-US" sz="24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229600" cy="4572000"/>
          </a:xfrm>
        </p:spPr>
        <p:txBody>
          <a:bodyPr>
            <a:normAutofit fontScale="25000" lnSpcReduction="20000"/>
          </a:bodyPr>
          <a:lstStyle/>
          <a:p>
            <a:r>
              <a:rPr lang="en-US" sz="9600" b="1" u="sng" dirty="0" smtClean="0">
                <a:solidFill>
                  <a:schemeClr val="bg1"/>
                </a:solidFill>
                <a:latin typeface="Times New Roman" pitchFamily="18" charset="0"/>
                <a:cs typeface="Times New Roman" pitchFamily="18" charset="0"/>
              </a:rPr>
              <a:t>ESTIMATION OF EQUIPMENT COST</a:t>
            </a:r>
            <a:endParaRPr lang="en-US" sz="9600" dirty="0" smtClean="0">
              <a:solidFill>
                <a:schemeClr val="bg1"/>
              </a:solidFill>
              <a:latin typeface="Times New Roman" pitchFamily="18" charset="0"/>
              <a:cs typeface="Times New Roman" pitchFamily="18" charset="0"/>
            </a:endParaRPr>
          </a:p>
          <a:p>
            <a:r>
              <a:rPr lang="en-US" sz="9600" dirty="0" smtClean="0">
                <a:solidFill>
                  <a:schemeClr val="bg1"/>
                </a:solidFill>
                <a:latin typeface="Times New Roman" pitchFamily="18" charset="0"/>
                <a:cs typeface="Times New Roman" pitchFamily="18" charset="0"/>
              </a:rPr>
              <a:t> </a:t>
            </a:r>
            <a:r>
              <a:rPr lang="en-US" sz="9600" b="1" u="sng" dirty="0" smtClean="0">
                <a:solidFill>
                  <a:schemeClr val="bg1"/>
                </a:solidFill>
                <a:latin typeface="Times New Roman" pitchFamily="18" charset="0"/>
                <a:cs typeface="Times New Roman" pitchFamily="18" charset="0"/>
              </a:rPr>
              <a:t>STORAGE TANK</a:t>
            </a:r>
            <a:endParaRPr lang="en-US" sz="9600" dirty="0" smtClean="0">
              <a:solidFill>
                <a:schemeClr val="bg1"/>
              </a:solidFill>
              <a:latin typeface="Times New Roman" pitchFamily="18" charset="0"/>
              <a:cs typeface="Times New Roman" pitchFamily="18" charset="0"/>
            </a:endParaRPr>
          </a:p>
          <a:p>
            <a:r>
              <a:rPr lang="en-US" sz="9600" dirty="0" smtClean="0">
                <a:solidFill>
                  <a:schemeClr val="bg1"/>
                </a:solidFill>
                <a:latin typeface="Times New Roman" pitchFamily="18" charset="0"/>
                <a:cs typeface="Times New Roman" pitchFamily="18" charset="0"/>
              </a:rPr>
              <a:t> TK-1=3.1 x 10</a:t>
            </a:r>
            <a:r>
              <a:rPr lang="en-US" sz="9600" baseline="30000" dirty="0" smtClean="0">
                <a:solidFill>
                  <a:schemeClr val="bg1"/>
                </a:solidFill>
                <a:latin typeface="Times New Roman" pitchFamily="18" charset="0"/>
                <a:cs typeface="Times New Roman" pitchFamily="18" charset="0"/>
              </a:rPr>
              <a:t>6</a:t>
            </a:r>
            <a:r>
              <a:rPr lang="en-US" sz="9600" dirty="0" smtClean="0">
                <a:solidFill>
                  <a:schemeClr val="bg1"/>
                </a:solidFill>
                <a:latin typeface="Times New Roman" pitchFamily="18" charset="0"/>
                <a:cs typeface="Times New Roman" pitchFamily="18" charset="0"/>
              </a:rPr>
              <a:t> rupees</a:t>
            </a:r>
          </a:p>
          <a:p>
            <a:r>
              <a:rPr lang="en-US" sz="9600" dirty="0" smtClean="0">
                <a:solidFill>
                  <a:schemeClr val="bg1"/>
                </a:solidFill>
                <a:latin typeface="Times New Roman" pitchFamily="18" charset="0"/>
                <a:cs typeface="Times New Roman" pitchFamily="18" charset="0"/>
              </a:rPr>
              <a:t>TK-2=3.54 x 10</a:t>
            </a:r>
            <a:r>
              <a:rPr lang="en-US" sz="9600" baseline="30000" dirty="0" smtClean="0">
                <a:solidFill>
                  <a:schemeClr val="bg1"/>
                </a:solidFill>
                <a:latin typeface="Times New Roman" pitchFamily="18" charset="0"/>
                <a:cs typeface="Times New Roman" pitchFamily="18" charset="0"/>
              </a:rPr>
              <a:t>6</a:t>
            </a:r>
            <a:r>
              <a:rPr lang="en-US" sz="9600" dirty="0" smtClean="0">
                <a:solidFill>
                  <a:schemeClr val="bg1"/>
                </a:solidFill>
                <a:latin typeface="Times New Roman" pitchFamily="18" charset="0"/>
                <a:cs typeface="Times New Roman" pitchFamily="18" charset="0"/>
              </a:rPr>
              <a:t> rupees</a:t>
            </a:r>
          </a:p>
          <a:p>
            <a:r>
              <a:rPr lang="en-US" sz="9600" dirty="0" smtClean="0">
                <a:solidFill>
                  <a:schemeClr val="bg1"/>
                </a:solidFill>
                <a:latin typeface="Times New Roman" pitchFamily="18" charset="0"/>
                <a:cs typeface="Times New Roman" pitchFamily="18" charset="0"/>
              </a:rPr>
              <a:t> </a:t>
            </a:r>
            <a:r>
              <a:rPr lang="en-US" sz="9600" b="1" u="sng" dirty="0" smtClean="0">
                <a:solidFill>
                  <a:schemeClr val="bg1"/>
                </a:solidFill>
                <a:latin typeface="Times New Roman" pitchFamily="18" charset="0"/>
                <a:cs typeface="Times New Roman" pitchFamily="18" charset="0"/>
              </a:rPr>
              <a:t>PUMPS</a:t>
            </a:r>
            <a:endParaRPr lang="en-US" sz="9600" dirty="0" smtClean="0">
              <a:solidFill>
                <a:schemeClr val="bg1"/>
              </a:solidFill>
              <a:latin typeface="Times New Roman" pitchFamily="18" charset="0"/>
              <a:cs typeface="Times New Roman" pitchFamily="18" charset="0"/>
            </a:endParaRPr>
          </a:p>
          <a:p>
            <a:r>
              <a:rPr lang="en-US" sz="9600" dirty="0" smtClean="0">
                <a:solidFill>
                  <a:schemeClr val="bg1"/>
                </a:solidFill>
                <a:latin typeface="Times New Roman" pitchFamily="18" charset="0"/>
                <a:cs typeface="Times New Roman" pitchFamily="18" charset="0"/>
              </a:rPr>
              <a:t>P-01=3.54 X 10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a:t>
            </a:r>
          </a:p>
          <a:p>
            <a:r>
              <a:rPr lang="en-US" sz="9600" dirty="0" smtClean="0">
                <a:solidFill>
                  <a:schemeClr val="bg1"/>
                </a:solidFill>
                <a:latin typeface="Times New Roman" pitchFamily="18" charset="0"/>
                <a:cs typeface="Times New Roman" pitchFamily="18" charset="0"/>
              </a:rPr>
              <a:t>P-02=2.88 x 10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a:t>
            </a:r>
          </a:p>
          <a:p>
            <a:r>
              <a:rPr lang="en-US" sz="9600" dirty="0" smtClean="0">
                <a:solidFill>
                  <a:schemeClr val="bg1"/>
                </a:solidFill>
                <a:latin typeface="Times New Roman" pitchFamily="18" charset="0"/>
                <a:cs typeface="Times New Roman" pitchFamily="18" charset="0"/>
              </a:rPr>
              <a:t>P-03=6.64xl0</a:t>
            </a:r>
            <a:r>
              <a:rPr lang="en-US" sz="9600" baseline="30000" dirty="0" smtClean="0">
                <a:solidFill>
                  <a:schemeClr val="bg1"/>
                </a:solidFill>
                <a:latin typeface="Times New Roman" pitchFamily="18" charset="0"/>
                <a:cs typeface="Times New Roman" pitchFamily="18" charset="0"/>
              </a:rPr>
              <a:t>4</a:t>
            </a:r>
            <a:r>
              <a:rPr lang="en-US" sz="9600" dirty="0" smtClean="0">
                <a:solidFill>
                  <a:schemeClr val="bg1"/>
                </a:solidFill>
                <a:latin typeface="Times New Roman" pitchFamily="18" charset="0"/>
                <a:cs typeface="Times New Roman" pitchFamily="18" charset="0"/>
              </a:rPr>
              <a:t> rupees</a:t>
            </a:r>
          </a:p>
          <a:p>
            <a:r>
              <a:rPr lang="en-US" sz="9600" b="1" u="sng" dirty="0" smtClean="0">
                <a:solidFill>
                  <a:schemeClr val="bg1"/>
                </a:solidFill>
                <a:latin typeface="Times New Roman" pitchFamily="18" charset="0"/>
                <a:cs typeface="Times New Roman" pitchFamily="18" charset="0"/>
              </a:rPr>
              <a:t>COMPRESSORS</a:t>
            </a:r>
            <a:endParaRPr lang="en-US" sz="9600" dirty="0" smtClean="0">
              <a:solidFill>
                <a:schemeClr val="bg1"/>
              </a:solidFill>
              <a:latin typeface="Times New Roman" pitchFamily="18" charset="0"/>
              <a:cs typeface="Times New Roman" pitchFamily="18" charset="0"/>
            </a:endParaRPr>
          </a:p>
          <a:p>
            <a:r>
              <a:rPr lang="en-US" sz="9600" dirty="0" smtClean="0">
                <a:solidFill>
                  <a:schemeClr val="bg1"/>
                </a:solidFill>
              </a:rPr>
              <a:t>C-01  =	5.7.6x10</a:t>
            </a:r>
            <a:r>
              <a:rPr lang="en-US" sz="9600" baseline="30000" dirty="0" smtClean="0">
                <a:solidFill>
                  <a:schemeClr val="bg1"/>
                </a:solidFill>
              </a:rPr>
              <a:t>6</a:t>
            </a:r>
            <a:r>
              <a:rPr lang="en-US" sz="9600" dirty="0" smtClean="0">
                <a:solidFill>
                  <a:schemeClr val="bg1"/>
                </a:solidFill>
              </a:rPr>
              <a:t> rupees </a:t>
            </a:r>
          </a:p>
          <a:p>
            <a:r>
              <a:rPr lang="en-US" sz="9600" b="1" u="sng" dirty="0" smtClean="0">
                <a:solidFill>
                  <a:schemeClr val="bg1"/>
                </a:solidFill>
              </a:rPr>
              <a:t>HEAT EXCHANGERS</a:t>
            </a:r>
            <a:r>
              <a:rPr lang="en-US" sz="9600" dirty="0" smtClean="0">
                <a:solidFill>
                  <a:schemeClr val="bg1"/>
                </a:solidFill>
              </a:rPr>
              <a:t> </a:t>
            </a:r>
          </a:p>
          <a:p>
            <a:pPr lvl="0" hangingPunct="0"/>
            <a:r>
              <a:rPr lang="en-US" sz="9600" dirty="0" smtClean="0">
                <a:solidFill>
                  <a:schemeClr val="bg1"/>
                </a:solidFill>
                <a:latin typeface="Times New Roman" pitchFamily="18" charset="0"/>
                <a:cs typeface="Times New Roman" pitchFamily="18" charset="0"/>
              </a:rPr>
              <a:t>E-01=1.45 xlO</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 </a:t>
            </a:r>
          </a:p>
          <a:p>
            <a:pPr lvl="0" hangingPunct="0"/>
            <a:r>
              <a:rPr lang="en-US" sz="9600" dirty="0" smtClean="0">
                <a:solidFill>
                  <a:schemeClr val="bg1"/>
                </a:solidFill>
                <a:latin typeface="Times New Roman" pitchFamily="18" charset="0"/>
                <a:cs typeface="Times New Roman" pitchFamily="18" charset="0"/>
              </a:rPr>
              <a:t>E-02=7.27xl0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  </a:t>
            </a:r>
          </a:p>
          <a:p>
            <a:pPr lvl="0" hangingPunct="0"/>
            <a:r>
              <a:rPr lang="en-US" sz="9600" dirty="0" smtClean="0">
                <a:solidFill>
                  <a:schemeClr val="bg1"/>
                </a:solidFill>
                <a:latin typeface="Times New Roman" pitchFamily="18" charset="0"/>
                <a:cs typeface="Times New Roman" pitchFamily="18" charset="0"/>
              </a:rPr>
              <a:t>E-03=5.8x10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 </a:t>
            </a:r>
          </a:p>
          <a:p>
            <a:r>
              <a:rPr lang="en-US" sz="9600" dirty="0" smtClean="0">
                <a:solidFill>
                  <a:schemeClr val="bg1"/>
                </a:solidFill>
                <a:latin typeface="Times New Roman" pitchFamily="18" charset="0"/>
                <a:cs typeface="Times New Roman" pitchFamily="18" charset="0"/>
              </a:rPr>
              <a:t> E-04=5.8xl0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a:t>
            </a:r>
          </a:p>
          <a:p>
            <a:r>
              <a:rPr lang="en-US" sz="9600" dirty="0" smtClean="0">
                <a:solidFill>
                  <a:schemeClr val="bg1"/>
                </a:solidFill>
                <a:latin typeface="Times New Roman" pitchFamily="18" charset="0"/>
                <a:cs typeface="Times New Roman" pitchFamily="18" charset="0"/>
              </a:rPr>
              <a:t> E-05=2.2xl0</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 </a:t>
            </a:r>
          </a:p>
          <a:p>
            <a:r>
              <a:rPr lang="en-US" sz="9600" dirty="0" smtClean="0">
                <a:solidFill>
                  <a:schemeClr val="bg1"/>
                </a:solidFill>
                <a:latin typeface="Times New Roman" pitchFamily="18" charset="0"/>
                <a:cs typeface="Times New Roman" pitchFamily="18" charset="0"/>
              </a:rPr>
              <a:t> E-06=9.25 xlO</a:t>
            </a:r>
            <a:r>
              <a:rPr lang="en-US" sz="9600" baseline="30000" dirty="0" smtClean="0">
                <a:solidFill>
                  <a:schemeClr val="bg1"/>
                </a:solidFill>
                <a:latin typeface="Times New Roman" pitchFamily="18" charset="0"/>
                <a:cs typeface="Times New Roman" pitchFamily="18" charset="0"/>
              </a:rPr>
              <a:t>5</a:t>
            </a:r>
            <a:r>
              <a:rPr lang="en-US" sz="9600" dirty="0" smtClean="0">
                <a:solidFill>
                  <a:schemeClr val="bg1"/>
                </a:solidFill>
                <a:latin typeface="Times New Roman" pitchFamily="18" charset="0"/>
                <a:cs typeface="Times New Roman" pitchFamily="18" charset="0"/>
              </a:rPr>
              <a:t> rupees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04800"/>
            <a:ext cx="8458200" cy="5791200"/>
          </a:xfrm>
        </p:spPr>
        <p:txBody>
          <a:bodyPr>
            <a:noAutofit/>
          </a:bodyPr>
          <a:lstStyle/>
          <a:p>
            <a:pPr hangingPunct="0"/>
            <a:r>
              <a:rPr lang="en-US" sz="2400" b="1" dirty="0" err="1" smtClean="0">
                <a:solidFill>
                  <a:schemeClr val="tx2">
                    <a:lumMod val="10000"/>
                  </a:schemeClr>
                </a:solidFill>
                <a:latin typeface="Times New Roman" pitchFamily="18" charset="0"/>
                <a:cs typeface="Times New Roman" pitchFamily="18" charset="0"/>
              </a:rPr>
              <a:t>Cycloalkanes</a:t>
            </a:r>
            <a:r>
              <a:rPr lang="en-US" sz="2400" b="1" dirty="0" smtClean="0">
                <a:solidFill>
                  <a:schemeClr val="tx2">
                    <a:lumMod val="10000"/>
                  </a:schemeClr>
                </a:solidFill>
                <a:latin typeface="Times New Roman" pitchFamily="18" charset="0"/>
                <a:cs typeface="Times New Roman" pitchFamily="18" charset="0"/>
              </a:rPr>
              <a:t> (also called </a:t>
            </a:r>
            <a:r>
              <a:rPr lang="en-US" sz="2400" b="1" dirty="0" err="1" smtClean="0">
                <a:solidFill>
                  <a:schemeClr val="tx2">
                    <a:lumMod val="10000"/>
                  </a:schemeClr>
                </a:solidFill>
                <a:latin typeface="Times New Roman" pitchFamily="18" charset="0"/>
                <a:cs typeface="Times New Roman" pitchFamily="18" charset="0"/>
              </a:rPr>
              <a:t>naphthenes</a:t>
            </a:r>
            <a:r>
              <a:rPr lang="en-US" sz="2400" b="1" dirty="0" smtClean="0">
                <a:solidFill>
                  <a:schemeClr val="tx2">
                    <a:lumMod val="10000"/>
                  </a:schemeClr>
                </a:solidFill>
                <a:latin typeface="Times New Roman" pitchFamily="18" charset="0"/>
                <a:cs typeface="Times New Roman" pitchFamily="18" charset="0"/>
              </a:rPr>
              <a:t> , especially if from </a:t>
            </a:r>
            <a:r>
              <a:rPr lang="en-US" sz="2400" b="1" dirty="0" smtClean="0">
                <a:solidFill>
                  <a:schemeClr val="tx2">
                    <a:lumMod val="10000"/>
                  </a:schemeClr>
                </a:solidFill>
                <a:latin typeface="Times New Roman" pitchFamily="18" charset="0"/>
                <a:cs typeface="Times New Roman" pitchFamily="18" charset="0"/>
                <a:hlinkClick r:id="rId2"/>
              </a:rPr>
              <a:t> </a:t>
            </a:r>
            <a:r>
              <a:rPr lang="en-US" sz="2400" b="1" u="sng" dirty="0" smtClean="0">
                <a:solidFill>
                  <a:schemeClr val="tx2">
                    <a:lumMod val="10000"/>
                  </a:schemeClr>
                </a:solidFill>
                <a:latin typeface="Times New Roman" pitchFamily="18" charset="0"/>
                <a:cs typeface="Times New Roman" pitchFamily="18" charset="0"/>
                <a:hlinkClick r:id="rId2"/>
              </a:rPr>
              <a:t>petroleum</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sources) are types of </a:t>
            </a:r>
            <a:r>
              <a:rPr lang="en-US" sz="2400" b="1" dirty="0" smtClean="0">
                <a:solidFill>
                  <a:schemeClr val="tx2">
                    <a:lumMod val="10000"/>
                  </a:schemeClr>
                </a:solidFill>
                <a:latin typeface="Times New Roman" pitchFamily="18" charset="0"/>
                <a:cs typeface="Times New Roman" pitchFamily="18" charset="0"/>
                <a:hlinkClick r:id="rId3"/>
              </a:rPr>
              <a:t> </a:t>
            </a:r>
            <a:r>
              <a:rPr lang="en-US" sz="2400" b="1" u="sng" dirty="0" err="1" smtClean="0">
                <a:solidFill>
                  <a:schemeClr val="tx2">
                    <a:lumMod val="10000"/>
                  </a:schemeClr>
                </a:solidFill>
                <a:latin typeface="Times New Roman" pitchFamily="18" charset="0"/>
                <a:cs typeface="Times New Roman" pitchFamily="18" charset="0"/>
                <a:hlinkClick r:id="rId3"/>
              </a:rPr>
              <a:t>alkanes</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which have one or more rings of </a:t>
            </a:r>
            <a:r>
              <a:rPr lang="en-US" sz="2400" b="1" dirty="0" smtClean="0">
                <a:solidFill>
                  <a:schemeClr val="tx2">
                    <a:lumMod val="10000"/>
                  </a:schemeClr>
                </a:solidFill>
                <a:latin typeface="Times New Roman" pitchFamily="18" charset="0"/>
                <a:cs typeface="Times New Roman" pitchFamily="18" charset="0"/>
                <a:hlinkClick r:id="rId4"/>
              </a:rPr>
              <a:t> </a:t>
            </a:r>
            <a:r>
              <a:rPr lang="en-US" sz="2400" b="1" u="sng" dirty="0" smtClean="0">
                <a:solidFill>
                  <a:schemeClr val="tx2">
                    <a:lumMod val="10000"/>
                  </a:schemeClr>
                </a:solidFill>
                <a:latin typeface="Times New Roman" pitchFamily="18" charset="0"/>
                <a:cs typeface="Times New Roman" pitchFamily="18" charset="0"/>
                <a:hlinkClick r:id="rId4"/>
              </a:rPr>
              <a:t>carbon</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 </a:t>
            </a:r>
            <a:r>
              <a:rPr lang="en-US" sz="2400" b="1" u="sng" dirty="0" smtClean="0">
                <a:solidFill>
                  <a:schemeClr val="tx2">
                    <a:lumMod val="10000"/>
                  </a:schemeClr>
                </a:solidFill>
                <a:latin typeface="Times New Roman" pitchFamily="18" charset="0"/>
                <a:cs typeface="Times New Roman" pitchFamily="18" charset="0"/>
              </a:rPr>
              <a:t>atoms</a:t>
            </a:r>
            <a:r>
              <a:rPr lang="en-US" sz="2400" b="1" dirty="0" smtClean="0">
                <a:solidFill>
                  <a:schemeClr val="tx2">
                    <a:lumMod val="10000"/>
                  </a:schemeClr>
                </a:solidFill>
                <a:latin typeface="Times New Roman" pitchFamily="18" charset="0"/>
                <a:cs typeface="Times New Roman" pitchFamily="18" charset="0"/>
              </a:rPr>
              <a:t> in the </a:t>
            </a:r>
            <a:r>
              <a:rPr lang="en-US" sz="2400" b="1" dirty="0" smtClean="0">
                <a:solidFill>
                  <a:schemeClr val="tx2">
                    <a:lumMod val="10000"/>
                  </a:schemeClr>
                </a:solidFill>
                <a:latin typeface="Times New Roman" pitchFamily="18" charset="0"/>
                <a:cs typeface="Times New Roman" pitchFamily="18" charset="0"/>
                <a:hlinkClick r:id="rId5"/>
              </a:rPr>
              <a:t> </a:t>
            </a:r>
            <a:r>
              <a:rPr lang="en-US" sz="2400" b="1" u="sng" dirty="0" smtClean="0">
                <a:solidFill>
                  <a:schemeClr val="tx2">
                    <a:lumMod val="10000"/>
                  </a:schemeClr>
                </a:solidFill>
                <a:latin typeface="Times New Roman" pitchFamily="18" charset="0"/>
                <a:cs typeface="Times New Roman" pitchFamily="18" charset="0"/>
                <a:hlinkClick r:id="rId5"/>
              </a:rPr>
              <a:t>chemical structure</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of their </a:t>
            </a:r>
            <a:r>
              <a:rPr lang="en-US" sz="2400" b="1" dirty="0" smtClean="0">
                <a:solidFill>
                  <a:schemeClr val="tx2">
                    <a:lumMod val="10000"/>
                  </a:schemeClr>
                </a:solidFill>
                <a:latin typeface="Times New Roman" pitchFamily="18" charset="0"/>
                <a:cs typeface="Times New Roman" pitchFamily="18" charset="0"/>
                <a:hlinkClick r:id="rId6"/>
              </a:rPr>
              <a:t> </a:t>
            </a:r>
            <a:r>
              <a:rPr lang="en-US" sz="2400" b="1" u="sng" dirty="0" smtClean="0">
                <a:solidFill>
                  <a:schemeClr val="tx2">
                    <a:lumMod val="10000"/>
                  </a:schemeClr>
                </a:solidFill>
                <a:latin typeface="Times New Roman" pitchFamily="18" charset="0"/>
                <a:cs typeface="Times New Roman" pitchFamily="18" charset="0"/>
                <a:hlinkClick r:id="rId6"/>
              </a:rPr>
              <a:t>molecule</a:t>
            </a:r>
            <a:r>
              <a:rPr lang="en-US" sz="2400" b="1" u="sng" dirty="0" smtClean="0">
                <a:solidFill>
                  <a:schemeClr val="tx2">
                    <a:lumMod val="10000"/>
                  </a:schemeClr>
                </a:solidFill>
                <a:latin typeface="Times New Roman" pitchFamily="18" charset="0"/>
                <a:cs typeface="Times New Roman" pitchFamily="18" charset="0"/>
              </a:rPr>
              <a:t>s</a:t>
            </a:r>
            <a:r>
              <a:rPr lang="en-US" sz="2400" b="1" dirty="0" smtClean="0">
                <a:solidFill>
                  <a:schemeClr val="tx2">
                    <a:lumMod val="10000"/>
                  </a:schemeClr>
                </a:solidFill>
                <a:latin typeface="Times New Roman" pitchFamily="18" charset="0"/>
                <a:cs typeface="Times New Roman" pitchFamily="18" charset="0"/>
              </a:rPr>
              <a:t>. </a:t>
            </a:r>
          </a:p>
          <a:p>
            <a:pPr hangingPunct="0"/>
            <a:r>
              <a:rPr lang="en-US" sz="2400" b="1" dirty="0" err="1" smtClean="0">
                <a:solidFill>
                  <a:schemeClr val="tx2">
                    <a:lumMod val="10000"/>
                  </a:schemeClr>
                </a:solidFill>
                <a:latin typeface="Times New Roman" pitchFamily="18" charset="0"/>
                <a:cs typeface="Times New Roman" pitchFamily="18" charset="0"/>
              </a:rPr>
              <a:t>Alkanes</a:t>
            </a:r>
            <a:r>
              <a:rPr lang="en-US" sz="2400" b="1" dirty="0" smtClean="0">
                <a:solidFill>
                  <a:schemeClr val="tx2">
                    <a:lumMod val="10000"/>
                  </a:schemeClr>
                </a:solidFill>
                <a:latin typeface="Times New Roman" pitchFamily="18" charset="0"/>
                <a:cs typeface="Times New Roman" pitchFamily="18" charset="0"/>
              </a:rPr>
              <a:t> are types of </a:t>
            </a:r>
            <a:r>
              <a:rPr lang="en-US" sz="2400" b="1" dirty="0" smtClean="0">
                <a:solidFill>
                  <a:schemeClr val="tx2">
                    <a:lumMod val="10000"/>
                  </a:schemeClr>
                </a:solidFill>
                <a:latin typeface="Times New Roman" pitchFamily="18" charset="0"/>
                <a:cs typeface="Times New Roman" pitchFamily="18" charset="0"/>
                <a:hlinkClick r:id="rId7"/>
              </a:rPr>
              <a:t> </a:t>
            </a:r>
            <a:r>
              <a:rPr lang="en-US" sz="2400" b="1" u="sng" dirty="0" smtClean="0">
                <a:solidFill>
                  <a:schemeClr val="tx2">
                    <a:lumMod val="10000"/>
                  </a:schemeClr>
                </a:solidFill>
                <a:latin typeface="Times New Roman" pitchFamily="18" charset="0"/>
                <a:cs typeface="Times New Roman" pitchFamily="18" charset="0"/>
                <a:hlinkClick r:id="rId7"/>
              </a:rPr>
              <a:t>organic</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  </a:t>
            </a:r>
            <a:r>
              <a:rPr lang="en-US" sz="2400" b="1" u="sng" dirty="0" smtClean="0">
                <a:solidFill>
                  <a:schemeClr val="tx2">
                    <a:lumMod val="10000"/>
                  </a:schemeClr>
                </a:solidFill>
                <a:latin typeface="Times New Roman" pitchFamily="18" charset="0"/>
                <a:cs typeface="Times New Roman" pitchFamily="18" charset="0"/>
              </a:rPr>
              <a:t>compounds</a:t>
            </a:r>
            <a:r>
              <a:rPr lang="en-US" sz="2400" b="1" dirty="0" smtClean="0">
                <a:solidFill>
                  <a:schemeClr val="tx2">
                    <a:lumMod val="10000"/>
                  </a:schemeClr>
                </a:solidFill>
                <a:latin typeface="Times New Roman" pitchFamily="18" charset="0"/>
                <a:cs typeface="Times New Roman" pitchFamily="18" charset="0"/>
              </a:rPr>
              <a:t> which have only single </a:t>
            </a:r>
            <a:r>
              <a:rPr lang="en-US" sz="2400" b="1" dirty="0" smtClean="0">
                <a:solidFill>
                  <a:schemeClr val="tx2">
                    <a:lumMod val="10000"/>
                  </a:schemeClr>
                </a:solidFill>
                <a:latin typeface="Times New Roman" pitchFamily="18" charset="0"/>
                <a:cs typeface="Times New Roman" pitchFamily="18" charset="0"/>
                <a:hlinkClick r:id="rId8"/>
              </a:rPr>
              <a:t> </a:t>
            </a:r>
            <a:r>
              <a:rPr lang="en-US" sz="2400" b="1" u="sng" dirty="0" smtClean="0">
                <a:solidFill>
                  <a:schemeClr val="tx2">
                    <a:lumMod val="10000"/>
                  </a:schemeClr>
                </a:solidFill>
                <a:latin typeface="Times New Roman" pitchFamily="18" charset="0"/>
                <a:cs typeface="Times New Roman" pitchFamily="18" charset="0"/>
                <a:hlinkClick r:id="rId8"/>
              </a:rPr>
              <a:t>chemical bonds</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in their chemical structure. </a:t>
            </a:r>
          </a:p>
          <a:p>
            <a:pPr hangingPunct="0"/>
            <a:r>
              <a:rPr lang="en-US" sz="2400" b="1" dirty="0" err="1" smtClean="0">
                <a:solidFill>
                  <a:schemeClr val="tx2">
                    <a:lumMod val="10000"/>
                  </a:schemeClr>
                </a:solidFill>
                <a:latin typeface="Times New Roman" pitchFamily="18" charset="0"/>
                <a:cs typeface="Times New Roman" pitchFamily="18" charset="0"/>
              </a:rPr>
              <a:t>Cycloalkanes</a:t>
            </a:r>
            <a:r>
              <a:rPr lang="en-US" sz="2400" b="1" dirty="0" smtClean="0">
                <a:solidFill>
                  <a:schemeClr val="tx2">
                    <a:lumMod val="10000"/>
                  </a:schemeClr>
                </a:solidFill>
                <a:latin typeface="Times New Roman" pitchFamily="18" charset="0"/>
                <a:cs typeface="Times New Roman" pitchFamily="18" charset="0"/>
              </a:rPr>
              <a:t> consist of only carbon (C) and </a:t>
            </a:r>
            <a:r>
              <a:rPr lang="en-US" sz="2400" b="1" dirty="0" smtClean="0">
                <a:solidFill>
                  <a:schemeClr val="tx2">
                    <a:lumMod val="10000"/>
                  </a:schemeClr>
                </a:solidFill>
                <a:latin typeface="Times New Roman" pitchFamily="18" charset="0"/>
                <a:cs typeface="Times New Roman" pitchFamily="18" charset="0"/>
                <a:hlinkClick r:id="rId9"/>
              </a:rPr>
              <a:t> </a:t>
            </a:r>
            <a:r>
              <a:rPr lang="en-US" sz="2400" b="1" u="sng" dirty="0" smtClean="0">
                <a:solidFill>
                  <a:schemeClr val="tx2">
                    <a:lumMod val="10000"/>
                  </a:schemeClr>
                </a:solidFill>
                <a:latin typeface="Times New Roman" pitchFamily="18" charset="0"/>
                <a:cs typeface="Times New Roman" pitchFamily="18" charset="0"/>
                <a:hlinkClick r:id="rId9"/>
              </a:rPr>
              <a:t>hydrogen</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(H) atoms and are saturated because there are no multiple C-C bonds to </a:t>
            </a:r>
            <a:r>
              <a:rPr lang="en-US" sz="2400" b="1" dirty="0" smtClean="0">
                <a:solidFill>
                  <a:schemeClr val="tx2">
                    <a:lumMod val="10000"/>
                  </a:schemeClr>
                </a:solidFill>
                <a:latin typeface="Times New Roman" pitchFamily="18" charset="0"/>
                <a:cs typeface="Times New Roman" pitchFamily="18" charset="0"/>
                <a:hlinkClick r:id="rId10"/>
              </a:rPr>
              <a:t> </a:t>
            </a:r>
            <a:r>
              <a:rPr lang="en-US" sz="2400" b="1" u="sng" dirty="0" smtClean="0">
                <a:solidFill>
                  <a:schemeClr val="tx2">
                    <a:lumMod val="10000"/>
                  </a:schemeClr>
                </a:solidFill>
                <a:latin typeface="Times New Roman" pitchFamily="18" charset="0"/>
                <a:cs typeface="Times New Roman" pitchFamily="18" charset="0"/>
                <a:hlinkClick r:id="rId10"/>
              </a:rPr>
              <a:t>hydrogenate</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(add more hydrogen to).</a:t>
            </a:r>
          </a:p>
          <a:p>
            <a:pPr hangingPunct="0"/>
            <a:r>
              <a:rPr lang="en-US" sz="2400" b="1" dirty="0" smtClean="0">
                <a:solidFill>
                  <a:schemeClr val="tx2">
                    <a:lumMod val="10000"/>
                  </a:schemeClr>
                </a:solidFill>
                <a:latin typeface="Times New Roman" pitchFamily="18" charset="0"/>
                <a:cs typeface="Times New Roman" pitchFamily="18" charset="0"/>
              </a:rPr>
              <a:t> A general </a:t>
            </a:r>
            <a:r>
              <a:rPr lang="en-US" sz="2400" b="1" dirty="0" smtClean="0">
                <a:solidFill>
                  <a:schemeClr val="tx2">
                    <a:lumMod val="10000"/>
                  </a:schemeClr>
                </a:solidFill>
                <a:latin typeface="Times New Roman" pitchFamily="18" charset="0"/>
                <a:cs typeface="Times New Roman" pitchFamily="18" charset="0"/>
                <a:hlinkClick r:id="rId11"/>
              </a:rPr>
              <a:t> </a:t>
            </a:r>
            <a:r>
              <a:rPr lang="en-US" sz="2400" b="1" u="sng" dirty="0" smtClean="0">
                <a:solidFill>
                  <a:schemeClr val="tx2">
                    <a:lumMod val="10000"/>
                  </a:schemeClr>
                </a:solidFill>
                <a:latin typeface="Times New Roman" pitchFamily="18" charset="0"/>
                <a:cs typeface="Times New Roman" pitchFamily="18" charset="0"/>
                <a:hlinkClick r:id="rId11"/>
              </a:rPr>
              <a:t>chemical formula</a:t>
            </a:r>
            <a:r>
              <a:rPr lang="en-US" sz="2400" b="1" u="sng"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rPr>
              <a:t>for </a:t>
            </a:r>
            <a:r>
              <a:rPr lang="en-US" sz="2400" b="1" dirty="0" err="1" smtClean="0">
                <a:solidFill>
                  <a:schemeClr val="tx2">
                    <a:lumMod val="10000"/>
                  </a:schemeClr>
                </a:solidFill>
                <a:latin typeface="Times New Roman" pitchFamily="18" charset="0"/>
                <a:cs typeface="Times New Roman" pitchFamily="18" charset="0"/>
              </a:rPr>
              <a:t>cycloalkanes</a:t>
            </a:r>
            <a:r>
              <a:rPr lang="en-US" sz="2400" b="1" dirty="0" smtClean="0">
                <a:solidFill>
                  <a:schemeClr val="tx2">
                    <a:lumMod val="10000"/>
                  </a:schemeClr>
                </a:solidFill>
                <a:latin typeface="Times New Roman" pitchFamily="18" charset="0"/>
                <a:cs typeface="Times New Roman" pitchFamily="18" charset="0"/>
              </a:rPr>
              <a:t> would be CnH2(n+1-g) where n = number of C atoms and g = number of rings in the  molecule. </a:t>
            </a:r>
            <a:r>
              <a:rPr lang="en-US" sz="2400" b="1" dirty="0" err="1" smtClean="0">
                <a:solidFill>
                  <a:schemeClr val="tx2">
                    <a:lumMod val="10000"/>
                  </a:schemeClr>
                </a:solidFill>
                <a:latin typeface="Times New Roman" pitchFamily="18" charset="0"/>
                <a:cs typeface="Times New Roman" pitchFamily="18" charset="0"/>
              </a:rPr>
              <a:t>Cycloalkanes</a:t>
            </a:r>
            <a:r>
              <a:rPr lang="en-US" sz="2400" b="1" dirty="0" smtClean="0">
                <a:solidFill>
                  <a:schemeClr val="tx2">
                    <a:lumMod val="10000"/>
                  </a:schemeClr>
                </a:solidFill>
                <a:latin typeface="Times New Roman" pitchFamily="18" charset="0"/>
                <a:cs typeface="Times New Roman" pitchFamily="18" charset="0"/>
              </a:rPr>
              <a:t> with a single ring are named analogously to their normal </a:t>
            </a:r>
            <a:r>
              <a:rPr lang="en-US" sz="2400" b="1" dirty="0" smtClean="0">
                <a:solidFill>
                  <a:schemeClr val="tx2">
                    <a:lumMod val="10000"/>
                  </a:schemeClr>
                </a:solidFill>
                <a:latin typeface="Times New Roman" pitchFamily="18" charset="0"/>
                <a:cs typeface="Times New Roman" pitchFamily="18" charset="0"/>
                <a:hlinkClick r:id="rId3"/>
              </a:rPr>
              <a:t> </a:t>
            </a:r>
            <a:r>
              <a:rPr lang="en-US" sz="2400" b="1" dirty="0" err="1" smtClean="0">
                <a:solidFill>
                  <a:schemeClr val="tx2">
                    <a:lumMod val="10000"/>
                  </a:schemeClr>
                </a:solidFill>
                <a:latin typeface="Times New Roman" pitchFamily="18" charset="0"/>
                <a:cs typeface="Times New Roman" pitchFamily="18" charset="0"/>
                <a:hlinkClick r:id="rId3"/>
              </a:rPr>
              <a:t>alkane</a:t>
            </a:r>
            <a:r>
              <a:rPr lang="en-US" sz="2400" b="1" dirty="0" smtClean="0">
                <a:solidFill>
                  <a:schemeClr val="tx2">
                    <a:lumMod val="10000"/>
                  </a:schemeClr>
                </a:solidFill>
                <a:latin typeface="Times New Roman" pitchFamily="18" charset="0"/>
                <a:cs typeface="Times New Roman" pitchFamily="18" charset="0"/>
              </a:rPr>
              <a:t> counterpart of the same carbon count: </a:t>
            </a:r>
            <a:r>
              <a:rPr lang="en-US" sz="2400" b="1" dirty="0" smtClean="0">
                <a:solidFill>
                  <a:schemeClr val="tx2">
                    <a:lumMod val="10000"/>
                  </a:schemeClr>
                </a:solidFill>
                <a:latin typeface="Times New Roman" pitchFamily="18" charset="0"/>
                <a:cs typeface="Times New Roman" pitchFamily="18" charset="0"/>
                <a:hlinkClick r:id="rId12"/>
              </a:rPr>
              <a:t> </a:t>
            </a:r>
            <a:r>
              <a:rPr lang="en-US" sz="2400" b="1" dirty="0" err="1" smtClean="0">
                <a:solidFill>
                  <a:schemeClr val="tx2">
                    <a:lumMod val="10000"/>
                  </a:schemeClr>
                </a:solidFill>
                <a:latin typeface="Times New Roman" pitchFamily="18" charset="0"/>
                <a:cs typeface="Times New Roman" pitchFamily="18" charset="0"/>
                <a:hlinkClick r:id="rId12"/>
              </a:rPr>
              <a:t>cyclopropan</a:t>
            </a:r>
            <a:r>
              <a:rPr lang="en-US" sz="2400" b="1" u="sng" dirty="0" err="1" smtClean="0">
                <a:solidFill>
                  <a:schemeClr val="tx2">
                    <a:lumMod val="10000"/>
                  </a:schemeClr>
                </a:solidFill>
                <a:latin typeface="Times New Roman" pitchFamily="18" charset="0"/>
                <a:cs typeface="Times New Roman" pitchFamily="18" charset="0"/>
              </a:rPr>
              <a:t>e</a:t>
            </a:r>
            <a:r>
              <a:rPr lang="en-US" sz="2400" b="1"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hlinkClick r:id="rId13"/>
              </a:rPr>
              <a:t> </a:t>
            </a:r>
            <a:r>
              <a:rPr lang="en-US" sz="2400" b="1" dirty="0" err="1" smtClean="0">
                <a:solidFill>
                  <a:schemeClr val="tx2">
                    <a:lumMod val="10000"/>
                  </a:schemeClr>
                </a:solidFill>
                <a:latin typeface="Times New Roman" pitchFamily="18" charset="0"/>
                <a:cs typeface="Times New Roman" pitchFamily="18" charset="0"/>
                <a:hlinkClick r:id="rId13"/>
              </a:rPr>
              <a:t>cyclobutan</a:t>
            </a:r>
            <a:r>
              <a:rPr lang="en-US" sz="2400" b="1" u="sng" dirty="0" err="1" smtClean="0">
                <a:solidFill>
                  <a:schemeClr val="tx2">
                    <a:lumMod val="10000"/>
                  </a:schemeClr>
                </a:solidFill>
                <a:latin typeface="Times New Roman" pitchFamily="18" charset="0"/>
                <a:cs typeface="Times New Roman" pitchFamily="18" charset="0"/>
              </a:rPr>
              <a:t>e</a:t>
            </a:r>
            <a:r>
              <a:rPr lang="en-US" sz="2400" b="1" dirty="0" smtClean="0">
                <a:solidFill>
                  <a:schemeClr val="tx2">
                    <a:lumMod val="10000"/>
                  </a:schemeClr>
                </a:solidFill>
                <a:latin typeface="Times New Roman" pitchFamily="18" charset="0"/>
                <a:cs typeface="Times New Roman" pitchFamily="18" charset="0"/>
              </a:rPr>
              <a:t>, </a:t>
            </a:r>
            <a:r>
              <a:rPr lang="en-US" sz="2400" b="1" dirty="0" smtClean="0">
                <a:solidFill>
                  <a:schemeClr val="tx2">
                    <a:lumMod val="10000"/>
                  </a:schemeClr>
                </a:solidFill>
                <a:latin typeface="Times New Roman" pitchFamily="18" charset="0"/>
                <a:cs typeface="Times New Roman" pitchFamily="18" charset="0"/>
                <a:hlinkClick r:id="rId14"/>
              </a:rPr>
              <a:t> </a:t>
            </a:r>
            <a:r>
              <a:rPr lang="en-US" sz="2400" b="1" dirty="0" err="1" smtClean="0">
                <a:solidFill>
                  <a:schemeClr val="tx2">
                    <a:lumMod val="10000"/>
                  </a:schemeClr>
                </a:solidFill>
                <a:latin typeface="Times New Roman" pitchFamily="18" charset="0"/>
                <a:cs typeface="Times New Roman" pitchFamily="18" charset="0"/>
                <a:hlinkClick r:id="rId14"/>
              </a:rPr>
              <a:t>cyclopentan</a:t>
            </a:r>
            <a:r>
              <a:rPr lang="en-US" sz="2400" b="1" u="sng" dirty="0" err="1" smtClean="0">
                <a:solidFill>
                  <a:schemeClr val="tx2">
                    <a:lumMod val="10000"/>
                  </a:schemeClr>
                </a:solidFill>
                <a:latin typeface="Times New Roman" pitchFamily="18" charset="0"/>
                <a:cs typeface="Times New Roman" pitchFamily="18" charset="0"/>
              </a:rPr>
              <a:t>e</a:t>
            </a:r>
            <a:r>
              <a:rPr lang="en-US" sz="2400" b="1" dirty="0" smtClean="0">
                <a:solidFill>
                  <a:schemeClr val="tx2">
                    <a:lumMod val="10000"/>
                  </a:schemeClr>
                </a:solidFill>
                <a:latin typeface="Times New Roman" pitchFamily="18" charset="0"/>
                <a:cs typeface="Times New Roman" pitchFamily="18" charset="0"/>
              </a:rPr>
              <a:t>,</a:t>
            </a:r>
            <a:r>
              <a:rPr lang="en-US" sz="2400" b="1" dirty="0" smtClean="0">
                <a:solidFill>
                  <a:schemeClr val="tx2">
                    <a:lumMod val="10000"/>
                  </a:schemeClr>
                </a:solidFill>
                <a:latin typeface="Times New Roman" pitchFamily="18" charset="0"/>
                <a:cs typeface="Times New Roman" pitchFamily="18" charset="0"/>
                <a:hlinkClick r:id="rId15"/>
              </a:rPr>
              <a:t> </a:t>
            </a:r>
            <a:r>
              <a:rPr lang="en-US" sz="2400" b="1" dirty="0" err="1" smtClean="0">
                <a:solidFill>
                  <a:schemeClr val="tx2">
                    <a:lumMod val="10000"/>
                  </a:schemeClr>
                </a:solidFill>
                <a:latin typeface="Times New Roman" pitchFamily="18" charset="0"/>
                <a:cs typeface="Times New Roman" pitchFamily="18" charset="0"/>
                <a:hlinkClick r:id="rId15"/>
              </a:rPr>
              <a:t>cyclohexan</a:t>
            </a:r>
            <a:r>
              <a:rPr lang="en-US" sz="2400" b="1" u="sng" dirty="0" err="1" smtClean="0">
                <a:solidFill>
                  <a:schemeClr val="tx2">
                    <a:lumMod val="10000"/>
                  </a:schemeClr>
                </a:solidFill>
                <a:latin typeface="Times New Roman" pitchFamily="18" charset="0"/>
                <a:cs typeface="Times New Roman" pitchFamily="18" charset="0"/>
              </a:rPr>
              <a:t>e</a:t>
            </a:r>
            <a:r>
              <a:rPr lang="en-US" sz="2400" b="1" dirty="0" smtClean="0">
                <a:solidFill>
                  <a:schemeClr val="tx2">
                    <a:lumMod val="10000"/>
                  </a:schemeClr>
                </a:solidFill>
                <a:latin typeface="Times New Roman" pitchFamily="18" charset="0"/>
                <a:cs typeface="Times New Roman" pitchFamily="18" charset="0"/>
              </a:rPr>
              <a:t>, etc. The larger </a:t>
            </a:r>
            <a:r>
              <a:rPr lang="en-US" sz="2400" b="1" dirty="0" err="1" smtClean="0">
                <a:solidFill>
                  <a:schemeClr val="tx2">
                    <a:lumMod val="10000"/>
                  </a:schemeClr>
                </a:solidFill>
                <a:latin typeface="Times New Roman" pitchFamily="18" charset="0"/>
                <a:cs typeface="Times New Roman" pitchFamily="18" charset="0"/>
              </a:rPr>
              <a:t>cycloalkanes</a:t>
            </a:r>
            <a:r>
              <a:rPr lang="en-US" sz="2400" b="1" dirty="0" smtClean="0">
                <a:solidFill>
                  <a:schemeClr val="tx2">
                    <a:lumMod val="10000"/>
                  </a:schemeClr>
                </a:solidFill>
                <a:latin typeface="Times New Roman" pitchFamily="18" charset="0"/>
                <a:cs typeface="Times New Roman" pitchFamily="18" charset="0"/>
              </a:rPr>
              <a:t>, with greater than 20 carbon atoms are typically called </a:t>
            </a:r>
            <a:r>
              <a:rPr lang="en-US" sz="2400" b="1" dirty="0" err="1" smtClean="0">
                <a:solidFill>
                  <a:schemeClr val="tx2">
                    <a:lumMod val="10000"/>
                  </a:schemeClr>
                </a:solidFill>
                <a:latin typeface="Times New Roman" pitchFamily="18" charset="0"/>
                <a:cs typeface="Times New Roman" pitchFamily="18" charset="0"/>
              </a:rPr>
              <a:t>cycloparaffins</a:t>
            </a:r>
            <a:r>
              <a:rPr lang="en-US" sz="2400" b="1" dirty="0" smtClean="0">
                <a:solidFill>
                  <a:schemeClr val="tx2">
                    <a:lumMod val="10000"/>
                  </a:schemeClr>
                </a:solidFill>
                <a:latin typeface="Times New Roman" pitchFamily="18" charset="0"/>
                <a:cs typeface="Times New Roman" pitchFamily="18" charset="0"/>
              </a:rPr>
              <a:t>.</a:t>
            </a:r>
          </a:p>
          <a:p>
            <a:endParaRPr lang="en-US" sz="2000" dirty="0">
              <a:solidFill>
                <a:schemeClr val="bg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915400" cy="6096000"/>
          </a:xfrm>
        </p:spPr>
        <p:txBody>
          <a:bodyPr>
            <a:normAutofit fontScale="92500" lnSpcReduction="10000"/>
          </a:bodyPr>
          <a:lstStyle/>
          <a:p>
            <a:r>
              <a:rPr lang="en-US" sz="3200" b="1" u="sng" dirty="0" smtClean="0">
                <a:solidFill>
                  <a:schemeClr val="bg1"/>
                </a:solidFill>
                <a:latin typeface="Times New Roman" pitchFamily="18" charset="0"/>
                <a:cs typeface="Times New Roman" pitchFamily="18" charset="0"/>
              </a:rPr>
              <a:t>VESSELS</a:t>
            </a:r>
            <a:endParaRPr lang="en-US" sz="3200" dirty="0" smtClean="0">
              <a:solidFill>
                <a:schemeClr val="bg1"/>
              </a:solidFill>
              <a:latin typeface="Times New Roman" pitchFamily="18" charset="0"/>
              <a:cs typeface="Times New Roman" pitchFamily="18" charset="0"/>
            </a:endParaRPr>
          </a:p>
          <a:p>
            <a:pPr>
              <a:buNone/>
            </a:pPr>
            <a:r>
              <a:rPr lang="en-US" sz="3200" dirty="0" smtClean="0">
                <a:solidFill>
                  <a:schemeClr val="bg1"/>
                </a:solidFill>
                <a:latin typeface="Times New Roman" pitchFamily="18" charset="0"/>
                <a:cs typeface="Times New Roman" pitchFamily="18" charset="0"/>
              </a:rPr>
              <a:t>      R-01=3.76xlO</a:t>
            </a:r>
            <a:r>
              <a:rPr lang="en-US" sz="3200" baseline="30000" dirty="0" smtClean="0">
                <a:solidFill>
                  <a:schemeClr val="bg1"/>
                </a:solidFill>
                <a:latin typeface="Times New Roman" pitchFamily="18" charset="0"/>
                <a:cs typeface="Times New Roman" pitchFamily="18" charset="0"/>
              </a:rPr>
              <a:t>5</a:t>
            </a:r>
            <a:r>
              <a:rPr lang="en-US" sz="3200" dirty="0" smtClean="0">
                <a:solidFill>
                  <a:schemeClr val="bg1"/>
                </a:solidFill>
                <a:latin typeface="Times New Roman" pitchFamily="18" charset="0"/>
                <a:cs typeface="Times New Roman" pitchFamily="18" charset="0"/>
              </a:rPr>
              <a:t>rupees</a:t>
            </a:r>
          </a:p>
          <a:p>
            <a:r>
              <a:rPr lang="en-US" sz="3200" dirty="0" smtClean="0">
                <a:solidFill>
                  <a:schemeClr val="bg1"/>
                </a:solidFill>
                <a:latin typeface="Times New Roman" pitchFamily="18" charset="0"/>
                <a:cs typeface="Times New Roman" pitchFamily="18" charset="0"/>
              </a:rPr>
              <a:t>R-02=9.5xl0</a:t>
            </a:r>
            <a:r>
              <a:rPr lang="en-US" sz="3200" baseline="30000" dirty="0" smtClean="0">
                <a:solidFill>
                  <a:schemeClr val="bg1"/>
                </a:solidFill>
                <a:latin typeface="Times New Roman" pitchFamily="18" charset="0"/>
                <a:cs typeface="Times New Roman" pitchFamily="18" charset="0"/>
              </a:rPr>
              <a:t>4</a:t>
            </a:r>
            <a:r>
              <a:rPr lang="en-US" sz="3200" dirty="0" smtClean="0">
                <a:solidFill>
                  <a:schemeClr val="bg1"/>
                </a:solidFill>
                <a:latin typeface="Times New Roman" pitchFamily="18" charset="0"/>
                <a:cs typeface="Times New Roman" pitchFamily="18" charset="0"/>
              </a:rPr>
              <a:t> rupees</a:t>
            </a:r>
          </a:p>
          <a:p>
            <a:r>
              <a:rPr lang="en-US" sz="3200" dirty="0" smtClean="0">
                <a:solidFill>
                  <a:schemeClr val="bg1"/>
                </a:solidFill>
                <a:latin typeface="Times New Roman" pitchFamily="18" charset="0"/>
                <a:cs typeface="Times New Roman" pitchFamily="18" charset="0"/>
              </a:rPr>
              <a:t>V-01=3.3 x 10</a:t>
            </a:r>
            <a:r>
              <a:rPr lang="en-US" sz="3200" baseline="30000" dirty="0" smtClean="0">
                <a:solidFill>
                  <a:schemeClr val="bg1"/>
                </a:solidFill>
                <a:latin typeface="Times New Roman" pitchFamily="18" charset="0"/>
                <a:cs typeface="Times New Roman" pitchFamily="18" charset="0"/>
              </a:rPr>
              <a:t>5</a:t>
            </a:r>
            <a:r>
              <a:rPr lang="en-US" sz="3200" dirty="0" smtClean="0">
                <a:solidFill>
                  <a:schemeClr val="bg1"/>
                </a:solidFill>
                <a:latin typeface="Times New Roman" pitchFamily="18" charset="0"/>
                <a:cs typeface="Times New Roman" pitchFamily="18" charset="0"/>
              </a:rPr>
              <a:t>rupees</a:t>
            </a:r>
          </a:p>
          <a:p>
            <a:r>
              <a:rPr lang="en-US" sz="3200" dirty="0" smtClean="0">
                <a:solidFill>
                  <a:schemeClr val="bg1"/>
                </a:solidFill>
                <a:latin typeface="Times New Roman" pitchFamily="18" charset="0"/>
                <a:cs typeface="Times New Roman" pitchFamily="18" charset="0"/>
              </a:rPr>
              <a:t>V-02=l.lxlO</a:t>
            </a:r>
            <a:r>
              <a:rPr lang="en-US" sz="3200" baseline="30000" dirty="0" smtClean="0">
                <a:solidFill>
                  <a:schemeClr val="bg1"/>
                </a:solidFill>
                <a:latin typeface="Times New Roman" pitchFamily="18" charset="0"/>
                <a:cs typeface="Times New Roman" pitchFamily="18" charset="0"/>
              </a:rPr>
              <a:t>5</a:t>
            </a:r>
            <a:r>
              <a:rPr lang="en-US" sz="3200" dirty="0" smtClean="0">
                <a:solidFill>
                  <a:schemeClr val="bg1"/>
                </a:solidFill>
                <a:latin typeface="Times New Roman" pitchFamily="18" charset="0"/>
                <a:cs typeface="Times New Roman" pitchFamily="18" charset="0"/>
              </a:rPr>
              <a:t> rupees</a:t>
            </a:r>
          </a:p>
          <a:p>
            <a:r>
              <a:rPr lang="en-US" sz="3200" b="1" u="sng" dirty="0" smtClean="0">
                <a:solidFill>
                  <a:schemeClr val="bg1"/>
                </a:solidFill>
                <a:latin typeface="Times New Roman" pitchFamily="18" charset="0"/>
                <a:cs typeface="Times New Roman" pitchFamily="18" charset="0"/>
              </a:rPr>
              <a:t>STABALIZE</a:t>
            </a:r>
            <a:r>
              <a:rPr lang="en-US" sz="3200" b="1" dirty="0" smtClean="0">
                <a:solidFill>
                  <a:schemeClr val="bg1"/>
                </a:solidFill>
                <a:latin typeface="Times New Roman" pitchFamily="18" charset="0"/>
                <a:cs typeface="Times New Roman" pitchFamily="18" charset="0"/>
              </a:rPr>
              <a:t>R (V-03)</a:t>
            </a:r>
            <a:endParaRPr lang="en-US" sz="3200" dirty="0" smtClean="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Shell cost=3.54xlO</a:t>
            </a:r>
            <a:r>
              <a:rPr lang="en-US" sz="3200" baseline="30000" dirty="0" smtClean="0">
                <a:solidFill>
                  <a:schemeClr val="bg1"/>
                </a:solidFill>
                <a:latin typeface="Times New Roman" pitchFamily="18" charset="0"/>
                <a:cs typeface="Times New Roman" pitchFamily="18" charset="0"/>
              </a:rPr>
              <a:t>5</a:t>
            </a:r>
            <a:r>
              <a:rPr lang="en-US" sz="3200" dirty="0" smtClean="0">
                <a:solidFill>
                  <a:schemeClr val="bg1"/>
                </a:solidFill>
                <a:latin typeface="Times New Roman" pitchFamily="18" charset="0"/>
                <a:cs typeface="Times New Roman" pitchFamily="18" charset="0"/>
              </a:rPr>
              <a:t> rupees</a:t>
            </a:r>
          </a:p>
          <a:p>
            <a:r>
              <a:rPr lang="en-US" sz="3200" dirty="0" smtClean="0">
                <a:solidFill>
                  <a:schemeClr val="bg1"/>
                </a:solidFill>
                <a:latin typeface="Times New Roman" pitchFamily="18" charset="0"/>
                <a:cs typeface="Times New Roman" pitchFamily="18" charset="0"/>
              </a:rPr>
              <a:t>Packing cost=1.94 x 10</a:t>
            </a:r>
            <a:r>
              <a:rPr lang="en-US" sz="3200" baseline="30000" dirty="0" smtClean="0">
                <a:solidFill>
                  <a:schemeClr val="bg1"/>
                </a:solidFill>
                <a:latin typeface="Times New Roman" pitchFamily="18" charset="0"/>
                <a:cs typeface="Times New Roman" pitchFamily="18" charset="0"/>
              </a:rPr>
              <a:t>4</a:t>
            </a:r>
            <a:r>
              <a:rPr lang="en-US" sz="3200" dirty="0" smtClean="0">
                <a:solidFill>
                  <a:schemeClr val="bg1"/>
                </a:solidFill>
                <a:latin typeface="Times New Roman" pitchFamily="18" charset="0"/>
                <a:cs typeface="Times New Roman" pitchFamily="18" charset="0"/>
              </a:rPr>
              <a:t>rupees</a:t>
            </a:r>
          </a:p>
          <a:p>
            <a:r>
              <a:rPr lang="en-US" sz="3200" dirty="0" smtClean="0">
                <a:solidFill>
                  <a:schemeClr val="bg1"/>
                </a:solidFill>
                <a:latin typeface="Times New Roman" pitchFamily="18" charset="0"/>
                <a:cs typeface="Times New Roman" pitchFamily="18" charset="0"/>
              </a:rPr>
              <a:t>Total cost=3.73xlO</a:t>
            </a:r>
            <a:r>
              <a:rPr lang="en-US" sz="3200" baseline="30000" dirty="0" smtClean="0">
                <a:solidFill>
                  <a:schemeClr val="bg1"/>
                </a:solidFill>
                <a:latin typeface="Times New Roman" pitchFamily="18" charset="0"/>
                <a:cs typeface="Times New Roman" pitchFamily="18" charset="0"/>
              </a:rPr>
              <a:t>5</a:t>
            </a:r>
            <a:r>
              <a:rPr lang="en-US" sz="3200" dirty="0" smtClean="0">
                <a:solidFill>
                  <a:schemeClr val="bg1"/>
                </a:solidFill>
                <a:latin typeface="Times New Roman" pitchFamily="18" charset="0"/>
                <a:cs typeface="Times New Roman" pitchFamily="18" charset="0"/>
              </a:rPr>
              <a:t> rupees</a:t>
            </a:r>
          </a:p>
          <a:p>
            <a:r>
              <a:rPr lang="en-US" sz="3200" b="1" dirty="0" smtClean="0">
                <a:solidFill>
                  <a:schemeClr val="bg1"/>
                </a:solidFill>
                <a:latin typeface="Times New Roman" pitchFamily="18" charset="0"/>
                <a:cs typeface="Times New Roman" pitchFamily="18" charset="0"/>
              </a:rPr>
              <a:t>Total purchased equipment cost</a:t>
            </a:r>
            <a:r>
              <a:rPr lang="en-US" sz="3200" dirty="0" smtClean="0">
                <a:solidFill>
                  <a:schemeClr val="bg1"/>
                </a:solidFill>
                <a:latin typeface="Times New Roman" pitchFamily="18" charset="0"/>
                <a:cs typeface="Times New Roman" pitchFamily="18" charset="0"/>
              </a:rPr>
              <a:t>=	Rs.2.56xl0</a:t>
            </a:r>
            <a:r>
              <a:rPr lang="en-US" sz="3200" baseline="30000" dirty="0" smtClean="0">
                <a:solidFill>
                  <a:schemeClr val="bg1"/>
                </a:solidFill>
                <a:latin typeface="Times New Roman" pitchFamily="18" charset="0"/>
                <a:cs typeface="Times New Roman" pitchFamily="18" charset="0"/>
              </a:rPr>
              <a:t>7</a:t>
            </a:r>
            <a:r>
              <a:rPr lang="en-US" sz="3200" dirty="0" smtClean="0">
                <a:solidFill>
                  <a:schemeClr val="bg1"/>
                </a:solidFill>
                <a:latin typeface="Times New Roman" pitchFamily="18" charset="0"/>
                <a:cs typeface="Times New Roman" pitchFamily="18" charset="0"/>
              </a:rPr>
              <a:t> rupees</a:t>
            </a:r>
          </a:p>
          <a:p>
            <a:r>
              <a:rPr lang="en-US" dirty="0" smtClean="0">
                <a:solidFill>
                  <a:schemeClr val="bg1"/>
                </a:solidFill>
                <a:latin typeface="Times New Roman" pitchFamily="18" charset="0"/>
                <a:cs typeface="Times New Roman" pitchFamily="18" charset="0"/>
              </a:rPr>
              <a:t> </a:t>
            </a:r>
            <a:r>
              <a:rPr lang="en-US" b="1" u="sng" dirty="0" smtClean="0">
                <a:solidFill>
                  <a:schemeClr val="bg1"/>
                </a:solidFill>
                <a:latin typeface="Times New Roman" pitchFamily="18" charset="0"/>
                <a:cs typeface="Times New Roman" pitchFamily="18" charset="0"/>
              </a:rPr>
              <a:t>ESTIMATION OF TOTAL CAPITAL INVESTMENT</a:t>
            </a:r>
          </a:p>
          <a:p>
            <a:endParaRPr lang="en-US" b="1" u="sng" dirty="0" smtClean="0">
              <a:solidFill>
                <a:schemeClr val="bg1"/>
              </a:solidFill>
              <a:latin typeface="Times New Roman" pitchFamily="18" charset="0"/>
              <a:cs typeface="Times New Roman" pitchFamily="18" charset="0"/>
            </a:endParaRPr>
          </a:p>
          <a:p>
            <a:endParaRPr lang="en-US" b="1" u="sng" dirty="0" smtClean="0">
              <a:solidFill>
                <a:schemeClr val="bg1"/>
              </a:solidFill>
              <a:latin typeface="Times New Roman" pitchFamily="18" charset="0"/>
              <a:cs typeface="Times New Roman" pitchFamily="18" charset="0"/>
            </a:endParaRPr>
          </a:p>
          <a:p>
            <a:endParaRPr lang="en-US" b="1" u="sng" dirty="0" smtClean="0">
              <a:solidFill>
                <a:schemeClr val="bg1"/>
              </a:solidFill>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229600" cy="4572000"/>
          </a:xfrm>
        </p:spPr>
        <p:txBody>
          <a:bodyPr>
            <a:normAutofit fontScale="25000" lnSpcReduction="20000"/>
          </a:bodyPr>
          <a:lstStyle/>
          <a:p>
            <a:r>
              <a:rPr lang="en-US" sz="8000" dirty="0" smtClean="0">
                <a:solidFill>
                  <a:schemeClr val="bg1"/>
                </a:solidFill>
                <a:latin typeface="Times New Roman" pitchFamily="18" charset="0"/>
                <a:cs typeface="Times New Roman" pitchFamily="18" charset="0"/>
              </a:rPr>
              <a:t></a:t>
            </a:r>
            <a:r>
              <a:rPr lang="en-US" sz="8000" b="1" dirty="0" smtClean="0">
                <a:solidFill>
                  <a:schemeClr val="bg1"/>
                </a:solidFill>
                <a:latin typeface="Times New Roman" pitchFamily="18" charset="0"/>
                <a:cs typeface="Times New Roman" pitchFamily="18" charset="0"/>
              </a:rPr>
              <a:t> </a:t>
            </a:r>
            <a:r>
              <a:rPr lang="en-US" sz="8000" b="1" u="sng" dirty="0" smtClean="0">
                <a:solidFill>
                  <a:schemeClr val="bg1"/>
                </a:solidFill>
                <a:latin typeface="Times New Roman" pitchFamily="18" charset="0"/>
                <a:cs typeface="Times New Roman" pitchFamily="18" charset="0"/>
              </a:rPr>
              <a:t>Direct Cost (Rs)</a:t>
            </a:r>
            <a:endParaRPr lang="en-US" sz="8000" dirty="0" smtClean="0">
              <a:solidFill>
                <a:schemeClr val="bg1"/>
              </a:solidFill>
              <a:latin typeface="Times New Roman" pitchFamily="18" charset="0"/>
              <a:cs typeface="Times New Roman" pitchFamily="18" charset="0"/>
            </a:endParaRPr>
          </a:p>
          <a:p>
            <a:r>
              <a:rPr lang="en-US" sz="8000" dirty="0" smtClean="0">
                <a:solidFill>
                  <a:schemeClr val="bg1"/>
                </a:solidFill>
                <a:latin typeface="Times New Roman" pitchFamily="18" charset="0"/>
                <a:cs typeface="Times New Roman" pitchFamily="18" charset="0"/>
              </a:rPr>
              <a:t>Installation costs=6.4 x 10</a:t>
            </a:r>
            <a:r>
              <a:rPr lang="en-US" sz="8000" baseline="30000" dirty="0" smtClean="0">
                <a:solidFill>
                  <a:schemeClr val="bg1"/>
                </a:solidFill>
                <a:latin typeface="Times New Roman" pitchFamily="18" charset="0"/>
                <a:cs typeface="Times New Roman" pitchFamily="18" charset="0"/>
              </a:rPr>
              <a:t>5</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Instrumentation &amp; control, installed=4.61x10</a:t>
            </a:r>
            <a:r>
              <a:rPr lang="en-US" sz="8000" baseline="30000" dirty="0" smtClean="0">
                <a:solidFill>
                  <a:schemeClr val="bg1"/>
                </a:solidFill>
                <a:latin typeface="Times New Roman" pitchFamily="18" charset="0"/>
                <a:cs typeface="Times New Roman" pitchFamily="18" charset="0"/>
              </a:rPr>
              <a:t>5</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Piping, installed=1.15x10</a:t>
            </a:r>
            <a:r>
              <a:rPr lang="en-US" sz="8000" baseline="30000" dirty="0" smtClean="0">
                <a:solidFill>
                  <a:schemeClr val="bg1"/>
                </a:solidFill>
                <a:latin typeface="Times New Roman" pitchFamily="18" charset="0"/>
                <a:cs typeface="Times New Roman" pitchFamily="18" charset="0"/>
              </a:rPr>
              <a:t>5</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Electrical, installed=6.4 xlO</a:t>
            </a:r>
            <a:r>
              <a:rPr lang="en-US" sz="8000" baseline="30000" dirty="0" smtClean="0">
                <a:solidFill>
                  <a:schemeClr val="bg1"/>
                </a:solidFill>
                <a:latin typeface="Times New Roman" pitchFamily="18" charset="0"/>
                <a:cs typeface="Times New Roman" pitchFamily="18" charset="0"/>
              </a:rPr>
              <a:t>4</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Building, process &amp; auxiliary=1.28 x 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Service facilities &amp; yard improvement =1.8x10</a:t>
            </a:r>
            <a:r>
              <a:rPr lang="en-US" sz="8000" baseline="30000" dirty="0" smtClean="0">
                <a:solidFill>
                  <a:schemeClr val="bg1"/>
                </a:solidFill>
                <a:latin typeface="Times New Roman" pitchFamily="18" charset="0"/>
                <a:cs typeface="Times New Roman" pitchFamily="18" charset="0"/>
              </a:rPr>
              <a:t>5</a:t>
            </a:r>
            <a:r>
              <a:rPr lang="en-US" sz="8000" dirty="0" smtClean="0">
                <a:solidFill>
                  <a:schemeClr val="bg1"/>
                </a:solidFill>
                <a:latin typeface="Times New Roman" pitchFamily="18" charset="0"/>
                <a:cs typeface="Times New Roman" pitchFamily="18" charset="0"/>
              </a:rPr>
              <a:t> rupees</a:t>
            </a:r>
          </a:p>
          <a:p>
            <a:r>
              <a:rPr lang="en-US" sz="8000" dirty="0" smtClean="0">
                <a:solidFill>
                  <a:schemeClr val="bg1"/>
                </a:solidFill>
                <a:latin typeface="Times New Roman" pitchFamily="18" charset="0"/>
                <a:cs typeface="Times New Roman" pitchFamily="18" charset="0"/>
              </a:rPr>
              <a:t>Land=1.53 x 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 rupees</a:t>
            </a:r>
          </a:p>
          <a:p>
            <a:r>
              <a:rPr lang="en-US" sz="8000" dirty="0" smtClean="0">
                <a:solidFill>
                  <a:schemeClr val="bg1"/>
                </a:solidFill>
                <a:latin typeface="Times New Roman" pitchFamily="18" charset="0"/>
                <a:cs typeface="Times New Roman" pitchFamily="18" charset="0"/>
              </a:rPr>
              <a:t>Total direct cost=8.68 x 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rupees</a:t>
            </a:r>
          </a:p>
          <a:p>
            <a:endParaRPr lang="en-US" dirty="0" smtClean="0"/>
          </a:p>
          <a:p>
            <a:r>
              <a:rPr lang="en-US" sz="8000" b="1" dirty="0" smtClean="0">
                <a:solidFill>
                  <a:schemeClr val="bg1"/>
                </a:solidFill>
                <a:latin typeface="Times New Roman" pitchFamily="18" charset="0"/>
                <a:cs typeface="Times New Roman" pitchFamily="18" charset="0"/>
              </a:rPr>
              <a:t>Indirect Cost</a:t>
            </a:r>
            <a:endParaRPr lang="en-US" sz="8000" dirty="0" smtClean="0">
              <a:solidFill>
                <a:schemeClr val="bg1"/>
              </a:solidFill>
              <a:latin typeface="Times New Roman" pitchFamily="18" charset="0"/>
              <a:cs typeface="Times New Roman" pitchFamily="18" charset="0"/>
            </a:endParaRPr>
          </a:p>
          <a:p>
            <a:r>
              <a:rPr lang="en-US" sz="8000" dirty="0" smtClean="0">
                <a:solidFill>
                  <a:schemeClr val="bg1"/>
                </a:solidFill>
                <a:latin typeface="Times New Roman" pitchFamily="18" charset="0"/>
                <a:cs typeface="Times New Roman" pitchFamily="18" charset="0"/>
              </a:rPr>
              <a:t>Engineering &amp; supervision=1.514x10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Construction &amp; contractor's fee=1.56x10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 rupees</a:t>
            </a:r>
          </a:p>
          <a:p>
            <a:r>
              <a:rPr lang="en-US" sz="8000" dirty="0" smtClean="0">
                <a:solidFill>
                  <a:schemeClr val="bg1"/>
                </a:solidFill>
                <a:latin typeface="Times New Roman" pitchFamily="18" charset="0"/>
                <a:cs typeface="Times New Roman" pitchFamily="18" charset="0"/>
              </a:rPr>
              <a:t>Contingency=1.33 x 10</a:t>
            </a:r>
            <a:r>
              <a:rPr lang="en-US" sz="8000" baseline="30000" dirty="0" smtClean="0">
                <a:solidFill>
                  <a:schemeClr val="bg1"/>
                </a:solidFill>
                <a:latin typeface="Times New Roman" pitchFamily="18" charset="0"/>
                <a:cs typeface="Times New Roman" pitchFamily="18" charset="0"/>
              </a:rPr>
              <a:t>7</a:t>
            </a:r>
            <a:r>
              <a:rPr lang="en-US" sz="8000" dirty="0" smtClean="0">
                <a:solidFill>
                  <a:schemeClr val="bg1"/>
                </a:solidFill>
                <a:latin typeface="Times New Roman" pitchFamily="18" charset="0"/>
                <a:cs typeface="Times New Roman" pitchFamily="18" charset="0"/>
              </a:rPr>
              <a:t>rupees</a:t>
            </a:r>
          </a:p>
          <a:p>
            <a:r>
              <a:rPr lang="en-US" sz="8000" dirty="0" smtClean="0">
                <a:solidFill>
                  <a:schemeClr val="bg1"/>
                </a:solidFill>
                <a:latin typeface="Times New Roman" pitchFamily="18" charset="0"/>
                <a:cs typeface="Times New Roman" pitchFamily="18" charset="0"/>
              </a:rPr>
              <a:t>Total indirect costs=4.41 x 10</a:t>
            </a:r>
            <a:r>
              <a:rPr lang="en-US" sz="8000" baseline="30000" dirty="0" smtClean="0">
                <a:solidFill>
                  <a:schemeClr val="bg1"/>
                </a:solidFill>
                <a:latin typeface="Times New Roman" pitchFamily="18" charset="0"/>
                <a:cs typeface="Times New Roman" pitchFamily="18" charset="0"/>
              </a:rPr>
              <a:t>7</a:t>
            </a:r>
            <a:r>
              <a:rPr lang="en-US" sz="8000" dirty="0" smtClean="0">
                <a:solidFill>
                  <a:schemeClr val="bg1"/>
                </a:solidFill>
                <a:latin typeface="Times New Roman" pitchFamily="18" charset="0"/>
                <a:cs typeface="Times New Roman" pitchFamily="18" charset="0"/>
              </a:rPr>
              <a:t> rupees</a:t>
            </a:r>
          </a:p>
          <a:p>
            <a:r>
              <a:rPr lang="en-US" sz="8000" b="1" dirty="0" smtClean="0">
                <a:solidFill>
                  <a:schemeClr val="bg1"/>
                </a:solidFill>
                <a:latin typeface="Times New Roman" pitchFamily="18" charset="0"/>
                <a:cs typeface="Times New Roman" pitchFamily="18" charset="0"/>
              </a:rPr>
              <a:t>Total fixed capital investment</a:t>
            </a:r>
            <a:r>
              <a:rPr lang="en-US" sz="8000" dirty="0" smtClean="0">
                <a:solidFill>
                  <a:schemeClr val="bg1"/>
                </a:solidFill>
                <a:latin typeface="Times New Roman" pitchFamily="18" charset="0"/>
                <a:cs typeface="Times New Roman" pitchFamily="18" charset="0"/>
              </a:rPr>
              <a:t>=1.31x10</a:t>
            </a:r>
            <a:r>
              <a:rPr lang="en-US" sz="8000" baseline="30000" dirty="0" smtClean="0">
                <a:solidFill>
                  <a:schemeClr val="bg1"/>
                </a:solidFill>
                <a:latin typeface="Times New Roman" pitchFamily="18" charset="0"/>
                <a:cs typeface="Times New Roman" pitchFamily="18" charset="0"/>
              </a:rPr>
              <a:t>7</a:t>
            </a:r>
            <a:r>
              <a:rPr lang="en-US" sz="8000" dirty="0" smtClean="0">
                <a:solidFill>
                  <a:schemeClr val="bg1"/>
                </a:solidFill>
                <a:latin typeface="Times New Roman" pitchFamily="18" charset="0"/>
                <a:cs typeface="Times New Roman" pitchFamily="18" charset="0"/>
              </a:rPr>
              <a:t> rupees</a:t>
            </a:r>
          </a:p>
          <a:p>
            <a:r>
              <a:rPr lang="en-US" sz="8000" b="1" dirty="0" smtClean="0">
                <a:solidFill>
                  <a:schemeClr val="bg1"/>
                </a:solidFill>
                <a:latin typeface="Times New Roman" pitchFamily="18" charset="0"/>
                <a:cs typeface="Times New Roman" pitchFamily="18" charset="0"/>
              </a:rPr>
              <a:t>Working capital</a:t>
            </a:r>
            <a:r>
              <a:rPr lang="en-US" sz="8000" dirty="0" smtClean="0">
                <a:solidFill>
                  <a:schemeClr val="bg1"/>
                </a:solidFill>
                <a:latin typeface="Times New Roman" pitchFamily="18" charset="0"/>
                <a:cs typeface="Times New Roman" pitchFamily="18" charset="0"/>
              </a:rPr>
              <a:t>=3.3x10</a:t>
            </a:r>
            <a:r>
              <a:rPr lang="en-US" sz="8000" baseline="30000" dirty="0" smtClean="0">
                <a:solidFill>
                  <a:schemeClr val="bg1"/>
                </a:solidFill>
                <a:latin typeface="Times New Roman" pitchFamily="18" charset="0"/>
                <a:cs typeface="Times New Roman" pitchFamily="18" charset="0"/>
              </a:rPr>
              <a:t>6</a:t>
            </a:r>
            <a:r>
              <a:rPr lang="en-US" sz="8000" dirty="0" smtClean="0">
                <a:solidFill>
                  <a:schemeClr val="bg1"/>
                </a:solidFill>
                <a:latin typeface="Times New Roman" pitchFamily="18" charset="0"/>
                <a:cs typeface="Times New Roman" pitchFamily="18" charset="0"/>
              </a:rPr>
              <a:t>  rupees</a:t>
            </a:r>
          </a:p>
          <a:p>
            <a:endParaRPr lang="en-US" sz="8000" dirty="0" smtClean="0">
              <a:solidFill>
                <a:schemeClr val="bg1"/>
              </a:solidFill>
              <a:latin typeface="Times New Roman" pitchFamily="18" charset="0"/>
              <a:cs typeface="Times New Roman" pitchFamily="18" charset="0"/>
            </a:endParaRPr>
          </a:p>
          <a:p>
            <a:r>
              <a:rPr lang="en-US" sz="12800" b="1" dirty="0" smtClean="0">
                <a:solidFill>
                  <a:schemeClr val="bg1"/>
                </a:solidFill>
                <a:latin typeface="Times New Roman" pitchFamily="18" charset="0"/>
                <a:cs typeface="Times New Roman" pitchFamily="18" charset="0"/>
              </a:rPr>
              <a:t>Total capital investment=1.64x10</a:t>
            </a:r>
            <a:r>
              <a:rPr lang="en-US" sz="12800" b="1" baseline="30000" dirty="0" smtClean="0">
                <a:solidFill>
                  <a:schemeClr val="bg1"/>
                </a:solidFill>
                <a:latin typeface="Times New Roman" pitchFamily="18" charset="0"/>
                <a:cs typeface="Times New Roman" pitchFamily="18" charset="0"/>
              </a:rPr>
              <a:t>7</a:t>
            </a:r>
            <a:r>
              <a:rPr lang="en-US" sz="12800" b="1" dirty="0" smtClean="0">
                <a:solidFill>
                  <a:schemeClr val="bg1"/>
                </a:solidFill>
                <a:latin typeface="Times New Roman" pitchFamily="18" charset="0"/>
                <a:cs typeface="Times New Roman" pitchFamily="18" charset="0"/>
              </a:rPr>
              <a:t> rupees</a:t>
            </a:r>
            <a:endParaRPr lang="en-US" sz="12800" dirty="0" smtClean="0">
              <a:solidFill>
                <a:schemeClr val="bg1"/>
              </a:solidFill>
              <a:latin typeface="Times New Roman" pitchFamily="18" charset="0"/>
              <a:cs typeface="Times New Roman" pitchFamily="18" charset="0"/>
            </a:endParaRPr>
          </a:p>
          <a:p>
            <a:r>
              <a:rPr lang="en-US" dirty="0" smtClean="0"/>
              <a:t>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11436</TotalTime>
  <Words>3396</Words>
  <Application>Microsoft Office PowerPoint</Application>
  <PresentationFormat>On-screen Show (4:3)</PresentationFormat>
  <Paragraphs>1180</Paragraphs>
  <Slides>91</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3" baseType="lpstr">
      <vt:lpstr>Algerian</vt:lpstr>
      <vt:lpstr>Arial</vt:lpstr>
      <vt:lpstr>Calibri</vt:lpstr>
      <vt:lpstr>Chiller</vt:lpstr>
      <vt:lpstr>Constantia</vt:lpstr>
      <vt:lpstr>Gabriola</vt:lpstr>
      <vt:lpstr>Mistral</vt:lpstr>
      <vt:lpstr>Times New Roman</vt:lpstr>
      <vt:lpstr>Wingdings</vt:lpstr>
      <vt:lpstr>Wingdings 2</vt:lpstr>
      <vt:lpstr>Paper</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1.Used in electroplating –vapor degreasing solvents</vt:lpstr>
      <vt:lpstr>PowerPoint Presentation</vt:lpstr>
      <vt:lpstr>PowerPoint Presentation</vt:lpstr>
      <vt:lpstr>PowerPoint Presentation</vt:lpstr>
      <vt:lpstr>PowerPoint Presentation</vt:lpstr>
      <vt:lpstr>PowerPoint Presentation</vt:lpstr>
      <vt:lpstr>INDIAN MANUFACTURERS OF CYCLOHEXANE</vt:lpstr>
      <vt:lpstr>PowerPoint Presentation</vt:lpstr>
      <vt:lpstr>GLOBAL MANUFACTURERS OF CYCLOHEXANE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TEMPERATURE SELECTION  At 260oC, thermal cracking of benzene begins.    At 248oC, isomerization of cyclohexane to methyl cyclopentane begins. So upper temperature range is 248.88oC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BASIS:</vt:lpstr>
      <vt:lpstr>PowerPoint Presentation</vt:lpstr>
      <vt:lpstr>PowerPoint Presentation</vt:lpstr>
      <vt:lpstr>BALANCE ACROSS REACTOR (R-O1) </vt:lpstr>
      <vt:lpstr>PowerPoint Presentation</vt:lpstr>
      <vt:lpstr>PowerPoint Presentation</vt:lpstr>
      <vt:lpstr>PowerPoint Presentation</vt:lpstr>
      <vt:lpstr>BALANCE ACROSS FLASH DRUM (V-O1)</vt:lpstr>
      <vt:lpstr>PowerPoint Presentation</vt:lpstr>
      <vt:lpstr>BALANCE ACROSS STABILIZATION COLUMN(V-02)</vt:lpstr>
      <vt:lpstr>PowerPoint Presentation</vt:lpstr>
      <vt:lpstr>OVERALL MATERIAL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ENERGY BALANCE AROUND REACTORS:-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UdAy KuMaR</dc:creator>
  <cp:lastModifiedBy>abhishek thapa</cp:lastModifiedBy>
  <cp:revision>300</cp:revision>
  <dcterms:created xsi:type="dcterms:W3CDTF">2006-08-16T00:00:00Z</dcterms:created>
  <dcterms:modified xsi:type="dcterms:W3CDTF">2014-11-20T00:19:12Z</dcterms:modified>
</cp:coreProperties>
</file>