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AA264C"/>
    <a:srgbClr val="FF3300"/>
    <a:srgbClr val="9E0000"/>
    <a:srgbClr val="800000"/>
    <a:srgbClr val="FF0000"/>
    <a:srgbClr val="DE3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5B596-BE5A-43BA-8F33-38CBA2BE5E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0E1912-AD12-4402-8E2E-FFC23C89D6F7}">
      <dgm:prSet phldrT="[Text]" custT="1"/>
      <dgm:spPr/>
      <dgm:t>
        <a:bodyPr/>
        <a:lstStyle/>
        <a:p>
          <a:r>
            <a:rPr lang="en-IN" sz="2000" dirty="0"/>
            <a:t>Glycosides</a:t>
          </a:r>
        </a:p>
      </dgm:t>
    </dgm:pt>
    <dgm:pt modelId="{36471C5E-C0CB-422B-BA37-E77F5484E3C3}" type="parTrans" cxnId="{1050FCF6-B27F-4DCE-BA3E-0A822BBA0451}">
      <dgm:prSet/>
      <dgm:spPr/>
      <dgm:t>
        <a:bodyPr/>
        <a:lstStyle/>
        <a:p>
          <a:endParaRPr lang="en-IN"/>
        </a:p>
      </dgm:t>
    </dgm:pt>
    <dgm:pt modelId="{ADB9D066-6008-4C0B-8B28-ED6A708888E3}" type="sibTrans" cxnId="{1050FCF6-B27F-4DCE-BA3E-0A822BBA0451}">
      <dgm:prSet/>
      <dgm:spPr/>
      <dgm:t>
        <a:bodyPr/>
        <a:lstStyle/>
        <a:p>
          <a:endParaRPr lang="en-IN"/>
        </a:p>
      </dgm:t>
    </dgm:pt>
    <dgm:pt modelId="{7F51437B-24E6-4C1B-8303-402508A55D62}">
      <dgm:prSet phldrT="[Text]"/>
      <dgm:spPr/>
      <dgm:t>
        <a:bodyPr/>
        <a:lstStyle/>
        <a:p>
          <a:r>
            <a:rPr lang="en-IN" dirty="0"/>
            <a:t>Pharmacological action</a:t>
          </a:r>
        </a:p>
      </dgm:t>
    </dgm:pt>
    <dgm:pt modelId="{701EFB1D-2AC8-440B-A344-8E6B483B69B2}" type="parTrans" cxnId="{13EAE9B3-4CA9-4A1F-ABEA-DCFBC26CB9E5}">
      <dgm:prSet/>
      <dgm:spPr/>
      <dgm:t>
        <a:bodyPr/>
        <a:lstStyle/>
        <a:p>
          <a:endParaRPr lang="en-IN"/>
        </a:p>
      </dgm:t>
    </dgm:pt>
    <dgm:pt modelId="{9F658E18-2882-4F7B-8FBF-7638E4787224}" type="sibTrans" cxnId="{13EAE9B3-4CA9-4A1F-ABEA-DCFBC26CB9E5}">
      <dgm:prSet/>
      <dgm:spPr/>
      <dgm:t>
        <a:bodyPr/>
        <a:lstStyle/>
        <a:p>
          <a:endParaRPr lang="en-IN"/>
        </a:p>
      </dgm:t>
    </dgm:pt>
    <dgm:pt modelId="{E05B18C4-C861-4E9E-B571-90BEEC090448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Glycosidic linkage</a:t>
          </a:r>
        </a:p>
      </dgm:t>
    </dgm:pt>
    <dgm:pt modelId="{69E7C039-0480-4CDD-B63B-26501E90BA69}" type="parTrans" cxnId="{9C325686-2ED8-4E30-85C0-9D3E17048FC3}">
      <dgm:prSet/>
      <dgm:spPr/>
      <dgm:t>
        <a:bodyPr/>
        <a:lstStyle/>
        <a:p>
          <a:endParaRPr lang="en-IN"/>
        </a:p>
      </dgm:t>
    </dgm:pt>
    <dgm:pt modelId="{01DE933A-D4CE-438E-BE76-3AA3341FC650}" type="sibTrans" cxnId="{9C325686-2ED8-4E30-85C0-9D3E17048FC3}">
      <dgm:prSet/>
      <dgm:spPr/>
      <dgm:t>
        <a:bodyPr/>
        <a:lstStyle/>
        <a:p>
          <a:endParaRPr lang="en-IN"/>
        </a:p>
      </dgm:t>
    </dgm:pt>
    <dgm:pt modelId="{6DA03274-19D6-48CD-96A1-A4A11D68272F}">
      <dgm:prSet phldrT="[Text]"/>
      <dgm:spPr/>
      <dgm:t>
        <a:bodyPr/>
        <a:lstStyle/>
        <a:p>
          <a:r>
            <a:rPr lang="en-IN" dirty="0"/>
            <a:t>Chemical nature</a:t>
          </a:r>
        </a:p>
      </dgm:t>
    </dgm:pt>
    <dgm:pt modelId="{4A558591-E6E8-488A-AF3F-47521FE4DD2A}" type="parTrans" cxnId="{5078B639-3D1F-4E20-990E-D7E0D85D6956}">
      <dgm:prSet/>
      <dgm:spPr/>
      <dgm:t>
        <a:bodyPr/>
        <a:lstStyle/>
        <a:p>
          <a:endParaRPr lang="en-IN"/>
        </a:p>
      </dgm:t>
    </dgm:pt>
    <dgm:pt modelId="{7472EB0E-807F-45DC-8700-A5053F9F6B86}" type="sibTrans" cxnId="{5078B639-3D1F-4E20-990E-D7E0D85D6956}">
      <dgm:prSet/>
      <dgm:spPr/>
      <dgm:t>
        <a:bodyPr/>
        <a:lstStyle/>
        <a:p>
          <a:endParaRPr lang="en-IN"/>
        </a:p>
      </dgm:t>
    </dgm:pt>
    <dgm:pt modelId="{E23FC679-9C0A-4D5E-8F62-86B0833DA64C}" type="pres">
      <dgm:prSet presAssocID="{63F5B596-BE5A-43BA-8F33-38CBA2BE5E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A30BC5-CF6C-40C0-BB8D-3838697D5C2D}" type="pres">
      <dgm:prSet presAssocID="{B40E1912-AD12-4402-8E2E-FFC23C89D6F7}" presName="hierRoot1" presStyleCnt="0">
        <dgm:presLayoutVars>
          <dgm:hierBranch val="init"/>
        </dgm:presLayoutVars>
      </dgm:prSet>
      <dgm:spPr/>
    </dgm:pt>
    <dgm:pt modelId="{ACBE806A-0337-4FB7-AC43-D4F5884F9C8C}" type="pres">
      <dgm:prSet presAssocID="{B40E1912-AD12-4402-8E2E-FFC23C89D6F7}" presName="rootComposite1" presStyleCnt="0"/>
      <dgm:spPr/>
    </dgm:pt>
    <dgm:pt modelId="{17446B4F-63A1-43A4-AD8B-154A7E3BC3B2}" type="pres">
      <dgm:prSet presAssocID="{B40E1912-AD12-4402-8E2E-FFC23C89D6F7}" presName="rootText1" presStyleLbl="node0" presStyleIdx="0" presStyleCnt="1" custScaleX="82366" custScaleY="30499">
        <dgm:presLayoutVars>
          <dgm:chPref val="3"/>
        </dgm:presLayoutVars>
      </dgm:prSet>
      <dgm:spPr/>
    </dgm:pt>
    <dgm:pt modelId="{FFE4B4FB-0E84-4FCB-B106-8BDC860B22E1}" type="pres">
      <dgm:prSet presAssocID="{B40E1912-AD12-4402-8E2E-FFC23C89D6F7}" presName="rootConnector1" presStyleLbl="node1" presStyleIdx="0" presStyleCnt="0"/>
      <dgm:spPr/>
    </dgm:pt>
    <dgm:pt modelId="{AC455F6D-0F04-44C6-8A19-6BB048934AD4}" type="pres">
      <dgm:prSet presAssocID="{B40E1912-AD12-4402-8E2E-FFC23C89D6F7}" presName="hierChild2" presStyleCnt="0"/>
      <dgm:spPr/>
    </dgm:pt>
    <dgm:pt modelId="{0F9B5A3A-67BA-462F-AAC3-AFCC64780F13}" type="pres">
      <dgm:prSet presAssocID="{701EFB1D-2AC8-440B-A344-8E6B483B69B2}" presName="Name37" presStyleLbl="parChTrans1D2" presStyleIdx="0" presStyleCnt="3"/>
      <dgm:spPr/>
    </dgm:pt>
    <dgm:pt modelId="{646FAF3F-6445-42CA-817C-0FFF6D3E1B28}" type="pres">
      <dgm:prSet presAssocID="{7F51437B-24E6-4C1B-8303-402508A55D62}" presName="hierRoot2" presStyleCnt="0">
        <dgm:presLayoutVars>
          <dgm:hierBranch val="init"/>
        </dgm:presLayoutVars>
      </dgm:prSet>
      <dgm:spPr/>
    </dgm:pt>
    <dgm:pt modelId="{AE87C355-A824-4084-A8B0-422B27DBB853}" type="pres">
      <dgm:prSet presAssocID="{7F51437B-24E6-4C1B-8303-402508A55D62}" presName="rootComposite" presStyleCnt="0"/>
      <dgm:spPr/>
    </dgm:pt>
    <dgm:pt modelId="{564C7426-2039-4387-892D-B06F05ACDBBA}" type="pres">
      <dgm:prSet presAssocID="{7F51437B-24E6-4C1B-8303-402508A55D62}" presName="rootText" presStyleLbl="node2" presStyleIdx="0" presStyleCnt="3" custScaleX="112607" custScaleY="24849">
        <dgm:presLayoutVars>
          <dgm:chPref val="3"/>
        </dgm:presLayoutVars>
      </dgm:prSet>
      <dgm:spPr/>
    </dgm:pt>
    <dgm:pt modelId="{E9B2F8C0-5229-47F1-9A41-38BE3C77455E}" type="pres">
      <dgm:prSet presAssocID="{7F51437B-24E6-4C1B-8303-402508A55D62}" presName="rootConnector" presStyleLbl="node2" presStyleIdx="0" presStyleCnt="3"/>
      <dgm:spPr/>
    </dgm:pt>
    <dgm:pt modelId="{8F2BA098-FACE-4AEC-9861-801E3DBD2634}" type="pres">
      <dgm:prSet presAssocID="{7F51437B-24E6-4C1B-8303-402508A55D62}" presName="hierChild4" presStyleCnt="0"/>
      <dgm:spPr/>
    </dgm:pt>
    <dgm:pt modelId="{436776CB-61AC-4B5E-BF09-9EDCA12B8927}" type="pres">
      <dgm:prSet presAssocID="{7F51437B-24E6-4C1B-8303-402508A55D62}" presName="hierChild5" presStyleCnt="0"/>
      <dgm:spPr/>
    </dgm:pt>
    <dgm:pt modelId="{7C40DCBE-31F7-401D-9B4F-419CE64F1D93}" type="pres">
      <dgm:prSet presAssocID="{69E7C039-0480-4CDD-B63B-26501E90BA69}" presName="Name37" presStyleLbl="parChTrans1D2" presStyleIdx="1" presStyleCnt="3"/>
      <dgm:spPr/>
    </dgm:pt>
    <dgm:pt modelId="{98991F22-4562-4299-BCFA-5FA3567FA276}" type="pres">
      <dgm:prSet presAssocID="{E05B18C4-C861-4E9E-B571-90BEEC090448}" presName="hierRoot2" presStyleCnt="0">
        <dgm:presLayoutVars>
          <dgm:hierBranch val="init"/>
        </dgm:presLayoutVars>
      </dgm:prSet>
      <dgm:spPr/>
    </dgm:pt>
    <dgm:pt modelId="{56F10E53-2661-45E7-83EA-920C441E71A1}" type="pres">
      <dgm:prSet presAssocID="{E05B18C4-C861-4E9E-B571-90BEEC090448}" presName="rootComposite" presStyleCnt="0"/>
      <dgm:spPr/>
    </dgm:pt>
    <dgm:pt modelId="{172D96D9-BC43-430D-AF07-F348F38D1AA2}" type="pres">
      <dgm:prSet presAssocID="{E05B18C4-C861-4E9E-B571-90BEEC090448}" presName="rootText" presStyleLbl="node2" presStyleIdx="1" presStyleCnt="3" custScaleX="102244" custScaleY="24958" custLinFactNeighborX="-752" custLinFactNeighborY="-1067">
        <dgm:presLayoutVars>
          <dgm:chPref val="3"/>
        </dgm:presLayoutVars>
      </dgm:prSet>
      <dgm:spPr>
        <a:xfrm>
          <a:off x="2906049" y="1258479"/>
          <a:ext cx="2489490" cy="1244745"/>
        </a:xfrm>
        <a:prstGeom prst="rect">
          <a:avLst/>
        </a:prstGeom>
      </dgm:spPr>
    </dgm:pt>
    <dgm:pt modelId="{EF73EA72-FCD4-44A0-B370-7D9493A07569}" type="pres">
      <dgm:prSet presAssocID="{E05B18C4-C861-4E9E-B571-90BEEC090448}" presName="rootConnector" presStyleLbl="node2" presStyleIdx="1" presStyleCnt="3"/>
      <dgm:spPr/>
    </dgm:pt>
    <dgm:pt modelId="{815E7576-EF7B-48CC-B3CC-8E3785C141B0}" type="pres">
      <dgm:prSet presAssocID="{E05B18C4-C861-4E9E-B571-90BEEC090448}" presName="hierChild4" presStyleCnt="0"/>
      <dgm:spPr/>
    </dgm:pt>
    <dgm:pt modelId="{62955568-3B13-442E-AA23-A0042063AFB6}" type="pres">
      <dgm:prSet presAssocID="{E05B18C4-C861-4E9E-B571-90BEEC090448}" presName="hierChild5" presStyleCnt="0"/>
      <dgm:spPr/>
    </dgm:pt>
    <dgm:pt modelId="{5310309A-724B-4E25-A7C5-8FB2486B8ED0}" type="pres">
      <dgm:prSet presAssocID="{4A558591-E6E8-488A-AF3F-47521FE4DD2A}" presName="Name37" presStyleLbl="parChTrans1D2" presStyleIdx="2" presStyleCnt="3"/>
      <dgm:spPr/>
    </dgm:pt>
    <dgm:pt modelId="{6E84F840-A735-4299-8098-841FF35F13F0}" type="pres">
      <dgm:prSet presAssocID="{6DA03274-19D6-48CD-96A1-A4A11D68272F}" presName="hierRoot2" presStyleCnt="0">
        <dgm:presLayoutVars>
          <dgm:hierBranch val="init"/>
        </dgm:presLayoutVars>
      </dgm:prSet>
      <dgm:spPr/>
    </dgm:pt>
    <dgm:pt modelId="{018D2D2B-91D0-463E-A5EF-7BFF0A6775E7}" type="pres">
      <dgm:prSet presAssocID="{6DA03274-19D6-48CD-96A1-A4A11D68272F}" presName="rootComposite" presStyleCnt="0"/>
      <dgm:spPr/>
    </dgm:pt>
    <dgm:pt modelId="{9609CA9C-ABF0-49C3-B65C-3154D2FA0554}" type="pres">
      <dgm:prSet presAssocID="{6DA03274-19D6-48CD-96A1-A4A11D68272F}" presName="rootText" presStyleLbl="node2" presStyleIdx="2" presStyleCnt="3" custScaleX="99323" custScaleY="28644">
        <dgm:presLayoutVars>
          <dgm:chPref val="3"/>
        </dgm:presLayoutVars>
      </dgm:prSet>
      <dgm:spPr/>
    </dgm:pt>
    <dgm:pt modelId="{3CA44D46-10AD-47FE-A356-F6DC079ABA4E}" type="pres">
      <dgm:prSet presAssocID="{6DA03274-19D6-48CD-96A1-A4A11D68272F}" presName="rootConnector" presStyleLbl="node2" presStyleIdx="2" presStyleCnt="3"/>
      <dgm:spPr/>
    </dgm:pt>
    <dgm:pt modelId="{CDB9CD10-8391-452E-AEFE-826837D6C197}" type="pres">
      <dgm:prSet presAssocID="{6DA03274-19D6-48CD-96A1-A4A11D68272F}" presName="hierChild4" presStyleCnt="0"/>
      <dgm:spPr/>
    </dgm:pt>
    <dgm:pt modelId="{2A34E4C0-FD68-42C2-8E4C-DB17D409FD37}" type="pres">
      <dgm:prSet presAssocID="{6DA03274-19D6-48CD-96A1-A4A11D68272F}" presName="hierChild5" presStyleCnt="0"/>
      <dgm:spPr/>
    </dgm:pt>
    <dgm:pt modelId="{0353C7BD-D27C-4F31-A98E-1FCC82944467}" type="pres">
      <dgm:prSet presAssocID="{B40E1912-AD12-4402-8E2E-FFC23C89D6F7}" presName="hierChild3" presStyleCnt="0"/>
      <dgm:spPr/>
    </dgm:pt>
  </dgm:ptLst>
  <dgm:cxnLst>
    <dgm:cxn modelId="{6660570F-FA1A-44E9-A054-14716FDC00A2}" type="presOf" srcId="{701EFB1D-2AC8-440B-A344-8E6B483B69B2}" destId="{0F9B5A3A-67BA-462F-AAC3-AFCC64780F13}" srcOrd="0" destOrd="0" presId="urn:microsoft.com/office/officeart/2005/8/layout/orgChart1"/>
    <dgm:cxn modelId="{A0B6E82B-4DBE-4763-AA0D-A51693E23AEF}" type="presOf" srcId="{6DA03274-19D6-48CD-96A1-A4A11D68272F}" destId="{3CA44D46-10AD-47FE-A356-F6DC079ABA4E}" srcOrd="1" destOrd="0" presId="urn:microsoft.com/office/officeart/2005/8/layout/orgChart1"/>
    <dgm:cxn modelId="{5078B639-3D1F-4E20-990E-D7E0D85D6956}" srcId="{B40E1912-AD12-4402-8E2E-FFC23C89D6F7}" destId="{6DA03274-19D6-48CD-96A1-A4A11D68272F}" srcOrd="2" destOrd="0" parTransId="{4A558591-E6E8-488A-AF3F-47521FE4DD2A}" sibTransId="{7472EB0E-807F-45DC-8700-A5053F9F6B86}"/>
    <dgm:cxn modelId="{B871D73D-553D-4516-B7B2-4E2610C92A59}" type="presOf" srcId="{E05B18C4-C861-4E9E-B571-90BEEC090448}" destId="{EF73EA72-FCD4-44A0-B370-7D9493A07569}" srcOrd="1" destOrd="0" presId="urn:microsoft.com/office/officeart/2005/8/layout/orgChart1"/>
    <dgm:cxn modelId="{8FABB966-91E0-451A-9E86-87B1CC5AD1B7}" type="presOf" srcId="{7F51437B-24E6-4C1B-8303-402508A55D62}" destId="{E9B2F8C0-5229-47F1-9A41-38BE3C77455E}" srcOrd="1" destOrd="0" presId="urn:microsoft.com/office/officeart/2005/8/layout/orgChart1"/>
    <dgm:cxn modelId="{953CAB69-37A8-490C-B6CF-C4C2C6503E8B}" type="presOf" srcId="{B40E1912-AD12-4402-8E2E-FFC23C89D6F7}" destId="{17446B4F-63A1-43A4-AD8B-154A7E3BC3B2}" srcOrd="0" destOrd="0" presId="urn:microsoft.com/office/officeart/2005/8/layout/orgChart1"/>
    <dgm:cxn modelId="{694B626F-3680-4F5E-9EA4-44E8878EE012}" type="presOf" srcId="{69E7C039-0480-4CDD-B63B-26501E90BA69}" destId="{7C40DCBE-31F7-401D-9B4F-419CE64F1D93}" srcOrd="0" destOrd="0" presId="urn:microsoft.com/office/officeart/2005/8/layout/orgChart1"/>
    <dgm:cxn modelId="{9C325686-2ED8-4E30-85C0-9D3E17048FC3}" srcId="{B40E1912-AD12-4402-8E2E-FFC23C89D6F7}" destId="{E05B18C4-C861-4E9E-B571-90BEEC090448}" srcOrd="1" destOrd="0" parTransId="{69E7C039-0480-4CDD-B63B-26501E90BA69}" sibTransId="{01DE933A-D4CE-438E-BE76-3AA3341FC650}"/>
    <dgm:cxn modelId="{DE32AC9F-FA9D-4E9D-9B35-C181C706A433}" type="presOf" srcId="{B40E1912-AD12-4402-8E2E-FFC23C89D6F7}" destId="{FFE4B4FB-0E84-4FCB-B106-8BDC860B22E1}" srcOrd="1" destOrd="0" presId="urn:microsoft.com/office/officeart/2005/8/layout/orgChart1"/>
    <dgm:cxn modelId="{13EAE9B3-4CA9-4A1F-ABEA-DCFBC26CB9E5}" srcId="{B40E1912-AD12-4402-8E2E-FFC23C89D6F7}" destId="{7F51437B-24E6-4C1B-8303-402508A55D62}" srcOrd="0" destOrd="0" parTransId="{701EFB1D-2AC8-440B-A344-8E6B483B69B2}" sibTransId="{9F658E18-2882-4F7B-8FBF-7638E4787224}"/>
    <dgm:cxn modelId="{43083CBE-A0CE-4BFD-9CF3-64CC75673E61}" type="presOf" srcId="{6DA03274-19D6-48CD-96A1-A4A11D68272F}" destId="{9609CA9C-ABF0-49C3-B65C-3154D2FA0554}" srcOrd="0" destOrd="0" presId="urn:microsoft.com/office/officeart/2005/8/layout/orgChart1"/>
    <dgm:cxn modelId="{2CD745C0-C620-4058-9652-4CC0F7BAE8D7}" type="presOf" srcId="{63F5B596-BE5A-43BA-8F33-38CBA2BE5E17}" destId="{E23FC679-9C0A-4D5E-8F62-86B0833DA64C}" srcOrd="0" destOrd="0" presId="urn:microsoft.com/office/officeart/2005/8/layout/orgChart1"/>
    <dgm:cxn modelId="{8CE85FDC-92EA-48D1-AF7A-125BF4AA07F8}" type="presOf" srcId="{4A558591-E6E8-488A-AF3F-47521FE4DD2A}" destId="{5310309A-724B-4E25-A7C5-8FB2486B8ED0}" srcOrd="0" destOrd="0" presId="urn:microsoft.com/office/officeart/2005/8/layout/orgChart1"/>
    <dgm:cxn modelId="{97F795E9-0DC3-4AC9-811C-83782F335DDA}" type="presOf" srcId="{E05B18C4-C861-4E9E-B571-90BEEC090448}" destId="{172D96D9-BC43-430D-AF07-F348F38D1AA2}" srcOrd="0" destOrd="0" presId="urn:microsoft.com/office/officeart/2005/8/layout/orgChart1"/>
    <dgm:cxn modelId="{A17D22EF-6390-4279-B6F9-5865B2747D4F}" type="presOf" srcId="{7F51437B-24E6-4C1B-8303-402508A55D62}" destId="{564C7426-2039-4387-892D-B06F05ACDBBA}" srcOrd="0" destOrd="0" presId="urn:microsoft.com/office/officeart/2005/8/layout/orgChart1"/>
    <dgm:cxn modelId="{1050FCF6-B27F-4DCE-BA3E-0A822BBA0451}" srcId="{63F5B596-BE5A-43BA-8F33-38CBA2BE5E17}" destId="{B40E1912-AD12-4402-8E2E-FFC23C89D6F7}" srcOrd="0" destOrd="0" parTransId="{36471C5E-C0CB-422B-BA37-E77F5484E3C3}" sibTransId="{ADB9D066-6008-4C0B-8B28-ED6A708888E3}"/>
    <dgm:cxn modelId="{81E700C7-4E46-4E39-B89C-0B4A86C58AC6}" type="presParOf" srcId="{E23FC679-9C0A-4D5E-8F62-86B0833DA64C}" destId="{40A30BC5-CF6C-40C0-BB8D-3838697D5C2D}" srcOrd="0" destOrd="0" presId="urn:microsoft.com/office/officeart/2005/8/layout/orgChart1"/>
    <dgm:cxn modelId="{38270F79-BF80-4348-95A5-CFE241C3B6C2}" type="presParOf" srcId="{40A30BC5-CF6C-40C0-BB8D-3838697D5C2D}" destId="{ACBE806A-0337-4FB7-AC43-D4F5884F9C8C}" srcOrd="0" destOrd="0" presId="urn:microsoft.com/office/officeart/2005/8/layout/orgChart1"/>
    <dgm:cxn modelId="{ADA268DD-E5B0-455E-A0F4-FF680169ABCE}" type="presParOf" srcId="{ACBE806A-0337-4FB7-AC43-D4F5884F9C8C}" destId="{17446B4F-63A1-43A4-AD8B-154A7E3BC3B2}" srcOrd="0" destOrd="0" presId="urn:microsoft.com/office/officeart/2005/8/layout/orgChart1"/>
    <dgm:cxn modelId="{EF50925C-CF9E-448A-B0EB-A5A23EF65423}" type="presParOf" srcId="{ACBE806A-0337-4FB7-AC43-D4F5884F9C8C}" destId="{FFE4B4FB-0E84-4FCB-B106-8BDC860B22E1}" srcOrd="1" destOrd="0" presId="urn:microsoft.com/office/officeart/2005/8/layout/orgChart1"/>
    <dgm:cxn modelId="{B19DFFF2-A1E2-4135-A8AE-7FAA882DA11A}" type="presParOf" srcId="{40A30BC5-CF6C-40C0-BB8D-3838697D5C2D}" destId="{AC455F6D-0F04-44C6-8A19-6BB048934AD4}" srcOrd="1" destOrd="0" presId="urn:microsoft.com/office/officeart/2005/8/layout/orgChart1"/>
    <dgm:cxn modelId="{01CE8A56-5690-44BD-ACCB-AA5F180B4622}" type="presParOf" srcId="{AC455F6D-0F04-44C6-8A19-6BB048934AD4}" destId="{0F9B5A3A-67BA-462F-AAC3-AFCC64780F13}" srcOrd="0" destOrd="0" presId="urn:microsoft.com/office/officeart/2005/8/layout/orgChart1"/>
    <dgm:cxn modelId="{874D7D30-A7B3-4CAC-B136-3559ABF36C15}" type="presParOf" srcId="{AC455F6D-0F04-44C6-8A19-6BB048934AD4}" destId="{646FAF3F-6445-42CA-817C-0FFF6D3E1B28}" srcOrd="1" destOrd="0" presId="urn:microsoft.com/office/officeart/2005/8/layout/orgChart1"/>
    <dgm:cxn modelId="{21AC6C1D-9EA5-46E8-8652-87CBDAFA736B}" type="presParOf" srcId="{646FAF3F-6445-42CA-817C-0FFF6D3E1B28}" destId="{AE87C355-A824-4084-A8B0-422B27DBB853}" srcOrd="0" destOrd="0" presId="urn:microsoft.com/office/officeart/2005/8/layout/orgChart1"/>
    <dgm:cxn modelId="{EB249A0F-05B5-493F-9795-3ABCD7340F38}" type="presParOf" srcId="{AE87C355-A824-4084-A8B0-422B27DBB853}" destId="{564C7426-2039-4387-892D-B06F05ACDBBA}" srcOrd="0" destOrd="0" presId="urn:microsoft.com/office/officeart/2005/8/layout/orgChart1"/>
    <dgm:cxn modelId="{B6A49BD0-D94E-4771-ACB0-93679E41FE1C}" type="presParOf" srcId="{AE87C355-A824-4084-A8B0-422B27DBB853}" destId="{E9B2F8C0-5229-47F1-9A41-38BE3C77455E}" srcOrd="1" destOrd="0" presId="urn:microsoft.com/office/officeart/2005/8/layout/orgChart1"/>
    <dgm:cxn modelId="{4A29C950-FEF8-4655-9BAE-9CC585B3523C}" type="presParOf" srcId="{646FAF3F-6445-42CA-817C-0FFF6D3E1B28}" destId="{8F2BA098-FACE-4AEC-9861-801E3DBD2634}" srcOrd="1" destOrd="0" presId="urn:microsoft.com/office/officeart/2005/8/layout/orgChart1"/>
    <dgm:cxn modelId="{51F39EE5-6500-48DD-9EDD-1475A178A6C6}" type="presParOf" srcId="{646FAF3F-6445-42CA-817C-0FFF6D3E1B28}" destId="{436776CB-61AC-4B5E-BF09-9EDCA12B8927}" srcOrd="2" destOrd="0" presId="urn:microsoft.com/office/officeart/2005/8/layout/orgChart1"/>
    <dgm:cxn modelId="{36E9F3FC-3D8A-4B49-ABBF-7ABFE74C07DF}" type="presParOf" srcId="{AC455F6D-0F04-44C6-8A19-6BB048934AD4}" destId="{7C40DCBE-31F7-401D-9B4F-419CE64F1D93}" srcOrd="2" destOrd="0" presId="urn:microsoft.com/office/officeart/2005/8/layout/orgChart1"/>
    <dgm:cxn modelId="{1BB4BB86-767C-454D-A9DB-FF4542307B20}" type="presParOf" srcId="{AC455F6D-0F04-44C6-8A19-6BB048934AD4}" destId="{98991F22-4562-4299-BCFA-5FA3567FA276}" srcOrd="3" destOrd="0" presId="urn:microsoft.com/office/officeart/2005/8/layout/orgChart1"/>
    <dgm:cxn modelId="{1628E869-F408-4F35-B3FE-2A75FB47DE40}" type="presParOf" srcId="{98991F22-4562-4299-BCFA-5FA3567FA276}" destId="{56F10E53-2661-45E7-83EA-920C441E71A1}" srcOrd="0" destOrd="0" presId="urn:microsoft.com/office/officeart/2005/8/layout/orgChart1"/>
    <dgm:cxn modelId="{BEEF7587-66C3-4350-A016-425DE6E394A0}" type="presParOf" srcId="{56F10E53-2661-45E7-83EA-920C441E71A1}" destId="{172D96D9-BC43-430D-AF07-F348F38D1AA2}" srcOrd="0" destOrd="0" presId="urn:microsoft.com/office/officeart/2005/8/layout/orgChart1"/>
    <dgm:cxn modelId="{E21B92D8-3865-4505-9D10-26596D2E06B5}" type="presParOf" srcId="{56F10E53-2661-45E7-83EA-920C441E71A1}" destId="{EF73EA72-FCD4-44A0-B370-7D9493A07569}" srcOrd="1" destOrd="0" presId="urn:microsoft.com/office/officeart/2005/8/layout/orgChart1"/>
    <dgm:cxn modelId="{A9E63A37-51F4-431A-BD2A-58AECF2E9E71}" type="presParOf" srcId="{98991F22-4562-4299-BCFA-5FA3567FA276}" destId="{815E7576-EF7B-48CC-B3CC-8E3785C141B0}" srcOrd="1" destOrd="0" presId="urn:microsoft.com/office/officeart/2005/8/layout/orgChart1"/>
    <dgm:cxn modelId="{E1036824-7E7F-43B2-8BDF-BCEAE37EBDD0}" type="presParOf" srcId="{98991F22-4562-4299-BCFA-5FA3567FA276}" destId="{62955568-3B13-442E-AA23-A0042063AFB6}" srcOrd="2" destOrd="0" presId="urn:microsoft.com/office/officeart/2005/8/layout/orgChart1"/>
    <dgm:cxn modelId="{7D89D0CF-9C3B-44EE-AFC7-3043B6859FF0}" type="presParOf" srcId="{AC455F6D-0F04-44C6-8A19-6BB048934AD4}" destId="{5310309A-724B-4E25-A7C5-8FB2486B8ED0}" srcOrd="4" destOrd="0" presId="urn:microsoft.com/office/officeart/2005/8/layout/orgChart1"/>
    <dgm:cxn modelId="{0F585D3C-4AC4-47D4-99B2-41992214CFF5}" type="presParOf" srcId="{AC455F6D-0F04-44C6-8A19-6BB048934AD4}" destId="{6E84F840-A735-4299-8098-841FF35F13F0}" srcOrd="5" destOrd="0" presId="urn:microsoft.com/office/officeart/2005/8/layout/orgChart1"/>
    <dgm:cxn modelId="{3FA6D28A-33B2-4576-BAB6-1382B26C6C3B}" type="presParOf" srcId="{6E84F840-A735-4299-8098-841FF35F13F0}" destId="{018D2D2B-91D0-463E-A5EF-7BFF0A6775E7}" srcOrd="0" destOrd="0" presId="urn:microsoft.com/office/officeart/2005/8/layout/orgChart1"/>
    <dgm:cxn modelId="{6DB99045-256F-430B-80E2-D7F0F6794F0F}" type="presParOf" srcId="{018D2D2B-91D0-463E-A5EF-7BFF0A6775E7}" destId="{9609CA9C-ABF0-49C3-B65C-3154D2FA0554}" srcOrd="0" destOrd="0" presId="urn:microsoft.com/office/officeart/2005/8/layout/orgChart1"/>
    <dgm:cxn modelId="{AC7C2712-A610-481C-AF8C-182A04ED4E40}" type="presParOf" srcId="{018D2D2B-91D0-463E-A5EF-7BFF0A6775E7}" destId="{3CA44D46-10AD-47FE-A356-F6DC079ABA4E}" srcOrd="1" destOrd="0" presId="urn:microsoft.com/office/officeart/2005/8/layout/orgChart1"/>
    <dgm:cxn modelId="{8A38F38C-D6A6-4837-8C09-6943A8E07E73}" type="presParOf" srcId="{6E84F840-A735-4299-8098-841FF35F13F0}" destId="{CDB9CD10-8391-452E-AEFE-826837D6C197}" srcOrd="1" destOrd="0" presId="urn:microsoft.com/office/officeart/2005/8/layout/orgChart1"/>
    <dgm:cxn modelId="{BB746CB3-4AB5-49D0-ADE7-16D781420CC7}" type="presParOf" srcId="{6E84F840-A735-4299-8098-841FF35F13F0}" destId="{2A34E4C0-FD68-42C2-8E4C-DB17D409FD37}" srcOrd="2" destOrd="0" presId="urn:microsoft.com/office/officeart/2005/8/layout/orgChart1"/>
    <dgm:cxn modelId="{B5710F81-679A-4759-AB0D-A9F688CEF642}" type="presParOf" srcId="{40A30BC5-CF6C-40C0-BB8D-3838697D5C2D}" destId="{0353C7BD-D27C-4F31-A98E-1FCC829444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7BFB7-E567-481D-AD00-C86E3FA60D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D4761-DA84-43E7-93B9-A4CA420B7D33}">
      <dgm:prSet phldrT="[Text]"/>
      <dgm:spPr/>
      <dgm:t>
        <a:bodyPr/>
        <a:lstStyle/>
        <a:p>
          <a:r>
            <a:rPr lang="en-IN" dirty="0"/>
            <a:t>Cardiac glycosides</a:t>
          </a:r>
        </a:p>
      </dgm:t>
    </dgm:pt>
    <dgm:pt modelId="{B700BD00-DE4F-43A1-9618-7F544AAEA4E4}" type="parTrans" cxnId="{FDCAAF1C-3A7D-46F3-AAC8-7552F85E9538}">
      <dgm:prSet/>
      <dgm:spPr/>
      <dgm:t>
        <a:bodyPr/>
        <a:lstStyle/>
        <a:p>
          <a:endParaRPr lang="en-IN"/>
        </a:p>
      </dgm:t>
    </dgm:pt>
    <dgm:pt modelId="{7A344D65-BE7B-423C-8BC7-52D83FD6F506}" type="sibTrans" cxnId="{FDCAAF1C-3A7D-46F3-AAC8-7552F85E9538}">
      <dgm:prSet/>
      <dgm:spPr/>
      <dgm:t>
        <a:bodyPr/>
        <a:lstStyle/>
        <a:p>
          <a:endParaRPr lang="en-IN"/>
        </a:p>
      </dgm:t>
    </dgm:pt>
    <dgm:pt modelId="{98844ACF-4E57-4ECC-8C74-88E626D9DE75}">
      <dgm:prSet phldrT="[Text]"/>
      <dgm:spPr/>
      <dgm:t>
        <a:bodyPr/>
        <a:lstStyle/>
        <a:p>
          <a:r>
            <a:rPr lang="en-IN" dirty="0"/>
            <a:t>Cardenolides</a:t>
          </a:r>
        </a:p>
        <a:p>
          <a:r>
            <a:rPr lang="en-IN" dirty="0"/>
            <a:t>(23-C) (due to presence of </a:t>
          </a:r>
          <a:r>
            <a:rPr lang="en-IN" b="1" dirty="0"/>
            <a:t>Lactone (5C ring)</a:t>
          </a:r>
          <a:r>
            <a:rPr lang="en-IN" dirty="0"/>
            <a:t> ring at C’17 of steroidal moiety)</a:t>
          </a:r>
        </a:p>
        <a:p>
          <a:r>
            <a:rPr lang="en-IN" dirty="0"/>
            <a:t>(Higher occurrence in nature)</a:t>
          </a:r>
        </a:p>
      </dgm:t>
    </dgm:pt>
    <dgm:pt modelId="{7249884B-AA35-408E-B113-FA86469A5196}" type="parTrans" cxnId="{28A259E5-9B21-44F2-8C8A-04440E13CB9D}">
      <dgm:prSet/>
      <dgm:spPr/>
      <dgm:t>
        <a:bodyPr/>
        <a:lstStyle/>
        <a:p>
          <a:endParaRPr lang="en-IN"/>
        </a:p>
      </dgm:t>
    </dgm:pt>
    <dgm:pt modelId="{6873C6F3-4503-419C-AAD7-ADEB1C0071FD}" type="sibTrans" cxnId="{28A259E5-9B21-44F2-8C8A-04440E13CB9D}">
      <dgm:prSet/>
      <dgm:spPr/>
      <dgm:t>
        <a:bodyPr/>
        <a:lstStyle/>
        <a:p>
          <a:endParaRPr lang="en-IN"/>
        </a:p>
      </dgm:t>
    </dgm:pt>
    <dgm:pt modelId="{AEAADE3C-E0B4-47F2-87F2-76B99BC8D3DF}">
      <dgm:prSet phldrT="[Text]"/>
      <dgm:spPr/>
      <dgm:t>
        <a:bodyPr/>
        <a:lstStyle/>
        <a:p>
          <a:r>
            <a:rPr lang="en-IN" dirty="0" err="1"/>
            <a:t>Bufadienolyde</a:t>
          </a:r>
          <a:endParaRPr lang="en-IN" dirty="0"/>
        </a:p>
        <a:p>
          <a:r>
            <a:rPr lang="en-IN" dirty="0"/>
            <a:t>(24-C)</a:t>
          </a:r>
        </a:p>
      </dgm:t>
    </dgm:pt>
    <dgm:pt modelId="{2B9D3B6C-6608-4834-A108-7FC234094E41}" type="parTrans" cxnId="{1D3F309F-9042-4621-BBE0-AB020572A07B}">
      <dgm:prSet/>
      <dgm:spPr/>
      <dgm:t>
        <a:bodyPr/>
        <a:lstStyle/>
        <a:p>
          <a:endParaRPr lang="en-IN"/>
        </a:p>
      </dgm:t>
    </dgm:pt>
    <dgm:pt modelId="{24F22439-85F0-45F0-9E7A-2E64E68268BD}" type="sibTrans" cxnId="{1D3F309F-9042-4621-BBE0-AB020572A07B}">
      <dgm:prSet/>
      <dgm:spPr/>
      <dgm:t>
        <a:bodyPr/>
        <a:lstStyle/>
        <a:p>
          <a:endParaRPr lang="en-IN"/>
        </a:p>
      </dgm:t>
    </dgm:pt>
    <dgm:pt modelId="{70792CE5-5808-46BA-A301-70D98348D3F4}" type="pres">
      <dgm:prSet presAssocID="{9EF7BFB7-E567-481D-AD00-C86E3FA60D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D49350-5C3B-4CC8-9AC2-F9EC9681CFD2}" type="pres">
      <dgm:prSet presAssocID="{FD9D4761-DA84-43E7-93B9-A4CA420B7D33}" presName="hierRoot1" presStyleCnt="0">
        <dgm:presLayoutVars>
          <dgm:hierBranch val="init"/>
        </dgm:presLayoutVars>
      </dgm:prSet>
      <dgm:spPr/>
    </dgm:pt>
    <dgm:pt modelId="{8724E1E6-AD32-49EA-BA87-ABD91F347C2D}" type="pres">
      <dgm:prSet presAssocID="{FD9D4761-DA84-43E7-93B9-A4CA420B7D33}" presName="rootComposite1" presStyleCnt="0"/>
      <dgm:spPr/>
    </dgm:pt>
    <dgm:pt modelId="{DAFCA671-F3CA-4D24-B8E2-98A1219E5CA1}" type="pres">
      <dgm:prSet presAssocID="{FD9D4761-DA84-43E7-93B9-A4CA420B7D33}" presName="rootText1" presStyleLbl="node0" presStyleIdx="0" presStyleCnt="1">
        <dgm:presLayoutVars>
          <dgm:chPref val="3"/>
        </dgm:presLayoutVars>
      </dgm:prSet>
      <dgm:spPr/>
    </dgm:pt>
    <dgm:pt modelId="{7E147DA1-44E1-43E4-9654-40B4197EFF0B}" type="pres">
      <dgm:prSet presAssocID="{FD9D4761-DA84-43E7-93B9-A4CA420B7D33}" presName="rootConnector1" presStyleLbl="node1" presStyleIdx="0" presStyleCnt="0"/>
      <dgm:spPr/>
    </dgm:pt>
    <dgm:pt modelId="{FB5BE2C7-E051-4DDF-B317-C4BD6957F5D8}" type="pres">
      <dgm:prSet presAssocID="{FD9D4761-DA84-43E7-93B9-A4CA420B7D33}" presName="hierChild2" presStyleCnt="0"/>
      <dgm:spPr/>
    </dgm:pt>
    <dgm:pt modelId="{175B89C3-AC18-476D-939D-0206C3267B5F}" type="pres">
      <dgm:prSet presAssocID="{7249884B-AA35-408E-B113-FA86469A5196}" presName="Name37" presStyleLbl="parChTrans1D2" presStyleIdx="0" presStyleCnt="2"/>
      <dgm:spPr/>
    </dgm:pt>
    <dgm:pt modelId="{2D6AFBF5-5B07-47B7-B35B-A142D7041734}" type="pres">
      <dgm:prSet presAssocID="{98844ACF-4E57-4ECC-8C74-88E626D9DE75}" presName="hierRoot2" presStyleCnt="0">
        <dgm:presLayoutVars>
          <dgm:hierBranch val="init"/>
        </dgm:presLayoutVars>
      </dgm:prSet>
      <dgm:spPr/>
    </dgm:pt>
    <dgm:pt modelId="{907AEB72-8892-4101-92FC-52162CE3A0E5}" type="pres">
      <dgm:prSet presAssocID="{98844ACF-4E57-4ECC-8C74-88E626D9DE75}" presName="rootComposite" presStyleCnt="0"/>
      <dgm:spPr/>
    </dgm:pt>
    <dgm:pt modelId="{C28F56DD-50DC-4824-AE19-A9C085B6EFD0}" type="pres">
      <dgm:prSet presAssocID="{98844ACF-4E57-4ECC-8C74-88E626D9DE75}" presName="rootText" presStyleLbl="node2" presStyleIdx="0" presStyleCnt="2" custFlipHor="1" custScaleX="279301" custLinFactNeighborX="-377" custLinFactNeighborY="-6468">
        <dgm:presLayoutVars>
          <dgm:chPref val="3"/>
        </dgm:presLayoutVars>
      </dgm:prSet>
      <dgm:spPr/>
    </dgm:pt>
    <dgm:pt modelId="{0EEED1D8-264A-426C-907E-1F936F48F781}" type="pres">
      <dgm:prSet presAssocID="{98844ACF-4E57-4ECC-8C74-88E626D9DE75}" presName="rootConnector" presStyleLbl="node2" presStyleIdx="0" presStyleCnt="2"/>
      <dgm:spPr/>
    </dgm:pt>
    <dgm:pt modelId="{58BF8A21-94BC-41C6-ABA3-CA0BA8D96714}" type="pres">
      <dgm:prSet presAssocID="{98844ACF-4E57-4ECC-8C74-88E626D9DE75}" presName="hierChild4" presStyleCnt="0"/>
      <dgm:spPr/>
    </dgm:pt>
    <dgm:pt modelId="{EA5165B9-522E-4E51-902C-0DD5B0DD0E06}" type="pres">
      <dgm:prSet presAssocID="{98844ACF-4E57-4ECC-8C74-88E626D9DE75}" presName="hierChild5" presStyleCnt="0"/>
      <dgm:spPr/>
    </dgm:pt>
    <dgm:pt modelId="{33083DA1-9594-4948-9C84-E2D01C5C1DCF}" type="pres">
      <dgm:prSet presAssocID="{2B9D3B6C-6608-4834-A108-7FC234094E41}" presName="Name37" presStyleLbl="parChTrans1D2" presStyleIdx="1" presStyleCnt="2"/>
      <dgm:spPr/>
    </dgm:pt>
    <dgm:pt modelId="{4B66DC6B-0825-4C8D-BA93-7F9367BC3807}" type="pres">
      <dgm:prSet presAssocID="{AEAADE3C-E0B4-47F2-87F2-76B99BC8D3DF}" presName="hierRoot2" presStyleCnt="0">
        <dgm:presLayoutVars>
          <dgm:hierBranch val="init"/>
        </dgm:presLayoutVars>
      </dgm:prSet>
      <dgm:spPr/>
    </dgm:pt>
    <dgm:pt modelId="{C41B5078-7B65-4034-8416-8F5490840951}" type="pres">
      <dgm:prSet presAssocID="{AEAADE3C-E0B4-47F2-87F2-76B99BC8D3DF}" presName="rootComposite" presStyleCnt="0"/>
      <dgm:spPr/>
    </dgm:pt>
    <dgm:pt modelId="{F58207F9-3CF8-4007-8502-715613CDD266}" type="pres">
      <dgm:prSet presAssocID="{AEAADE3C-E0B4-47F2-87F2-76B99BC8D3DF}" presName="rootText" presStyleLbl="node2" presStyleIdx="1" presStyleCnt="2" custScaleX="59789">
        <dgm:presLayoutVars>
          <dgm:chPref val="3"/>
        </dgm:presLayoutVars>
      </dgm:prSet>
      <dgm:spPr/>
    </dgm:pt>
    <dgm:pt modelId="{86DEE9CF-0FE0-4A03-8FFD-6714CC368E19}" type="pres">
      <dgm:prSet presAssocID="{AEAADE3C-E0B4-47F2-87F2-76B99BC8D3DF}" presName="rootConnector" presStyleLbl="node2" presStyleIdx="1" presStyleCnt="2"/>
      <dgm:spPr/>
    </dgm:pt>
    <dgm:pt modelId="{1806B118-73E4-40A9-B0A4-F4F1947B861D}" type="pres">
      <dgm:prSet presAssocID="{AEAADE3C-E0B4-47F2-87F2-76B99BC8D3DF}" presName="hierChild4" presStyleCnt="0"/>
      <dgm:spPr/>
    </dgm:pt>
    <dgm:pt modelId="{097B930C-E33E-46B0-932E-52C0DD1AEEDB}" type="pres">
      <dgm:prSet presAssocID="{AEAADE3C-E0B4-47F2-87F2-76B99BC8D3DF}" presName="hierChild5" presStyleCnt="0"/>
      <dgm:spPr/>
    </dgm:pt>
    <dgm:pt modelId="{2EEED4A0-18F3-44E4-AED1-4935C4E8ED0B}" type="pres">
      <dgm:prSet presAssocID="{FD9D4761-DA84-43E7-93B9-A4CA420B7D33}" presName="hierChild3" presStyleCnt="0"/>
      <dgm:spPr/>
    </dgm:pt>
  </dgm:ptLst>
  <dgm:cxnLst>
    <dgm:cxn modelId="{FDCAAF1C-3A7D-46F3-AAC8-7552F85E9538}" srcId="{9EF7BFB7-E567-481D-AD00-C86E3FA60D1A}" destId="{FD9D4761-DA84-43E7-93B9-A4CA420B7D33}" srcOrd="0" destOrd="0" parTransId="{B700BD00-DE4F-43A1-9618-7F544AAEA4E4}" sibTransId="{7A344D65-BE7B-423C-8BC7-52D83FD6F506}"/>
    <dgm:cxn modelId="{1252A87B-EA17-4AF3-8DCA-5856DC36D404}" type="presOf" srcId="{AEAADE3C-E0B4-47F2-87F2-76B99BC8D3DF}" destId="{F58207F9-3CF8-4007-8502-715613CDD266}" srcOrd="0" destOrd="0" presId="urn:microsoft.com/office/officeart/2005/8/layout/orgChart1"/>
    <dgm:cxn modelId="{AA749D7F-DF1E-4DCD-B9CD-73CF47A2975E}" type="presOf" srcId="{2B9D3B6C-6608-4834-A108-7FC234094E41}" destId="{33083DA1-9594-4948-9C84-E2D01C5C1DCF}" srcOrd="0" destOrd="0" presId="urn:microsoft.com/office/officeart/2005/8/layout/orgChart1"/>
    <dgm:cxn modelId="{1E2EFF8A-73F6-4EAA-BA03-8EDD203FCEA5}" type="presOf" srcId="{98844ACF-4E57-4ECC-8C74-88E626D9DE75}" destId="{0EEED1D8-264A-426C-907E-1F936F48F781}" srcOrd="1" destOrd="0" presId="urn:microsoft.com/office/officeart/2005/8/layout/orgChart1"/>
    <dgm:cxn modelId="{1B59FD8B-A34B-47C6-AF4C-06A77D509DF4}" type="presOf" srcId="{AEAADE3C-E0B4-47F2-87F2-76B99BC8D3DF}" destId="{86DEE9CF-0FE0-4A03-8FFD-6714CC368E19}" srcOrd="1" destOrd="0" presId="urn:microsoft.com/office/officeart/2005/8/layout/orgChart1"/>
    <dgm:cxn modelId="{63990F8C-C083-47DB-8298-856BEE15F92D}" type="presOf" srcId="{9EF7BFB7-E567-481D-AD00-C86E3FA60D1A}" destId="{70792CE5-5808-46BA-A301-70D98348D3F4}" srcOrd="0" destOrd="0" presId="urn:microsoft.com/office/officeart/2005/8/layout/orgChart1"/>
    <dgm:cxn modelId="{86389092-16D1-41BE-9989-3D10CC888515}" type="presOf" srcId="{98844ACF-4E57-4ECC-8C74-88E626D9DE75}" destId="{C28F56DD-50DC-4824-AE19-A9C085B6EFD0}" srcOrd="0" destOrd="0" presId="urn:microsoft.com/office/officeart/2005/8/layout/orgChart1"/>
    <dgm:cxn modelId="{1D3F309F-9042-4621-BBE0-AB020572A07B}" srcId="{FD9D4761-DA84-43E7-93B9-A4CA420B7D33}" destId="{AEAADE3C-E0B4-47F2-87F2-76B99BC8D3DF}" srcOrd="1" destOrd="0" parTransId="{2B9D3B6C-6608-4834-A108-7FC234094E41}" sibTransId="{24F22439-85F0-45F0-9E7A-2E64E68268BD}"/>
    <dgm:cxn modelId="{7E1C97A6-374B-471F-A6E1-8D95FFB6E8FA}" type="presOf" srcId="{FD9D4761-DA84-43E7-93B9-A4CA420B7D33}" destId="{DAFCA671-F3CA-4D24-B8E2-98A1219E5CA1}" srcOrd="0" destOrd="0" presId="urn:microsoft.com/office/officeart/2005/8/layout/orgChart1"/>
    <dgm:cxn modelId="{E3FE4ED9-3A84-4B0C-98FA-250DD7D07272}" type="presOf" srcId="{7249884B-AA35-408E-B113-FA86469A5196}" destId="{175B89C3-AC18-476D-939D-0206C3267B5F}" srcOrd="0" destOrd="0" presId="urn:microsoft.com/office/officeart/2005/8/layout/orgChart1"/>
    <dgm:cxn modelId="{28A259E5-9B21-44F2-8C8A-04440E13CB9D}" srcId="{FD9D4761-DA84-43E7-93B9-A4CA420B7D33}" destId="{98844ACF-4E57-4ECC-8C74-88E626D9DE75}" srcOrd="0" destOrd="0" parTransId="{7249884B-AA35-408E-B113-FA86469A5196}" sibTransId="{6873C6F3-4503-419C-AAD7-ADEB1C0071FD}"/>
    <dgm:cxn modelId="{EB5E5CE9-386D-424C-B6C8-ABD41F4F17F2}" type="presOf" srcId="{FD9D4761-DA84-43E7-93B9-A4CA420B7D33}" destId="{7E147DA1-44E1-43E4-9654-40B4197EFF0B}" srcOrd="1" destOrd="0" presId="urn:microsoft.com/office/officeart/2005/8/layout/orgChart1"/>
    <dgm:cxn modelId="{D208F20F-3845-465D-B14D-0C9DDF06764E}" type="presParOf" srcId="{70792CE5-5808-46BA-A301-70D98348D3F4}" destId="{15D49350-5C3B-4CC8-9AC2-F9EC9681CFD2}" srcOrd="0" destOrd="0" presId="urn:microsoft.com/office/officeart/2005/8/layout/orgChart1"/>
    <dgm:cxn modelId="{EF9EB778-DF57-4ED5-BEA2-3D7357B0DA88}" type="presParOf" srcId="{15D49350-5C3B-4CC8-9AC2-F9EC9681CFD2}" destId="{8724E1E6-AD32-49EA-BA87-ABD91F347C2D}" srcOrd="0" destOrd="0" presId="urn:microsoft.com/office/officeart/2005/8/layout/orgChart1"/>
    <dgm:cxn modelId="{7CDBDDB1-0295-4BE6-ADDF-25C9A68A80BE}" type="presParOf" srcId="{8724E1E6-AD32-49EA-BA87-ABD91F347C2D}" destId="{DAFCA671-F3CA-4D24-B8E2-98A1219E5CA1}" srcOrd="0" destOrd="0" presId="urn:microsoft.com/office/officeart/2005/8/layout/orgChart1"/>
    <dgm:cxn modelId="{FCB07AEF-656A-4933-BFCA-641773AA1AC3}" type="presParOf" srcId="{8724E1E6-AD32-49EA-BA87-ABD91F347C2D}" destId="{7E147DA1-44E1-43E4-9654-40B4197EFF0B}" srcOrd="1" destOrd="0" presId="urn:microsoft.com/office/officeart/2005/8/layout/orgChart1"/>
    <dgm:cxn modelId="{0EDCA2F8-8E56-47CC-8CD5-9F7653E962B4}" type="presParOf" srcId="{15D49350-5C3B-4CC8-9AC2-F9EC9681CFD2}" destId="{FB5BE2C7-E051-4DDF-B317-C4BD6957F5D8}" srcOrd="1" destOrd="0" presId="urn:microsoft.com/office/officeart/2005/8/layout/orgChart1"/>
    <dgm:cxn modelId="{AC560C2C-83BB-423B-A808-1646EC1BBEBF}" type="presParOf" srcId="{FB5BE2C7-E051-4DDF-B317-C4BD6957F5D8}" destId="{175B89C3-AC18-476D-939D-0206C3267B5F}" srcOrd="0" destOrd="0" presId="urn:microsoft.com/office/officeart/2005/8/layout/orgChart1"/>
    <dgm:cxn modelId="{CBC46BE2-E3CF-4BB5-8240-DA84DF11B6C3}" type="presParOf" srcId="{FB5BE2C7-E051-4DDF-B317-C4BD6957F5D8}" destId="{2D6AFBF5-5B07-47B7-B35B-A142D7041734}" srcOrd="1" destOrd="0" presId="urn:microsoft.com/office/officeart/2005/8/layout/orgChart1"/>
    <dgm:cxn modelId="{08A4BE53-803D-49E7-B489-75041A3918CD}" type="presParOf" srcId="{2D6AFBF5-5B07-47B7-B35B-A142D7041734}" destId="{907AEB72-8892-4101-92FC-52162CE3A0E5}" srcOrd="0" destOrd="0" presId="urn:microsoft.com/office/officeart/2005/8/layout/orgChart1"/>
    <dgm:cxn modelId="{5AF8FAF9-686A-4D54-95C5-A0E82E9A7DBB}" type="presParOf" srcId="{907AEB72-8892-4101-92FC-52162CE3A0E5}" destId="{C28F56DD-50DC-4824-AE19-A9C085B6EFD0}" srcOrd="0" destOrd="0" presId="urn:microsoft.com/office/officeart/2005/8/layout/orgChart1"/>
    <dgm:cxn modelId="{FC08C10F-826F-404F-AF84-4C4C9AA68FFB}" type="presParOf" srcId="{907AEB72-8892-4101-92FC-52162CE3A0E5}" destId="{0EEED1D8-264A-426C-907E-1F936F48F781}" srcOrd="1" destOrd="0" presId="urn:microsoft.com/office/officeart/2005/8/layout/orgChart1"/>
    <dgm:cxn modelId="{522C5F4D-4712-4172-9C39-07794B06F71B}" type="presParOf" srcId="{2D6AFBF5-5B07-47B7-B35B-A142D7041734}" destId="{58BF8A21-94BC-41C6-ABA3-CA0BA8D96714}" srcOrd="1" destOrd="0" presId="urn:microsoft.com/office/officeart/2005/8/layout/orgChart1"/>
    <dgm:cxn modelId="{14074CDB-BC8B-4E08-A260-02024C6D0334}" type="presParOf" srcId="{2D6AFBF5-5B07-47B7-B35B-A142D7041734}" destId="{EA5165B9-522E-4E51-902C-0DD5B0DD0E06}" srcOrd="2" destOrd="0" presId="urn:microsoft.com/office/officeart/2005/8/layout/orgChart1"/>
    <dgm:cxn modelId="{00DCE4EB-1C55-4EF0-A76C-7D856114334D}" type="presParOf" srcId="{FB5BE2C7-E051-4DDF-B317-C4BD6957F5D8}" destId="{33083DA1-9594-4948-9C84-E2D01C5C1DCF}" srcOrd="2" destOrd="0" presId="urn:microsoft.com/office/officeart/2005/8/layout/orgChart1"/>
    <dgm:cxn modelId="{BEC6EF86-738A-49B5-BCB7-B1BCF2836088}" type="presParOf" srcId="{FB5BE2C7-E051-4DDF-B317-C4BD6957F5D8}" destId="{4B66DC6B-0825-4C8D-BA93-7F9367BC3807}" srcOrd="3" destOrd="0" presId="urn:microsoft.com/office/officeart/2005/8/layout/orgChart1"/>
    <dgm:cxn modelId="{1C167FE8-A5B5-43B7-B230-9463BE25F667}" type="presParOf" srcId="{4B66DC6B-0825-4C8D-BA93-7F9367BC3807}" destId="{C41B5078-7B65-4034-8416-8F5490840951}" srcOrd="0" destOrd="0" presId="urn:microsoft.com/office/officeart/2005/8/layout/orgChart1"/>
    <dgm:cxn modelId="{8F8ABF51-C2B7-4EC9-8057-CE23D93D68A0}" type="presParOf" srcId="{C41B5078-7B65-4034-8416-8F5490840951}" destId="{F58207F9-3CF8-4007-8502-715613CDD266}" srcOrd="0" destOrd="0" presId="urn:microsoft.com/office/officeart/2005/8/layout/orgChart1"/>
    <dgm:cxn modelId="{982D5164-463E-4E9A-9B1B-D6F34B173487}" type="presParOf" srcId="{C41B5078-7B65-4034-8416-8F5490840951}" destId="{86DEE9CF-0FE0-4A03-8FFD-6714CC368E19}" srcOrd="1" destOrd="0" presId="urn:microsoft.com/office/officeart/2005/8/layout/orgChart1"/>
    <dgm:cxn modelId="{617FEB47-A1C2-46AF-9057-B2CC8B65EBC2}" type="presParOf" srcId="{4B66DC6B-0825-4C8D-BA93-7F9367BC3807}" destId="{1806B118-73E4-40A9-B0A4-F4F1947B861D}" srcOrd="1" destOrd="0" presId="urn:microsoft.com/office/officeart/2005/8/layout/orgChart1"/>
    <dgm:cxn modelId="{B0A10097-3287-4FCA-881D-C6B60B126D94}" type="presParOf" srcId="{4B66DC6B-0825-4C8D-BA93-7F9367BC3807}" destId="{097B930C-E33E-46B0-932E-52C0DD1AEEDB}" srcOrd="2" destOrd="0" presId="urn:microsoft.com/office/officeart/2005/8/layout/orgChart1"/>
    <dgm:cxn modelId="{DAC97EF5-05F9-4A78-A4D4-1903D3B8709E}" type="presParOf" srcId="{15D49350-5C3B-4CC8-9AC2-F9EC9681CFD2}" destId="{2EEED4A0-18F3-44E4-AED1-4935C4E8E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7BFB7-E567-481D-AD00-C86E3FA60D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D4761-DA84-43E7-93B9-A4CA420B7D33}">
      <dgm:prSet phldrT="[Text]"/>
      <dgm:spPr/>
      <dgm:t>
        <a:bodyPr/>
        <a:lstStyle/>
        <a:p>
          <a:r>
            <a:rPr lang="en-IN" dirty="0"/>
            <a:t>Saponin glycosides (Triterpenoid in nature)</a:t>
          </a:r>
        </a:p>
      </dgm:t>
    </dgm:pt>
    <dgm:pt modelId="{B700BD00-DE4F-43A1-9618-7F544AAEA4E4}" type="parTrans" cxnId="{FDCAAF1C-3A7D-46F3-AAC8-7552F85E9538}">
      <dgm:prSet/>
      <dgm:spPr/>
      <dgm:t>
        <a:bodyPr/>
        <a:lstStyle/>
        <a:p>
          <a:endParaRPr lang="en-IN"/>
        </a:p>
      </dgm:t>
    </dgm:pt>
    <dgm:pt modelId="{7A344D65-BE7B-423C-8BC7-52D83FD6F506}" type="sibTrans" cxnId="{FDCAAF1C-3A7D-46F3-AAC8-7552F85E9538}">
      <dgm:prSet/>
      <dgm:spPr/>
      <dgm:t>
        <a:bodyPr/>
        <a:lstStyle/>
        <a:p>
          <a:endParaRPr lang="en-IN"/>
        </a:p>
      </dgm:t>
    </dgm:pt>
    <dgm:pt modelId="{98844ACF-4E57-4ECC-8C74-88E626D9DE75}">
      <dgm:prSet phldrT="[Text]"/>
      <dgm:spPr/>
      <dgm:t>
        <a:bodyPr/>
        <a:lstStyle/>
        <a:p>
          <a:r>
            <a:rPr lang="en-IN" dirty="0"/>
            <a:t>Tetracyclic triterpenoid</a:t>
          </a:r>
        </a:p>
        <a:p>
          <a:r>
            <a:rPr lang="en-IN" dirty="0"/>
            <a:t>(Steroidal saponin)</a:t>
          </a:r>
          <a:br>
            <a:rPr lang="en-IN" dirty="0"/>
          </a:br>
          <a:r>
            <a:rPr lang="en-IN" dirty="0" err="1"/>
            <a:t>e.g.Dioscorea</a:t>
          </a:r>
          <a:r>
            <a:rPr lang="en-IN" dirty="0"/>
            <a:t>, </a:t>
          </a:r>
          <a:r>
            <a:rPr lang="en-IN" dirty="0" err="1"/>
            <a:t>Satavari</a:t>
          </a:r>
          <a:r>
            <a:rPr lang="en-IN" dirty="0"/>
            <a:t>, Ginseng</a:t>
          </a:r>
        </a:p>
      </dgm:t>
    </dgm:pt>
    <dgm:pt modelId="{7249884B-AA35-408E-B113-FA86469A5196}" type="parTrans" cxnId="{28A259E5-9B21-44F2-8C8A-04440E13CB9D}">
      <dgm:prSet/>
      <dgm:spPr/>
      <dgm:t>
        <a:bodyPr/>
        <a:lstStyle/>
        <a:p>
          <a:endParaRPr lang="en-IN"/>
        </a:p>
      </dgm:t>
    </dgm:pt>
    <dgm:pt modelId="{6873C6F3-4503-419C-AAD7-ADEB1C0071FD}" type="sibTrans" cxnId="{28A259E5-9B21-44F2-8C8A-04440E13CB9D}">
      <dgm:prSet/>
      <dgm:spPr/>
      <dgm:t>
        <a:bodyPr/>
        <a:lstStyle/>
        <a:p>
          <a:endParaRPr lang="en-IN"/>
        </a:p>
      </dgm:t>
    </dgm:pt>
    <dgm:pt modelId="{AEAADE3C-E0B4-47F2-87F2-76B99BC8D3DF}">
      <dgm:prSet phldrT="[Text]"/>
      <dgm:spPr/>
      <dgm:t>
        <a:bodyPr/>
        <a:lstStyle/>
        <a:p>
          <a:r>
            <a:rPr lang="en-IN" dirty="0"/>
            <a:t>Pentacyclic triterpenoid</a:t>
          </a:r>
          <a:br>
            <a:rPr lang="en-IN" dirty="0"/>
          </a:br>
          <a:r>
            <a:rPr lang="en-IN" dirty="0"/>
            <a:t>e.g. </a:t>
          </a:r>
          <a:r>
            <a:rPr lang="en-IN" dirty="0" err="1"/>
            <a:t>Quilia</a:t>
          </a:r>
          <a:r>
            <a:rPr lang="en-IN" dirty="0"/>
            <a:t>. Liquorice, Senega, Ginseng</a:t>
          </a:r>
          <a:br>
            <a:rPr lang="en-IN" dirty="0"/>
          </a:br>
          <a:endParaRPr lang="en-IN" dirty="0"/>
        </a:p>
      </dgm:t>
    </dgm:pt>
    <dgm:pt modelId="{2B9D3B6C-6608-4834-A108-7FC234094E41}" type="parTrans" cxnId="{1D3F309F-9042-4621-BBE0-AB020572A07B}">
      <dgm:prSet/>
      <dgm:spPr/>
      <dgm:t>
        <a:bodyPr/>
        <a:lstStyle/>
        <a:p>
          <a:endParaRPr lang="en-IN"/>
        </a:p>
      </dgm:t>
    </dgm:pt>
    <dgm:pt modelId="{24F22439-85F0-45F0-9E7A-2E64E68268BD}" type="sibTrans" cxnId="{1D3F309F-9042-4621-BBE0-AB020572A07B}">
      <dgm:prSet/>
      <dgm:spPr/>
      <dgm:t>
        <a:bodyPr/>
        <a:lstStyle/>
        <a:p>
          <a:endParaRPr lang="en-IN"/>
        </a:p>
      </dgm:t>
    </dgm:pt>
    <dgm:pt modelId="{70792CE5-5808-46BA-A301-70D98348D3F4}" type="pres">
      <dgm:prSet presAssocID="{9EF7BFB7-E567-481D-AD00-C86E3FA60D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D49350-5C3B-4CC8-9AC2-F9EC9681CFD2}" type="pres">
      <dgm:prSet presAssocID="{FD9D4761-DA84-43E7-93B9-A4CA420B7D33}" presName="hierRoot1" presStyleCnt="0">
        <dgm:presLayoutVars>
          <dgm:hierBranch val="init"/>
        </dgm:presLayoutVars>
      </dgm:prSet>
      <dgm:spPr/>
    </dgm:pt>
    <dgm:pt modelId="{8724E1E6-AD32-49EA-BA87-ABD91F347C2D}" type="pres">
      <dgm:prSet presAssocID="{FD9D4761-DA84-43E7-93B9-A4CA420B7D33}" presName="rootComposite1" presStyleCnt="0"/>
      <dgm:spPr/>
    </dgm:pt>
    <dgm:pt modelId="{DAFCA671-F3CA-4D24-B8E2-98A1219E5CA1}" type="pres">
      <dgm:prSet presAssocID="{FD9D4761-DA84-43E7-93B9-A4CA420B7D33}" presName="rootText1" presStyleLbl="node0" presStyleIdx="0" presStyleCnt="2">
        <dgm:presLayoutVars>
          <dgm:chPref val="3"/>
        </dgm:presLayoutVars>
      </dgm:prSet>
      <dgm:spPr/>
    </dgm:pt>
    <dgm:pt modelId="{7E147DA1-44E1-43E4-9654-40B4197EFF0B}" type="pres">
      <dgm:prSet presAssocID="{FD9D4761-DA84-43E7-93B9-A4CA420B7D33}" presName="rootConnector1" presStyleLbl="node1" presStyleIdx="0" presStyleCnt="0"/>
      <dgm:spPr/>
    </dgm:pt>
    <dgm:pt modelId="{FB5BE2C7-E051-4DDF-B317-C4BD6957F5D8}" type="pres">
      <dgm:prSet presAssocID="{FD9D4761-DA84-43E7-93B9-A4CA420B7D33}" presName="hierChild2" presStyleCnt="0"/>
      <dgm:spPr/>
    </dgm:pt>
    <dgm:pt modelId="{175B89C3-AC18-476D-939D-0206C3267B5F}" type="pres">
      <dgm:prSet presAssocID="{7249884B-AA35-408E-B113-FA86469A5196}" presName="Name37" presStyleLbl="parChTrans1D2" presStyleIdx="0" presStyleCnt="1"/>
      <dgm:spPr/>
    </dgm:pt>
    <dgm:pt modelId="{2D6AFBF5-5B07-47B7-B35B-A142D7041734}" type="pres">
      <dgm:prSet presAssocID="{98844ACF-4E57-4ECC-8C74-88E626D9DE75}" presName="hierRoot2" presStyleCnt="0">
        <dgm:presLayoutVars>
          <dgm:hierBranch val="init"/>
        </dgm:presLayoutVars>
      </dgm:prSet>
      <dgm:spPr/>
    </dgm:pt>
    <dgm:pt modelId="{907AEB72-8892-4101-92FC-52162CE3A0E5}" type="pres">
      <dgm:prSet presAssocID="{98844ACF-4E57-4ECC-8C74-88E626D9DE75}" presName="rootComposite" presStyleCnt="0"/>
      <dgm:spPr/>
    </dgm:pt>
    <dgm:pt modelId="{C28F56DD-50DC-4824-AE19-A9C085B6EFD0}" type="pres">
      <dgm:prSet presAssocID="{98844ACF-4E57-4ECC-8C74-88E626D9DE75}" presName="rootText" presStyleLbl="node2" presStyleIdx="0" presStyleCnt="1" custFlipHor="1" custScaleX="115899" custLinFactNeighborX="-34596" custLinFactNeighborY="-12305">
        <dgm:presLayoutVars>
          <dgm:chPref val="3"/>
        </dgm:presLayoutVars>
      </dgm:prSet>
      <dgm:spPr/>
    </dgm:pt>
    <dgm:pt modelId="{0EEED1D8-264A-426C-907E-1F936F48F781}" type="pres">
      <dgm:prSet presAssocID="{98844ACF-4E57-4ECC-8C74-88E626D9DE75}" presName="rootConnector" presStyleLbl="node2" presStyleIdx="0" presStyleCnt="1"/>
      <dgm:spPr/>
    </dgm:pt>
    <dgm:pt modelId="{58BF8A21-94BC-41C6-ABA3-CA0BA8D96714}" type="pres">
      <dgm:prSet presAssocID="{98844ACF-4E57-4ECC-8C74-88E626D9DE75}" presName="hierChild4" presStyleCnt="0"/>
      <dgm:spPr/>
    </dgm:pt>
    <dgm:pt modelId="{EA5165B9-522E-4E51-902C-0DD5B0DD0E06}" type="pres">
      <dgm:prSet presAssocID="{98844ACF-4E57-4ECC-8C74-88E626D9DE75}" presName="hierChild5" presStyleCnt="0"/>
      <dgm:spPr/>
    </dgm:pt>
    <dgm:pt modelId="{2EEED4A0-18F3-44E4-AED1-4935C4E8ED0B}" type="pres">
      <dgm:prSet presAssocID="{FD9D4761-DA84-43E7-93B9-A4CA420B7D33}" presName="hierChild3" presStyleCnt="0"/>
      <dgm:spPr/>
    </dgm:pt>
    <dgm:pt modelId="{686648DA-CA75-469F-8200-A3FFBF7BA233}" type="pres">
      <dgm:prSet presAssocID="{AEAADE3C-E0B4-47F2-87F2-76B99BC8D3DF}" presName="hierRoot1" presStyleCnt="0">
        <dgm:presLayoutVars>
          <dgm:hierBranch val="init"/>
        </dgm:presLayoutVars>
      </dgm:prSet>
      <dgm:spPr/>
    </dgm:pt>
    <dgm:pt modelId="{9BEE072C-0DAB-4DEE-86B9-30EF9226E7B8}" type="pres">
      <dgm:prSet presAssocID="{AEAADE3C-E0B4-47F2-87F2-76B99BC8D3DF}" presName="rootComposite1" presStyleCnt="0"/>
      <dgm:spPr/>
    </dgm:pt>
    <dgm:pt modelId="{0CEA6462-A48F-4BDB-9B57-381A40B316BC}" type="pres">
      <dgm:prSet presAssocID="{AEAADE3C-E0B4-47F2-87F2-76B99BC8D3DF}" presName="rootText1" presStyleLbl="node0" presStyleIdx="1" presStyleCnt="2" custLinFactY="29695" custLinFactNeighborX="-4275" custLinFactNeighborY="100000">
        <dgm:presLayoutVars>
          <dgm:chPref val="3"/>
        </dgm:presLayoutVars>
      </dgm:prSet>
      <dgm:spPr/>
    </dgm:pt>
    <dgm:pt modelId="{467D5FF2-A3A0-418B-B7D8-85FF3D0857EC}" type="pres">
      <dgm:prSet presAssocID="{AEAADE3C-E0B4-47F2-87F2-76B99BC8D3DF}" presName="rootConnector1" presStyleLbl="node1" presStyleIdx="0" presStyleCnt="0"/>
      <dgm:spPr/>
    </dgm:pt>
    <dgm:pt modelId="{497B6855-8B29-44A5-BFFE-6A128E391CE6}" type="pres">
      <dgm:prSet presAssocID="{AEAADE3C-E0B4-47F2-87F2-76B99BC8D3DF}" presName="hierChild2" presStyleCnt="0"/>
      <dgm:spPr/>
    </dgm:pt>
    <dgm:pt modelId="{4537B960-BE6C-4B77-9705-4D8125968308}" type="pres">
      <dgm:prSet presAssocID="{AEAADE3C-E0B4-47F2-87F2-76B99BC8D3DF}" presName="hierChild3" presStyleCnt="0"/>
      <dgm:spPr/>
    </dgm:pt>
  </dgm:ptLst>
  <dgm:cxnLst>
    <dgm:cxn modelId="{FDCAAF1C-3A7D-46F3-AAC8-7552F85E9538}" srcId="{9EF7BFB7-E567-481D-AD00-C86E3FA60D1A}" destId="{FD9D4761-DA84-43E7-93B9-A4CA420B7D33}" srcOrd="0" destOrd="0" parTransId="{B700BD00-DE4F-43A1-9618-7F544AAEA4E4}" sibTransId="{7A344D65-BE7B-423C-8BC7-52D83FD6F506}"/>
    <dgm:cxn modelId="{1E2EFF8A-73F6-4EAA-BA03-8EDD203FCEA5}" type="presOf" srcId="{98844ACF-4E57-4ECC-8C74-88E626D9DE75}" destId="{0EEED1D8-264A-426C-907E-1F936F48F781}" srcOrd="1" destOrd="0" presId="urn:microsoft.com/office/officeart/2005/8/layout/orgChart1"/>
    <dgm:cxn modelId="{63990F8C-C083-47DB-8298-856BEE15F92D}" type="presOf" srcId="{9EF7BFB7-E567-481D-AD00-C86E3FA60D1A}" destId="{70792CE5-5808-46BA-A301-70D98348D3F4}" srcOrd="0" destOrd="0" presId="urn:microsoft.com/office/officeart/2005/8/layout/orgChart1"/>
    <dgm:cxn modelId="{86389092-16D1-41BE-9989-3D10CC888515}" type="presOf" srcId="{98844ACF-4E57-4ECC-8C74-88E626D9DE75}" destId="{C28F56DD-50DC-4824-AE19-A9C085B6EFD0}" srcOrd="0" destOrd="0" presId="urn:microsoft.com/office/officeart/2005/8/layout/orgChart1"/>
    <dgm:cxn modelId="{1D3F309F-9042-4621-BBE0-AB020572A07B}" srcId="{9EF7BFB7-E567-481D-AD00-C86E3FA60D1A}" destId="{AEAADE3C-E0B4-47F2-87F2-76B99BC8D3DF}" srcOrd="1" destOrd="0" parTransId="{2B9D3B6C-6608-4834-A108-7FC234094E41}" sibTransId="{24F22439-85F0-45F0-9E7A-2E64E68268BD}"/>
    <dgm:cxn modelId="{7E1C97A6-374B-471F-A6E1-8D95FFB6E8FA}" type="presOf" srcId="{FD9D4761-DA84-43E7-93B9-A4CA420B7D33}" destId="{DAFCA671-F3CA-4D24-B8E2-98A1219E5CA1}" srcOrd="0" destOrd="0" presId="urn:microsoft.com/office/officeart/2005/8/layout/orgChart1"/>
    <dgm:cxn modelId="{2C576FD8-2A3C-4BC8-BD25-6990880A1A95}" type="presOf" srcId="{AEAADE3C-E0B4-47F2-87F2-76B99BC8D3DF}" destId="{467D5FF2-A3A0-418B-B7D8-85FF3D0857EC}" srcOrd="1" destOrd="0" presId="urn:microsoft.com/office/officeart/2005/8/layout/orgChart1"/>
    <dgm:cxn modelId="{E3FE4ED9-3A84-4B0C-98FA-250DD7D07272}" type="presOf" srcId="{7249884B-AA35-408E-B113-FA86469A5196}" destId="{175B89C3-AC18-476D-939D-0206C3267B5F}" srcOrd="0" destOrd="0" presId="urn:microsoft.com/office/officeart/2005/8/layout/orgChart1"/>
    <dgm:cxn modelId="{75B029E5-E126-4328-BB2E-23CCF7673439}" type="presOf" srcId="{AEAADE3C-E0B4-47F2-87F2-76B99BC8D3DF}" destId="{0CEA6462-A48F-4BDB-9B57-381A40B316BC}" srcOrd="0" destOrd="0" presId="urn:microsoft.com/office/officeart/2005/8/layout/orgChart1"/>
    <dgm:cxn modelId="{28A259E5-9B21-44F2-8C8A-04440E13CB9D}" srcId="{FD9D4761-DA84-43E7-93B9-A4CA420B7D33}" destId="{98844ACF-4E57-4ECC-8C74-88E626D9DE75}" srcOrd="0" destOrd="0" parTransId="{7249884B-AA35-408E-B113-FA86469A5196}" sibTransId="{6873C6F3-4503-419C-AAD7-ADEB1C0071FD}"/>
    <dgm:cxn modelId="{EB5E5CE9-386D-424C-B6C8-ABD41F4F17F2}" type="presOf" srcId="{FD9D4761-DA84-43E7-93B9-A4CA420B7D33}" destId="{7E147DA1-44E1-43E4-9654-40B4197EFF0B}" srcOrd="1" destOrd="0" presId="urn:microsoft.com/office/officeart/2005/8/layout/orgChart1"/>
    <dgm:cxn modelId="{D208F20F-3845-465D-B14D-0C9DDF06764E}" type="presParOf" srcId="{70792CE5-5808-46BA-A301-70D98348D3F4}" destId="{15D49350-5C3B-4CC8-9AC2-F9EC9681CFD2}" srcOrd="0" destOrd="0" presId="urn:microsoft.com/office/officeart/2005/8/layout/orgChart1"/>
    <dgm:cxn modelId="{EF9EB778-DF57-4ED5-BEA2-3D7357B0DA88}" type="presParOf" srcId="{15D49350-5C3B-4CC8-9AC2-F9EC9681CFD2}" destId="{8724E1E6-AD32-49EA-BA87-ABD91F347C2D}" srcOrd="0" destOrd="0" presId="urn:microsoft.com/office/officeart/2005/8/layout/orgChart1"/>
    <dgm:cxn modelId="{7CDBDDB1-0295-4BE6-ADDF-25C9A68A80BE}" type="presParOf" srcId="{8724E1E6-AD32-49EA-BA87-ABD91F347C2D}" destId="{DAFCA671-F3CA-4D24-B8E2-98A1219E5CA1}" srcOrd="0" destOrd="0" presId="urn:microsoft.com/office/officeart/2005/8/layout/orgChart1"/>
    <dgm:cxn modelId="{FCB07AEF-656A-4933-BFCA-641773AA1AC3}" type="presParOf" srcId="{8724E1E6-AD32-49EA-BA87-ABD91F347C2D}" destId="{7E147DA1-44E1-43E4-9654-40B4197EFF0B}" srcOrd="1" destOrd="0" presId="urn:microsoft.com/office/officeart/2005/8/layout/orgChart1"/>
    <dgm:cxn modelId="{0EDCA2F8-8E56-47CC-8CD5-9F7653E962B4}" type="presParOf" srcId="{15D49350-5C3B-4CC8-9AC2-F9EC9681CFD2}" destId="{FB5BE2C7-E051-4DDF-B317-C4BD6957F5D8}" srcOrd="1" destOrd="0" presId="urn:microsoft.com/office/officeart/2005/8/layout/orgChart1"/>
    <dgm:cxn modelId="{AC560C2C-83BB-423B-A808-1646EC1BBEBF}" type="presParOf" srcId="{FB5BE2C7-E051-4DDF-B317-C4BD6957F5D8}" destId="{175B89C3-AC18-476D-939D-0206C3267B5F}" srcOrd="0" destOrd="0" presId="urn:microsoft.com/office/officeart/2005/8/layout/orgChart1"/>
    <dgm:cxn modelId="{CBC46BE2-E3CF-4BB5-8240-DA84DF11B6C3}" type="presParOf" srcId="{FB5BE2C7-E051-4DDF-B317-C4BD6957F5D8}" destId="{2D6AFBF5-5B07-47B7-B35B-A142D7041734}" srcOrd="1" destOrd="0" presId="urn:microsoft.com/office/officeart/2005/8/layout/orgChart1"/>
    <dgm:cxn modelId="{08A4BE53-803D-49E7-B489-75041A3918CD}" type="presParOf" srcId="{2D6AFBF5-5B07-47B7-B35B-A142D7041734}" destId="{907AEB72-8892-4101-92FC-52162CE3A0E5}" srcOrd="0" destOrd="0" presId="urn:microsoft.com/office/officeart/2005/8/layout/orgChart1"/>
    <dgm:cxn modelId="{5AF8FAF9-686A-4D54-95C5-A0E82E9A7DBB}" type="presParOf" srcId="{907AEB72-8892-4101-92FC-52162CE3A0E5}" destId="{C28F56DD-50DC-4824-AE19-A9C085B6EFD0}" srcOrd="0" destOrd="0" presId="urn:microsoft.com/office/officeart/2005/8/layout/orgChart1"/>
    <dgm:cxn modelId="{FC08C10F-826F-404F-AF84-4C4C9AA68FFB}" type="presParOf" srcId="{907AEB72-8892-4101-92FC-52162CE3A0E5}" destId="{0EEED1D8-264A-426C-907E-1F936F48F781}" srcOrd="1" destOrd="0" presId="urn:microsoft.com/office/officeart/2005/8/layout/orgChart1"/>
    <dgm:cxn modelId="{522C5F4D-4712-4172-9C39-07794B06F71B}" type="presParOf" srcId="{2D6AFBF5-5B07-47B7-B35B-A142D7041734}" destId="{58BF8A21-94BC-41C6-ABA3-CA0BA8D96714}" srcOrd="1" destOrd="0" presId="urn:microsoft.com/office/officeart/2005/8/layout/orgChart1"/>
    <dgm:cxn modelId="{14074CDB-BC8B-4E08-A260-02024C6D0334}" type="presParOf" srcId="{2D6AFBF5-5B07-47B7-B35B-A142D7041734}" destId="{EA5165B9-522E-4E51-902C-0DD5B0DD0E06}" srcOrd="2" destOrd="0" presId="urn:microsoft.com/office/officeart/2005/8/layout/orgChart1"/>
    <dgm:cxn modelId="{DAC97EF5-05F9-4A78-A4D4-1903D3B8709E}" type="presParOf" srcId="{15D49350-5C3B-4CC8-9AC2-F9EC9681CFD2}" destId="{2EEED4A0-18F3-44E4-AED1-4935C4E8ED0B}" srcOrd="2" destOrd="0" presId="urn:microsoft.com/office/officeart/2005/8/layout/orgChart1"/>
    <dgm:cxn modelId="{59195570-16F2-4DCF-82F1-9DAF5EBBA2D8}" type="presParOf" srcId="{70792CE5-5808-46BA-A301-70D98348D3F4}" destId="{686648DA-CA75-469F-8200-A3FFBF7BA233}" srcOrd="1" destOrd="0" presId="urn:microsoft.com/office/officeart/2005/8/layout/orgChart1"/>
    <dgm:cxn modelId="{4EA9146B-14E9-42BE-9D35-6F9C8E8CDD05}" type="presParOf" srcId="{686648DA-CA75-469F-8200-A3FFBF7BA233}" destId="{9BEE072C-0DAB-4DEE-86B9-30EF9226E7B8}" srcOrd="0" destOrd="0" presId="urn:microsoft.com/office/officeart/2005/8/layout/orgChart1"/>
    <dgm:cxn modelId="{35787D6C-572C-4C92-83EA-D09931AB4505}" type="presParOf" srcId="{9BEE072C-0DAB-4DEE-86B9-30EF9226E7B8}" destId="{0CEA6462-A48F-4BDB-9B57-381A40B316BC}" srcOrd="0" destOrd="0" presId="urn:microsoft.com/office/officeart/2005/8/layout/orgChart1"/>
    <dgm:cxn modelId="{9CA7D8E9-F3EC-437E-9DE2-4021C0104155}" type="presParOf" srcId="{9BEE072C-0DAB-4DEE-86B9-30EF9226E7B8}" destId="{467D5FF2-A3A0-418B-B7D8-85FF3D0857EC}" srcOrd="1" destOrd="0" presId="urn:microsoft.com/office/officeart/2005/8/layout/orgChart1"/>
    <dgm:cxn modelId="{BB16D1F6-786C-4D6D-9900-26145CD727DD}" type="presParOf" srcId="{686648DA-CA75-469F-8200-A3FFBF7BA233}" destId="{497B6855-8B29-44A5-BFFE-6A128E391CE6}" srcOrd="1" destOrd="0" presId="urn:microsoft.com/office/officeart/2005/8/layout/orgChart1"/>
    <dgm:cxn modelId="{96AEBD98-2518-4770-B24A-3976FE5A5BA3}" type="presParOf" srcId="{686648DA-CA75-469F-8200-A3FFBF7BA233}" destId="{4537B960-BE6C-4B77-9705-4D81259683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F7BFB7-E567-481D-AD00-C86E3FA60D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D4761-DA84-43E7-93B9-A4CA420B7D33}">
      <dgm:prSet phldrT="[Text]"/>
      <dgm:spPr/>
      <dgm:t>
        <a:bodyPr/>
        <a:lstStyle/>
        <a:p>
          <a:r>
            <a:rPr lang="en-IN" b="1" dirty="0"/>
            <a:t>Flavonoid glycosides</a:t>
          </a:r>
        </a:p>
      </dgm:t>
    </dgm:pt>
    <dgm:pt modelId="{B700BD00-DE4F-43A1-9618-7F544AAEA4E4}" type="parTrans" cxnId="{FDCAAF1C-3A7D-46F3-AAC8-7552F85E9538}">
      <dgm:prSet/>
      <dgm:spPr/>
      <dgm:t>
        <a:bodyPr/>
        <a:lstStyle/>
        <a:p>
          <a:endParaRPr lang="en-IN"/>
        </a:p>
      </dgm:t>
    </dgm:pt>
    <dgm:pt modelId="{7A344D65-BE7B-423C-8BC7-52D83FD6F506}" type="sibTrans" cxnId="{FDCAAF1C-3A7D-46F3-AAC8-7552F85E9538}">
      <dgm:prSet/>
      <dgm:spPr/>
      <dgm:t>
        <a:bodyPr/>
        <a:lstStyle/>
        <a:p>
          <a:endParaRPr lang="en-IN"/>
        </a:p>
      </dgm:t>
    </dgm:pt>
    <dgm:pt modelId="{98844ACF-4E57-4ECC-8C74-88E626D9DE75}">
      <dgm:prSet phldrT="[Text]"/>
      <dgm:spPr/>
      <dgm:t>
        <a:bodyPr/>
        <a:lstStyle/>
        <a:p>
          <a:r>
            <a:rPr lang="en-IN" b="1" dirty="0" err="1"/>
            <a:t>Anthocyanine</a:t>
          </a:r>
          <a:br>
            <a:rPr lang="en-IN" dirty="0"/>
          </a:br>
          <a:r>
            <a:rPr lang="en-IN" dirty="0"/>
            <a:t>(</a:t>
          </a:r>
          <a:r>
            <a:rPr lang="en-IN" b="1" dirty="0" err="1"/>
            <a:t>Anthocyanidine</a:t>
          </a:r>
          <a:r>
            <a:rPr lang="en-IN" dirty="0"/>
            <a:t> is the aglycon moiety of Anthocyanin)</a:t>
          </a:r>
          <a:br>
            <a:rPr lang="en-IN" dirty="0"/>
          </a:br>
          <a:r>
            <a:rPr lang="en-IN" dirty="0"/>
            <a:t>Forms water soluble plant pigments and are responsible for various </a:t>
          </a:r>
          <a:r>
            <a:rPr lang="en-IN" dirty="0" err="1"/>
            <a:t>colors</a:t>
          </a:r>
          <a:r>
            <a:rPr lang="en-IN" dirty="0"/>
            <a:t> like purple/blue/red to fruits , flowers and leaves</a:t>
          </a:r>
        </a:p>
      </dgm:t>
    </dgm:pt>
    <dgm:pt modelId="{7249884B-AA35-408E-B113-FA86469A5196}" type="parTrans" cxnId="{28A259E5-9B21-44F2-8C8A-04440E13CB9D}">
      <dgm:prSet/>
      <dgm:spPr/>
      <dgm:t>
        <a:bodyPr/>
        <a:lstStyle/>
        <a:p>
          <a:endParaRPr lang="en-IN"/>
        </a:p>
      </dgm:t>
    </dgm:pt>
    <dgm:pt modelId="{6873C6F3-4503-419C-AAD7-ADEB1C0071FD}" type="sibTrans" cxnId="{28A259E5-9B21-44F2-8C8A-04440E13CB9D}">
      <dgm:prSet/>
      <dgm:spPr/>
      <dgm:t>
        <a:bodyPr/>
        <a:lstStyle/>
        <a:p>
          <a:endParaRPr lang="en-IN"/>
        </a:p>
      </dgm:t>
    </dgm:pt>
    <dgm:pt modelId="{AEAADE3C-E0B4-47F2-87F2-76B99BC8D3DF}">
      <dgm:prSet phldrT="[Text]"/>
      <dgm:spPr/>
      <dgm:t>
        <a:bodyPr/>
        <a:lstStyle/>
        <a:p>
          <a:r>
            <a:rPr lang="en-IN" b="1" dirty="0" err="1"/>
            <a:t>Anthoxanthine</a:t>
          </a:r>
          <a:br>
            <a:rPr lang="en-IN" b="1" dirty="0"/>
          </a:br>
          <a:r>
            <a:rPr lang="en-IN" b="0" dirty="0"/>
            <a:t>White/ yellowish/ colourless compound include Isoflavones, </a:t>
          </a:r>
          <a:r>
            <a:rPr lang="en-IN" b="0" dirty="0" err="1"/>
            <a:t>Flavonols</a:t>
          </a:r>
          <a:r>
            <a:rPr lang="en-IN" b="0" dirty="0"/>
            <a:t> and </a:t>
          </a:r>
          <a:r>
            <a:rPr lang="en-IN" b="0" dirty="0" err="1"/>
            <a:t>Flavonones</a:t>
          </a:r>
          <a:endParaRPr lang="en-IN" b="0" dirty="0"/>
        </a:p>
      </dgm:t>
    </dgm:pt>
    <dgm:pt modelId="{2B9D3B6C-6608-4834-A108-7FC234094E41}" type="parTrans" cxnId="{1D3F309F-9042-4621-BBE0-AB020572A07B}">
      <dgm:prSet/>
      <dgm:spPr/>
      <dgm:t>
        <a:bodyPr/>
        <a:lstStyle/>
        <a:p>
          <a:endParaRPr lang="en-IN"/>
        </a:p>
      </dgm:t>
    </dgm:pt>
    <dgm:pt modelId="{24F22439-85F0-45F0-9E7A-2E64E68268BD}" type="sibTrans" cxnId="{1D3F309F-9042-4621-BBE0-AB020572A07B}">
      <dgm:prSet/>
      <dgm:spPr/>
      <dgm:t>
        <a:bodyPr/>
        <a:lstStyle/>
        <a:p>
          <a:endParaRPr lang="en-IN"/>
        </a:p>
      </dgm:t>
    </dgm:pt>
    <dgm:pt modelId="{70792CE5-5808-46BA-A301-70D98348D3F4}" type="pres">
      <dgm:prSet presAssocID="{9EF7BFB7-E567-481D-AD00-C86E3FA60D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D49350-5C3B-4CC8-9AC2-F9EC9681CFD2}" type="pres">
      <dgm:prSet presAssocID="{FD9D4761-DA84-43E7-93B9-A4CA420B7D33}" presName="hierRoot1" presStyleCnt="0">
        <dgm:presLayoutVars>
          <dgm:hierBranch val="init"/>
        </dgm:presLayoutVars>
      </dgm:prSet>
      <dgm:spPr/>
    </dgm:pt>
    <dgm:pt modelId="{8724E1E6-AD32-49EA-BA87-ABD91F347C2D}" type="pres">
      <dgm:prSet presAssocID="{FD9D4761-DA84-43E7-93B9-A4CA420B7D33}" presName="rootComposite1" presStyleCnt="0"/>
      <dgm:spPr/>
    </dgm:pt>
    <dgm:pt modelId="{DAFCA671-F3CA-4D24-B8E2-98A1219E5CA1}" type="pres">
      <dgm:prSet presAssocID="{FD9D4761-DA84-43E7-93B9-A4CA420B7D33}" presName="rootText1" presStyleLbl="node0" presStyleIdx="0" presStyleCnt="2" custScaleX="97087" custScaleY="19198" custLinFactNeighborX="62661" custLinFactNeighborY="3345">
        <dgm:presLayoutVars>
          <dgm:chPref val="3"/>
        </dgm:presLayoutVars>
      </dgm:prSet>
      <dgm:spPr/>
    </dgm:pt>
    <dgm:pt modelId="{7E147DA1-44E1-43E4-9654-40B4197EFF0B}" type="pres">
      <dgm:prSet presAssocID="{FD9D4761-DA84-43E7-93B9-A4CA420B7D33}" presName="rootConnector1" presStyleLbl="node1" presStyleIdx="0" presStyleCnt="0"/>
      <dgm:spPr/>
    </dgm:pt>
    <dgm:pt modelId="{FB5BE2C7-E051-4DDF-B317-C4BD6957F5D8}" type="pres">
      <dgm:prSet presAssocID="{FD9D4761-DA84-43E7-93B9-A4CA420B7D33}" presName="hierChild2" presStyleCnt="0"/>
      <dgm:spPr/>
    </dgm:pt>
    <dgm:pt modelId="{175B89C3-AC18-476D-939D-0206C3267B5F}" type="pres">
      <dgm:prSet presAssocID="{7249884B-AA35-408E-B113-FA86469A5196}" presName="Name37" presStyleLbl="parChTrans1D2" presStyleIdx="0" presStyleCnt="1"/>
      <dgm:spPr/>
    </dgm:pt>
    <dgm:pt modelId="{2D6AFBF5-5B07-47B7-B35B-A142D7041734}" type="pres">
      <dgm:prSet presAssocID="{98844ACF-4E57-4ECC-8C74-88E626D9DE75}" presName="hierRoot2" presStyleCnt="0">
        <dgm:presLayoutVars>
          <dgm:hierBranch val="init"/>
        </dgm:presLayoutVars>
      </dgm:prSet>
      <dgm:spPr/>
    </dgm:pt>
    <dgm:pt modelId="{907AEB72-8892-4101-92FC-52162CE3A0E5}" type="pres">
      <dgm:prSet presAssocID="{98844ACF-4E57-4ECC-8C74-88E626D9DE75}" presName="rootComposite" presStyleCnt="0"/>
      <dgm:spPr/>
    </dgm:pt>
    <dgm:pt modelId="{C28F56DD-50DC-4824-AE19-A9C085B6EFD0}" type="pres">
      <dgm:prSet presAssocID="{98844ACF-4E57-4ECC-8C74-88E626D9DE75}" presName="rootText" presStyleLbl="node2" presStyleIdx="0" presStyleCnt="1" custFlipHor="1" custScaleX="96871" custScaleY="56381" custLinFactNeighborX="-377" custLinFactNeighborY="-6468">
        <dgm:presLayoutVars>
          <dgm:chPref val="3"/>
        </dgm:presLayoutVars>
      </dgm:prSet>
      <dgm:spPr/>
    </dgm:pt>
    <dgm:pt modelId="{0EEED1D8-264A-426C-907E-1F936F48F781}" type="pres">
      <dgm:prSet presAssocID="{98844ACF-4E57-4ECC-8C74-88E626D9DE75}" presName="rootConnector" presStyleLbl="node2" presStyleIdx="0" presStyleCnt="1"/>
      <dgm:spPr/>
    </dgm:pt>
    <dgm:pt modelId="{58BF8A21-94BC-41C6-ABA3-CA0BA8D96714}" type="pres">
      <dgm:prSet presAssocID="{98844ACF-4E57-4ECC-8C74-88E626D9DE75}" presName="hierChild4" presStyleCnt="0"/>
      <dgm:spPr/>
    </dgm:pt>
    <dgm:pt modelId="{EA5165B9-522E-4E51-902C-0DD5B0DD0E06}" type="pres">
      <dgm:prSet presAssocID="{98844ACF-4E57-4ECC-8C74-88E626D9DE75}" presName="hierChild5" presStyleCnt="0"/>
      <dgm:spPr/>
    </dgm:pt>
    <dgm:pt modelId="{2EEED4A0-18F3-44E4-AED1-4935C4E8ED0B}" type="pres">
      <dgm:prSet presAssocID="{FD9D4761-DA84-43E7-93B9-A4CA420B7D33}" presName="hierChild3" presStyleCnt="0"/>
      <dgm:spPr/>
    </dgm:pt>
    <dgm:pt modelId="{194B9E03-5CC0-494D-8D78-6A7210358115}" type="pres">
      <dgm:prSet presAssocID="{AEAADE3C-E0B4-47F2-87F2-76B99BC8D3DF}" presName="hierRoot1" presStyleCnt="0">
        <dgm:presLayoutVars>
          <dgm:hierBranch val="init"/>
        </dgm:presLayoutVars>
      </dgm:prSet>
      <dgm:spPr/>
    </dgm:pt>
    <dgm:pt modelId="{EA102707-7F63-42AD-9FB4-D802980C5199}" type="pres">
      <dgm:prSet presAssocID="{AEAADE3C-E0B4-47F2-87F2-76B99BC8D3DF}" presName="rootComposite1" presStyleCnt="0"/>
      <dgm:spPr/>
    </dgm:pt>
    <dgm:pt modelId="{4A7AD777-0114-4683-895B-3B58C1588C99}" type="pres">
      <dgm:prSet presAssocID="{AEAADE3C-E0B4-47F2-87F2-76B99BC8D3DF}" presName="rootText1" presStyleLbl="node0" presStyleIdx="1" presStyleCnt="2" custScaleX="109308" custScaleY="51299" custLinFactNeighborX="-13987" custLinFactNeighborY="56535">
        <dgm:presLayoutVars>
          <dgm:chPref val="3"/>
        </dgm:presLayoutVars>
      </dgm:prSet>
      <dgm:spPr/>
    </dgm:pt>
    <dgm:pt modelId="{0650365F-C614-43F7-8681-9947E88E27AE}" type="pres">
      <dgm:prSet presAssocID="{AEAADE3C-E0B4-47F2-87F2-76B99BC8D3DF}" presName="rootConnector1" presStyleLbl="node1" presStyleIdx="0" presStyleCnt="0"/>
      <dgm:spPr/>
    </dgm:pt>
    <dgm:pt modelId="{9CC6ABE8-6139-405E-9596-348CE14674D4}" type="pres">
      <dgm:prSet presAssocID="{AEAADE3C-E0B4-47F2-87F2-76B99BC8D3DF}" presName="hierChild2" presStyleCnt="0"/>
      <dgm:spPr/>
    </dgm:pt>
    <dgm:pt modelId="{C5F37213-E4E2-43CC-BFAC-B99507373F4A}" type="pres">
      <dgm:prSet presAssocID="{AEAADE3C-E0B4-47F2-87F2-76B99BC8D3DF}" presName="hierChild3" presStyleCnt="0"/>
      <dgm:spPr/>
    </dgm:pt>
  </dgm:ptLst>
  <dgm:cxnLst>
    <dgm:cxn modelId="{FDCAAF1C-3A7D-46F3-AAC8-7552F85E9538}" srcId="{9EF7BFB7-E567-481D-AD00-C86E3FA60D1A}" destId="{FD9D4761-DA84-43E7-93B9-A4CA420B7D33}" srcOrd="0" destOrd="0" parTransId="{B700BD00-DE4F-43A1-9618-7F544AAEA4E4}" sibTransId="{7A344D65-BE7B-423C-8BC7-52D83FD6F506}"/>
    <dgm:cxn modelId="{1E2EFF8A-73F6-4EAA-BA03-8EDD203FCEA5}" type="presOf" srcId="{98844ACF-4E57-4ECC-8C74-88E626D9DE75}" destId="{0EEED1D8-264A-426C-907E-1F936F48F781}" srcOrd="1" destOrd="0" presId="urn:microsoft.com/office/officeart/2005/8/layout/orgChart1"/>
    <dgm:cxn modelId="{63990F8C-C083-47DB-8298-856BEE15F92D}" type="presOf" srcId="{9EF7BFB7-E567-481D-AD00-C86E3FA60D1A}" destId="{70792CE5-5808-46BA-A301-70D98348D3F4}" srcOrd="0" destOrd="0" presId="urn:microsoft.com/office/officeart/2005/8/layout/orgChart1"/>
    <dgm:cxn modelId="{86389092-16D1-41BE-9989-3D10CC888515}" type="presOf" srcId="{98844ACF-4E57-4ECC-8C74-88E626D9DE75}" destId="{C28F56DD-50DC-4824-AE19-A9C085B6EFD0}" srcOrd="0" destOrd="0" presId="urn:microsoft.com/office/officeart/2005/8/layout/orgChart1"/>
    <dgm:cxn modelId="{FA2EA39D-F9E3-43A7-BAA9-1B0616575959}" type="presOf" srcId="{AEAADE3C-E0B4-47F2-87F2-76B99BC8D3DF}" destId="{0650365F-C614-43F7-8681-9947E88E27AE}" srcOrd="1" destOrd="0" presId="urn:microsoft.com/office/officeart/2005/8/layout/orgChart1"/>
    <dgm:cxn modelId="{1D3F309F-9042-4621-BBE0-AB020572A07B}" srcId="{9EF7BFB7-E567-481D-AD00-C86E3FA60D1A}" destId="{AEAADE3C-E0B4-47F2-87F2-76B99BC8D3DF}" srcOrd="1" destOrd="0" parTransId="{2B9D3B6C-6608-4834-A108-7FC234094E41}" sibTransId="{24F22439-85F0-45F0-9E7A-2E64E68268BD}"/>
    <dgm:cxn modelId="{C6EC9EA1-79E4-435B-9B19-2487B78ADFD4}" type="presOf" srcId="{AEAADE3C-E0B4-47F2-87F2-76B99BC8D3DF}" destId="{4A7AD777-0114-4683-895B-3B58C1588C99}" srcOrd="0" destOrd="0" presId="urn:microsoft.com/office/officeart/2005/8/layout/orgChart1"/>
    <dgm:cxn modelId="{7E1C97A6-374B-471F-A6E1-8D95FFB6E8FA}" type="presOf" srcId="{FD9D4761-DA84-43E7-93B9-A4CA420B7D33}" destId="{DAFCA671-F3CA-4D24-B8E2-98A1219E5CA1}" srcOrd="0" destOrd="0" presId="urn:microsoft.com/office/officeart/2005/8/layout/orgChart1"/>
    <dgm:cxn modelId="{E3FE4ED9-3A84-4B0C-98FA-250DD7D07272}" type="presOf" srcId="{7249884B-AA35-408E-B113-FA86469A5196}" destId="{175B89C3-AC18-476D-939D-0206C3267B5F}" srcOrd="0" destOrd="0" presId="urn:microsoft.com/office/officeart/2005/8/layout/orgChart1"/>
    <dgm:cxn modelId="{28A259E5-9B21-44F2-8C8A-04440E13CB9D}" srcId="{FD9D4761-DA84-43E7-93B9-A4CA420B7D33}" destId="{98844ACF-4E57-4ECC-8C74-88E626D9DE75}" srcOrd="0" destOrd="0" parTransId="{7249884B-AA35-408E-B113-FA86469A5196}" sibTransId="{6873C6F3-4503-419C-AAD7-ADEB1C0071FD}"/>
    <dgm:cxn modelId="{EB5E5CE9-386D-424C-B6C8-ABD41F4F17F2}" type="presOf" srcId="{FD9D4761-DA84-43E7-93B9-A4CA420B7D33}" destId="{7E147DA1-44E1-43E4-9654-40B4197EFF0B}" srcOrd="1" destOrd="0" presId="urn:microsoft.com/office/officeart/2005/8/layout/orgChart1"/>
    <dgm:cxn modelId="{D208F20F-3845-465D-B14D-0C9DDF06764E}" type="presParOf" srcId="{70792CE5-5808-46BA-A301-70D98348D3F4}" destId="{15D49350-5C3B-4CC8-9AC2-F9EC9681CFD2}" srcOrd="0" destOrd="0" presId="urn:microsoft.com/office/officeart/2005/8/layout/orgChart1"/>
    <dgm:cxn modelId="{EF9EB778-DF57-4ED5-BEA2-3D7357B0DA88}" type="presParOf" srcId="{15D49350-5C3B-4CC8-9AC2-F9EC9681CFD2}" destId="{8724E1E6-AD32-49EA-BA87-ABD91F347C2D}" srcOrd="0" destOrd="0" presId="urn:microsoft.com/office/officeart/2005/8/layout/orgChart1"/>
    <dgm:cxn modelId="{7CDBDDB1-0295-4BE6-ADDF-25C9A68A80BE}" type="presParOf" srcId="{8724E1E6-AD32-49EA-BA87-ABD91F347C2D}" destId="{DAFCA671-F3CA-4D24-B8E2-98A1219E5CA1}" srcOrd="0" destOrd="0" presId="urn:microsoft.com/office/officeart/2005/8/layout/orgChart1"/>
    <dgm:cxn modelId="{FCB07AEF-656A-4933-BFCA-641773AA1AC3}" type="presParOf" srcId="{8724E1E6-AD32-49EA-BA87-ABD91F347C2D}" destId="{7E147DA1-44E1-43E4-9654-40B4197EFF0B}" srcOrd="1" destOrd="0" presId="urn:microsoft.com/office/officeart/2005/8/layout/orgChart1"/>
    <dgm:cxn modelId="{0EDCA2F8-8E56-47CC-8CD5-9F7653E962B4}" type="presParOf" srcId="{15D49350-5C3B-4CC8-9AC2-F9EC9681CFD2}" destId="{FB5BE2C7-E051-4DDF-B317-C4BD6957F5D8}" srcOrd="1" destOrd="0" presId="urn:microsoft.com/office/officeart/2005/8/layout/orgChart1"/>
    <dgm:cxn modelId="{AC560C2C-83BB-423B-A808-1646EC1BBEBF}" type="presParOf" srcId="{FB5BE2C7-E051-4DDF-B317-C4BD6957F5D8}" destId="{175B89C3-AC18-476D-939D-0206C3267B5F}" srcOrd="0" destOrd="0" presId="urn:microsoft.com/office/officeart/2005/8/layout/orgChart1"/>
    <dgm:cxn modelId="{CBC46BE2-E3CF-4BB5-8240-DA84DF11B6C3}" type="presParOf" srcId="{FB5BE2C7-E051-4DDF-B317-C4BD6957F5D8}" destId="{2D6AFBF5-5B07-47B7-B35B-A142D7041734}" srcOrd="1" destOrd="0" presId="urn:microsoft.com/office/officeart/2005/8/layout/orgChart1"/>
    <dgm:cxn modelId="{08A4BE53-803D-49E7-B489-75041A3918CD}" type="presParOf" srcId="{2D6AFBF5-5B07-47B7-B35B-A142D7041734}" destId="{907AEB72-8892-4101-92FC-52162CE3A0E5}" srcOrd="0" destOrd="0" presId="urn:microsoft.com/office/officeart/2005/8/layout/orgChart1"/>
    <dgm:cxn modelId="{5AF8FAF9-686A-4D54-95C5-A0E82E9A7DBB}" type="presParOf" srcId="{907AEB72-8892-4101-92FC-52162CE3A0E5}" destId="{C28F56DD-50DC-4824-AE19-A9C085B6EFD0}" srcOrd="0" destOrd="0" presId="urn:microsoft.com/office/officeart/2005/8/layout/orgChart1"/>
    <dgm:cxn modelId="{FC08C10F-826F-404F-AF84-4C4C9AA68FFB}" type="presParOf" srcId="{907AEB72-8892-4101-92FC-52162CE3A0E5}" destId="{0EEED1D8-264A-426C-907E-1F936F48F781}" srcOrd="1" destOrd="0" presId="urn:microsoft.com/office/officeart/2005/8/layout/orgChart1"/>
    <dgm:cxn modelId="{522C5F4D-4712-4172-9C39-07794B06F71B}" type="presParOf" srcId="{2D6AFBF5-5B07-47B7-B35B-A142D7041734}" destId="{58BF8A21-94BC-41C6-ABA3-CA0BA8D96714}" srcOrd="1" destOrd="0" presId="urn:microsoft.com/office/officeart/2005/8/layout/orgChart1"/>
    <dgm:cxn modelId="{14074CDB-BC8B-4E08-A260-02024C6D0334}" type="presParOf" srcId="{2D6AFBF5-5B07-47B7-B35B-A142D7041734}" destId="{EA5165B9-522E-4E51-902C-0DD5B0DD0E06}" srcOrd="2" destOrd="0" presId="urn:microsoft.com/office/officeart/2005/8/layout/orgChart1"/>
    <dgm:cxn modelId="{DAC97EF5-05F9-4A78-A4D4-1903D3B8709E}" type="presParOf" srcId="{15D49350-5C3B-4CC8-9AC2-F9EC9681CFD2}" destId="{2EEED4A0-18F3-44E4-AED1-4935C4E8ED0B}" srcOrd="2" destOrd="0" presId="urn:microsoft.com/office/officeart/2005/8/layout/orgChart1"/>
    <dgm:cxn modelId="{CAE6F995-4424-48C3-BF34-684CCC5DE335}" type="presParOf" srcId="{70792CE5-5808-46BA-A301-70D98348D3F4}" destId="{194B9E03-5CC0-494D-8D78-6A7210358115}" srcOrd="1" destOrd="0" presId="urn:microsoft.com/office/officeart/2005/8/layout/orgChart1"/>
    <dgm:cxn modelId="{05A41546-4100-40F5-AAF8-23838E9D6B8B}" type="presParOf" srcId="{194B9E03-5CC0-494D-8D78-6A7210358115}" destId="{EA102707-7F63-42AD-9FB4-D802980C5199}" srcOrd="0" destOrd="0" presId="urn:microsoft.com/office/officeart/2005/8/layout/orgChart1"/>
    <dgm:cxn modelId="{7CDB778B-DF6F-4FDC-B13B-13BE3376ADC9}" type="presParOf" srcId="{EA102707-7F63-42AD-9FB4-D802980C5199}" destId="{4A7AD777-0114-4683-895B-3B58C1588C99}" srcOrd="0" destOrd="0" presId="urn:microsoft.com/office/officeart/2005/8/layout/orgChart1"/>
    <dgm:cxn modelId="{5AC95309-A2F3-493F-8C28-6FA31E84B7EE}" type="presParOf" srcId="{EA102707-7F63-42AD-9FB4-D802980C5199}" destId="{0650365F-C614-43F7-8681-9947E88E27AE}" srcOrd="1" destOrd="0" presId="urn:microsoft.com/office/officeart/2005/8/layout/orgChart1"/>
    <dgm:cxn modelId="{BBAF060F-CAF1-4F31-A7FA-1F83668DD360}" type="presParOf" srcId="{194B9E03-5CC0-494D-8D78-6A7210358115}" destId="{9CC6ABE8-6139-405E-9596-348CE14674D4}" srcOrd="1" destOrd="0" presId="urn:microsoft.com/office/officeart/2005/8/layout/orgChart1"/>
    <dgm:cxn modelId="{00B278A8-3DCB-4241-8990-EA19DEA7DF2A}" type="presParOf" srcId="{194B9E03-5CC0-494D-8D78-6A7210358115}" destId="{C5F37213-E4E2-43CC-BFAC-B99507373F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309A-724B-4E25-A7C5-8FB2486B8ED0}">
      <dsp:nvSpPr>
        <dsp:cNvPr id="0" name=""/>
        <dsp:cNvSpPr/>
      </dsp:nvSpPr>
      <dsp:spPr>
        <a:xfrm>
          <a:off x="4204929" y="1192923"/>
          <a:ext cx="3029043" cy="49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52"/>
              </a:lnTo>
              <a:lnTo>
                <a:pt x="3029043" y="247652"/>
              </a:lnTo>
              <a:lnTo>
                <a:pt x="3029043" y="495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0DCBE-31F7-401D-9B4F-419CE64F1D93}">
      <dsp:nvSpPr>
        <dsp:cNvPr id="0" name=""/>
        <dsp:cNvSpPr/>
      </dsp:nvSpPr>
      <dsp:spPr>
        <a:xfrm>
          <a:off x="4204929" y="1192923"/>
          <a:ext cx="138921" cy="48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69"/>
              </a:lnTo>
              <a:lnTo>
                <a:pt x="138921" y="235069"/>
              </a:lnTo>
              <a:lnTo>
                <a:pt x="138921" y="482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B5A3A-67BA-462F-AAC3-AFCC64780F13}">
      <dsp:nvSpPr>
        <dsp:cNvPr id="0" name=""/>
        <dsp:cNvSpPr/>
      </dsp:nvSpPr>
      <dsp:spPr>
        <a:xfrm>
          <a:off x="1332543" y="1192923"/>
          <a:ext cx="2872385" cy="495305"/>
        </a:xfrm>
        <a:custGeom>
          <a:avLst/>
          <a:gdLst/>
          <a:ahLst/>
          <a:cxnLst/>
          <a:rect l="0" t="0" r="0" b="0"/>
          <a:pathLst>
            <a:path>
              <a:moveTo>
                <a:pt x="2872385" y="0"/>
              </a:moveTo>
              <a:lnTo>
                <a:pt x="2872385" y="247652"/>
              </a:lnTo>
              <a:lnTo>
                <a:pt x="0" y="247652"/>
              </a:lnTo>
              <a:lnTo>
                <a:pt x="0" y="495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46B4F-63A1-43A4-AD8B-154A7E3BC3B2}">
      <dsp:nvSpPr>
        <dsp:cNvPr id="0" name=""/>
        <dsp:cNvSpPr/>
      </dsp:nvSpPr>
      <dsp:spPr>
        <a:xfrm>
          <a:off x="3233586" y="833248"/>
          <a:ext cx="1942684" cy="359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Glycosides</a:t>
          </a:r>
        </a:p>
      </dsp:txBody>
      <dsp:txXfrm>
        <a:off x="3233586" y="833248"/>
        <a:ext cx="1942684" cy="359674"/>
      </dsp:txXfrm>
    </dsp:sp>
    <dsp:sp modelId="{564C7426-2039-4387-892D-B06F05ACDBBA}">
      <dsp:nvSpPr>
        <dsp:cNvPr id="0" name=""/>
        <dsp:cNvSpPr/>
      </dsp:nvSpPr>
      <dsp:spPr>
        <a:xfrm>
          <a:off x="4569" y="1688228"/>
          <a:ext cx="2655948" cy="29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Pharmacological action</a:t>
          </a:r>
        </a:p>
      </dsp:txBody>
      <dsp:txXfrm>
        <a:off x="4569" y="1688228"/>
        <a:ext cx="2655948" cy="293044"/>
      </dsp:txXfrm>
    </dsp:sp>
    <dsp:sp modelId="{172D96D9-BC43-430D-AF07-F348F38D1AA2}">
      <dsp:nvSpPr>
        <dsp:cNvPr id="0" name=""/>
        <dsp:cNvSpPr/>
      </dsp:nvSpPr>
      <dsp:spPr>
        <a:xfrm>
          <a:off x="3138087" y="1675645"/>
          <a:ext cx="2411526" cy="294329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Glycosidic linkage</a:t>
          </a:r>
        </a:p>
      </dsp:txBody>
      <dsp:txXfrm>
        <a:off x="3138087" y="1675645"/>
        <a:ext cx="2411526" cy="294329"/>
      </dsp:txXfrm>
    </dsp:sp>
    <dsp:sp modelId="{9609CA9C-ABF0-49C3-B65C-3154D2FA0554}">
      <dsp:nvSpPr>
        <dsp:cNvPr id="0" name=""/>
        <dsp:cNvSpPr/>
      </dsp:nvSpPr>
      <dsp:spPr>
        <a:xfrm>
          <a:off x="6062656" y="1688228"/>
          <a:ext cx="2342631" cy="337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Chemical nature</a:t>
          </a:r>
        </a:p>
      </dsp:txBody>
      <dsp:txXfrm>
        <a:off x="6062656" y="1688228"/>
        <a:ext cx="2342631" cy="33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83DA1-9594-4948-9C84-E2D01C5C1DCF}">
      <dsp:nvSpPr>
        <dsp:cNvPr id="0" name=""/>
        <dsp:cNvSpPr/>
      </dsp:nvSpPr>
      <dsp:spPr>
        <a:xfrm>
          <a:off x="4907936" y="1035314"/>
          <a:ext cx="3108019" cy="43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3"/>
              </a:lnTo>
              <a:lnTo>
                <a:pt x="3108019" y="217343"/>
              </a:lnTo>
              <a:lnTo>
                <a:pt x="3108019" y="434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89C3-AC18-476D-939D-0206C3267B5F}">
      <dsp:nvSpPr>
        <dsp:cNvPr id="0" name=""/>
        <dsp:cNvSpPr/>
      </dsp:nvSpPr>
      <dsp:spPr>
        <a:xfrm>
          <a:off x="4063991" y="1035314"/>
          <a:ext cx="843944" cy="367744"/>
        </a:xfrm>
        <a:custGeom>
          <a:avLst/>
          <a:gdLst/>
          <a:ahLst/>
          <a:cxnLst/>
          <a:rect l="0" t="0" r="0" b="0"/>
          <a:pathLst>
            <a:path>
              <a:moveTo>
                <a:pt x="843944" y="0"/>
              </a:moveTo>
              <a:lnTo>
                <a:pt x="843944" y="150401"/>
              </a:lnTo>
              <a:lnTo>
                <a:pt x="0" y="150401"/>
              </a:lnTo>
              <a:lnTo>
                <a:pt x="0" y="3677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A671-F3CA-4D24-B8E2-98A1219E5CA1}">
      <dsp:nvSpPr>
        <dsp:cNvPr id="0" name=""/>
        <dsp:cNvSpPr/>
      </dsp:nvSpPr>
      <dsp:spPr>
        <a:xfrm>
          <a:off x="3872967" y="345"/>
          <a:ext cx="2069936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Cardiac glycosides</a:t>
          </a:r>
        </a:p>
      </dsp:txBody>
      <dsp:txXfrm>
        <a:off x="3872967" y="345"/>
        <a:ext cx="2069936" cy="1034968"/>
      </dsp:txXfrm>
    </dsp:sp>
    <dsp:sp modelId="{C28F56DD-50DC-4824-AE19-A9C085B6EFD0}">
      <dsp:nvSpPr>
        <dsp:cNvPr id="0" name=""/>
        <dsp:cNvSpPr/>
      </dsp:nvSpPr>
      <dsp:spPr>
        <a:xfrm flipH="1">
          <a:off x="1173315" y="1403059"/>
          <a:ext cx="5781353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Cardenolides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(23-C) (due to presence of </a:t>
          </a:r>
          <a:r>
            <a:rPr lang="en-IN" sz="1500" b="1" kern="1200" dirty="0"/>
            <a:t>Lactone (5C ring)</a:t>
          </a:r>
          <a:r>
            <a:rPr lang="en-IN" sz="1500" kern="1200" dirty="0"/>
            <a:t> ring at C’17 of steroidal moiety)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(Higher occurrence in nature)</a:t>
          </a:r>
        </a:p>
      </dsp:txBody>
      <dsp:txXfrm>
        <a:off x="1173315" y="1403059"/>
        <a:ext cx="5781353" cy="1034968"/>
      </dsp:txXfrm>
    </dsp:sp>
    <dsp:sp modelId="{F58207F9-3CF8-4007-8502-715613CDD266}">
      <dsp:nvSpPr>
        <dsp:cNvPr id="0" name=""/>
        <dsp:cNvSpPr/>
      </dsp:nvSpPr>
      <dsp:spPr>
        <a:xfrm>
          <a:off x="7397158" y="1470000"/>
          <a:ext cx="1237594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Bufadienolyde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(24-C)</a:t>
          </a:r>
        </a:p>
      </dsp:txBody>
      <dsp:txXfrm>
        <a:off x="7397158" y="1470000"/>
        <a:ext cx="1237594" cy="103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89C3-AC18-476D-939D-0206C3267B5F}">
      <dsp:nvSpPr>
        <dsp:cNvPr id="0" name=""/>
        <dsp:cNvSpPr/>
      </dsp:nvSpPr>
      <dsp:spPr>
        <a:xfrm>
          <a:off x="3021784" y="1035314"/>
          <a:ext cx="716115" cy="307333"/>
        </a:xfrm>
        <a:custGeom>
          <a:avLst/>
          <a:gdLst/>
          <a:ahLst/>
          <a:cxnLst/>
          <a:rect l="0" t="0" r="0" b="0"/>
          <a:pathLst>
            <a:path>
              <a:moveTo>
                <a:pt x="716115" y="0"/>
              </a:moveTo>
              <a:lnTo>
                <a:pt x="716115" y="89990"/>
              </a:lnTo>
              <a:lnTo>
                <a:pt x="0" y="89990"/>
              </a:lnTo>
              <a:lnTo>
                <a:pt x="0" y="307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A671-F3CA-4D24-B8E2-98A1219E5CA1}">
      <dsp:nvSpPr>
        <dsp:cNvPr id="0" name=""/>
        <dsp:cNvSpPr/>
      </dsp:nvSpPr>
      <dsp:spPr>
        <a:xfrm>
          <a:off x="2702931" y="345"/>
          <a:ext cx="2069936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Saponin glycosides (Triterpenoid in nature)</a:t>
          </a:r>
        </a:p>
      </dsp:txBody>
      <dsp:txXfrm>
        <a:off x="2702931" y="345"/>
        <a:ext cx="2069936" cy="1034968"/>
      </dsp:txXfrm>
    </dsp:sp>
    <dsp:sp modelId="{C28F56DD-50DC-4824-AE19-A9C085B6EFD0}">
      <dsp:nvSpPr>
        <dsp:cNvPr id="0" name=""/>
        <dsp:cNvSpPr/>
      </dsp:nvSpPr>
      <dsp:spPr>
        <a:xfrm flipH="1">
          <a:off x="1822266" y="1342647"/>
          <a:ext cx="2399035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Tetracyclic triterpenoid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(Steroidal saponin)</a:t>
          </a:r>
          <a:br>
            <a:rPr lang="en-IN" sz="1600" kern="1200" dirty="0"/>
          </a:br>
          <a:r>
            <a:rPr lang="en-IN" sz="1600" kern="1200" dirty="0" err="1"/>
            <a:t>e.g.Dioscorea</a:t>
          </a:r>
          <a:r>
            <a:rPr lang="en-IN" sz="1600" kern="1200" dirty="0"/>
            <a:t>, </a:t>
          </a:r>
          <a:r>
            <a:rPr lang="en-IN" sz="1600" kern="1200" dirty="0" err="1"/>
            <a:t>Satavari</a:t>
          </a:r>
          <a:r>
            <a:rPr lang="en-IN" sz="1600" kern="1200" dirty="0"/>
            <a:t>, Ginseng</a:t>
          </a:r>
        </a:p>
      </dsp:txBody>
      <dsp:txXfrm>
        <a:off x="1822266" y="1342647"/>
        <a:ext cx="2399035" cy="1034968"/>
      </dsp:txXfrm>
    </dsp:sp>
    <dsp:sp modelId="{0CEA6462-A48F-4BDB-9B57-381A40B316BC}">
      <dsp:nvSpPr>
        <dsp:cNvPr id="0" name=""/>
        <dsp:cNvSpPr/>
      </dsp:nvSpPr>
      <dsp:spPr>
        <a:xfrm>
          <a:off x="5119064" y="1342647"/>
          <a:ext cx="2069936" cy="1034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Pentacyclic triterpenoid</a:t>
          </a:r>
          <a:br>
            <a:rPr lang="en-IN" sz="1600" kern="1200" dirty="0"/>
          </a:br>
          <a:r>
            <a:rPr lang="en-IN" sz="1600" kern="1200" dirty="0"/>
            <a:t>e.g. </a:t>
          </a:r>
          <a:r>
            <a:rPr lang="en-IN" sz="1600" kern="1200" dirty="0" err="1"/>
            <a:t>Quilia</a:t>
          </a:r>
          <a:r>
            <a:rPr lang="en-IN" sz="1600" kern="1200" dirty="0"/>
            <a:t>. Liquorice, Senega, Ginseng</a:t>
          </a:r>
          <a:br>
            <a:rPr lang="en-IN" sz="1600" kern="1200" dirty="0"/>
          </a:br>
          <a:endParaRPr lang="en-IN" sz="1600" kern="1200" dirty="0"/>
        </a:p>
      </dsp:txBody>
      <dsp:txXfrm>
        <a:off x="5119064" y="1342647"/>
        <a:ext cx="2069936" cy="1034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89C3-AC18-476D-939D-0206C3267B5F}">
      <dsp:nvSpPr>
        <dsp:cNvPr id="0" name=""/>
        <dsp:cNvSpPr/>
      </dsp:nvSpPr>
      <dsp:spPr>
        <a:xfrm>
          <a:off x="2315422" y="489766"/>
          <a:ext cx="2735069" cy="698258"/>
        </a:xfrm>
        <a:custGeom>
          <a:avLst/>
          <a:gdLst/>
          <a:ahLst/>
          <a:cxnLst/>
          <a:rect l="0" t="0" r="0" b="0"/>
          <a:pathLst>
            <a:path>
              <a:moveTo>
                <a:pt x="2735069" y="0"/>
              </a:moveTo>
              <a:lnTo>
                <a:pt x="2735069" y="242688"/>
              </a:lnTo>
              <a:lnTo>
                <a:pt x="0" y="242688"/>
              </a:lnTo>
              <a:lnTo>
                <a:pt x="0" y="69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A671-F3CA-4D24-B8E2-98A1219E5CA1}">
      <dsp:nvSpPr>
        <dsp:cNvPr id="0" name=""/>
        <dsp:cNvSpPr/>
      </dsp:nvSpPr>
      <dsp:spPr>
        <a:xfrm>
          <a:off x="2944304" y="73289"/>
          <a:ext cx="4212375" cy="416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Flavonoid glycosides</a:t>
          </a:r>
        </a:p>
      </dsp:txBody>
      <dsp:txXfrm>
        <a:off x="2944304" y="73289"/>
        <a:ext cx="4212375" cy="416477"/>
      </dsp:txXfrm>
    </dsp:sp>
    <dsp:sp modelId="{C28F56DD-50DC-4824-AE19-A9C085B6EFD0}">
      <dsp:nvSpPr>
        <dsp:cNvPr id="0" name=""/>
        <dsp:cNvSpPr/>
      </dsp:nvSpPr>
      <dsp:spPr>
        <a:xfrm flipH="1">
          <a:off x="213920" y="1188025"/>
          <a:ext cx="4203003" cy="1223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 err="1"/>
            <a:t>Anthocyanine</a:t>
          </a:r>
          <a:br>
            <a:rPr lang="en-IN" sz="1400" kern="1200" dirty="0"/>
          </a:br>
          <a:r>
            <a:rPr lang="en-IN" sz="1400" kern="1200" dirty="0"/>
            <a:t>(</a:t>
          </a:r>
          <a:r>
            <a:rPr lang="en-IN" sz="1400" b="1" kern="1200" dirty="0" err="1"/>
            <a:t>Anthocyanidine</a:t>
          </a:r>
          <a:r>
            <a:rPr lang="en-IN" sz="1400" kern="1200" dirty="0"/>
            <a:t> is the aglycon moiety of Anthocyanin)</a:t>
          </a:r>
          <a:br>
            <a:rPr lang="en-IN" sz="1400" kern="1200" dirty="0"/>
          </a:br>
          <a:r>
            <a:rPr lang="en-IN" sz="1400" kern="1200" dirty="0"/>
            <a:t>Forms water soluble plant pigments and are responsible for various </a:t>
          </a:r>
          <a:r>
            <a:rPr lang="en-IN" sz="1400" kern="1200" dirty="0" err="1"/>
            <a:t>colors</a:t>
          </a:r>
          <a:r>
            <a:rPr lang="en-IN" sz="1400" kern="1200" dirty="0"/>
            <a:t> like purple/blue/red to fruits , flowers and leaves</a:t>
          </a:r>
        </a:p>
      </dsp:txBody>
      <dsp:txXfrm>
        <a:off x="213920" y="1188025"/>
        <a:ext cx="4203003" cy="1223119"/>
      </dsp:txXfrm>
    </dsp:sp>
    <dsp:sp modelId="{4A7AD777-0114-4683-895B-3B58C1588C99}">
      <dsp:nvSpPr>
        <dsp:cNvPr id="0" name=""/>
        <dsp:cNvSpPr/>
      </dsp:nvSpPr>
      <dsp:spPr>
        <a:xfrm>
          <a:off x="4742245" y="1227183"/>
          <a:ext cx="4742616" cy="111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 err="1"/>
            <a:t>Anthoxanthine</a:t>
          </a:r>
          <a:br>
            <a:rPr lang="en-IN" sz="1400" b="1" kern="1200" dirty="0"/>
          </a:br>
          <a:r>
            <a:rPr lang="en-IN" sz="1400" b="0" kern="1200" dirty="0"/>
            <a:t>White/ yellowish/ colourless compound include Isoflavones, </a:t>
          </a:r>
          <a:r>
            <a:rPr lang="en-IN" sz="1400" b="0" kern="1200" dirty="0" err="1"/>
            <a:t>Flavonols</a:t>
          </a:r>
          <a:r>
            <a:rPr lang="en-IN" sz="1400" b="0" kern="1200" dirty="0"/>
            <a:t> and </a:t>
          </a:r>
          <a:r>
            <a:rPr lang="en-IN" sz="1400" b="0" kern="1200" dirty="0" err="1"/>
            <a:t>Flavonones</a:t>
          </a:r>
          <a:endParaRPr lang="en-IN" sz="1400" b="0" kern="1200" dirty="0"/>
        </a:p>
      </dsp:txBody>
      <dsp:txXfrm>
        <a:off x="4742245" y="1227183"/>
        <a:ext cx="4742616" cy="1112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1082-B09F-B72F-31C0-D53628559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13B89-D1D4-A9FC-38B6-4E7417FC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9310-D3DB-0865-E9C5-4FA5703D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F5C8-C3D0-A38F-8490-3EF58B24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6F60-09E4-605A-68E1-5472CCD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7F4D-5D45-57C0-0078-A71FAC05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9786-07E8-F5B4-6FA2-9FD2BABB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F89-0269-F133-DE05-6D5E9EBB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D535-6314-6EC0-686D-9F60509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0D47-0886-6C74-619C-914D240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7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57A84-CA32-7485-51B7-3D6CA36C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9F00B-55A1-CDF3-69F2-55426E47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F89C-6E6E-1A3C-32DA-9DE59009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9EFA-9A57-7543-BF8E-CC2C78B8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0485-4862-7F46-EAC8-83E1D5B7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45D-3129-C6BD-BBB8-70202651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A90F-94FE-1364-D6B8-0603AE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E4A9-2BAA-CA14-3BEB-81311665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2DA2-E255-CB39-21DD-611AB4E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5BA8-87A7-991A-CC04-76C58105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5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3BAB-0D5E-9246-CF45-52C60BFE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6FC4-D219-5ECB-FFAA-130B66E0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6842-1EFF-2A66-FB82-69781AE3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A291-1489-496D-74C9-6568072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30CB-EF97-53AE-6AA7-70C8DEA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106-DDE0-6FCA-237A-C6C99F7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430C-4C9D-7347-710C-1AF8366EE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70B1C-AF14-ADB7-A0FB-09FB1D25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0F77-63D5-82EE-37C1-486F9230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383B-835B-9099-502F-8CC80F0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1090-299E-1753-E89B-96436A16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4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9BEF-1ADC-BEFF-41A4-269B0E5D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AC5C-4C94-6F33-D458-6509922E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B0618-D415-6CD7-3CC5-8E37820BA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83C93-A005-5B87-1D97-861FDA11E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94282-A2B4-AAE8-92E8-190836CF4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8163B-1F0B-28C2-421B-224C7CD6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B9DAA-A1B1-3FEB-4A23-4A1C884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2F0F1-6848-89E6-406A-0FD9A1F0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2981-D33D-B242-95AE-5FBB476A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807E2-EFEE-DF97-7B34-73401E4F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EFEC9-CF18-AF30-2C55-FEDB48C1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9CDE-EA8F-71BE-271A-A11FD9E7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0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7D25-E122-4DF9-2F23-3DF99EE2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2272D-5E03-26FE-2566-27931EAA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0806A-47B9-9A39-1DFB-DF3D979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4A95-0BB0-41FA-54B3-FE949E27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7CE4-5204-4C07-C3D3-3D7088B8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5264-895E-7376-02EA-929E6CB3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919E-573C-75E0-05E4-F8159120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C1E1-19DC-EE6B-8EF4-228A605A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087B-5097-09D8-AAE3-71958420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C308-7E57-D570-54E3-50F536B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E68F-BAAE-160E-58D5-BA801BE4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D24D-8B78-B4D6-C12F-92DAA8392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A85F0-EE88-B5FA-A89B-7BBFF6A1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C4AE-0829-A827-525A-0C4AD4C0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D01C2-E2FD-94DF-1516-3DDA4F20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000A7-6B82-1F28-6DF4-DEECC648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2191-44B1-BE3F-8092-3B31BD24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D4E4-6A64-F862-2415-71F13365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A34A-A263-4B6C-B21C-D3F4C6BA6D30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DF9C-E51F-BACD-DA49-86BA600AB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886F-8D52-05E8-85E9-F83AA0BFC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8D22-C6B5-4C24-A8FE-E703128B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B0105-2BFF-CEC9-7C96-94FD69FC67D5}"/>
              </a:ext>
            </a:extLst>
          </p:cNvPr>
          <p:cNvSpPr txBox="1"/>
          <p:nvPr/>
        </p:nvSpPr>
        <p:spPr>
          <a:xfrm>
            <a:off x="5538187" y="108156"/>
            <a:ext cx="1980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Glycosides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F1CD-EEB3-D4F5-BE85-777D391459E6}"/>
              </a:ext>
            </a:extLst>
          </p:cNvPr>
          <p:cNvSpPr txBox="1"/>
          <p:nvPr/>
        </p:nvSpPr>
        <p:spPr>
          <a:xfrm>
            <a:off x="727587" y="1101214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Glycoside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D5F157-A303-3F12-5816-EF82CCEFDE8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809871" y="1285880"/>
            <a:ext cx="119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74DAA6-B941-F5B1-6B23-6D0793FF0B57}"/>
              </a:ext>
            </a:extLst>
          </p:cNvPr>
          <p:cNvSpPr txBox="1"/>
          <p:nvPr/>
        </p:nvSpPr>
        <p:spPr>
          <a:xfrm>
            <a:off x="3008670" y="1101214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Glycon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(sugar moiety) </a:t>
            </a:r>
            <a:r>
              <a:rPr lang="en-IN" dirty="0"/>
              <a:t>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Aglycon (non-sugar moiety)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3162E-1EDB-8F8A-D886-8A991CD61488}"/>
              </a:ext>
            </a:extLst>
          </p:cNvPr>
          <p:cNvSpPr txBox="1"/>
          <p:nvPr/>
        </p:nvSpPr>
        <p:spPr>
          <a:xfrm>
            <a:off x="1870730" y="91654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Hydrolysis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28A52-E9F4-4229-2A4F-E9A9A5A70CA0}"/>
              </a:ext>
            </a:extLst>
          </p:cNvPr>
          <p:cNvCxnSpPr/>
          <p:nvPr/>
        </p:nvCxnSpPr>
        <p:spPr>
          <a:xfrm>
            <a:off x="3637935" y="1553498"/>
            <a:ext cx="0" cy="55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6C01AF-8E43-409B-B161-C9667EDC0D56}"/>
              </a:ext>
            </a:extLst>
          </p:cNvPr>
          <p:cNvSpPr txBox="1"/>
          <p:nvPr/>
        </p:nvSpPr>
        <p:spPr>
          <a:xfrm>
            <a:off x="727587" y="2118230"/>
            <a:ext cx="501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Facilitates absorption of glycoside and help in 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Transportation of aglycone part to the site of 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16146-325A-D6D0-6571-38AB92B7EE5A}"/>
              </a:ext>
            </a:extLst>
          </p:cNvPr>
          <p:cNvCxnSpPr/>
          <p:nvPr/>
        </p:nvCxnSpPr>
        <p:spPr>
          <a:xfrm>
            <a:off x="7010400" y="1553498"/>
            <a:ext cx="0" cy="63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07336-7C34-C98D-DD86-E44A40BF4E81}"/>
              </a:ext>
            </a:extLst>
          </p:cNvPr>
          <p:cNvSpPr txBox="1"/>
          <p:nvPr/>
        </p:nvSpPr>
        <p:spPr>
          <a:xfrm>
            <a:off x="5538187" y="2187056"/>
            <a:ext cx="43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Responsible for pharmacological activities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65A0D-5E96-A482-2347-6C0B2C354710}"/>
              </a:ext>
            </a:extLst>
          </p:cNvPr>
          <p:cNvSpPr txBox="1"/>
          <p:nvPr/>
        </p:nvSpPr>
        <p:spPr>
          <a:xfrm>
            <a:off x="526026" y="1442574"/>
            <a:ext cx="23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(Acetals/ Sugar-ethers)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B78665-8BA1-2230-C302-89979049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3200195"/>
            <a:ext cx="2307341" cy="8351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EA913-63C1-F87F-278E-9B337B70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35" y="2990325"/>
            <a:ext cx="1580367" cy="7947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CF4921-73D6-FE93-945D-A43916847A25}"/>
              </a:ext>
            </a:extLst>
          </p:cNvPr>
          <p:cNvSpPr txBox="1"/>
          <p:nvPr/>
        </p:nvSpPr>
        <p:spPr>
          <a:xfrm>
            <a:off x="817281" y="4035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Acetal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F15235-2899-E246-2AF3-6E362724C4A5}"/>
              </a:ext>
            </a:extLst>
          </p:cNvPr>
          <p:cNvSpPr txBox="1"/>
          <p:nvPr/>
        </p:nvSpPr>
        <p:spPr>
          <a:xfrm>
            <a:off x="4110306" y="4035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Ether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AE98A-890E-55D4-9367-9F1EF8CE40BF}"/>
              </a:ext>
            </a:extLst>
          </p:cNvPr>
          <p:cNvSpPr txBox="1"/>
          <p:nvPr/>
        </p:nvSpPr>
        <p:spPr>
          <a:xfrm>
            <a:off x="457200" y="4685837"/>
            <a:ext cx="25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Formation of Glycosides: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A6D1E5-52E1-7711-051F-216FE11E2240}"/>
              </a:ext>
            </a:extLst>
          </p:cNvPr>
          <p:cNvSpPr txBox="1"/>
          <p:nvPr/>
        </p:nvSpPr>
        <p:spPr>
          <a:xfrm>
            <a:off x="1402870" y="5060085"/>
            <a:ext cx="278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Sugar-OH    +      H-Aglycone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0496CF-3D03-D4D5-0B8A-FC1E29D18BF6}"/>
              </a:ext>
            </a:extLst>
          </p:cNvPr>
          <p:cNvCxnSpPr>
            <a:cxnSpLocks/>
          </p:cNvCxnSpPr>
          <p:nvPr/>
        </p:nvCxnSpPr>
        <p:spPr>
          <a:xfrm>
            <a:off x="4428118" y="5244751"/>
            <a:ext cx="166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B62358-8CC0-D6DC-E354-07AE0D681742}"/>
              </a:ext>
            </a:extLst>
          </p:cNvPr>
          <p:cNvSpPr/>
          <p:nvPr/>
        </p:nvSpPr>
        <p:spPr>
          <a:xfrm>
            <a:off x="2094270" y="5055169"/>
            <a:ext cx="11510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938514-C3CB-8C2E-4C40-311DE1DEDA28}"/>
              </a:ext>
            </a:extLst>
          </p:cNvPr>
          <p:cNvSpPr txBox="1"/>
          <p:nvPr/>
        </p:nvSpPr>
        <p:spPr>
          <a:xfrm>
            <a:off x="4748777" y="48705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-H</a:t>
            </a:r>
            <a:r>
              <a:rPr lang="en-IN" baseline="-25000" dirty="0">
                <a:solidFill>
                  <a:srgbClr val="0070C0"/>
                </a:solidFill>
              </a:rPr>
              <a:t>2</a:t>
            </a:r>
            <a:r>
              <a:rPr lang="en-IN" dirty="0">
                <a:solidFill>
                  <a:srgbClr val="0070C0"/>
                </a:solidFill>
              </a:rPr>
              <a:t>O</a:t>
            </a:r>
            <a:r>
              <a:rPr lang="en-IN" baseline="-25000" dirty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61B4F-8CC3-F8F1-B33D-E62B9483CDCF}"/>
              </a:ext>
            </a:extLst>
          </p:cNvPr>
          <p:cNvSpPr txBox="1"/>
          <p:nvPr/>
        </p:nvSpPr>
        <p:spPr>
          <a:xfrm>
            <a:off x="457200" y="5520991"/>
            <a:ext cx="520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Beta-D-Glucose (Galactose, Rhamnose, Mannose etc.)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3A6EB0-8826-E9BD-B10A-C9998E03179F}"/>
              </a:ext>
            </a:extLst>
          </p:cNvPr>
          <p:cNvCxnSpPr>
            <a:cxnSpLocks/>
          </p:cNvCxnSpPr>
          <p:nvPr/>
        </p:nvCxnSpPr>
        <p:spPr>
          <a:xfrm>
            <a:off x="1870730" y="5313755"/>
            <a:ext cx="0" cy="35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C5259C-E84B-5258-2310-1C5A209D46A5}"/>
              </a:ext>
            </a:extLst>
          </p:cNvPr>
          <p:cNvSpPr txBox="1"/>
          <p:nvPr/>
        </p:nvSpPr>
        <p:spPr>
          <a:xfrm>
            <a:off x="6155276" y="5055169"/>
            <a:ext cx="8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Glycon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00FD98-69AD-0569-9D66-5134B0CD63F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010400" y="5239835"/>
            <a:ext cx="678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B6999B-D6F9-F967-BE24-D7F39BF97652}"/>
              </a:ext>
            </a:extLst>
          </p:cNvPr>
          <p:cNvSpPr txBox="1"/>
          <p:nvPr/>
        </p:nvSpPr>
        <p:spPr>
          <a:xfrm>
            <a:off x="7688825" y="5055170"/>
            <a:ext cx="11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Aglycon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E8F9DC-97C7-3BF6-8B96-9FC0724C6B20}"/>
              </a:ext>
            </a:extLst>
          </p:cNvPr>
          <p:cNvSpPr txBox="1"/>
          <p:nvPr/>
        </p:nvSpPr>
        <p:spPr>
          <a:xfrm>
            <a:off x="6459304" y="4501171"/>
            <a:ext cx="178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Glycosidic bond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401B83-3D85-E62C-1F8E-E051CB475C98}"/>
              </a:ext>
            </a:extLst>
          </p:cNvPr>
          <p:cNvCxnSpPr>
            <a:cxnSpLocks/>
          </p:cNvCxnSpPr>
          <p:nvPr/>
        </p:nvCxnSpPr>
        <p:spPr>
          <a:xfrm>
            <a:off x="7374193" y="4805836"/>
            <a:ext cx="0" cy="433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8EE12-4047-122A-BE36-6209035EB290}"/>
              </a:ext>
            </a:extLst>
          </p:cNvPr>
          <p:cNvSpPr txBox="1"/>
          <p:nvPr/>
        </p:nvSpPr>
        <p:spPr>
          <a:xfrm>
            <a:off x="-2" y="245806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Saponin Glycosides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9724-290E-3E91-DF73-F668B5A467A8}"/>
              </a:ext>
            </a:extLst>
          </p:cNvPr>
          <p:cNvSpPr txBox="1"/>
          <p:nvPr/>
        </p:nvSpPr>
        <p:spPr>
          <a:xfrm>
            <a:off x="258903" y="1134721"/>
            <a:ext cx="419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Aglycone part will show soap like action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569C-D4CA-9A45-833C-0C4E94C30DC6}"/>
              </a:ext>
            </a:extLst>
          </p:cNvPr>
          <p:cNvSpPr txBox="1"/>
          <p:nvPr/>
        </p:nvSpPr>
        <p:spPr>
          <a:xfrm>
            <a:off x="258903" y="1504053"/>
            <a:ext cx="511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Chemically </a:t>
            </a:r>
            <a:r>
              <a:rPr lang="en-IN" b="1" dirty="0"/>
              <a:t>Cyclopentene phenanthrene </a:t>
            </a:r>
            <a:r>
              <a:rPr lang="en-IN" dirty="0"/>
              <a:t>in nature</a:t>
            </a:r>
            <a:endParaRPr lang="en-IN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E43B919-45DF-27ED-AFED-8E433B7CA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953716"/>
              </p:ext>
            </p:extLst>
          </p:nvPr>
        </p:nvGraphicFramePr>
        <p:xfrm>
          <a:off x="1774721" y="2065470"/>
          <a:ext cx="9815872" cy="250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6C0B5AF-87A1-B7F9-FC3B-9232E4CF2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3429000"/>
            <a:ext cx="3549447" cy="1845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350432-50DC-D486-0856-9F0998F70DBE}"/>
              </a:ext>
            </a:extLst>
          </p:cNvPr>
          <p:cNvSpPr txBox="1"/>
          <p:nvPr/>
        </p:nvSpPr>
        <p:spPr>
          <a:xfrm>
            <a:off x="3517199" y="4619964"/>
            <a:ext cx="7719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Tetracyclic triterpenoid uses: As raw material of: </a:t>
            </a:r>
            <a:br>
              <a:rPr lang="en-IN" dirty="0"/>
            </a:br>
            <a:r>
              <a:rPr lang="en-IN" b="1" dirty="0"/>
              <a:t>Vitamin D, Cardiac glycosides, </a:t>
            </a:r>
            <a:r>
              <a:rPr lang="en-IN" dirty="0"/>
              <a:t>Sex hormones like </a:t>
            </a:r>
            <a:r>
              <a:rPr lang="en-IN" b="1" dirty="0"/>
              <a:t>Testosterone, </a:t>
            </a:r>
            <a:r>
              <a:rPr lang="en-IN" b="1" dirty="0" err="1"/>
              <a:t>Progesteron</a:t>
            </a:r>
            <a:r>
              <a:rPr lang="en-IN" b="1" dirty="0"/>
              <a:t>, </a:t>
            </a:r>
            <a:br>
              <a:rPr lang="en-IN" b="1" dirty="0"/>
            </a:br>
            <a:r>
              <a:rPr lang="en-IN" b="1" dirty="0"/>
              <a:t>Corticosteroids and Oral Contraceptives</a:t>
            </a:r>
          </a:p>
        </p:txBody>
      </p:sp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0D6FF08A-F955-BCBD-CADF-BE51941C865B}"/>
              </a:ext>
            </a:extLst>
          </p:cNvPr>
          <p:cNvSpPr/>
          <p:nvPr/>
        </p:nvSpPr>
        <p:spPr>
          <a:xfrm flipH="1">
            <a:off x="6482622" y="2944339"/>
            <a:ext cx="1432345" cy="3691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90962" y="0"/>
                </a:moveTo>
                <a:lnTo>
                  <a:pt x="2390962" y="309050"/>
                </a:lnTo>
                <a:lnTo>
                  <a:pt x="0" y="309050"/>
                </a:lnTo>
                <a:lnTo>
                  <a:pt x="0" y="76462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5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0C1C3-4D06-D392-9615-BA35FA171571}"/>
              </a:ext>
            </a:extLst>
          </p:cNvPr>
          <p:cNvSpPr txBox="1"/>
          <p:nvPr/>
        </p:nvSpPr>
        <p:spPr>
          <a:xfrm>
            <a:off x="-2" y="245806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Saponin Glycosides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62608-4734-21CA-42F8-6F0AA8B192A5}"/>
              </a:ext>
            </a:extLst>
          </p:cNvPr>
          <p:cNvSpPr txBox="1"/>
          <p:nvPr/>
        </p:nvSpPr>
        <p:spPr>
          <a:xfrm>
            <a:off x="88490" y="1071717"/>
            <a:ext cx="613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Pentacyclic triterpenoids </a:t>
            </a:r>
            <a:r>
              <a:rPr lang="en-IN" dirty="0"/>
              <a:t>contain </a:t>
            </a:r>
            <a:r>
              <a:rPr lang="en-IN" b="1" dirty="0"/>
              <a:t>Sapogenin aglycon moiety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9FCA1-3AB5-CF2D-BB5E-12CCC342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41049"/>
            <a:ext cx="12192000" cy="30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3E3B-2036-57FA-2B1E-AA0C46A57CEF}"/>
              </a:ext>
            </a:extLst>
          </p:cNvPr>
          <p:cNvSpPr txBox="1"/>
          <p:nvPr/>
        </p:nvSpPr>
        <p:spPr>
          <a:xfrm>
            <a:off x="-2" y="245806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Cyanogenic Glycosides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8CA46-63BB-445B-0910-C9AC91756182}"/>
              </a:ext>
            </a:extLst>
          </p:cNvPr>
          <p:cNvSpPr txBox="1"/>
          <p:nvPr/>
        </p:nvSpPr>
        <p:spPr>
          <a:xfrm>
            <a:off x="176981" y="1238864"/>
            <a:ext cx="1177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called </a:t>
            </a:r>
            <a:r>
              <a:rPr lang="en-IN" b="1" dirty="0" err="1"/>
              <a:t>Cyanophore</a:t>
            </a:r>
            <a:r>
              <a:rPr lang="en-IN" b="1" dirty="0"/>
              <a:t> glycoside</a:t>
            </a:r>
            <a:r>
              <a:rPr lang="en-IN" dirty="0"/>
              <a:t>, as they contain </a:t>
            </a:r>
            <a:r>
              <a:rPr lang="en-IN" b="1" dirty="0"/>
              <a:t>Hydrocyanic acid </a:t>
            </a:r>
            <a:r>
              <a:rPr lang="en-IN" dirty="0"/>
              <a:t>in their aglycone moiety and on hydrolysis, they yield</a:t>
            </a:r>
          </a:p>
          <a:p>
            <a:r>
              <a:rPr lang="en-IN" b="1" dirty="0"/>
              <a:t>Hydrocyanic acid </a:t>
            </a:r>
            <a:r>
              <a:rPr lang="en-IN" dirty="0"/>
              <a:t>and </a:t>
            </a:r>
            <a:r>
              <a:rPr lang="en-IN" b="1" dirty="0"/>
              <a:t>Benzaldehyde. </a:t>
            </a:r>
            <a:r>
              <a:rPr lang="en-IN" dirty="0"/>
              <a:t>E.g. </a:t>
            </a:r>
            <a:r>
              <a:rPr lang="en-IN" b="1" dirty="0"/>
              <a:t>Amygdalin</a:t>
            </a:r>
            <a:r>
              <a:rPr lang="en-IN" dirty="0"/>
              <a:t> from bitter almond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2BD0C-467C-E3E4-248C-6DB883DEBFD9}"/>
              </a:ext>
            </a:extLst>
          </p:cNvPr>
          <p:cNvSpPr txBox="1"/>
          <p:nvPr/>
        </p:nvSpPr>
        <p:spPr>
          <a:xfrm>
            <a:off x="-3" y="2187677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Isothiocyanate Glycoside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4BFEB-8B1D-449E-C3EF-93CC5A7A279C}"/>
              </a:ext>
            </a:extLst>
          </p:cNvPr>
          <p:cNvSpPr txBox="1"/>
          <p:nvPr/>
        </p:nvSpPr>
        <p:spPr>
          <a:xfrm>
            <a:off x="176980" y="3105834"/>
            <a:ext cx="904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called </a:t>
            </a:r>
            <a:r>
              <a:rPr lang="en-IN" b="1" dirty="0" err="1"/>
              <a:t>Thioglycosides</a:t>
            </a:r>
            <a:r>
              <a:rPr lang="en-IN" b="1" dirty="0"/>
              <a:t>/ Sulphurated glycosides/ Glucosinolate compounds</a:t>
            </a:r>
            <a:r>
              <a:rPr lang="en-IN" dirty="0"/>
              <a:t>, </a:t>
            </a:r>
          </a:p>
          <a:p>
            <a:r>
              <a:rPr lang="en-IN" dirty="0"/>
              <a:t>as they contain </a:t>
            </a:r>
            <a:r>
              <a:rPr lang="en-IN" b="1" dirty="0"/>
              <a:t>Isothiocyanate residue </a:t>
            </a:r>
            <a:r>
              <a:rPr lang="en-IN" dirty="0"/>
              <a:t>in their aglycone moiety, having </a:t>
            </a:r>
            <a:r>
              <a:rPr lang="en-IN" b="1" dirty="0"/>
              <a:t>Sulphur </a:t>
            </a:r>
            <a:r>
              <a:rPr lang="en-IN" dirty="0"/>
              <a:t>and </a:t>
            </a:r>
            <a:r>
              <a:rPr lang="en-IN" b="1" dirty="0"/>
              <a:t>Nitrogen.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A4DAB-7AB4-10D8-C0FB-1DEA453CCB7D}"/>
              </a:ext>
            </a:extLst>
          </p:cNvPr>
          <p:cNvSpPr txBox="1"/>
          <p:nvPr/>
        </p:nvSpPr>
        <p:spPr>
          <a:xfrm>
            <a:off x="176980" y="3762381"/>
            <a:ext cx="539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plants in this class contain </a:t>
            </a:r>
            <a:r>
              <a:rPr lang="en-IN" b="1" dirty="0" err="1"/>
              <a:t>Myrosinate</a:t>
            </a:r>
            <a:r>
              <a:rPr lang="en-IN" b="1" dirty="0"/>
              <a:t> enzyme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79EE3-9350-452E-0AC5-A39F22FB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84" y="3762381"/>
            <a:ext cx="2274277" cy="15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7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A5E690-3C86-BD8E-9C90-0FD68DF61CE7}"/>
              </a:ext>
            </a:extLst>
          </p:cNvPr>
          <p:cNvSpPr txBox="1"/>
          <p:nvPr/>
        </p:nvSpPr>
        <p:spPr>
          <a:xfrm>
            <a:off x="0" y="142568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Flavonoid Glycoside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82157-F741-3344-047F-3C11812B4837}"/>
              </a:ext>
            </a:extLst>
          </p:cNvPr>
          <p:cNvSpPr txBox="1"/>
          <p:nvPr/>
        </p:nvSpPr>
        <p:spPr>
          <a:xfrm>
            <a:off x="0" y="962401"/>
            <a:ext cx="118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</a:t>
            </a:r>
            <a:r>
              <a:rPr lang="en-IN" b="1" dirty="0"/>
              <a:t>Polyphenolic compounds (there are 3 polyphenolic compounds: Flavonoid, Non-flavonoid and Phenolic acids)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6419B-8C05-C379-7950-623E0C1161CB}"/>
              </a:ext>
            </a:extLst>
          </p:cNvPr>
          <p:cNvSpPr txBox="1"/>
          <p:nvPr/>
        </p:nvSpPr>
        <p:spPr>
          <a:xfrm>
            <a:off x="0" y="1499601"/>
            <a:ext cx="1211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Flavonoid contains an </a:t>
            </a:r>
            <a:r>
              <a:rPr lang="en-IN" b="1" dirty="0"/>
              <a:t>Aromatic ring A </a:t>
            </a:r>
            <a:r>
              <a:rPr lang="en-IN" dirty="0"/>
              <a:t>condensed to a </a:t>
            </a:r>
            <a:r>
              <a:rPr lang="en-IN" b="1" dirty="0"/>
              <a:t>Heterocyclic ring C</a:t>
            </a:r>
            <a:r>
              <a:rPr lang="en-IN" dirty="0"/>
              <a:t>, attached to an </a:t>
            </a:r>
            <a:r>
              <a:rPr lang="en-IN" b="1" dirty="0"/>
              <a:t>Aromatic ring B</a:t>
            </a:r>
            <a:r>
              <a:rPr lang="en-IN" dirty="0"/>
              <a:t>. This structure is</a:t>
            </a:r>
            <a:endParaRPr lang="en-IN" b="1" dirty="0"/>
          </a:p>
          <a:p>
            <a:r>
              <a:rPr lang="en-IN" dirty="0"/>
              <a:t>called</a:t>
            </a:r>
            <a:r>
              <a:rPr lang="en-IN" b="1" dirty="0"/>
              <a:t> Flavonoids diphenyl propane skeleton (15-C skeleton; C6-C3-C6). </a:t>
            </a:r>
            <a:r>
              <a:rPr lang="en-IN" dirty="0"/>
              <a:t>One or more phenolic grp combine with sugar moiety.</a:t>
            </a:r>
          </a:p>
          <a:p>
            <a:r>
              <a:rPr lang="en-IN" b="1" dirty="0"/>
              <a:t>OH groups are commonly found in C’5/ C’7 of ring A, while ring B carries Alkoxyl grp.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AD8D7-3417-1D81-0FB1-91E95CBB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02" y="2590800"/>
            <a:ext cx="4017821" cy="207783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080B8DB-1176-CEDB-6D45-7D3A1442D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978508"/>
              </p:ext>
            </p:extLst>
          </p:nvPr>
        </p:nvGraphicFramePr>
        <p:xfrm>
          <a:off x="-109267" y="4163248"/>
          <a:ext cx="10317316" cy="255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181EE5F2-FFD3-5805-9805-84F21E885354}"/>
              </a:ext>
            </a:extLst>
          </p:cNvPr>
          <p:cNvSpPr/>
          <p:nvPr/>
        </p:nvSpPr>
        <p:spPr>
          <a:xfrm rot="10800000" flipH="1">
            <a:off x="4925543" y="4676457"/>
            <a:ext cx="2013763" cy="5779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90962" y="0"/>
                </a:moveTo>
                <a:lnTo>
                  <a:pt x="2390962" y="309050"/>
                </a:lnTo>
                <a:lnTo>
                  <a:pt x="0" y="309050"/>
                </a:lnTo>
                <a:lnTo>
                  <a:pt x="0" y="76462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BE3832-C96F-B6A2-6F9B-2E329C41A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37424"/>
              </p:ext>
            </p:extLst>
          </p:nvPr>
        </p:nvGraphicFramePr>
        <p:xfrm>
          <a:off x="-1" y="2416904"/>
          <a:ext cx="6853085" cy="1653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734">
                  <a:extLst>
                    <a:ext uri="{9D8B030D-6E8A-4147-A177-3AD203B41FA5}">
                      <a16:colId xmlns:a16="http://schemas.microsoft.com/office/drawing/2014/main" val="1261662468"/>
                    </a:ext>
                  </a:extLst>
                </a:gridCol>
                <a:gridCol w="3735704">
                  <a:extLst>
                    <a:ext uri="{9D8B030D-6E8A-4147-A177-3AD203B41FA5}">
                      <a16:colId xmlns:a16="http://schemas.microsoft.com/office/drawing/2014/main" val="1443390709"/>
                    </a:ext>
                  </a:extLst>
                </a:gridCol>
                <a:gridCol w="1236647">
                  <a:extLst>
                    <a:ext uri="{9D8B030D-6E8A-4147-A177-3AD203B41FA5}">
                      <a16:colId xmlns:a16="http://schemas.microsoft.com/office/drawing/2014/main" val="3678129421"/>
                    </a:ext>
                  </a:extLst>
                </a:gridCol>
              </a:tblGrid>
              <a:tr h="281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FFFF00"/>
                          </a:highlight>
                        </a:rPr>
                        <a:t>Class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FFFF00"/>
                          </a:highlight>
                        </a:rPr>
                        <a:t>Example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FFFF00"/>
                          </a:highlight>
                        </a:rPr>
                        <a:t>Mnemonic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461093"/>
                  </a:ext>
                </a:extLst>
              </a:tr>
              <a:tr h="150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Flavones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Fisetin, Luteonin, Apiginin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nin-gin-tin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078078"/>
                  </a:ext>
                </a:extLst>
              </a:tr>
              <a:tr h="150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Flavonols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Kemferol, Myercetin, Quercetin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Ol-cetin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011273"/>
                  </a:ext>
                </a:extLst>
              </a:tr>
              <a:tr h="281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Flavonones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Hesperidin, Narinjin, Hesperitin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Hesperiflavone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171020"/>
                  </a:ext>
                </a:extLst>
              </a:tr>
              <a:tr h="150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Isoflavonones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Genestein, Diadzein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tein-zein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69071"/>
                  </a:ext>
                </a:extLst>
              </a:tr>
              <a:tr h="281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Anthocyanins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Pigments which give colors to fruits, leaves etc.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6105931"/>
                  </a:ext>
                </a:extLst>
              </a:tr>
              <a:tr h="2818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Anthocyanidins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Cyanidin, </a:t>
                      </a:r>
                      <a:r>
                        <a:rPr lang="en-US" sz="1100" u="none" strike="noStrike" dirty="0" err="1">
                          <a:effectLst/>
                        </a:rPr>
                        <a:t>Delphenidin</a:t>
                      </a:r>
                      <a:r>
                        <a:rPr lang="en-US" sz="1100" u="none" strike="noStrike" dirty="0">
                          <a:effectLst/>
                        </a:rPr>
                        <a:t> (Sugar free pigments)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410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6D714-7197-160C-4A70-6E156DACA2AF}"/>
              </a:ext>
            </a:extLst>
          </p:cNvPr>
          <p:cNvSpPr txBox="1"/>
          <p:nvPr/>
        </p:nvSpPr>
        <p:spPr>
          <a:xfrm>
            <a:off x="363794" y="334297"/>
            <a:ext cx="254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Properties of Glycosides: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697FC-48B9-F853-9558-644304BC12CB}"/>
              </a:ext>
            </a:extLst>
          </p:cNvPr>
          <p:cNvSpPr txBox="1"/>
          <p:nvPr/>
        </p:nvSpPr>
        <p:spPr>
          <a:xfrm>
            <a:off x="363793" y="988142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Colourless, crystalline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56130-A1D4-08F6-8671-7356ACF19069}"/>
              </a:ext>
            </a:extLst>
          </p:cNvPr>
          <p:cNvSpPr txBox="1"/>
          <p:nvPr/>
        </p:nvSpPr>
        <p:spPr>
          <a:xfrm>
            <a:off x="870154" y="1543665"/>
            <a:ext cx="481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Exception:</a:t>
            </a:r>
          </a:p>
          <a:p>
            <a:r>
              <a:rPr lang="en-IN" b="1" dirty="0"/>
              <a:t> 	</a:t>
            </a:r>
            <a:r>
              <a:rPr lang="en-IN" b="1" dirty="0" err="1">
                <a:solidFill>
                  <a:srgbClr val="DE372A"/>
                </a:solidFill>
              </a:rPr>
              <a:t>Antraquinone</a:t>
            </a:r>
            <a:r>
              <a:rPr lang="en-IN" b="1" dirty="0">
                <a:solidFill>
                  <a:srgbClr val="DE372A"/>
                </a:solidFill>
              </a:rPr>
              <a:t> Glycosides: </a:t>
            </a:r>
            <a:r>
              <a:rPr lang="en-IN" b="1" dirty="0">
                <a:solidFill>
                  <a:srgbClr val="9E0000"/>
                </a:solidFill>
              </a:rPr>
              <a:t>Red</a:t>
            </a:r>
            <a:r>
              <a:rPr lang="en-IN" b="1" dirty="0">
                <a:solidFill>
                  <a:srgbClr val="FF0000"/>
                </a:solidFill>
              </a:rPr>
              <a:t>/ </a:t>
            </a:r>
            <a:r>
              <a:rPr lang="en-IN" b="1" dirty="0">
                <a:solidFill>
                  <a:srgbClr val="FF3300"/>
                </a:solidFill>
              </a:rPr>
              <a:t>Orange</a:t>
            </a:r>
            <a:br>
              <a:rPr lang="en-IN" b="1" dirty="0"/>
            </a:br>
            <a:r>
              <a:rPr lang="en-IN" b="1" dirty="0"/>
              <a:t>	</a:t>
            </a:r>
            <a:r>
              <a:rPr lang="en-IN" b="1" dirty="0">
                <a:solidFill>
                  <a:schemeClr val="accent4"/>
                </a:solidFill>
              </a:rPr>
              <a:t>Flavone Glycosides: Yellow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4DA71-4EC4-F891-0A9E-8E7A54D84D70}"/>
              </a:ext>
            </a:extLst>
          </p:cNvPr>
          <p:cNvSpPr txBox="1"/>
          <p:nvPr/>
        </p:nvSpPr>
        <p:spPr>
          <a:xfrm>
            <a:off x="431363" y="2551988"/>
            <a:ext cx="598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</a:t>
            </a:r>
            <a:r>
              <a:rPr lang="en-IN" dirty="0">
                <a:solidFill>
                  <a:srgbClr val="0070C0"/>
                </a:solidFill>
              </a:rPr>
              <a:t>Water and Alcohol soluble </a:t>
            </a:r>
            <a:r>
              <a:rPr lang="en-IN" dirty="0"/>
              <a:t>/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Ether and chloroform insoluble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CFC17-2749-892A-6137-71E9084B4CBD}"/>
              </a:ext>
            </a:extLst>
          </p:cNvPr>
          <p:cNvSpPr txBox="1"/>
          <p:nvPr/>
        </p:nvSpPr>
        <p:spPr>
          <a:xfrm>
            <a:off x="431363" y="2993759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Optically </a:t>
            </a:r>
            <a:r>
              <a:rPr lang="en-IN" b="1" dirty="0" err="1">
                <a:solidFill>
                  <a:srgbClr val="FF3300"/>
                </a:solidFill>
              </a:rPr>
              <a:t>levo</a:t>
            </a:r>
            <a:r>
              <a:rPr lang="en-IN" b="1" dirty="0">
                <a:solidFill>
                  <a:srgbClr val="FF3300"/>
                </a:solidFill>
              </a:rPr>
              <a:t>-rotatory (more active)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977D7-9E50-2029-6EEF-5CFEBC5F57B3}"/>
              </a:ext>
            </a:extLst>
          </p:cNvPr>
          <p:cNvSpPr txBox="1"/>
          <p:nvPr/>
        </p:nvSpPr>
        <p:spPr>
          <a:xfrm>
            <a:off x="416403" y="3494909"/>
            <a:ext cx="384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 It is extracted by </a:t>
            </a:r>
            <a:r>
              <a:rPr lang="en-IN" b="1" dirty="0" err="1">
                <a:solidFill>
                  <a:srgbClr val="7030A0"/>
                </a:solidFill>
              </a:rPr>
              <a:t>Stass</a:t>
            </a:r>
            <a:r>
              <a:rPr lang="en-IN" b="1" dirty="0">
                <a:solidFill>
                  <a:srgbClr val="7030A0"/>
                </a:solidFill>
              </a:rPr>
              <a:t>-Otto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4EFF1-D841-A79C-B8C9-B1A59621308E}"/>
              </a:ext>
            </a:extLst>
          </p:cNvPr>
          <p:cNvSpPr txBox="1"/>
          <p:nvPr/>
        </p:nvSpPr>
        <p:spPr>
          <a:xfrm>
            <a:off x="363793" y="3996059"/>
            <a:ext cx="27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of Glycoside: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80D0E0C-0EA2-917A-0372-171F8A6C1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425660"/>
              </p:ext>
            </p:extLst>
          </p:nvPr>
        </p:nvGraphicFramePr>
        <p:xfrm>
          <a:off x="1409127" y="3679575"/>
          <a:ext cx="8409858" cy="285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0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B20D5-6778-6A53-1192-2085DBABC7B9}"/>
              </a:ext>
            </a:extLst>
          </p:cNvPr>
          <p:cNvSpPr txBox="1"/>
          <p:nvPr/>
        </p:nvSpPr>
        <p:spPr>
          <a:xfrm>
            <a:off x="560439" y="442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837E3B-4793-9D6A-4AFF-B95DFB0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25867"/>
              </p:ext>
            </p:extLst>
          </p:nvPr>
        </p:nvGraphicFramePr>
        <p:xfrm>
          <a:off x="115119" y="735496"/>
          <a:ext cx="11762249" cy="600794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952764">
                  <a:extLst>
                    <a:ext uri="{9D8B030D-6E8A-4147-A177-3AD203B41FA5}">
                      <a16:colId xmlns:a16="http://schemas.microsoft.com/office/drawing/2014/main" val="2929231527"/>
                    </a:ext>
                  </a:extLst>
                </a:gridCol>
                <a:gridCol w="4148511">
                  <a:extLst>
                    <a:ext uri="{9D8B030D-6E8A-4147-A177-3AD203B41FA5}">
                      <a16:colId xmlns:a16="http://schemas.microsoft.com/office/drawing/2014/main" val="4106909000"/>
                    </a:ext>
                  </a:extLst>
                </a:gridCol>
                <a:gridCol w="4660974">
                  <a:extLst>
                    <a:ext uri="{9D8B030D-6E8A-4147-A177-3AD203B41FA5}">
                      <a16:colId xmlns:a16="http://schemas.microsoft.com/office/drawing/2014/main" val="3429937807"/>
                    </a:ext>
                  </a:extLst>
                </a:gridCol>
              </a:tblGrid>
              <a:tr h="575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Pharmacological action</a:t>
                      </a:r>
                      <a:endParaRPr lang="en-I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Plant</a:t>
                      </a:r>
                      <a:endParaRPr lang="en-I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Mnemonic</a:t>
                      </a:r>
                      <a:endParaRPr lang="en-I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6564878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Laxative and purgative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Allo, Senna, Cascara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Purgative/Laxative SAC, Alu Sona Cara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673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Cardiac glycoside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Thevetia</a:t>
                      </a:r>
                      <a:r>
                        <a:rPr lang="en-IN" sz="2400" u="none" strike="noStrike" dirty="0">
                          <a:effectLst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</a:rPr>
                        <a:t>Stropanthus</a:t>
                      </a:r>
                      <a:r>
                        <a:rPr lang="en-IN" sz="2400" u="none" strike="noStrike" dirty="0">
                          <a:effectLst/>
                        </a:rPr>
                        <a:t>, Digitalis, Squill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The Strong (Cardiac) Digital Squirrel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14088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Immunomodulator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Ginseng, </a:t>
                      </a:r>
                      <a:r>
                        <a:rPr lang="en-IN" sz="2400" u="none" strike="noStrike" dirty="0" err="1">
                          <a:effectLst/>
                        </a:rPr>
                        <a:t>Picrorrhiza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Immuno GinPic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94482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Expectorant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Liquorice, Wild cherry bark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Wild Cherry bark </a:t>
                      </a:r>
                      <a:r>
                        <a:rPr lang="en-US" sz="2400" u="none" strike="noStrike">
                          <a:effectLst/>
                        </a:rPr>
                        <a:t>Liquor extract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419387"/>
                  </a:ext>
                </a:extLst>
              </a:tr>
              <a:tr h="107849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Bitter glycosides and Hepatoprotectives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Gentian, </a:t>
                      </a:r>
                      <a:r>
                        <a:rPr lang="en-IN" sz="2400" u="none" strike="noStrike" dirty="0" err="1">
                          <a:effectLst/>
                        </a:rPr>
                        <a:t>Picrorrhiza</a:t>
                      </a:r>
                      <a:r>
                        <a:rPr lang="en-IN" sz="2400" u="none" strike="noStrike" dirty="0">
                          <a:effectLst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</a:rPr>
                        <a:t>Chirata</a:t>
                      </a:r>
                      <a:r>
                        <a:rPr lang="en-IN" sz="2400" u="none" strike="noStrike" dirty="0">
                          <a:effectLst/>
                        </a:rPr>
                        <a:t>, Quassia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GenitalPic, Bitter Chirata, HepatoQuassim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43115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Emetic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Black mustard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Kalo </a:t>
                      </a:r>
                      <a:r>
                        <a:rPr lang="en-US" sz="2400" u="none" strike="noStrike" dirty="0" err="1">
                          <a:effectLst/>
                        </a:rPr>
                        <a:t>shorshe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bomi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bondho</a:t>
                      </a:r>
                      <a:r>
                        <a:rPr lang="en-US" sz="2400" u="none" strike="noStrike" dirty="0">
                          <a:effectLst/>
                        </a:rPr>
                        <a:t> kore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23360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Antidiabetic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Gymnema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Gym </a:t>
                      </a:r>
                      <a:r>
                        <a:rPr lang="en-IN" sz="2400" u="none" strike="noStrike" dirty="0" err="1">
                          <a:effectLst/>
                        </a:rPr>
                        <a:t>korle</a:t>
                      </a:r>
                      <a:r>
                        <a:rPr lang="en-IN" sz="2400" u="none" strike="noStrike" dirty="0">
                          <a:effectLst/>
                        </a:rPr>
                        <a:t> </a:t>
                      </a:r>
                      <a:r>
                        <a:rPr lang="en-IN" sz="2400" u="none" strike="noStrike" dirty="0" err="1">
                          <a:effectLst/>
                        </a:rPr>
                        <a:t>diabetis</a:t>
                      </a:r>
                      <a:r>
                        <a:rPr lang="en-IN" sz="2400" u="none" strike="noStrike" dirty="0">
                          <a:effectLst/>
                        </a:rPr>
                        <a:t> </a:t>
                      </a:r>
                      <a:r>
                        <a:rPr lang="en-IN" sz="2400" u="none" strike="noStrike" dirty="0" err="1">
                          <a:effectLst/>
                        </a:rPr>
                        <a:t>hobe</a:t>
                      </a:r>
                      <a:r>
                        <a:rPr lang="en-IN" sz="2400" u="none" strike="noStrike" dirty="0">
                          <a:effectLst/>
                        </a:rPr>
                        <a:t> </a:t>
                      </a:r>
                      <a:r>
                        <a:rPr lang="en-IN" sz="2400" u="none" strike="noStrike" dirty="0" err="1">
                          <a:effectLst/>
                        </a:rPr>
                        <a:t>na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44161"/>
                  </a:ext>
                </a:extLst>
              </a:tr>
              <a:tr h="57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Leucodarma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Psorelea</a:t>
                      </a:r>
                      <a:r>
                        <a:rPr lang="en-IN" sz="2400" u="none" strike="noStrike" dirty="0">
                          <a:effectLst/>
                        </a:rPr>
                        <a:t>, Ammi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Ami psoriasis </a:t>
                      </a:r>
                      <a:r>
                        <a:rPr lang="en-IN" sz="2400" u="none" strike="noStrike" dirty="0" err="1">
                          <a:effectLst/>
                        </a:rPr>
                        <a:t>darma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9323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2C1EFC-EF2A-7736-79AC-94AB6FB3AC67}"/>
              </a:ext>
            </a:extLst>
          </p:cNvPr>
          <p:cNvGrpSpPr/>
          <p:nvPr/>
        </p:nvGrpSpPr>
        <p:grpSpPr>
          <a:xfrm>
            <a:off x="115119" y="334074"/>
            <a:ext cx="2655948" cy="293044"/>
            <a:chOff x="4569" y="1688228"/>
            <a:chExt cx="2655948" cy="293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AB24FC-BFBC-5BDA-483B-BC95AFE02E74}"/>
                </a:ext>
              </a:extLst>
            </p:cNvPr>
            <p:cNvSpPr/>
            <p:nvPr/>
          </p:nvSpPr>
          <p:spPr>
            <a:xfrm>
              <a:off x="4569" y="1688228"/>
              <a:ext cx="2655948" cy="2930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B981A9-09FC-AE9F-60DA-AAFF61915782}"/>
                </a:ext>
              </a:extLst>
            </p:cNvPr>
            <p:cNvSpPr txBox="1"/>
            <p:nvPr/>
          </p:nvSpPr>
          <p:spPr>
            <a:xfrm>
              <a:off x="4569" y="1688228"/>
              <a:ext cx="2655948" cy="2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Pharmacological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1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DC22F4-E0C9-6A91-AFE2-DD669C7B7B43}"/>
              </a:ext>
            </a:extLst>
          </p:cNvPr>
          <p:cNvGrpSpPr/>
          <p:nvPr/>
        </p:nvGrpSpPr>
        <p:grpSpPr>
          <a:xfrm>
            <a:off x="131424" y="174842"/>
            <a:ext cx="2411526" cy="294329"/>
            <a:chOff x="3138087" y="1675645"/>
            <a:chExt cx="2411526" cy="2943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DA8CC1-A137-7170-E212-E8F03D653268}"/>
                </a:ext>
              </a:extLst>
            </p:cNvPr>
            <p:cNvSpPr/>
            <p:nvPr/>
          </p:nvSpPr>
          <p:spPr>
            <a:xfrm>
              <a:off x="3138087" y="1675645"/>
              <a:ext cx="2411526" cy="294329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1155A-1A3E-8755-ADD8-E56314B6B80F}"/>
                </a:ext>
              </a:extLst>
            </p:cNvPr>
            <p:cNvSpPr txBox="1"/>
            <p:nvPr/>
          </p:nvSpPr>
          <p:spPr>
            <a:xfrm>
              <a:off x="3138087" y="1675645"/>
              <a:ext cx="2411526" cy="294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Glycosidic linkage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787D27-6760-B789-F6B9-75889621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875"/>
              </p:ext>
            </p:extLst>
          </p:nvPr>
        </p:nvGraphicFramePr>
        <p:xfrm>
          <a:off x="131422" y="639097"/>
          <a:ext cx="11952424" cy="66109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988106">
                  <a:extLst>
                    <a:ext uri="{9D8B030D-6E8A-4147-A177-3AD203B41FA5}">
                      <a16:colId xmlns:a16="http://schemas.microsoft.com/office/drawing/2014/main" val="947322083"/>
                    </a:ext>
                  </a:extLst>
                </a:gridCol>
                <a:gridCol w="2988106">
                  <a:extLst>
                    <a:ext uri="{9D8B030D-6E8A-4147-A177-3AD203B41FA5}">
                      <a16:colId xmlns:a16="http://schemas.microsoft.com/office/drawing/2014/main" val="3675922856"/>
                    </a:ext>
                  </a:extLst>
                </a:gridCol>
                <a:gridCol w="2988106">
                  <a:extLst>
                    <a:ext uri="{9D8B030D-6E8A-4147-A177-3AD203B41FA5}">
                      <a16:colId xmlns:a16="http://schemas.microsoft.com/office/drawing/2014/main" val="3951152220"/>
                    </a:ext>
                  </a:extLst>
                </a:gridCol>
                <a:gridCol w="2988106">
                  <a:extLst>
                    <a:ext uri="{9D8B030D-6E8A-4147-A177-3AD203B41FA5}">
                      <a16:colId xmlns:a16="http://schemas.microsoft.com/office/drawing/2014/main" val="1438696535"/>
                    </a:ext>
                  </a:extLst>
                </a:gridCol>
              </a:tblGrid>
              <a:tr h="24568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7030A0"/>
                          </a:solidFill>
                          <a:effectLst/>
                        </a:rPr>
                        <a:t>Type</a:t>
                      </a:r>
                      <a:endParaRPr lang="en-IN" sz="24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  <a:endParaRPr lang="en-IN" sz="24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7030A0"/>
                          </a:solidFill>
                          <a:effectLst/>
                        </a:rPr>
                        <a:t>Example</a:t>
                      </a:r>
                      <a:endParaRPr lang="en-IN" sz="24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Mnemonic/ Notes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202024"/>
                  </a:ext>
                </a:extLst>
              </a:tr>
              <a:tr h="96635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C-glycosides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Aglycone-CH + OH-C</a:t>
                      </a:r>
                      <a:r>
                        <a:rPr lang="en-IN" sz="2400" u="none" strike="noStrike" baseline="-25000">
                          <a:effectLst/>
                        </a:rPr>
                        <a:t>6</a:t>
                      </a:r>
                      <a:r>
                        <a:rPr lang="en-IN" sz="2400" u="none" strike="noStrike">
                          <a:effectLst/>
                        </a:rPr>
                        <a:t>H</a:t>
                      </a:r>
                      <a:r>
                        <a:rPr lang="en-IN" sz="2400" u="none" strike="noStrike" baseline="-25000">
                          <a:effectLst/>
                        </a:rPr>
                        <a:t>11</a:t>
                      </a:r>
                      <a:r>
                        <a:rPr lang="en-IN" sz="2400" u="none" strike="noStrike">
                          <a:effectLst/>
                        </a:rPr>
                        <a:t>O</a:t>
                      </a:r>
                      <a:r>
                        <a:rPr lang="en-IN" sz="2400" u="none" strike="noStrike" baseline="-25000">
                          <a:effectLst/>
                        </a:rPr>
                        <a:t>5 </a:t>
                      </a:r>
                      <a:r>
                        <a:rPr lang="en-IN" sz="2400" u="none" strike="noStrike">
                          <a:effectLst/>
                        </a:rPr>
                        <a:t>--------&gt; Aglycone-C-C6H11O5 + Water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Alloe, Cascara, Cochineal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Alu Chara; </a:t>
                      </a:r>
                      <a:r>
                        <a:rPr lang="en-US" sz="2400" b="1" u="none" strike="noStrike" dirty="0" err="1">
                          <a:solidFill>
                            <a:srgbClr val="AA264C"/>
                          </a:solidFill>
                          <a:effectLst/>
                        </a:rPr>
                        <a:t>Carmic</a:t>
                      </a:r>
                      <a:r>
                        <a:rPr lang="en-US" sz="2400" b="1" u="none" strike="noStrike" dirty="0">
                          <a:solidFill>
                            <a:srgbClr val="AA264C"/>
                          </a:solidFill>
                          <a:effectLst/>
                        </a:rPr>
                        <a:t> acid </a:t>
                      </a:r>
                      <a:r>
                        <a:rPr lang="en-US" sz="2400" u="none" strike="noStrike" dirty="0">
                          <a:effectLst/>
                        </a:rPr>
                        <a:t>in Cochineal is responsible for </a:t>
                      </a:r>
                      <a:r>
                        <a:rPr lang="en-US" sz="2400" b="1" u="none" strike="noStrike" dirty="0">
                          <a:solidFill>
                            <a:srgbClr val="AA264C"/>
                          </a:solidFill>
                          <a:effectLst/>
                        </a:rPr>
                        <a:t>red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colour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8906"/>
                  </a:ext>
                </a:extLst>
              </a:tr>
              <a:tr h="120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O-glycosides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Aglycone-OH + OH-C</a:t>
                      </a:r>
                      <a:r>
                        <a:rPr lang="en-IN" sz="2400" u="none" strike="noStrike" baseline="-25000">
                          <a:effectLst/>
                        </a:rPr>
                        <a:t>6</a:t>
                      </a:r>
                      <a:r>
                        <a:rPr lang="en-IN" sz="2400" u="none" strike="noStrike">
                          <a:effectLst/>
                        </a:rPr>
                        <a:t>H</a:t>
                      </a:r>
                      <a:r>
                        <a:rPr lang="en-IN" sz="2400" u="none" strike="noStrike" baseline="-25000">
                          <a:effectLst/>
                        </a:rPr>
                        <a:t>11</a:t>
                      </a:r>
                      <a:r>
                        <a:rPr lang="en-IN" sz="2400" u="none" strike="noStrike">
                          <a:effectLst/>
                        </a:rPr>
                        <a:t>O</a:t>
                      </a:r>
                      <a:r>
                        <a:rPr lang="en-IN" sz="2400" u="none" strike="noStrike" baseline="-25000">
                          <a:effectLst/>
                        </a:rPr>
                        <a:t>5 </a:t>
                      </a:r>
                      <a:r>
                        <a:rPr lang="en-IN" sz="2400" u="none" strike="noStrike">
                          <a:effectLst/>
                        </a:rPr>
                        <a:t>--------&gt; Aglycone-O-C6H11O5 + Water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Senna,Rhubarb</a:t>
                      </a:r>
                      <a:r>
                        <a:rPr lang="en-IN" sz="2400" u="none" strike="noStrike" dirty="0">
                          <a:effectLst/>
                        </a:rPr>
                        <a:t>, Flavonoids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Rongin</a:t>
                      </a:r>
                      <a:r>
                        <a:rPr lang="en-IN" sz="2400" u="none" strike="noStrike" dirty="0">
                          <a:effectLst/>
                        </a:rPr>
                        <a:t> (flavonoids) </a:t>
                      </a:r>
                      <a:r>
                        <a:rPr lang="en-IN" sz="2400" u="none" strike="noStrike" dirty="0" err="1">
                          <a:effectLst/>
                        </a:rPr>
                        <a:t>Rhubab</a:t>
                      </a:r>
                      <a:r>
                        <a:rPr lang="en-IN" sz="2400" u="none" strike="noStrike" dirty="0">
                          <a:effectLst/>
                        </a:rPr>
                        <a:t> Sona, Senna (3P): </a:t>
                      </a:r>
                      <a:r>
                        <a:rPr lang="en-IN" sz="2400" u="none" strike="noStrike" dirty="0" err="1">
                          <a:effectLst/>
                        </a:rPr>
                        <a:t>Primatic</a:t>
                      </a:r>
                      <a:r>
                        <a:rPr lang="en-IN" sz="2400" u="none" strike="noStrike" dirty="0">
                          <a:effectLst/>
                        </a:rPr>
                        <a:t> crystal, </a:t>
                      </a:r>
                      <a:r>
                        <a:rPr lang="en-IN" sz="2400" u="none" strike="noStrike" dirty="0" err="1">
                          <a:effectLst/>
                        </a:rPr>
                        <a:t>Paracytic</a:t>
                      </a:r>
                      <a:r>
                        <a:rPr lang="en-IN" sz="2400" u="none" strike="noStrike" dirty="0">
                          <a:effectLst/>
                        </a:rPr>
                        <a:t> stomata, Purgative in nature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99030"/>
                  </a:ext>
                </a:extLst>
              </a:tr>
              <a:tr h="96635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S-glycosides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Aglycone-SH + OH-C</a:t>
                      </a:r>
                      <a:r>
                        <a:rPr lang="en-IN" sz="2400" u="none" strike="noStrike" baseline="-25000">
                          <a:effectLst/>
                        </a:rPr>
                        <a:t>6</a:t>
                      </a:r>
                      <a:r>
                        <a:rPr lang="en-IN" sz="2400" u="none" strike="noStrike">
                          <a:effectLst/>
                        </a:rPr>
                        <a:t>H</a:t>
                      </a:r>
                      <a:r>
                        <a:rPr lang="en-IN" sz="2400" u="none" strike="noStrike" baseline="-25000">
                          <a:effectLst/>
                        </a:rPr>
                        <a:t>11</a:t>
                      </a:r>
                      <a:r>
                        <a:rPr lang="en-IN" sz="2400" u="none" strike="noStrike">
                          <a:effectLst/>
                        </a:rPr>
                        <a:t>O</a:t>
                      </a:r>
                      <a:r>
                        <a:rPr lang="en-IN" sz="2400" u="none" strike="noStrike" baseline="-25000">
                          <a:effectLst/>
                        </a:rPr>
                        <a:t>5 </a:t>
                      </a:r>
                      <a:r>
                        <a:rPr lang="en-IN" sz="2400" u="none" strike="noStrike">
                          <a:effectLst/>
                        </a:rPr>
                        <a:t>--------&gt; Aglycone-S-C6H11O5 + Water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Sinigrin from balck mustard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Sinni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Sorshe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Papi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sorshe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Sorshe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theke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sulphur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paoa</a:t>
                      </a:r>
                      <a:r>
                        <a:rPr lang="en-US" sz="2400" u="none" strike="noStrike" dirty="0">
                          <a:effectLst/>
                        </a:rPr>
                        <a:t> jai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83811"/>
                  </a:ext>
                </a:extLst>
              </a:tr>
              <a:tr h="96635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N-glycoside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Aglycone-NH + OH-C</a:t>
                      </a:r>
                      <a:r>
                        <a:rPr lang="en-IN" sz="2400" u="none" strike="noStrike" baseline="-25000">
                          <a:effectLst/>
                        </a:rPr>
                        <a:t>6</a:t>
                      </a:r>
                      <a:r>
                        <a:rPr lang="en-IN" sz="2400" u="none" strike="noStrike">
                          <a:effectLst/>
                        </a:rPr>
                        <a:t>H</a:t>
                      </a:r>
                      <a:r>
                        <a:rPr lang="en-IN" sz="2400" u="none" strike="noStrike" baseline="-25000">
                          <a:effectLst/>
                        </a:rPr>
                        <a:t>11</a:t>
                      </a:r>
                      <a:r>
                        <a:rPr lang="en-IN" sz="2400" u="none" strike="noStrike">
                          <a:effectLst/>
                        </a:rPr>
                        <a:t>O</a:t>
                      </a:r>
                      <a:r>
                        <a:rPr lang="en-IN" sz="2400" u="none" strike="noStrike" baseline="-25000">
                          <a:effectLst/>
                        </a:rPr>
                        <a:t>5 </a:t>
                      </a:r>
                      <a:r>
                        <a:rPr lang="en-IN" sz="2400" u="none" strike="noStrike">
                          <a:effectLst/>
                        </a:rPr>
                        <a:t>--------&gt; Aglycone-N-C6H11O5 + Water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Nucleosides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 for Nucleosides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0" marR="5460" marT="54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shade val="30000"/>
                        <a:satMod val="1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3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8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070F8-AF01-2D6D-C2B8-588C51F1DE40}"/>
              </a:ext>
            </a:extLst>
          </p:cNvPr>
          <p:cNvGrpSpPr/>
          <p:nvPr/>
        </p:nvGrpSpPr>
        <p:grpSpPr>
          <a:xfrm>
            <a:off x="0" y="-63202"/>
            <a:ext cx="2342631" cy="337798"/>
            <a:chOff x="6062656" y="1688228"/>
            <a:chExt cx="2342631" cy="337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F9D717-2B3F-8721-8073-E9BD9503D070}"/>
                </a:ext>
              </a:extLst>
            </p:cNvPr>
            <p:cNvSpPr/>
            <p:nvPr/>
          </p:nvSpPr>
          <p:spPr>
            <a:xfrm>
              <a:off x="6062656" y="1688228"/>
              <a:ext cx="2342631" cy="3377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77C9D2-AD8E-5985-6957-325DB62A1504}"/>
                </a:ext>
              </a:extLst>
            </p:cNvPr>
            <p:cNvSpPr txBox="1"/>
            <p:nvPr/>
          </p:nvSpPr>
          <p:spPr>
            <a:xfrm>
              <a:off x="6062656" y="1688228"/>
              <a:ext cx="2342631" cy="337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Chemical nature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0EECA6-9478-B326-BDFB-AD064981B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87429"/>
              </p:ext>
            </p:extLst>
          </p:nvPr>
        </p:nvGraphicFramePr>
        <p:xfrm>
          <a:off x="0" y="569564"/>
          <a:ext cx="12192000" cy="440749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492044">
                  <a:extLst>
                    <a:ext uri="{9D8B030D-6E8A-4147-A177-3AD203B41FA5}">
                      <a16:colId xmlns:a16="http://schemas.microsoft.com/office/drawing/2014/main" val="2529917256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1287596517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2855672068"/>
                    </a:ext>
                  </a:extLst>
                </a:gridCol>
              </a:tblGrid>
              <a:tr h="302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Type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solidFill>
                            <a:srgbClr val="7030A0"/>
                          </a:solidFill>
                          <a:effectLst/>
                        </a:rPr>
                        <a:t>Plant</a:t>
                      </a:r>
                      <a:endParaRPr lang="en-IN" sz="24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Mnemonics/ Notes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28282861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Anthraquinone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Senna, Aloe, Rhubarb, </a:t>
                      </a:r>
                      <a:r>
                        <a:rPr lang="en-IN" sz="2400" u="none" strike="noStrike" dirty="0" err="1">
                          <a:effectLst/>
                        </a:rPr>
                        <a:t>Casara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SARC anthra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15717"/>
                  </a:ext>
                </a:extLst>
              </a:tr>
              <a:tr h="90111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Cardiac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Digitalis, </a:t>
                      </a:r>
                      <a:r>
                        <a:rPr lang="en-IN" sz="2400" u="none" strike="noStrike" dirty="0" err="1">
                          <a:effectLst/>
                        </a:rPr>
                        <a:t>Stropanthus</a:t>
                      </a:r>
                      <a:r>
                        <a:rPr lang="en-IN" sz="2400" u="none" strike="noStrike" dirty="0">
                          <a:effectLst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</a:rPr>
                        <a:t>Thevetia</a:t>
                      </a:r>
                      <a:r>
                        <a:rPr lang="en-IN" sz="2400" u="none" strike="noStrike" dirty="0">
                          <a:effectLst/>
                        </a:rPr>
                        <a:t> (Lucky nut tree), Squill, </a:t>
                      </a:r>
                      <a:r>
                        <a:rPr lang="en-IN" sz="2400" u="none" strike="noStrike" dirty="0" err="1">
                          <a:effectLst/>
                        </a:rPr>
                        <a:t>Ouabin</a:t>
                      </a:r>
                      <a:r>
                        <a:rPr lang="en-IN" sz="2400" u="none" strike="noStrike" dirty="0">
                          <a:effectLst/>
                        </a:rPr>
                        <a:t>, Oleander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The Strong Cardiac Digital Squirrel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53013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Saponin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Tetracyclic </a:t>
                      </a:r>
                      <a:r>
                        <a:rPr lang="en-IN" sz="2400" b="1" u="none" strike="noStrike" dirty="0" err="1">
                          <a:effectLst/>
                        </a:rPr>
                        <a:t>triterpinoids</a:t>
                      </a:r>
                      <a:r>
                        <a:rPr lang="en-IN" sz="2400" b="1" u="none" strike="noStrike" dirty="0">
                          <a:effectLst/>
                        </a:rPr>
                        <a:t>: </a:t>
                      </a:r>
                      <a:r>
                        <a:rPr lang="en-IN" sz="2400" u="none" strike="noStrike" dirty="0">
                          <a:effectLst/>
                        </a:rPr>
                        <a:t>Dioscorea, </a:t>
                      </a:r>
                      <a:r>
                        <a:rPr lang="en-IN" sz="2400" u="none" strike="noStrike" dirty="0" err="1">
                          <a:effectLst/>
                        </a:rPr>
                        <a:t>Shatavari</a:t>
                      </a:r>
                      <a:r>
                        <a:rPr lang="en-IN" sz="2400" u="none" strike="noStrike" dirty="0"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Shatabdi disco (tetracyclic saponin terpenoids)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13585"/>
                  </a:ext>
                </a:extLst>
              </a:tr>
              <a:tr h="90111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Saponin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effectLst/>
                        </a:rPr>
                        <a:t>Pentacyclic </a:t>
                      </a:r>
                      <a:r>
                        <a:rPr lang="en-IN" sz="2400" b="1" u="none" strike="noStrike" dirty="0" err="1">
                          <a:effectLst/>
                        </a:rPr>
                        <a:t>triterpinoids</a:t>
                      </a:r>
                      <a:r>
                        <a:rPr lang="en-IN" sz="2400" b="1" u="none" strike="noStrike" dirty="0">
                          <a:effectLst/>
                        </a:rPr>
                        <a:t>:</a:t>
                      </a:r>
                      <a:r>
                        <a:rPr lang="en-IN" sz="2400" u="none" strike="noStrike" dirty="0">
                          <a:effectLst/>
                        </a:rPr>
                        <a:t> Ginseng, Liquorice, Senega, </a:t>
                      </a:r>
                      <a:r>
                        <a:rPr lang="en-IN" sz="2400" u="none" strike="noStrike" dirty="0" err="1">
                          <a:effectLst/>
                        </a:rPr>
                        <a:t>Sarsaparila</a:t>
                      </a:r>
                      <a:r>
                        <a:rPr lang="en-IN" sz="2400" u="none" strike="noStrike" dirty="0">
                          <a:effectLst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</a:rPr>
                        <a:t>Quillia</a:t>
                      </a:r>
                      <a:r>
                        <a:rPr lang="en-IN" sz="2400" u="none" strike="noStrike" dirty="0">
                          <a:effectLst/>
                        </a:rPr>
                        <a:t> bark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Gin Liquor, Sin (Senega) Sorshe (Sarsaparila), Quill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3092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Cyanogenetic glycoside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Bitter almond, Wild cherry bark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bonyo</a:t>
                      </a:r>
                      <a:r>
                        <a:rPr lang="en-IN" sz="2400" u="none" strike="noStrike" dirty="0">
                          <a:effectLst/>
                        </a:rPr>
                        <a:t> cherry, </a:t>
                      </a:r>
                      <a:r>
                        <a:rPr lang="en-IN" sz="2400" u="none" strike="noStrike" dirty="0" err="1">
                          <a:effectLst/>
                        </a:rPr>
                        <a:t>teto</a:t>
                      </a:r>
                      <a:r>
                        <a:rPr lang="en-IN" sz="2400" u="none" strike="noStrike" dirty="0">
                          <a:effectLst/>
                        </a:rPr>
                        <a:t> almond cyanide </a:t>
                      </a:r>
                      <a:r>
                        <a:rPr lang="en-IN" sz="2400" u="none" strike="noStrike" dirty="0" err="1">
                          <a:effectLst/>
                        </a:rPr>
                        <a:t>toiri</a:t>
                      </a:r>
                      <a:r>
                        <a:rPr lang="en-IN" sz="2400" u="none" strike="noStrike" dirty="0">
                          <a:effectLst/>
                        </a:rPr>
                        <a:t> kore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03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7C3F8-2F38-A492-CCD2-705F585B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23555"/>
              </p:ext>
            </p:extLst>
          </p:nvPr>
        </p:nvGraphicFramePr>
        <p:xfrm>
          <a:off x="0" y="1393006"/>
          <a:ext cx="12192000" cy="3313274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492044">
                  <a:extLst>
                    <a:ext uri="{9D8B030D-6E8A-4147-A177-3AD203B41FA5}">
                      <a16:colId xmlns:a16="http://schemas.microsoft.com/office/drawing/2014/main" val="2714789169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1207535789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366123380"/>
                    </a:ext>
                  </a:extLst>
                </a:gridCol>
              </a:tblGrid>
              <a:tr h="601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Isocyanate glycoside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Black mustard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Kalo sorshe theke isocyanate paoa jai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427087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Flavanol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Buckwheat, Ginko, Silymarin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Sily Gincobuck (Flavon)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93710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Coumarin glycoside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Ammi, Visnaga, Psoralea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PAV kumari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463017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Aldehyde glycosides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Vanilla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Vanilla Icecream e aldehyde thake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49534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Phenol glycoside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Bear berry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Bear e phenol (alcohol) grp thake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76229"/>
                  </a:ext>
                </a:extLst>
              </a:tr>
              <a:tr h="3020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Steroidal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Solanium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Steroidal Solanki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40273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Bitter glycosides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u="none" strike="noStrike" dirty="0">
                          <a:effectLst/>
                        </a:rPr>
                        <a:t>Gentian, Picrorrhiza, Chirata, Quassia, Gymnema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GenitalPic</a:t>
                      </a:r>
                      <a:r>
                        <a:rPr lang="en-IN" sz="2400" u="none" strike="noStrike" dirty="0">
                          <a:effectLst/>
                        </a:rPr>
                        <a:t>, Bitter </a:t>
                      </a:r>
                      <a:r>
                        <a:rPr lang="en-IN" sz="2400" u="none" strike="noStrike" dirty="0" err="1">
                          <a:effectLst/>
                        </a:rPr>
                        <a:t>Chirata</a:t>
                      </a:r>
                      <a:r>
                        <a:rPr lang="en-IN" sz="2400" u="none" strike="noStrike" dirty="0">
                          <a:effectLst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</a:rPr>
                        <a:t>HepatoQuassim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4562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8FEB13E-6DE6-9309-703A-73E31F3504FC}"/>
              </a:ext>
            </a:extLst>
          </p:cNvPr>
          <p:cNvGrpSpPr/>
          <p:nvPr/>
        </p:nvGrpSpPr>
        <p:grpSpPr>
          <a:xfrm>
            <a:off x="117987" y="182604"/>
            <a:ext cx="2342631" cy="337798"/>
            <a:chOff x="6062656" y="1688228"/>
            <a:chExt cx="2342631" cy="3377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95791-9950-8729-8E89-6AACF039ABC9}"/>
                </a:ext>
              </a:extLst>
            </p:cNvPr>
            <p:cNvSpPr/>
            <p:nvPr/>
          </p:nvSpPr>
          <p:spPr>
            <a:xfrm>
              <a:off x="6062656" y="1688228"/>
              <a:ext cx="2342631" cy="3377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94D67-538B-7BC4-237D-AB8A2942D3DF}"/>
                </a:ext>
              </a:extLst>
            </p:cNvPr>
            <p:cNvSpPr txBox="1"/>
            <p:nvPr/>
          </p:nvSpPr>
          <p:spPr>
            <a:xfrm>
              <a:off x="6062656" y="1688228"/>
              <a:ext cx="2342631" cy="337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Chemical nature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D7D55E-CFAD-EAF0-0812-69B6DB04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53209"/>
              </p:ext>
            </p:extLst>
          </p:nvPr>
        </p:nvGraphicFramePr>
        <p:xfrm>
          <a:off x="0" y="1024184"/>
          <a:ext cx="12192000" cy="36882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492044">
                  <a:extLst>
                    <a:ext uri="{9D8B030D-6E8A-4147-A177-3AD203B41FA5}">
                      <a16:colId xmlns:a16="http://schemas.microsoft.com/office/drawing/2014/main" val="2665253982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2760160315"/>
                    </a:ext>
                  </a:extLst>
                </a:gridCol>
                <a:gridCol w="4349978">
                  <a:extLst>
                    <a:ext uri="{9D8B030D-6E8A-4147-A177-3AD203B41FA5}">
                      <a16:colId xmlns:a16="http://schemas.microsoft.com/office/drawing/2014/main" val="3058302061"/>
                    </a:ext>
                  </a:extLst>
                </a:gridCol>
              </a:tblGrid>
              <a:tr h="302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Type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solidFill>
                            <a:srgbClr val="7030A0"/>
                          </a:solidFill>
                          <a:effectLst/>
                        </a:rPr>
                        <a:t>Plant</a:t>
                      </a:r>
                      <a:endParaRPr lang="en-IN" sz="24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Mnemonics/ Notes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2" marR="3062" marT="30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82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7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C2BD235-382F-4490-7434-02AC483BA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29357"/>
              </p:ext>
            </p:extLst>
          </p:nvPr>
        </p:nvGraphicFramePr>
        <p:xfrm>
          <a:off x="0" y="433388"/>
          <a:ext cx="12192000" cy="642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325458" imgH="6888684" progId="Excel.Sheet.12">
                  <p:embed/>
                </p:oleObj>
              </mc:Choice>
              <mc:Fallback>
                <p:oleObj name="Worksheet" r:id="rId2" imgW="14325458" imgH="68886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33388"/>
                        <a:ext cx="12192000" cy="642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AD7CC-0E76-AE96-6B99-363BB8372FD1}"/>
              </a:ext>
            </a:extLst>
          </p:cNvPr>
          <p:cNvSpPr txBox="1"/>
          <p:nvPr/>
        </p:nvSpPr>
        <p:spPr>
          <a:xfrm>
            <a:off x="-1" y="0"/>
            <a:ext cx="330363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Chemical Tests for Glycosides</a:t>
            </a:r>
          </a:p>
        </p:txBody>
      </p:sp>
    </p:spTree>
    <p:extLst>
      <p:ext uri="{BB962C8B-B14F-4D97-AF65-F5344CB8AC3E}">
        <p14:creationId xmlns:p14="http://schemas.microsoft.com/office/powerpoint/2010/main" val="38803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667800-E290-C443-889F-2A82F50CD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88458"/>
              </p:ext>
            </p:extLst>
          </p:nvPr>
        </p:nvGraphicFramePr>
        <p:xfrm>
          <a:off x="0" y="-93406"/>
          <a:ext cx="6331974" cy="695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94960" imgH="9700323" progId="Excel.Sheet.12">
                  <p:embed/>
                </p:oleObj>
              </mc:Choice>
              <mc:Fallback>
                <p:oleObj name="Worksheet" r:id="rId2" imgW="5394960" imgH="97003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93406"/>
                        <a:ext cx="6331974" cy="6951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6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5235B-3967-AF3A-29FA-2BEA63192CCB}"/>
              </a:ext>
            </a:extLst>
          </p:cNvPr>
          <p:cNvSpPr txBox="1"/>
          <p:nvPr/>
        </p:nvSpPr>
        <p:spPr>
          <a:xfrm>
            <a:off x="-2" y="245806"/>
            <a:ext cx="4817807" cy="584775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Cardiac Glycosides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83DA0C-DB17-0890-BF51-E1FD49CAD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536964"/>
              </p:ext>
            </p:extLst>
          </p:nvPr>
        </p:nvGraphicFramePr>
        <p:xfrm>
          <a:off x="2031999" y="719666"/>
          <a:ext cx="9815872" cy="250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3C4DD7-7703-6C8E-5095-F255C5BF271C}"/>
              </a:ext>
            </a:extLst>
          </p:cNvPr>
          <p:cNvSpPr txBox="1"/>
          <p:nvPr/>
        </p:nvSpPr>
        <p:spPr>
          <a:xfrm>
            <a:off x="199578" y="3429000"/>
            <a:ext cx="472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Aglycone part of cardiac glycoside is </a:t>
            </a:r>
            <a:r>
              <a:rPr lang="en-IN" b="1" dirty="0"/>
              <a:t>steroidal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C102E-DEEE-06FE-7A9D-D8B6086180BA}"/>
              </a:ext>
            </a:extLst>
          </p:cNvPr>
          <p:cNvSpPr txBox="1"/>
          <p:nvPr/>
        </p:nvSpPr>
        <p:spPr>
          <a:xfrm>
            <a:off x="199578" y="3817685"/>
            <a:ext cx="570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Sugar is attached with the steroidal Aglycone at </a:t>
            </a:r>
            <a:r>
              <a:rPr lang="en-IN" b="1" dirty="0"/>
              <a:t>C’3</a:t>
            </a:r>
            <a:br>
              <a:rPr lang="en-IN" b="1" dirty="0"/>
            </a:br>
            <a:r>
              <a:rPr lang="en-IN" b="1" dirty="0"/>
              <a:t>Max. activity obtained if attachment at 3-beta 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DDEFB-1D3D-7586-E6F0-3DCE3A03D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16775"/>
            <a:ext cx="5819653" cy="2018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B3BBC-E478-66FC-DAC9-668577ACF4A6}"/>
              </a:ext>
            </a:extLst>
          </p:cNvPr>
          <p:cNvSpPr txBox="1"/>
          <p:nvPr/>
        </p:nvSpPr>
        <p:spPr>
          <a:xfrm>
            <a:off x="199578" y="4595055"/>
            <a:ext cx="581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Lactone is attached with the steroidal Aglycone at </a:t>
            </a:r>
            <a:r>
              <a:rPr lang="en-IN" b="1" dirty="0"/>
              <a:t>C’17</a:t>
            </a:r>
            <a:br>
              <a:rPr lang="en-IN" b="1" dirty="0"/>
            </a:br>
            <a:r>
              <a:rPr lang="en-IN" b="1" dirty="0"/>
              <a:t>Max. activity obtained if attachment at 17-beta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BD970-26A3-2E74-AC4C-DDDAF057DAB8}"/>
              </a:ext>
            </a:extLst>
          </p:cNvPr>
          <p:cNvSpPr txBox="1"/>
          <p:nvPr/>
        </p:nvSpPr>
        <p:spPr>
          <a:xfrm>
            <a:off x="180245" y="5372425"/>
            <a:ext cx="534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Ring A/B, C/D shall be in </a:t>
            </a:r>
            <a:r>
              <a:rPr lang="en-IN" b="1" dirty="0"/>
              <a:t>cis</a:t>
            </a:r>
            <a:r>
              <a:rPr lang="en-IN" dirty="0"/>
              <a:t> position for max activity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C142F-4CF5-2300-70B8-A66577EC22B7}"/>
              </a:ext>
            </a:extLst>
          </p:cNvPr>
          <p:cNvSpPr txBox="1"/>
          <p:nvPr/>
        </p:nvSpPr>
        <p:spPr>
          <a:xfrm>
            <a:off x="199578" y="5872796"/>
            <a:ext cx="407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Max </a:t>
            </a:r>
            <a:r>
              <a:rPr lang="en-IN" b="1" dirty="0" err="1"/>
              <a:t>no.of</a:t>
            </a:r>
            <a:r>
              <a:rPr lang="en-IN" b="1" dirty="0"/>
              <a:t> OH grp </a:t>
            </a:r>
            <a:r>
              <a:rPr lang="en-IN" dirty="0"/>
              <a:t>will increase </a:t>
            </a:r>
            <a:r>
              <a:rPr lang="en-IN" dirty="0" err="1"/>
              <a:t>actiivty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429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954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Avisek Chakraborty</dc:creator>
  <cp:lastModifiedBy>Avisek Chakraborty</cp:lastModifiedBy>
  <cp:revision>7</cp:revision>
  <dcterms:created xsi:type="dcterms:W3CDTF">2024-07-15T04:04:08Z</dcterms:created>
  <dcterms:modified xsi:type="dcterms:W3CDTF">2024-07-18T18:25:51Z</dcterms:modified>
</cp:coreProperties>
</file>