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58" r:id="rId4"/>
    <p:sldId id="259" r:id="rId5"/>
    <p:sldId id="266" r:id="rId6"/>
    <p:sldId id="260" r:id="rId7"/>
    <p:sldId id="271" r:id="rId8"/>
    <p:sldId id="272" r:id="rId9"/>
    <p:sldId id="273" r:id="rId10"/>
    <p:sldId id="274" r:id="rId11"/>
    <p:sldId id="275" r:id="rId12"/>
    <p:sldId id="276" r:id="rId13"/>
    <p:sldId id="277" r:id="rId14"/>
    <p:sldId id="278" r:id="rId15"/>
    <p:sldId id="280" r:id="rId16"/>
    <p:sldId id="261" r:id="rId17"/>
    <p:sldId id="262" r:id="rId18"/>
    <p:sldId id="281" r:id="rId19"/>
    <p:sldId id="263" r:id="rId20"/>
    <p:sldId id="282" r:id="rId21"/>
    <p:sldId id="283" r:id="rId22"/>
    <p:sldId id="270" r:id="rId23"/>
    <p:sldId id="284"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1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165-61C9-ADDA-1C9F-00B22DF2B4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349D57-4E59-AD1B-7F16-F737134160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C41811-7579-A9F3-10B5-003B81869D14}"/>
              </a:ext>
            </a:extLst>
          </p:cNvPr>
          <p:cNvSpPr>
            <a:spLocks noGrp="1"/>
          </p:cNvSpPr>
          <p:nvPr>
            <p:ph type="dt" sz="half" idx="10"/>
          </p:nvPr>
        </p:nvSpPr>
        <p:spPr/>
        <p:txBody>
          <a:bodyPr/>
          <a:lstStyle/>
          <a:p>
            <a:fld id="{C7E3106E-5E58-42F7-ABA9-945DF9C0E578}" type="datetimeFigureOut">
              <a:rPr lang="en-IN" smtClean="0"/>
              <a:t>13-05-2024</a:t>
            </a:fld>
            <a:endParaRPr lang="en-IN"/>
          </a:p>
        </p:txBody>
      </p:sp>
      <p:sp>
        <p:nvSpPr>
          <p:cNvPr id="5" name="Footer Placeholder 4">
            <a:extLst>
              <a:ext uri="{FF2B5EF4-FFF2-40B4-BE49-F238E27FC236}">
                <a16:creationId xmlns:a16="http://schemas.microsoft.com/office/drawing/2014/main" id="{7A72E47C-88CF-7889-8C86-8B26259BE3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34D68F-FB66-27DF-A8CF-CEA4DE20EEF0}"/>
              </a:ext>
            </a:extLst>
          </p:cNvPr>
          <p:cNvSpPr>
            <a:spLocks noGrp="1"/>
          </p:cNvSpPr>
          <p:nvPr>
            <p:ph type="sldNum" sz="quarter" idx="12"/>
          </p:nvPr>
        </p:nvSpPr>
        <p:spPr/>
        <p:txBody>
          <a:bodyPr/>
          <a:lstStyle/>
          <a:p>
            <a:fld id="{96EA9F5D-6647-478A-B906-64249DBDFC2A}" type="slidenum">
              <a:rPr lang="en-IN" smtClean="0"/>
              <a:t>‹#›</a:t>
            </a:fld>
            <a:endParaRPr lang="en-IN"/>
          </a:p>
        </p:txBody>
      </p:sp>
    </p:spTree>
    <p:extLst>
      <p:ext uri="{BB962C8B-B14F-4D97-AF65-F5344CB8AC3E}">
        <p14:creationId xmlns:p14="http://schemas.microsoft.com/office/powerpoint/2010/main" val="334357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24DE-F7FC-171A-8742-0EDFEA0953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5A67E4-AB65-B99E-782B-5C63885385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B37450-0AA4-C0F2-4948-BA2753740B80}"/>
              </a:ext>
            </a:extLst>
          </p:cNvPr>
          <p:cNvSpPr>
            <a:spLocks noGrp="1"/>
          </p:cNvSpPr>
          <p:nvPr>
            <p:ph type="dt" sz="half" idx="10"/>
          </p:nvPr>
        </p:nvSpPr>
        <p:spPr/>
        <p:txBody>
          <a:bodyPr/>
          <a:lstStyle/>
          <a:p>
            <a:fld id="{C7E3106E-5E58-42F7-ABA9-945DF9C0E578}" type="datetimeFigureOut">
              <a:rPr lang="en-IN" smtClean="0"/>
              <a:t>13-05-2024</a:t>
            </a:fld>
            <a:endParaRPr lang="en-IN"/>
          </a:p>
        </p:txBody>
      </p:sp>
      <p:sp>
        <p:nvSpPr>
          <p:cNvPr id="5" name="Footer Placeholder 4">
            <a:extLst>
              <a:ext uri="{FF2B5EF4-FFF2-40B4-BE49-F238E27FC236}">
                <a16:creationId xmlns:a16="http://schemas.microsoft.com/office/drawing/2014/main" id="{5268F6C0-186F-D42E-62D2-C433D03AAF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612F22-2616-A35C-1B4D-2F3FA85AB5F5}"/>
              </a:ext>
            </a:extLst>
          </p:cNvPr>
          <p:cNvSpPr>
            <a:spLocks noGrp="1"/>
          </p:cNvSpPr>
          <p:nvPr>
            <p:ph type="sldNum" sz="quarter" idx="12"/>
          </p:nvPr>
        </p:nvSpPr>
        <p:spPr/>
        <p:txBody>
          <a:bodyPr/>
          <a:lstStyle/>
          <a:p>
            <a:fld id="{96EA9F5D-6647-478A-B906-64249DBDFC2A}" type="slidenum">
              <a:rPr lang="en-IN" smtClean="0"/>
              <a:t>‹#›</a:t>
            </a:fld>
            <a:endParaRPr lang="en-IN"/>
          </a:p>
        </p:txBody>
      </p:sp>
    </p:spTree>
    <p:extLst>
      <p:ext uri="{BB962C8B-B14F-4D97-AF65-F5344CB8AC3E}">
        <p14:creationId xmlns:p14="http://schemas.microsoft.com/office/powerpoint/2010/main" val="270439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3FAF1-38F7-E167-C4CA-A957040AF0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968F0E-7483-FCC8-ACC3-CFC275CB95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978536-9CEC-9D6A-8E95-675AAD6BF0AB}"/>
              </a:ext>
            </a:extLst>
          </p:cNvPr>
          <p:cNvSpPr>
            <a:spLocks noGrp="1"/>
          </p:cNvSpPr>
          <p:nvPr>
            <p:ph type="dt" sz="half" idx="10"/>
          </p:nvPr>
        </p:nvSpPr>
        <p:spPr/>
        <p:txBody>
          <a:bodyPr/>
          <a:lstStyle/>
          <a:p>
            <a:fld id="{C7E3106E-5E58-42F7-ABA9-945DF9C0E578}" type="datetimeFigureOut">
              <a:rPr lang="en-IN" smtClean="0"/>
              <a:t>13-05-2024</a:t>
            </a:fld>
            <a:endParaRPr lang="en-IN"/>
          </a:p>
        </p:txBody>
      </p:sp>
      <p:sp>
        <p:nvSpPr>
          <p:cNvPr id="5" name="Footer Placeholder 4">
            <a:extLst>
              <a:ext uri="{FF2B5EF4-FFF2-40B4-BE49-F238E27FC236}">
                <a16:creationId xmlns:a16="http://schemas.microsoft.com/office/drawing/2014/main" id="{713B541A-FB3D-F88F-9507-1C013CA5E6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FAAD8C-BC44-6396-70C2-C94E66A29A2C}"/>
              </a:ext>
            </a:extLst>
          </p:cNvPr>
          <p:cNvSpPr>
            <a:spLocks noGrp="1"/>
          </p:cNvSpPr>
          <p:nvPr>
            <p:ph type="sldNum" sz="quarter" idx="12"/>
          </p:nvPr>
        </p:nvSpPr>
        <p:spPr/>
        <p:txBody>
          <a:bodyPr/>
          <a:lstStyle/>
          <a:p>
            <a:fld id="{96EA9F5D-6647-478A-B906-64249DBDFC2A}" type="slidenum">
              <a:rPr lang="en-IN" smtClean="0"/>
              <a:t>‹#›</a:t>
            </a:fld>
            <a:endParaRPr lang="en-IN"/>
          </a:p>
        </p:txBody>
      </p:sp>
    </p:spTree>
    <p:extLst>
      <p:ext uri="{BB962C8B-B14F-4D97-AF65-F5344CB8AC3E}">
        <p14:creationId xmlns:p14="http://schemas.microsoft.com/office/powerpoint/2010/main" val="14071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79FB-9ED1-78E4-279E-73054708E4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42F6EC-76B1-DBB9-255A-E3BA2354C2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ECF289-34FB-556F-F885-F949B64CD2BD}"/>
              </a:ext>
            </a:extLst>
          </p:cNvPr>
          <p:cNvSpPr>
            <a:spLocks noGrp="1"/>
          </p:cNvSpPr>
          <p:nvPr>
            <p:ph type="dt" sz="half" idx="10"/>
          </p:nvPr>
        </p:nvSpPr>
        <p:spPr/>
        <p:txBody>
          <a:bodyPr/>
          <a:lstStyle/>
          <a:p>
            <a:fld id="{C7E3106E-5E58-42F7-ABA9-945DF9C0E578}" type="datetimeFigureOut">
              <a:rPr lang="en-IN" smtClean="0"/>
              <a:t>13-05-2024</a:t>
            </a:fld>
            <a:endParaRPr lang="en-IN"/>
          </a:p>
        </p:txBody>
      </p:sp>
      <p:sp>
        <p:nvSpPr>
          <p:cNvPr id="5" name="Footer Placeholder 4">
            <a:extLst>
              <a:ext uri="{FF2B5EF4-FFF2-40B4-BE49-F238E27FC236}">
                <a16:creationId xmlns:a16="http://schemas.microsoft.com/office/drawing/2014/main" id="{3EC16C2C-E5C5-8C64-9F8C-E8B437DBC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1BABCC-6D2E-600A-1D31-E08F605D476C}"/>
              </a:ext>
            </a:extLst>
          </p:cNvPr>
          <p:cNvSpPr>
            <a:spLocks noGrp="1"/>
          </p:cNvSpPr>
          <p:nvPr>
            <p:ph type="sldNum" sz="quarter" idx="12"/>
          </p:nvPr>
        </p:nvSpPr>
        <p:spPr/>
        <p:txBody>
          <a:bodyPr/>
          <a:lstStyle/>
          <a:p>
            <a:fld id="{96EA9F5D-6647-478A-B906-64249DBDFC2A}" type="slidenum">
              <a:rPr lang="en-IN" smtClean="0"/>
              <a:t>‹#›</a:t>
            </a:fld>
            <a:endParaRPr lang="en-IN"/>
          </a:p>
        </p:txBody>
      </p:sp>
    </p:spTree>
    <p:extLst>
      <p:ext uri="{BB962C8B-B14F-4D97-AF65-F5344CB8AC3E}">
        <p14:creationId xmlns:p14="http://schemas.microsoft.com/office/powerpoint/2010/main" val="23629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4A7E-14B0-6A86-7A56-D70ECA8C59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ACA929-AD70-9682-8BC7-ADBB0C3DC0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3AF0C3-2594-21D0-802C-B4351DB64AD0}"/>
              </a:ext>
            </a:extLst>
          </p:cNvPr>
          <p:cNvSpPr>
            <a:spLocks noGrp="1"/>
          </p:cNvSpPr>
          <p:nvPr>
            <p:ph type="dt" sz="half" idx="10"/>
          </p:nvPr>
        </p:nvSpPr>
        <p:spPr/>
        <p:txBody>
          <a:bodyPr/>
          <a:lstStyle/>
          <a:p>
            <a:fld id="{C7E3106E-5E58-42F7-ABA9-945DF9C0E578}" type="datetimeFigureOut">
              <a:rPr lang="en-IN" smtClean="0"/>
              <a:t>13-05-2024</a:t>
            </a:fld>
            <a:endParaRPr lang="en-IN"/>
          </a:p>
        </p:txBody>
      </p:sp>
      <p:sp>
        <p:nvSpPr>
          <p:cNvPr id="5" name="Footer Placeholder 4">
            <a:extLst>
              <a:ext uri="{FF2B5EF4-FFF2-40B4-BE49-F238E27FC236}">
                <a16:creationId xmlns:a16="http://schemas.microsoft.com/office/drawing/2014/main" id="{34FC5845-98EB-C8AE-F9A7-1645ADBD7D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8EE8DC-0F61-D00F-984C-64FE134E1522}"/>
              </a:ext>
            </a:extLst>
          </p:cNvPr>
          <p:cNvSpPr>
            <a:spLocks noGrp="1"/>
          </p:cNvSpPr>
          <p:nvPr>
            <p:ph type="sldNum" sz="quarter" idx="12"/>
          </p:nvPr>
        </p:nvSpPr>
        <p:spPr/>
        <p:txBody>
          <a:bodyPr/>
          <a:lstStyle/>
          <a:p>
            <a:fld id="{96EA9F5D-6647-478A-B906-64249DBDFC2A}" type="slidenum">
              <a:rPr lang="en-IN" smtClean="0"/>
              <a:t>‹#›</a:t>
            </a:fld>
            <a:endParaRPr lang="en-IN"/>
          </a:p>
        </p:txBody>
      </p:sp>
    </p:spTree>
    <p:extLst>
      <p:ext uri="{BB962C8B-B14F-4D97-AF65-F5344CB8AC3E}">
        <p14:creationId xmlns:p14="http://schemas.microsoft.com/office/powerpoint/2010/main" val="307502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8F33-321C-F1F4-E43D-B0AF559E50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76542E-F767-0890-5B7B-FE0FDE9FC8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9FD331-912C-7E5D-C673-2F73AFEAC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CCB14C-D65D-3A3C-CC9B-C0B2B3180831}"/>
              </a:ext>
            </a:extLst>
          </p:cNvPr>
          <p:cNvSpPr>
            <a:spLocks noGrp="1"/>
          </p:cNvSpPr>
          <p:nvPr>
            <p:ph type="dt" sz="half" idx="10"/>
          </p:nvPr>
        </p:nvSpPr>
        <p:spPr/>
        <p:txBody>
          <a:bodyPr/>
          <a:lstStyle/>
          <a:p>
            <a:fld id="{C7E3106E-5E58-42F7-ABA9-945DF9C0E578}" type="datetimeFigureOut">
              <a:rPr lang="en-IN" smtClean="0"/>
              <a:t>13-05-2024</a:t>
            </a:fld>
            <a:endParaRPr lang="en-IN"/>
          </a:p>
        </p:txBody>
      </p:sp>
      <p:sp>
        <p:nvSpPr>
          <p:cNvPr id="6" name="Footer Placeholder 5">
            <a:extLst>
              <a:ext uri="{FF2B5EF4-FFF2-40B4-BE49-F238E27FC236}">
                <a16:creationId xmlns:a16="http://schemas.microsoft.com/office/drawing/2014/main" id="{9AE0F031-9F30-9381-4497-357DE7D50F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3FEA2E-0BBF-EB8F-951C-2BCE3C8DF101}"/>
              </a:ext>
            </a:extLst>
          </p:cNvPr>
          <p:cNvSpPr>
            <a:spLocks noGrp="1"/>
          </p:cNvSpPr>
          <p:nvPr>
            <p:ph type="sldNum" sz="quarter" idx="12"/>
          </p:nvPr>
        </p:nvSpPr>
        <p:spPr/>
        <p:txBody>
          <a:bodyPr/>
          <a:lstStyle/>
          <a:p>
            <a:fld id="{96EA9F5D-6647-478A-B906-64249DBDFC2A}" type="slidenum">
              <a:rPr lang="en-IN" smtClean="0"/>
              <a:t>‹#›</a:t>
            </a:fld>
            <a:endParaRPr lang="en-IN"/>
          </a:p>
        </p:txBody>
      </p:sp>
    </p:spTree>
    <p:extLst>
      <p:ext uri="{BB962C8B-B14F-4D97-AF65-F5344CB8AC3E}">
        <p14:creationId xmlns:p14="http://schemas.microsoft.com/office/powerpoint/2010/main" val="144928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599CE-56A1-1771-4D2A-73F030847F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A50F24-6E9D-B209-5D5B-BD2CDB70CC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E8FE8-2A18-2C94-9756-94D9B9D7DA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0D4ADB-B7F8-816D-3F46-1D7CF2F97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7810B4-CF0A-D334-2976-DE44643A57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525DF3-81FF-BD6F-CB87-D16466C76509}"/>
              </a:ext>
            </a:extLst>
          </p:cNvPr>
          <p:cNvSpPr>
            <a:spLocks noGrp="1"/>
          </p:cNvSpPr>
          <p:nvPr>
            <p:ph type="dt" sz="half" idx="10"/>
          </p:nvPr>
        </p:nvSpPr>
        <p:spPr/>
        <p:txBody>
          <a:bodyPr/>
          <a:lstStyle/>
          <a:p>
            <a:fld id="{C7E3106E-5E58-42F7-ABA9-945DF9C0E578}" type="datetimeFigureOut">
              <a:rPr lang="en-IN" smtClean="0"/>
              <a:t>13-05-2024</a:t>
            </a:fld>
            <a:endParaRPr lang="en-IN"/>
          </a:p>
        </p:txBody>
      </p:sp>
      <p:sp>
        <p:nvSpPr>
          <p:cNvPr id="8" name="Footer Placeholder 7">
            <a:extLst>
              <a:ext uri="{FF2B5EF4-FFF2-40B4-BE49-F238E27FC236}">
                <a16:creationId xmlns:a16="http://schemas.microsoft.com/office/drawing/2014/main" id="{92BDB7A3-16B4-AD3D-F773-3882939D59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11D7C2-6AEF-481C-ACBD-8765488B8E56}"/>
              </a:ext>
            </a:extLst>
          </p:cNvPr>
          <p:cNvSpPr>
            <a:spLocks noGrp="1"/>
          </p:cNvSpPr>
          <p:nvPr>
            <p:ph type="sldNum" sz="quarter" idx="12"/>
          </p:nvPr>
        </p:nvSpPr>
        <p:spPr/>
        <p:txBody>
          <a:bodyPr/>
          <a:lstStyle/>
          <a:p>
            <a:fld id="{96EA9F5D-6647-478A-B906-64249DBDFC2A}" type="slidenum">
              <a:rPr lang="en-IN" smtClean="0"/>
              <a:t>‹#›</a:t>
            </a:fld>
            <a:endParaRPr lang="en-IN"/>
          </a:p>
        </p:txBody>
      </p:sp>
    </p:spTree>
    <p:extLst>
      <p:ext uri="{BB962C8B-B14F-4D97-AF65-F5344CB8AC3E}">
        <p14:creationId xmlns:p14="http://schemas.microsoft.com/office/powerpoint/2010/main" val="144335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1503-873F-4139-DF47-4A8711F577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A500DF-BFE9-924C-6ED2-DEF68180537F}"/>
              </a:ext>
            </a:extLst>
          </p:cNvPr>
          <p:cNvSpPr>
            <a:spLocks noGrp="1"/>
          </p:cNvSpPr>
          <p:nvPr>
            <p:ph type="dt" sz="half" idx="10"/>
          </p:nvPr>
        </p:nvSpPr>
        <p:spPr/>
        <p:txBody>
          <a:bodyPr/>
          <a:lstStyle/>
          <a:p>
            <a:fld id="{C7E3106E-5E58-42F7-ABA9-945DF9C0E578}" type="datetimeFigureOut">
              <a:rPr lang="en-IN" smtClean="0"/>
              <a:t>13-05-2024</a:t>
            </a:fld>
            <a:endParaRPr lang="en-IN"/>
          </a:p>
        </p:txBody>
      </p:sp>
      <p:sp>
        <p:nvSpPr>
          <p:cNvPr id="4" name="Footer Placeholder 3">
            <a:extLst>
              <a:ext uri="{FF2B5EF4-FFF2-40B4-BE49-F238E27FC236}">
                <a16:creationId xmlns:a16="http://schemas.microsoft.com/office/drawing/2014/main" id="{2B57F07B-2AFA-1C54-D063-F970E3AFE8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2F8729-5D46-50F8-4FF9-A2A5ECB7A907}"/>
              </a:ext>
            </a:extLst>
          </p:cNvPr>
          <p:cNvSpPr>
            <a:spLocks noGrp="1"/>
          </p:cNvSpPr>
          <p:nvPr>
            <p:ph type="sldNum" sz="quarter" idx="12"/>
          </p:nvPr>
        </p:nvSpPr>
        <p:spPr/>
        <p:txBody>
          <a:bodyPr/>
          <a:lstStyle/>
          <a:p>
            <a:fld id="{96EA9F5D-6647-478A-B906-64249DBDFC2A}" type="slidenum">
              <a:rPr lang="en-IN" smtClean="0"/>
              <a:t>‹#›</a:t>
            </a:fld>
            <a:endParaRPr lang="en-IN"/>
          </a:p>
        </p:txBody>
      </p:sp>
    </p:spTree>
    <p:extLst>
      <p:ext uri="{BB962C8B-B14F-4D97-AF65-F5344CB8AC3E}">
        <p14:creationId xmlns:p14="http://schemas.microsoft.com/office/powerpoint/2010/main" val="367775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741C3-1364-C79D-525F-7E7FA118CDFB}"/>
              </a:ext>
            </a:extLst>
          </p:cNvPr>
          <p:cNvSpPr>
            <a:spLocks noGrp="1"/>
          </p:cNvSpPr>
          <p:nvPr>
            <p:ph type="dt" sz="half" idx="10"/>
          </p:nvPr>
        </p:nvSpPr>
        <p:spPr/>
        <p:txBody>
          <a:bodyPr/>
          <a:lstStyle/>
          <a:p>
            <a:fld id="{C7E3106E-5E58-42F7-ABA9-945DF9C0E578}" type="datetimeFigureOut">
              <a:rPr lang="en-IN" smtClean="0"/>
              <a:t>13-05-2024</a:t>
            </a:fld>
            <a:endParaRPr lang="en-IN"/>
          </a:p>
        </p:txBody>
      </p:sp>
      <p:sp>
        <p:nvSpPr>
          <p:cNvPr id="3" name="Footer Placeholder 2">
            <a:extLst>
              <a:ext uri="{FF2B5EF4-FFF2-40B4-BE49-F238E27FC236}">
                <a16:creationId xmlns:a16="http://schemas.microsoft.com/office/drawing/2014/main" id="{A70652EC-3D4C-E889-F8FC-7F8D45C0FB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A39668-7B68-9977-8F6A-D351A5E529C5}"/>
              </a:ext>
            </a:extLst>
          </p:cNvPr>
          <p:cNvSpPr>
            <a:spLocks noGrp="1"/>
          </p:cNvSpPr>
          <p:nvPr>
            <p:ph type="sldNum" sz="quarter" idx="12"/>
          </p:nvPr>
        </p:nvSpPr>
        <p:spPr/>
        <p:txBody>
          <a:bodyPr/>
          <a:lstStyle/>
          <a:p>
            <a:fld id="{96EA9F5D-6647-478A-B906-64249DBDFC2A}" type="slidenum">
              <a:rPr lang="en-IN" smtClean="0"/>
              <a:t>‹#›</a:t>
            </a:fld>
            <a:endParaRPr lang="en-IN"/>
          </a:p>
        </p:txBody>
      </p:sp>
    </p:spTree>
    <p:extLst>
      <p:ext uri="{BB962C8B-B14F-4D97-AF65-F5344CB8AC3E}">
        <p14:creationId xmlns:p14="http://schemas.microsoft.com/office/powerpoint/2010/main" val="2603709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DF88-4372-FF20-5F52-FFF8683346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6D2110-940A-E5D7-9E24-6DBE59118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417C8F-2D40-7249-110C-9C5F1212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676DD-52C7-A2DF-3BF4-FF4FD9AC9241}"/>
              </a:ext>
            </a:extLst>
          </p:cNvPr>
          <p:cNvSpPr>
            <a:spLocks noGrp="1"/>
          </p:cNvSpPr>
          <p:nvPr>
            <p:ph type="dt" sz="half" idx="10"/>
          </p:nvPr>
        </p:nvSpPr>
        <p:spPr/>
        <p:txBody>
          <a:bodyPr/>
          <a:lstStyle/>
          <a:p>
            <a:fld id="{C7E3106E-5E58-42F7-ABA9-945DF9C0E578}" type="datetimeFigureOut">
              <a:rPr lang="en-IN" smtClean="0"/>
              <a:t>13-05-2024</a:t>
            </a:fld>
            <a:endParaRPr lang="en-IN"/>
          </a:p>
        </p:txBody>
      </p:sp>
      <p:sp>
        <p:nvSpPr>
          <p:cNvPr id="6" name="Footer Placeholder 5">
            <a:extLst>
              <a:ext uri="{FF2B5EF4-FFF2-40B4-BE49-F238E27FC236}">
                <a16:creationId xmlns:a16="http://schemas.microsoft.com/office/drawing/2014/main" id="{AD8095B1-0770-14DE-4DFD-2BBB2A9E41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5A43DE-8657-4017-2E69-3A8E8EF65007}"/>
              </a:ext>
            </a:extLst>
          </p:cNvPr>
          <p:cNvSpPr>
            <a:spLocks noGrp="1"/>
          </p:cNvSpPr>
          <p:nvPr>
            <p:ph type="sldNum" sz="quarter" idx="12"/>
          </p:nvPr>
        </p:nvSpPr>
        <p:spPr/>
        <p:txBody>
          <a:bodyPr/>
          <a:lstStyle/>
          <a:p>
            <a:fld id="{96EA9F5D-6647-478A-B906-64249DBDFC2A}" type="slidenum">
              <a:rPr lang="en-IN" smtClean="0"/>
              <a:t>‹#›</a:t>
            </a:fld>
            <a:endParaRPr lang="en-IN"/>
          </a:p>
        </p:txBody>
      </p:sp>
    </p:spTree>
    <p:extLst>
      <p:ext uri="{BB962C8B-B14F-4D97-AF65-F5344CB8AC3E}">
        <p14:creationId xmlns:p14="http://schemas.microsoft.com/office/powerpoint/2010/main" val="324467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7197-1A78-FCD2-FA60-6045068C8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5F170F-DC64-AA43-8AD4-F93DEEBB2D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4AF392-ECC7-8A69-2A14-D703F0067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04C0E-BF20-1F2F-8289-FF368D2152BE}"/>
              </a:ext>
            </a:extLst>
          </p:cNvPr>
          <p:cNvSpPr>
            <a:spLocks noGrp="1"/>
          </p:cNvSpPr>
          <p:nvPr>
            <p:ph type="dt" sz="half" idx="10"/>
          </p:nvPr>
        </p:nvSpPr>
        <p:spPr/>
        <p:txBody>
          <a:bodyPr/>
          <a:lstStyle/>
          <a:p>
            <a:fld id="{C7E3106E-5E58-42F7-ABA9-945DF9C0E578}" type="datetimeFigureOut">
              <a:rPr lang="en-IN" smtClean="0"/>
              <a:t>13-05-2024</a:t>
            </a:fld>
            <a:endParaRPr lang="en-IN"/>
          </a:p>
        </p:txBody>
      </p:sp>
      <p:sp>
        <p:nvSpPr>
          <p:cNvPr id="6" name="Footer Placeholder 5">
            <a:extLst>
              <a:ext uri="{FF2B5EF4-FFF2-40B4-BE49-F238E27FC236}">
                <a16:creationId xmlns:a16="http://schemas.microsoft.com/office/drawing/2014/main" id="{AD1A108B-F721-834D-3FCE-079021B8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F6490B-9500-2AA1-5071-7FA62D1A5A4B}"/>
              </a:ext>
            </a:extLst>
          </p:cNvPr>
          <p:cNvSpPr>
            <a:spLocks noGrp="1"/>
          </p:cNvSpPr>
          <p:nvPr>
            <p:ph type="sldNum" sz="quarter" idx="12"/>
          </p:nvPr>
        </p:nvSpPr>
        <p:spPr/>
        <p:txBody>
          <a:bodyPr/>
          <a:lstStyle/>
          <a:p>
            <a:fld id="{96EA9F5D-6647-478A-B906-64249DBDFC2A}" type="slidenum">
              <a:rPr lang="en-IN" smtClean="0"/>
              <a:t>‹#›</a:t>
            </a:fld>
            <a:endParaRPr lang="en-IN"/>
          </a:p>
        </p:txBody>
      </p:sp>
    </p:spTree>
    <p:extLst>
      <p:ext uri="{BB962C8B-B14F-4D97-AF65-F5344CB8AC3E}">
        <p14:creationId xmlns:p14="http://schemas.microsoft.com/office/powerpoint/2010/main" val="197821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C951CD-88EC-9529-0BEF-107650FBAD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9CF0C0-160F-180B-D65A-51BE2159E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98FFBE-1D79-C701-2007-44A0AFCC9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E3106E-5E58-42F7-ABA9-945DF9C0E578}" type="datetimeFigureOut">
              <a:rPr lang="en-IN" smtClean="0"/>
              <a:t>13-05-2024</a:t>
            </a:fld>
            <a:endParaRPr lang="en-IN"/>
          </a:p>
        </p:txBody>
      </p:sp>
      <p:sp>
        <p:nvSpPr>
          <p:cNvPr id="5" name="Footer Placeholder 4">
            <a:extLst>
              <a:ext uri="{FF2B5EF4-FFF2-40B4-BE49-F238E27FC236}">
                <a16:creationId xmlns:a16="http://schemas.microsoft.com/office/drawing/2014/main" id="{B15EC069-37A5-CBEC-63BE-D86E1EBED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2394F14-220B-3435-4593-3EF636BDA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EA9F5D-6647-478A-B906-64249DBDFC2A}" type="slidenum">
              <a:rPr lang="en-IN" smtClean="0"/>
              <a:t>‹#›</a:t>
            </a:fld>
            <a:endParaRPr lang="en-IN"/>
          </a:p>
        </p:txBody>
      </p:sp>
    </p:spTree>
    <p:extLst>
      <p:ext uri="{BB962C8B-B14F-4D97-AF65-F5344CB8AC3E}">
        <p14:creationId xmlns:p14="http://schemas.microsoft.com/office/powerpoint/2010/main" val="2161423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lculator, pen, compass, money and a paper with graphs printed on it">
            <a:extLst>
              <a:ext uri="{FF2B5EF4-FFF2-40B4-BE49-F238E27FC236}">
                <a16:creationId xmlns:a16="http://schemas.microsoft.com/office/drawing/2014/main" id="{9550E5D5-35FC-4181-54D3-EAA9B45A7B12}"/>
              </a:ext>
            </a:extLst>
          </p:cNvPr>
          <p:cNvPicPr>
            <a:picLocks noChangeAspect="1"/>
          </p:cNvPicPr>
          <p:nvPr/>
        </p:nvPicPr>
        <p:blipFill rotWithShape="1">
          <a:blip r:embed="rId2"/>
          <a:srcRect b="6639"/>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3194D-7D2B-1A19-49FD-25BF05C5CE75}"/>
              </a:ext>
            </a:extLst>
          </p:cNvPr>
          <p:cNvSpPr>
            <a:spLocks noGrp="1"/>
          </p:cNvSpPr>
          <p:nvPr>
            <p:ph type="title"/>
          </p:nvPr>
        </p:nvSpPr>
        <p:spPr>
          <a:xfrm>
            <a:off x="1097280" y="325550"/>
            <a:ext cx="10058400" cy="4893722"/>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7200" dirty="0">
                <a:solidFill>
                  <a:srgbClr val="FFFFFF"/>
                </a:solidFill>
              </a:rPr>
              <a:t>Schuster Payment Analysis</a:t>
            </a:r>
          </a:p>
        </p:txBody>
      </p:sp>
    </p:spTree>
    <p:extLst>
      <p:ext uri="{BB962C8B-B14F-4D97-AF65-F5344CB8AC3E}">
        <p14:creationId xmlns:p14="http://schemas.microsoft.com/office/powerpoint/2010/main" val="420653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DA3F1-8043-D34B-EAFD-51902E2AC99A}"/>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Exploratory Data Analysis (EDA)</a:t>
            </a:r>
          </a:p>
        </p:txBody>
      </p:sp>
      <p:sp>
        <p:nvSpPr>
          <p:cNvPr id="5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10888F2-6A2C-C1F8-DFA5-24FD357E6D33}"/>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85750" algn="l">
              <a:buFont typeface="Arial" panose="020B0604020202020204" pitchFamily="34" charset="0"/>
              <a:buChar char="•"/>
            </a:pPr>
            <a:r>
              <a:rPr lang="en-IN" sz="1400" b="1" i="0" dirty="0">
                <a:effectLst/>
                <a:highlight>
                  <a:srgbClr val="FFFFFF"/>
                </a:highlight>
              </a:rPr>
              <a:t>RECEIPT_METHOD:</a:t>
            </a:r>
          </a:p>
          <a:p>
            <a:pPr algn="l"/>
            <a:r>
              <a:rPr lang="en-IN" sz="1400" b="0" i="0" dirty="0">
                <a:effectLst/>
                <a:highlight>
                  <a:srgbClr val="FFFFFF"/>
                </a:highlight>
              </a:rPr>
              <a:t>The method of receipt seems to show some variation in payment timeliness. Certain methods might be more conducive to on-time payments, potentially due to the efficiency or ease of processing.</a:t>
            </a:r>
          </a:p>
          <a:p>
            <a:pPr marL="285750" indent="-285750" algn="l">
              <a:buFont typeface="Arial" panose="020B0604020202020204" pitchFamily="34" charset="0"/>
              <a:buChar char="•"/>
            </a:pPr>
            <a:endParaRPr lang="en-IN" sz="1400" b="0" i="0" dirty="0">
              <a:effectLst/>
              <a:highlight>
                <a:srgbClr val="FFFFFF"/>
              </a:highlight>
            </a:endParaRPr>
          </a:p>
          <a:p>
            <a:pPr marL="285750" indent="-285750" algn="l">
              <a:buFont typeface="Arial" panose="020B0604020202020204" pitchFamily="34" charset="0"/>
              <a:buChar char="•"/>
            </a:pPr>
            <a:r>
              <a:rPr lang="en-IN" sz="1400" b="1" i="0" dirty="0">
                <a:effectLst/>
                <a:highlight>
                  <a:srgbClr val="FFFFFF"/>
                </a:highlight>
              </a:rPr>
              <a:t>CURRENCY_CODE:</a:t>
            </a:r>
          </a:p>
          <a:p>
            <a:pPr algn="l"/>
            <a:r>
              <a:rPr lang="en-IN" sz="1400" b="0" i="0" dirty="0">
                <a:effectLst/>
                <a:highlight>
                  <a:srgbClr val="FFFFFF"/>
                </a:highlight>
              </a:rPr>
              <a:t>Payment timeliness also appears to vary with the currency, which could reflect differences in banking processes or economic factors specific to regions using different currencies.</a:t>
            </a:r>
          </a:p>
        </p:txBody>
      </p:sp>
      <p:pic>
        <p:nvPicPr>
          <p:cNvPr id="5" name="Picture 4" descr="A blue and orange bar graph&#10;&#10;Description automatically generated">
            <a:extLst>
              <a:ext uri="{FF2B5EF4-FFF2-40B4-BE49-F238E27FC236}">
                <a16:creationId xmlns:a16="http://schemas.microsoft.com/office/drawing/2014/main" id="{B5B06085-DEB6-E312-F958-641D64760B9B}"/>
              </a:ext>
            </a:extLst>
          </p:cNvPr>
          <p:cNvPicPr>
            <a:picLocks noChangeAspect="1"/>
          </p:cNvPicPr>
          <p:nvPr/>
        </p:nvPicPr>
        <p:blipFill>
          <a:blip r:embed="rId2"/>
          <a:stretch>
            <a:fillRect/>
          </a:stretch>
        </p:blipFill>
        <p:spPr>
          <a:xfrm>
            <a:off x="4654296" y="1746219"/>
            <a:ext cx="6903720" cy="3365562"/>
          </a:xfrm>
          <a:prstGeom prst="rect">
            <a:avLst/>
          </a:prstGeom>
        </p:spPr>
      </p:pic>
    </p:spTree>
    <p:extLst>
      <p:ext uri="{BB962C8B-B14F-4D97-AF65-F5344CB8AC3E}">
        <p14:creationId xmlns:p14="http://schemas.microsoft.com/office/powerpoint/2010/main" val="2669519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DA3F1-8043-D34B-EAFD-51902E2AC99A}"/>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Exploratory Data Analysis (EDA)</a:t>
            </a:r>
          </a:p>
        </p:txBody>
      </p:sp>
      <p:sp>
        <p:nvSpPr>
          <p:cNvPr id="5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10888F2-6A2C-C1F8-DFA5-24FD357E6D33}"/>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85750" algn="l">
              <a:buFont typeface="Arial" panose="020B0604020202020204" pitchFamily="34" charset="0"/>
              <a:buChar char="•"/>
            </a:pPr>
            <a:r>
              <a:rPr lang="en-IN" sz="1400" b="1" i="0" dirty="0">
                <a:effectLst/>
                <a:highlight>
                  <a:srgbClr val="FFFFFF"/>
                </a:highlight>
              </a:rPr>
              <a:t>INVOICE_CLASS:</a:t>
            </a:r>
          </a:p>
          <a:p>
            <a:pPr marL="285750" indent="-285750" algn="just">
              <a:buFont typeface="Arial" panose="020B0604020202020204" pitchFamily="34" charset="0"/>
              <a:buChar char="•"/>
            </a:pPr>
            <a:r>
              <a:rPr lang="en-IN" sz="1400" i="0" dirty="0">
                <a:effectLst/>
                <a:highlight>
                  <a:srgbClr val="FFFFFF"/>
                </a:highlight>
              </a:rPr>
              <a:t>Different classes of invoices show distinct patterns in their payment statuses, suggesting that the nature of the invoice (like goods, services, etc.) impacts payment behaviour.</a:t>
            </a:r>
          </a:p>
          <a:p>
            <a:pPr marL="285750" indent="-285750" algn="l">
              <a:buFont typeface="Arial" panose="020B0604020202020204" pitchFamily="34" charset="0"/>
              <a:buChar char="•"/>
            </a:pPr>
            <a:endParaRPr lang="en-IN" sz="1400" b="1" i="0" dirty="0">
              <a:effectLst/>
              <a:highlight>
                <a:srgbClr val="FFFFFF"/>
              </a:highlight>
            </a:endParaRPr>
          </a:p>
          <a:p>
            <a:pPr marL="285750" indent="-285750" algn="l">
              <a:buFont typeface="Arial" panose="020B0604020202020204" pitchFamily="34" charset="0"/>
              <a:buChar char="•"/>
            </a:pPr>
            <a:r>
              <a:rPr lang="en-IN" sz="1400" b="1" i="0" dirty="0">
                <a:effectLst/>
                <a:highlight>
                  <a:srgbClr val="FFFFFF"/>
                </a:highlight>
              </a:rPr>
              <a:t>INVOICE_TYPE:</a:t>
            </a:r>
          </a:p>
          <a:p>
            <a:pPr marL="285750" indent="-285750" algn="just">
              <a:buFont typeface="Arial" panose="020B0604020202020204" pitchFamily="34" charset="0"/>
              <a:buChar char="•"/>
            </a:pPr>
            <a:r>
              <a:rPr lang="en-IN" sz="1400" i="0" dirty="0">
                <a:effectLst/>
                <a:highlight>
                  <a:srgbClr val="FFFFFF"/>
                </a:highlight>
              </a:rPr>
              <a:t>Similarly, the type of invoice influences whether payments are made on time or are delayed, highlighting the importance of the transaction context.</a:t>
            </a:r>
          </a:p>
        </p:txBody>
      </p:sp>
      <p:pic>
        <p:nvPicPr>
          <p:cNvPr id="3" name="Picture 2" descr="A blue and orange bar graph&#10;&#10;Description automatically generated">
            <a:extLst>
              <a:ext uri="{FF2B5EF4-FFF2-40B4-BE49-F238E27FC236}">
                <a16:creationId xmlns:a16="http://schemas.microsoft.com/office/drawing/2014/main" id="{B5B06085-DEB6-E312-F958-641D64760B9B}"/>
              </a:ext>
            </a:extLst>
          </p:cNvPr>
          <p:cNvPicPr>
            <a:picLocks noChangeAspect="1"/>
          </p:cNvPicPr>
          <p:nvPr/>
        </p:nvPicPr>
        <p:blipFill>
          <a:blip r:embed="rId2"/>
          <a:stretch>
            <a:fillRect/>
          </a:stretch>
        </p:blipFill>
        <p:spPr>
          <a:xfrm>
            <a:off x="4841769" y="1840286"/>
            <a:ext cx="6903720" cy="3365562"/>
          </a:xfrm>
          <a:prstGeom prst="rect">
            <a:avLst/>
          </a:prstGeom>
        </p:spPr>
      </p:pic>
    </p:spTree>
    <p:extLst>
      <p:ext uri="{BB962C8B-B14F-4D97-AF65-F5344CB8AC3E}">
        <p14:creationId xmlns:p14="http://schemas.microsoft.com/office/powerpoint/2010/main" val="294033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DA3F1-8043-D34B-EAFD-51902E2AC99A}"/>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Exploratory Data Analysis (EDA)</a:t>
            </a:r>
          </a:p>
        </p:txBody>
      </p:sp>
      <p:sp>
        <p:nvSpPr>
          <p:cNvPr id="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10888F2-6A2C-C1F8-DFA5-24FD357E6D33}"/>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85750" algn="l">
              <a:buFont typeface="Arial" panose="020B0604020202020204" pitchFamily="34" charset="0"/>
              <a:buChar char="•"/>
            </a:pPr>
            <a:r>
              <a:rPr lang="en-US" sz="1500" i="0" dirty="0">
                <a:effectLst/>
                <a:highlight>
                  <a:srgbClr val="FFFFFF"/>
                </a:highlight>
              </a:rPr>
              <a:t>I</a:t>
            </a:r>
            <a:r>
              <a:rPr lang="en-IN" sz="1600" i="0" dirty="0">
                <a:effectLst/>
                <a:highlight>
                  <a:srgbClr val="FFFFFF"/>
                </a:highlight>
                <a:latin typeface="system-ui"/>
              </a:rPr>
              <a:t>VAVA Corp has the highest % of Delayed payments among the top 15 customers with </a:t>
            </a:r>
            <a:r>
              <a:rPr lang="en-IN" sz="1600" i="0" dirty="0" err="1">
                <a:effectLst/>
                <a:highlight>
                  <a:srgbClr val="FFFFFF"/>
                </a:highlight>
                <a:latin typeface="system-ui"/>
              </a:rPr>
              <a:t>dealyed</a:t>
            </a:r>
            <a:r>
              <a:rPr lang="en-IN" sz="1600" i="0" dirty="0">
                <a:effectLst/>
                <a:highlight>
                  <a:srgbClr val="FFFFFF"/>
                </a:highlight>
                <a:latin typeface="system-ui"/>
              </a:rPr>
              <a:t> payments.</a:t>
            </a:r>
          </a:p>
          <a:p>
            <a:pPr algn="l"/>
            <a:endParaRPr lang="en-IN" sz="1600" b="1" i="0" dirty="0">
              <a:effectLst/>
              <a:highlight>
                <a:srgbClr val="FFFFFF"/>
              </a:highlight>
              <a:latin typeface="system-ui"/>
            </a:endParaRPr>
          </a:p>
          <a:p>
            <a:pPr marL="285750" indent="-285750" algn="l">
              <a:buFont typeface="Arial" panose="020B0604020202020204" pitchFamily="34" charset="0"/>
              <a:buChar char="•"/>
            </a:pPr>
            <a:r>
              <a:rPr lang="en-IN" sz="1600" i="0" dirty="0">
                <a:effectLst/>
                <a:highlight>
                  <a:srgbClr val="FFFFFF"/>
                </a:highlight>
                <a:latin typeface="system-ui"/>
              </a:rPr>
              <a:t>CGR Group is the lowest % among the top 15 customers with </a:t>
            </a:r>
            <a:r>
              <a:rPr lang="en-IN" sz="1600" i="0" dirty="0" err="1">
                <a:effectLst/>
                <a:highlight>
                  <a:srgbClr val="FFFFFF"/>
                </a:highlight>
                <a:latin typeface="system-ui"/>
              </a:rPr>
              <a:t>dealyed</a:t>
            </a:r>
            <a:r>
              <a:rPr lang="en-IN" sz="1600" i="0" dirty="0">
                <a:effectLst/>
                <a:highlight>
                  <a:srgbClr val="FFFFFF"/>
                </a:highlight>
                <a:latin typeface="system-ui"/>
              </a:rPr>
              <a:t> payments.</a:t>
            </a:r>
          </a:p>
        </p:txBody>
      </p:sp>
      <p:pic>
        <p:nvPicPr>
          <p:cNvPr id="5" name="Picture 4" descr="A bar chart with numbers and percentages&#10;&#10;Description automatically generated">
            <a:extLst>
              <a:ext uri="{FF2B5EF4-FFF2-40B4-BE49-F238E27FC236}">
                <a16:creationId xmlns:a16="http://schemas.microsoft.com/office/drawing/2014/main" id="{D3CA9062-3223-FBDC-897B-88A577382A3E}"/>
              </a:ext>
            </a:extLst>
          </p:cNvPr>
          <p:cNvPicPr>
            <a:picLocks noChangeAspect="1"/>
          </p:cNvPicPr>
          <p:nvPr/>
        </p:nvPicPr>
        <p:blipFill>
          <a:blip r:embed="rId2"/>
          <a:stretch>
            <a:fillRect/>
          </a:stretch>
        </p:blipFill>
        <p:spPr>
          <a:xfrm>
            <a:off x="4654296" y="1038587"/>
            <a:ext cx="6903720" cy="4780825"/>
          </a:xfrm>
          <a:prstGeom prst="rect">
            <a:avLst/>
          </a:prstGeom>
        </p:spPr>
      </p:pic>
    </p:spTree>
    <p:extLst>
      <p:ext uri="{BB962C8B-B14F-4D97-AF65-F5344CB8AC3E}">
        <p14:creationId xmlns:p14="http://schemas.microsoft.com/office/powerpoint/2010/main" val="273220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8BFA780-D65B-253E-A5BF-BA50CFC1390E}"/>
              </a:ext>
            </a:extLst>
          </p:cNvPr>
          <p:cNvPicPr>
            <a:picLocks noChangeAspect="1"/>
          </p:cNvPicPr>
          <p:nvPr/>
        </p:nvPicPr>
        <p:blipFill rotWithShape="1">
          <a:blip r:embed="rId2"/>
          <a:srcRect r="2358"/>
          <a:stretch/>
        </p:blipFill>
        <p:spPr>
          <a:xfrm>
            <a:off x="2522356" y="10"/>
            <a:ext cx="9669642" cy="6857990"/>
          </a:xfrm>
          <a:prstGeom prst="rect">
            <a:avLst/>
          </a:prstGeom>
        </p:spPr>
      </p:pic>
      <p:sp>
        <p:nvSpPr>
          <p:cNvPr id="71" name="Rectangle 7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CDA3F1-8043-D34B-EAFD-51902E2AC99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Exploratory Data Analysis (EDA)</a:t>
            </a:r>
          </a:p>
        </p:txBody>
      </p:sp>
      <p:sp>
        <p:nvSpPr>
          <p:cNvPr id="8" name="TextBox 7">
            <a:extLst>
              <a:ext uri="{FF2B5EF4-FFF2-40B4-BE49-F238E27FC236}">
                <a16:creationId xmlns:a16="http://schemas.microsoft.com/office/drawing/2014/main" id="{710888F2-6A2C-C1F8-DFA5-24FD357E6D33}"/>
              </a:ext>
            </a:extLst>
          </p:cNvPr>
          <p:cNvSpPr txBox="1"/>
          <p:nvPr/>
        </p:nvSpPr>
        <p:spPr>
          <a:xfrm>
            <a:off x="83820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1" i="0">
              <a:effectLst/>
              <a:highlight>
                <a:srgbClr val="FFFFFF"/>
              </a:highlight>
            </a:endParaRPr>
          </a:p>
          <a:p>
            <a:pPr marL="285750" indent="-228600">
              <a:lnSpc>
                <a:spcPct val="90000"/>
              </a:lnSpc>
              <a:spcAft>
                <a:spcPts val="600"/>
              </a:spcAft>
              <a:buFont typeface="Arial" panose="020B0604020202020204" pitchFamily="34" charset="0"/>
              <a:buChar char="•"/>
            </a:pPr>
            <a:r>
              <a:rPr lang="en-US" sz="2000">
                <a:highlight>
                  <a:srgbClr val="FFFFFF"/>
                </a:highlight>
              </a:rPr>
              <a:t>It is observed for the Top 10 customers with late payments – there is no consistent pattern of delay as group.</a:t>
            </a:r>
          </a:p>
        </p:txBody>
      </p:sp>
    </p:spTree>
    <p:extLst>
      <p:ext uri="{BB962C8B-B14F-4D97-AF65-F5344CB8AC3E}">
        <p14:creationId xmlns:p14="http://schemas.microsoft.com/office/powerpoint/2010/main" val="287740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92C0364-2758-FC68-D93F-3320CDC7D788}"/>
              </a:ext>
            </a:extLst>
          </p:cNvPr>
          <p:cNvPicPr>
            <a:picLocks noChangeAspect="1"/>
          </p:cNvPicPr>
          <p:nvPr/>
        </p:nvPicPr>
        <p:blipFill rotWithShape="1">
          <a:blip r:embed="rId2"/>
          <a:srcRect r="4120" b="-1"/>
          <a:stretch/>
        </p:blipFill>
        <p:spPr>
          <a:xfrm>
            <a:off x="1" y="10"/>
            <a:ext cx="9669642" cy="6857990"/>
          </a:xfrm>
          <a:prstGeom prst="rect">
            <a:avLst/>
          </a:prstGeom>
        </p:spPr>
      </p:pic>
      <p:sp>
        <p:nvSpPr>
          <p:cNvPr id="60" name="Rectangle 5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CDA3F1-8043-D34B-EAFD-51902E2AC99A}"/>
              </a:ext>
            </a:extLst>
          </p:cNvPr>
          <p:cNvSpPr>
            <a:spLocks noGrp="1"/>
          </p:cNvSpPr>
          <p:nvPr>
            <p:ph type="title"/>
          </p:nvPr>
        </p:nvSpPr>
        <p:spPr>
          <a:xfrm>
            <a:off x="8256983" y="334303"/>
            <a:ext cx="3822189" cy="1899912"/>
          </a:xfrm>
        </p:spPr>
        <p:txBody>
          <a:bodyPr vert="horz" lIns="91440" tIns="45720" rIns="91440" bIns="45720" rtlCol="0" anchor="ctr">
            <a:normAutofit/>
          </a:bodyPr>
          <a:lstStyle/>
          <a:p>
            <a:r>
              <a:rPr lang="en-US" sz="4000" dirty="0"/>
              <a:t>Exploratory Data Analysis (EDA)</a:t>
            </a:r>
          </a:p>
        </p:txBody>
      </p:sp>
      <p:sp>
        <p:nvSpPr>
          <p:cNvPr id="8" name="TextBox 7">
            <a:extLst>
              <a:ext uri="{FF2B5EF4-FFF2-40B4-BE49-F238E27FC236}">
                <a16:creationId xmlns:a16="http://schemas.microsoft.com/office/drawing/2014/main" id="{710888F2-6A2C-C1F8-DFA5-24FD357E6D33}"/>
              </a:ext>
            </a:extLst>
          </p:cNvPr>
          <p:cNvSpPr txBox="1"/>
          <p:nvPr/>
        </p:nvSpPr>
        <p:spPr>
          <a:xfrm>
            <a:off x="7949186" y="2012961"/>
            <a:ext cx="4020207" cy="3742762"/>
          </a:xfrm>
          <a:prstGeom prst="rect">
            <a:avLst/>
          </a:prstGeom>
        </p:spPr>
        <p:txBody>
          <a:bodyPr vert="horz" lIns="91440" tIns="45720" rIns="91440" bIns="45720" rtlCol="0">
            <a:normAutofit fontScale="77500" lnSpcReduction="20000"/>
          </a:bodyPr>
          <a:lstStyle/>
          <a:p>
            <a:pPr marL="285750" indent="-285750" algn="l">
              <a:buFont typeface="Arial" panose="020B0604020202020204" pitchFamily="34" charset="0"/>
              <a:buChar char="•"/>
            </a:pPr>
            <a:r>
              <a:rPr lang="en-IN" sz="1400" b="1" dirty="0">
                <a:highlight>
                  <a:srgbClr val="FFFFFF"/>
                </a:highlight>
              </a:rPr>
              <a:t>Average Proportion of Late Payments:</a:t>
            </a:r>
          </a:p>
          <a:p>
            <a:pPr algn="just"/>
            <a:endParaRPr lang="en-IN" sz="1400" b="1" dirty="0">
              <a:highlight>
                <a:srgbClr val="FFFFFF"/>
              </a:highlight>
            </a:endParaRPr>
          </a:p>
          <a:p>
            <a:pPr lvl="1" algn="just"/>
            <a:r>
              <a:rPr lang="en-IN" sz="1400" dirty="0">
                <a:highlight>
                  <a:srgbClr val="FFFFFF"/>
                </a:highlight>
              </a:rPr>
              <a:t>Late Payments (Red Bars): There is noticeable seasonality in late payments based on Invoice Creation Date. Certain months show higher averages of late payments, potentially indicating when billing practices or financial pressures affect payment behaviours.</a:t>
            </a:r>
          </a:p>
          <a:p>
            <a:pPr lvl="1" algn="just"/>
            <a:endParaRPr lang="en-IN" sz="1400" dirty="0">
              <a:highlight>
                <a:srgbClr val="FFFFFF"/>
              </a:highlight>
            </a:endParaRPr>
          </a:p>
          <a:p>
            <a:pPr marL="285750" indent="-285750" algn="just">
              <a:buFont typeface="Arial" panose="020B0604020202020204" pitchFamily="34" charset="0"/>
              <a:buChar char="•"/>
            </a:pPr>
            <a:r>
              <a:rPr lang="en-IN" sz="1400" b="1" dirty="0">
                <a:highlight>
                  <a:srgbClr val="FFFFFF"/>
                </a:highlight>
              </a:rPr>
              <a:t>Average Transaction Volume:</a:t>
            </a:r>
          </a:p>
          <a:p>
            <a:pPr algn="just"/>
            <a:endParaRPr lang="en-IN" sz="1400" b="1" dirty="0">
              <a:highlight>
                <a:srgbClr val="FFFFFF"/>
              </a:highlight>
            </a:endParaRPr>
          </a:p>
          <a:p>
            <a:pPr lvl="1" algn="just"/>
            <a:r>
              <a:rPr lang="en-IN" sz="1400" dirty="0">
                <a:highlight>
                  <a:srgbClr val="FFFFFF"/>
                </a:highlight>
              </a:rPr>
              <a:t>Transaction Count (Blue Line): The pattern of transaction volumes also shows seasonal fluctuations, which might relate to business cycles, sales initiatives, or financial reporting periods.</a:t>
            </a:r>
          </a:p>
          <a:p>
            <a:pPr lvl="1" algn="just"/>
            <a:endParaRPr lang="en-IN" sz="1400" dirty="0">
              <a:highlight>
                <a:srgbClr val="FFFFFF"/>
              </a:highlight>
            </a:endParaRPr>
          </a:p>
          <a:p>
            <a:pPr marL="285750" indent="-285750" algn="just">
              <a:buFont typeface="Arial" panose="020B0604020202020204" pitchFamily="34" charset="0"/>
              <a:buChar char="•"/>
            </a:pPr>
            <a:r>
              <a:rPr lang="en-IN" sz="1400" b="1" dirty="0">
                <a:highlight>
                  <a:srgbClr val="FFFFFF"/>
                </a:highlight>
              </a:rPr>
              <a:t>Key Observations:</a:t>
            </a:r>
          </a:p>
          <a:p>
            <a:pPr algn="just"/>
            <a:endParaRPr lang="en-IN" sz="1400" b="1" dirty="0">
              <a:highlight>
                <a:srgbClr val="FFFFFF"/>
              </a:highlight>
            </a:endParaRPr>
          </a:p>
          <a:p>
            <a:pPr lvl="1" algn="just"/>
            <a:r>
              <a:rPr lang="en-IN" sz="1400" dirty="0">
                <a:highlight>
                  <a:srgbClr val="FFFFFF"/>
                </a:highlight>
              </a:rPr>
              <a:t>Alignment with Business Cycles: </a:t>
            </a:r>
          </a:p>
          <a:p>
            <a:pPr lvl="1" algn="just"/>
            <a:r>
              <a:rPr lang="en-IN" sz="1400" dirty="0">
                <a:highlight>
                  <a:srgbClr val="FFFFFF"/>
                </a:highlight>
              </a:rPr>
              <a:t>The peaks in late payments might align with typical business cycles, such as end-of-quarter financial periods or seasonal sales, impacting the invoice creation practices. </a:t>
            </a:r>
          </a:p>
          <a:p>
            <a:pPr lvl="1" algn="just"/>
            <a:endParaRPr lang="en-IN" sz="1400" dirty="0">
              <a:highlight>
                <a:srgbClr val="FFFFFF"/>
              </a:highlight>
            </a:endParaRPr>
          </a:p>
          <a:p>
            <a:pPr lvl="1" algn="just"/>
            <a:r>
              <a:rPr lang="en-IN" sz="1400" dirty="0">
                <a:highlight>
                  <a:srgbClr val="FFFFFF"/>
                </a:highlight>
              </a:rPr>
              <a:t>Cyclical Transaction Volumes: </a:t>
            </a:r>
          </a:p>
          <a:p>
            <a:pPr lvl="1" algn="just"/>
            <a:r>
              <a:rPr lang="en-IN" sz="1400" dirty="0">
                <a:highlight>
                  <a:srgbClr val="FFFFFF"/>
                </a:highlight>
              </a:rPr>
              <a:t>Transaction volumes vary across the year, suggesting strategic business activities like promotions or contract renewals often occur in specific months.</a:t>
            </a:r>
          </a:p>
        </p:txBody>
      </p:sp>
    </p:spTree>
    <p:extLst>
      <p:ext uri="{BB962C8B-B14F-4D97-AF65-F5344CB8AC3E}">
        <p14:creationId xmlns:p14="http://schemas.microsoft.com/office/powerpoint/2010/main" val="254947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A016CB47-C4D4-4332-9ED0-DBB916252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DA3F1-8043-D34B-EAFD-51902E2AC99A}"/>
              </a:ext>
            </a:extLst>
          </p:cNvPr>
          <p:cNvSpPr>
            <a:spLocks noGrp="1"/>
          </p:cNvSpPr>
          <p:nvPr>
            <p:ph type="title"/>
          </p:nvPr>
        </p:nvSpPr>
        <p:spPr>
          <a:xfrm>
            <a:off x="532015" y="3930305"/>
            <a:ext cx="3861960" cy="2437244"/>
          </a:xfrm>
        </p:spPr>
        <p:txBody>
          <a:bodyPr vert="horz" lIns="91440" tIns="45720" rIns="91440" bIns="45720" rtlCol="0" anchor="ctr">
            <a:normAutofit/>
          </a:bodyPr>
          <a:lstStyle/>
          <a:p>
            <a:r>
              <a:rPr lang="en-US" sz="3600"/>
              <a:t>Exploratory Data Analysis (EDA)</a:t>
            </a:r>
          </a:p>
        </p:txBody>
      </p:sp>
      <p:sp>
        <p:nvSpPr>
          <p:cNvPr id="64" name="Rectangle 6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A316104-2EF6-FD08-1980-3BC27B991EBB}"/>
              </a:ext>
            </a:extLst>
          </p:cNvPr>
          <p:cNvPicPr>
            <a:picLocks noChangeAspect="1"/>
          </p:cNvPicPr>
          <p:nvPr/>
        </p:nvPicPr>
        <p:blipFill>
          <a:blip r:embed="rId2"/>
          <a:stretch>
            <a:fillRect/>
          </a:stretch>
        </p:blipFill>
        <p:spPr>
          <a:xfrm>
            <a:off x="838200" y="764368"/>
            <a:ext cx="3335789" cy="2051510"/>
          </a:xfrm>
          <a:prstGeom prst="rect">
            <a:avLst/>
          </a:prstGeom>
        </p:spPr>
      </p:pic>
      <p:pic>
        <p:nvPicPr>
          <p:cNvPr id="10" name="Picture 9">
            <a:extLst>
              <a:ext uri="{FF2B5EF4-FFF2-40B4-BE49-F238E27FC236}">
                <a16:creationId xmlns:a16="http://schemas.microsoft.com/office/drawing/2014/main" id="{7BA4D809-162E-94E9-801E-8480A9730E42}"/>
              </a:ext>
            </a:extLst>
          </p:cNvPr>
          <p:cNvPicPr>
            <a:picLocks noChangeAspect="1"/>
          </p:cNvPicPr>
          <p:nvPr/>
        </p:nvPicPr>
        <p:blipFill>
          <a:blip r:embed="rId3"/>
          <a:stretch>
            <a:fillRect/>
          </a:stretch>
        </p:blipFill>
        <p:spPr>
          <a:xfrm>
            <a:off x="4466396" y="943370"/>
            <a:ext cx="3336953" cy="1693503"/>
          </a:xfrm>
          <a:prstGeom prst="rect">
            <a:avLst/>
          </a:prstGeom>
        </p:spPr>
      </p:pic>
      <p:pic>
        <p:nvPicPr>
          <p:cNvPr id="7" name="Picture 6">
            <a:extLst>
              <a:ext uri="{FF2B5EF4-FFF2-40B4-BE49-F238E27FC236}">
                <a16:creationId xmlns:a16="http://schemas.microsoft.com/office/drawing/2014/main" id="{BE452D15-8EEA-CD38-AF5A-090C46C46637}"/>
              </a:ext>
            </a:extLst>
          </p:cNvPr>
          <p:cNvPicPr>
            <a:picLocks noChangeAspect="1"/>
          </p:cNvPicPr>
          <p:nvPr/>
        </p:nvPicPr>
        <p:blipFill rotWithShape="1">
          <a:blip r:embed="rId4"/>
          <a:srcRect l="4529" r="4777"/>
          <a:stretch/>
        </p:blipFill>
        <p:spPr>
          <a:xfrm>
            <a:off x="8095756" y="893280"/>
            <a:ext cx="3336953" cy="1793684"/>
          </a:xfrm>
          <a:prstGeom prst="rect">
            <a:avLst/>
          </a:prstGeom>
        </p:spPr>
      </p:pic>
      <p:sp>
        <p:nvSpPr>
          <p:cNvPr id="68" name="Rectangle 6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10888F2-6A2C-C1F8-DFA5-24FD357E6D33}"/>
              </a:ext>
            </a:extLst>
          </p:cNvPr>
          <p:cNvSpPr txBox="1"/>
          <p:nvPr/>
        </p:nvSpPr>
        <p:spPr>
          <a:xfrm>
            <a:off x="5162719" y="3930305"/>
            <a:ext cx="6586915" cy="243724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highlight>
                  <a:srgbClr val="FFFFFF"/>
                </a:highlight>
              </a:rPr>
              <a:t>Customers are categorized into 4 Clusters as per their Average Payment Time and SD of Payment Time</a:t>
            </a:r>
          </a:p>
          <a:p>
            <a:pPr indent="-228600">
              <a:lnSpc>
                <a:spcPct val="90000"/>
              </a:lnSpc>
              <a:spcAft>
                <a:spcPts val="600"/>
              </a:spcAft>
              <a:buFont typeface="Arial" panose="020B0604020202020204" pitchFamily="34" charset="0"/>
              <a:buChar char="•"/>
            </a:pPr>
            <a:endParaRPr lang="en-US" sz="2000" i="0" dirty="0">
              <a:effectLst/>
              <a:highlight>
                <a:srgbClr val="FFFFFF"/>
              </a:highlight>
            </a:endParaRPr>
          </a:p>
          <a:p>
            <a:pPr marL="285750" indent="-228600">
              <a:lnSpc>
                <a:spcPct val="90000"/>
              </a:lnSpc>
              <a:spcAft>
                <a:spcPts val="600"/>
              </a:spcAft>
              <a:buFont typeface="Arial" panose="020B0604020202020204" pitchFamily="34" charset="0"/>
              <a:buChar char="•"/>
            </a:pPr>
            <a:r>
              <a:rPr lang="en-US" sz="2000" dirty="0">
                <a:highlight>
                  <a:srgbClr val="FFFFFF"/>
                </a:highlight>
              </a:rPr>
              <a:t>Majority at Cluster -0 can be observed are making payments within 200 days </a:t>
            </a:r>
            <a:endParaRPr lang="en-US" sz="2000" i="0" dirty="0">
              <a:effectLst/>
              <a:highlight>
                <a:srgbClr val="FFFFFF"/>
              </a:highlight>
            </a:endParaRPr>
          </a:p>
          <a:p>
            <a:pPr indent="-228600">
              <a:lnSpc>
                <a:spcPct val="90000"/>
              </a:lnSpc>
              <a:spcAft>
                <a:spcPts val="600"/>
              </a:spcAft>
              <a:buFont typeface="Arial" panose="020B0604020202020204" pitchFamily="34" charset="0"/>
              <a:buChar char="•"/>
            </a:pPr>
            <a:endParaRPr lang="en-US" sz="2000" b="1" i="0" dirty="0">
              <a:effectLst/>
              <a:highlight>
                <a:srgbClr val="FFFFFF"/>
              </a:highlight>
            </a:endParaRPr>
          </a:p>
        </p:txBody>
      </p:sp>
    </p:spTree>
    <p:extLst>
      <p:ext uri="{BB962C8B-B14F-4D97-AF65-F5344CB8AC3E}">
        <p14:creationId xmlns:p14="http://schemas.microsoft.com/office/powerpoint/2010/main" val="80386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rrows pointing at a red button">
            <a:extLst>
              <a:ext uri="{FF2B5EF4-FFF2-40B4-BE49-F238E27FC236}">
                <a16:creationId xmlns:a16="http://schemas.microsoft.com/office/drawing/2014/main" id="{C9A6615C-EE63-FC3C-7E77-40E82BE676C8}"/>
              </a:ext>
            </a:extLst>
          </p:cNvPr>
          <p:cNvPicPr>
            <a:picLocks noChangeAspect="1"/>
          </p:cNvPicPr>
          <p:nvPr/>
        </p:nvPicPr>
        <p:blipFill rotWithShape="1">
          <a:blip r:embed="rId2"/>
          <a:srcRect t="10826" b="4904"/>
          <a:stretch/>
        </p:blipFill>
        <p:spPr>
          <a:xfrm>
            <a:off x="-3047" y="10"/>
            <a:ext cx="12191999" cy="6857990"/>
          </a:xfrm>
          <a:prstGeom prst="rect">
            <a:avLst/>
          </a:prstGeom>
        </p:spPr>
      </p:pic>
      <p:sp>
        <p:nvSpPr>
          <p:cNvPr id="2" name="Title 1">
            <a:extLst>
              <a:ext uri="{FF2B5EF4-FFF2-40B4-BE49-F238E27FC236}">
                <a16:creationId xmlns:a16="http://schemas.microsoft.com/office/drawing/2014/main" id="{C110FB36-919B-F74A-8905-42DAAD641013}"/>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Section2</a:t>
            </a:r>
          </a:p>
        </p:txBody>
      </p:sp>
      <p:sp>
        <p:nvSpPr>
          <p:cNvPr id="3" name="Content Placeholder 2">
            <a:extLst>
              <a:ext uri="{FF2B5EF4-FFF2-40B4-BE49-F238E27FC236}">
                <a16:creationId xmlns:a16="http://schemas.microsoft.com/office/drawing/2014/main" id="{C26F3DB1-B6A3-7564-9121-8BA3A2314357}"/>
              </a:ext>
            </a:extLst>
          </p:cNvPr>
          <p:cNvSpPr>
            <a:spLocks noGrp="1"/>
          </p:cNvSpPr>
          <p:nvPr>
            <p:ph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buNone/>
            </a:pPr>
            <a:r>
              <a:rPr lang="en-US" sz="4000" dirty="0">
                <a:solidFill>
                  <a:srgbClr val="FFFFFF"/>
                </a:solidFill>
              </a:rPr>
              <a:t>Model Building</a:t>
            </a:r>
          </a:p>
        </p:txBody>
      </p:sp>
    </p:spTree>
    <p:extLst>
      <p:ext uri="{BB962C8B-B14F-4D97-AF65-F5344CB8AC3E}">
        <p14:creationId xmlns:p14="http://schemas.microsoft.com/office/powerpoint/2010/main" val="369130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A7C0C-0722-D8E9-AB03-F900CBB0B4E2}"/>
              </a:ext>
            </a:extLst>
          </p:cNvPr>
          <p:cNvSpPr>
            <a:spLocks noGrp="1"/>
          </p:cNvSpPr>
          <p:nvPr>
            <p:ph type="title"/>
          </p:nvPr>
        </p:nvSpPr>
        <p:spPr>
          <a:xfrm>
            <a:off x="630936" y="640080"/>
            <a:ext cx="4818888" cy="1481328"/>
          </a:xfrm>
        </p:spPr>
        <p:txBody>
          <a:bodyPr anchor="b">
            <a:normAutofit/>
          </a:bodyPr>
          <a:lstStyle/>
          <a:p>
            <a:r>
              <a:rPr lang="en-US" sz="5000"/>
              <a:t>Model – Logistic Regression</a:t>
            </a:r>
            <a:endParaRPr lang="en-IN" sz="5000"/>
          </a:p>
        </p:txBody>
      </p:sp>
      <p:sp>
        <p:nvSpPr>
          <p:cNvPr id="6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2A0B6A-18F2-CDEA-421A-065D304A2E65}"/>
              </a:ext>
            </a:extLst>
          </p:cNvPr>
          <p:cNvSpPr>
            <a:spLocks noGrp="1"/>
          </p:cNvSpPr>
          <p:nvPr>
            <p:ph idx="1"/>
          </p:nvPr>
        </p:nvSpPr>
        <p:spPr>
          <a:xfrm>
            <a:off x="630936" y="2660904"/>
            <a:ext cx="4818888" cy="3547872"/>
          </a:xfrm>
        </p:spPr>
        <p:txBody>
          <a:bodyPr anchor="t">
            <a:normAutofit/>
          </a:bodyPr>
          <a:lstStyle/>
          <a:p>
            <a:r>
              <a:rPr lang="en-US" sz="2000" dirty="0"/>
              <a:t>Considering the intent to understand the pattern of late payments, recall is the metric for Model Evaluation.</a:t>
            </a:r>
          </a:p>
          <a:p>
            <a:r>
              <a:rPr lang="en-US" sz="2000" dirty="0"/>
              <a:t>Model – 1: Logistic Regression Model is created for analysis. </a:t>
            </a:r>
          </a:p>
          <a:p>
            <a:pPr lvl="1"/>
            <a:r>
              <a:rPr lang="en-US" sz="2000" dirty="0"/>
              <a:t>Average Recall Score: 0.4503747444923915</a:t>
            </a:r>
          </a:p>
          <a:p>
            <a:pPr lvl="1"/>
            <a:r>
              <a:rPr lang="en-US" sz="2000" dirty="0"/>
              <a:t>Feature Selection conducted through RFECV</a:t>
            </a:r>
          </a:p>
          <a:p>
            <a:r>
              <a:rPr lang="en-US" sz="2400" dirty="0"/>
              <a:t>Not satisfactory</a:t>
            </a:r>
          </a:p>
          <a:p>
            <a:pPr marL="457200" lvl="1" indent="0">
              <a:buNone/>
            </a:pPr>
            <a:endParaRPr lang="en-US" sz="2000" dirty="0"/>
          </a:p>
        </p:txBody>
      </p:sp>
      <p:pic>
        <p:nvPicPr>
          <p:cNvPr id="8" name="Picture 7">
            <a:extLst>
              <a:ext uri="{FF2B5EF4-FFF2-40B4-BE49-F238E27FC236}">
                <a16:creationId xmlns:a16="http://schemas.microsoft.com/office/drawing/2014/main" id="{DABDB085-6BD9-EBF4-BEEC-4B4DE2E2D0A8}"/>
              </a:ext>
            </a:extLst>
          </p:cNvPr>
          <p:cNvPicPr>
            <a:picLocks noChangeAspect="1"/>
          </p:cNvPicPr>
          <p:nvPr/>
        </p:nvPicPr>
        <p:blipFill rotWithShape="1">
          <a:blip r:embed="rId2"/>
          <a:srcRect l="15939" r="10562" b="2"/>
          <a:stretch/>
        </p:blipFill>
        <p:spPr>
          <a:xfrm>
            <a:off x="6099048" y="783089"/>
            <a:ext cx="5458968" cy="5291821"/>
          </a:xfrm>
          <a:prstGeom prst="rect">
            <a:avLst/>
          </a:prstGeom>
        </p:spPr>
      </p:pic>
    </p:spTree>
    <p:extLst>
      <p:ext uri="{BB962C8B-B14F-4D97-AF65-F5344CB8AC3E}">
        <p14:creationId xmlns:p14="http://schemas.microsoft.com/office/powerpoint/2010/main" val="114744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A7C0C-0722-D8E9-AB03-F900CBB0B4E2}"/>
              </a:ext>
            </a:extLst>
          </p:cNvPr>
          <p:cNvSpPr>
            <a:spLocks noGrp="1"/>
          </p:cNvSpPr>
          <p:nvPr>
            <p:ph type="title"/>
          </p:nvPr>
        </p:nvSpPr>
        <p:spPr>
          <a:xfrm>
            <a:off x="630936" y="640080"/>
            <a:ext cx="4818888" cy="1481328"/>
          </a:xfrm>
        </p:spPr>
        <p:txBody>
          <a:bodyPr anchor="b">
            <a:normAutofit/>
          </a:bodyPr>
          <a:lstStyle/>
          <a:p>
            <a:r>
              <a:rPr lang="en-US" sz="5000" dirty="0"/>
              <a:t>Model – Random Forest</a:t>
            </a:r>
            <a:endParaRPr lang="en-IN" sz="5000" dirty="0"/>
          </a:p>
        </p:txBody>
      </p:sp>
      <p:sp>
        <p:nvSpPr>
          <p:cNvPr id="7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2A0B6A-18F2-CDEA-421A-065D304A2E65}"/>
              </a:ext>
            </a:extLst>
          </p:cNvPr>
          <p:cNvSpPr>
            <a:spLocks noGrp="1"/>
          </p:cNvSpPr>
          <p:nvPr>
            <p:ph idx="1"/>
          </p:nvPr>
        </p:nvSpPr>
        <p:spPr>
          <a:xfrm>
            <a:off x="630936" y="2660904"/>
            <a:ext cx="4818888" cy="3547872"/>
          </a:xfrm>
        </p:spPr>
        <p:txBody>
          <a:bodyPr anchor="t">
            <a:normAutofit fontScale="85000" lnSpcReduction="10000"/>
          </a:bodyPr>
          <a:lstStyle/>
          <a:p>
            <a:r>
              <a:rPr lang="en-US" sz="2200" dirty="0"/>
              <a:t>Model – 2: Random Forest Model is created for analysis. </a:t>
            </a:r>
          </a:p>
          <a:p>
            <a:pPr marL="0" indent="0">
              <a:buNone/>
            </a:pPr>
            <a:endParaRPr lang="en-US" sz="2200" dirty="0"/>
          </a:p>
          <a:p>
            <a:pPr lvl="1"/>
            <a:r>
              <a:rPr lang="en-IN" sz="2200" dirty="0"/>
              <a:t>Average Recall Score (CV): 0.8411083352259823</a:t>
            </a:r>
          </a:p>
          <a:p>
            <a:pPr lvl="1"/>
            <a:r>
              <a:rPr lang="en-US" sz="2200" dirty="0"/>
              <a:t>Feature Selection conducted through RFECV – 10 features selected.</a:t>
            </a:r>
          </a:p>
          <a:p>
            <a:pPr lvl="1"/>
            <a:r>
              <a:rPr lang="en-US" sz="2200" dirty="0"/>
              <a:t>Hyperparameter tuning conducted - Best parameters found: </a:t>
            </a:r>
          </a:p>
          <a:p>
            <a:pPr marL="457200" lvl="1" indent="0">
              <a:buNone/>
            </a:pPr>
            <a:r>
              <a:rPr lang="en-US" sz="2200" dirty="0"/>
              <a:t> {'bootstrap': False, '</a:t>
            </a:r>
            <a:r>
              <a:rPr lang="en-US" sz="2200" dirty="0" err="1"/>
              <a:t>max_depth</a:t>
            </a:r>
            <a:r>
              <a:rPr lang="en-US" sz="2200" dirty="0"/>
              <a:t>': None, '</a:t>
            </a:r>
            <a:r>
              <a:rPr lang="en-US" sz="2200" dirty="0" err="1"/>
              <a:t>max_features</a:t>
            </a:r>
            <a:r>
              <a:rPr lang="en-US" sz="2200" dirty="0"/>
              <a:t>': 6, '</a:t>
            </a:r>
            <a:r>
              <a:rPr lang="en-US" sz="2200" dirty="0" err="1"/>
              <a:t>min_samples_leaf</a:t>
            </a:r>
            <a:r>
              <a:rPr lang="en-US" sz="2200" dirty="0"/>
              <a:t>': 3, '</a:t>
            </a:r>
            <a:r>
              <a:rPr lang="en-US" sz="2200" dirty="0" err="1"/>
              <a:t>min_samples_split</a:t>
            </a:r>
            <a:r>
              <a:rPr lang="en-US" sz="2200" dirty="0"/>
              <a:t>': 2, '</a:t>
            </a:r>
            <a:r>
              <a:rPr lang="en-US" sz="2200" dirty="0" err="1"/>
              <a:t>n_estimators</a:t>
            </a:r>
            <a:r>
              <a:rPr lang="en-US" sz="2200" dirty="0"/>
              <a:t>': 326}</a:t>
            </a:r>
          </a:p>
          <a:p>
            <a:pPr marL="457200" lvl="1" indent="0">
              <a:buNone/>
            </a:pPr>
            <a:endParaRPr lang="en-US" sz="2200" dirty="0"/>
          </a:p>
        </p:txBody>
      </p:sp>
      <p:pic>
        <p:nvPicPr>
          <p:cNvPr id="5" name="Picture 4">
            <a:extLst>
              <a:ext uri="{FF2B5EF4-FFF2-40B4-BE49-F238E27FC236}">
                <a16:creationId xmlns:a16="http://schemas.microsoft.com/office/drawing/2014/main" id="{91C8E750-BDBE-A153-DCE0-52396DC50A91}"/>
              </a:ext>
            </a:extLst>
          </p:cNvPr>
          <p:cNvPicPr>
            <a:picLocks noChangeAspect="1"/>
          </p:cNvPicPr>
          <p:nvPr/>
        </p:nvPicPr>
        <p:blipFill>
          <a:blip r:embed="rId2"/>
          <a:stretch>
            <a:fillRect/>
          </a:stretch>
        </p:blipFill>
        <p:spPr>
          <a:xfrm>
            <a:off x="6099048" y="1463772"/>
            <a:ext cx="5458968" cy="3930456"/>
          </a:xfrm>
          <a:prstGeom prst="rect">
            <a:avLst/>
          </a:prstGeom>
        </p:spPr>
      </p:pic>
    </p:spTree>
    <p:extLst>
      <p:ext uri="{BB962C8B-B14F-4D97-AF65-F5344CB8AC3E}">
        <p14:creationId xmlns:p14="http://schemas.microsoft.com/office/powerpoint/2010/main" val="2749742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63BF23-0B23-7018-D867-4D4DF2071CEF}"/>
              </a:ext>
            </a:extLst>
          </p:cNvPr>
          <p:cNvSpPr>
            <a:spLocks noGrp="1"/>
          </p:cNvSpPr>
          <p:nvPr>
            <p:ph type="title"/>
          </p:nvPr>
        </p:nvSpPr>
        <p:spPr>
          <a:xfrm>
            <a:off x="1115568" y="548640"/>
            <a:ext cx="10168128" cy="1179576"/>
          </a:xfrm>
        </p:spPr>
        <p:txBody>
          <a:bodyPr>
            <a:normAutofit/>
          </a:bodyPr>
          <a:lstStyle/>
          <a:p>
            <a:r>
              <a:rPr lang="en-US" sz="4000" dirty="0"/>
              <a:t>Model Evaluation</a:t>
            </a:r>
            <a:endParaRPr lang="en-IN" sz="4000"/>
          </a:p>
        </p:txBody>
      </p:sp>
      <p:sp>
        <p:nvSpPr>
          <p:cNvPr id="17" name="Rectangle 16">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C3673E8-A8DE-DDED-BF83-35BD58C76C14}"/>
              </a:ext>
            </a:extLst>
          </p:cNvPr>
          <p:cNvSpPr>
            <a:spLocks/>
          </p:cNvSpPr>
          <p:nvPr/>
        </p:nvSpPr>
        <p:spPr>
          <a:xfrm>
            <a:off x="1115568" y="2590835"/>
            <a:ext cx="6576741" cy="3504516"/>
          </a:xfrm>
          <a:prstGeom prst="rect">
            <a:avLst/>
          </a:prstGeom>
        </p:spPr>
        <p:txBody>
          <a:bodyPr anchor="ctr">
            <a:normAutofit/>
          </a:bodyPr>
          <a:lstStyle/>
          <a:p>
            <a:pPr defTabSz="841248">
              <a:spcAft>
                <a:spcPts val="600"/>
              </a:spcAft>
            </a:pPr>
            <a:r>
              <a:rPr lang="en-IN" sz="1840" kern="1200">
                <a:solidFill>
                  <a:schemeClr val="tx1"/>
                </a:solidFill>
                <a:latin typeface="+mn-lt"/>
                <a:ea typeface="+mn-ea"/>
                <a:cs typeface="+mn-cs"/>
              </a:rPr>
              <a:t>	</a:t>
            </a:r>
            <a:endParaRPr lang="en-IN" sz="2000"/>
          </a:p>
        </p:txBody>
      </p:sp>
      <p:graphicFrame>
        <p:nvGraphicFramePr>
          <p:cNvPr id="4" name="Table 3">
            <a:extLst>
              <a:ext uri="{FF2B5EF4-FFF2-40B4-BE49-F238E27FC236}">
                <a16:creationId xmlns:a16="http://schemas.microsoft.com/office/drawing/2014/main" id="{7ECCD39B-C4EA-B921-7552-6872CF7CD797}"/>
              </a:ext>
            </a:extLst>
          </p:cNvPr>
          <p:cNvGraphicFramePr>
            <a:graphicFrameLocks noGrp="1"/>
          </p:cNvGraphicFramePr>
          <p:nvPr>
            <p:extLst>
              <p:ext uri="{D42A27DB-BD31-4B8C-83A1-F6EECF244321}">
                <p14:modId xmlns:p14="http://schemas.microsoft.com/office/powerpoint/2010/main" val="2750011602"/>
              </p:ext>
            </p:extLst>
          </p:nvPr>
        </p:nvGraphicFramePr>
        <p:xfrm>
          <a:off x="1507161" y="2438018"/>
          <a:ext cx="4516385" cy="2392680"/>
        </p:xfrm>
        <a:graphic>
          <a:graphicData uri="http://schemas.openxmlformats.org/drawingml/2006/table">
            <a:tbl>
              <a:tblPr firstRow="1" bandRow="1">
                <a:tableStyleId>{5C22544A-7EE6-4342-B048-85BDC9FD1C3A}</a:tableStyleId>
              </a:tblPr>
              <a:tblGrid>
                <a:gridCol w="374732">
                  <a:extLst>
                    <a:ext uri="{9D8B030D-6E8A-4147-A177-3AD203B41FA5}">
                      <a16:colId xmlns:a16="http://schemas.microsoft.com/office/drawing/2014/main" val="3145641749"/>
                    </a:ext>
                  </a:extLst>
                </a:gridCol>
                <a:gridCol w="1182696">
                  <a:extLst>
                    <a:ext uri="{9D8B030D-6E8A-4147-A177-3AD203B41FA5}">
                      <a16:colId xmlns:a16="http://schemas.microsoft.com/office/drawing/2014/main" val="670158538"/>
                    </a:ext>
                  </a:extLst>
                </a:gridCol>
                <a:gridCol w="1011199">
                  <a:extLst>
                    <a:ext uri="{9D8B030D-6E8A-4147-A177-3AD203B41FA5}">
                      <a16:colId xmlns:a16="http://schemas.microsoft.com/office/drawing/2014/main" val="690170820"/>
                    </a:ext>
                  </a:extLst>
                </a:gridCol>
                <a:gridCol w="973879">
                  <a:extLst>
                    <a:ext uri="{9D8B030D-6E8A-4147-A177-3AD203B41FA5}">
                      <a16:colId xmlns:a16="http://schemas.microsoft.com/office/drawing/2014/main" val="3378009218"/>
                    </a:ext>
                  </a:extLst>
                </a:gridCol>
                <a:gridCol w="973879">
                  <a:extLst>
                    <a:ext uri="{9D8B030D-6E8A-4147-A177-3AD203B41FA5}">
                      <a16:colId xmlns:a16="http://schemas.microsoft.com/office/drawing/2014/main" val="3606714652"/>
                    </a:ext>
                  </a:extLst>
                </a:gridCol>
              </a:tblGrid>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Classification Report on Training Set</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dirty="0"/>
                    </a:p>
                  </a:txBody>
                  <a:tcPr/>
                </a:tc>
                <a:extLst>
                  <a:ext uri="{0D108BD9-81ED-4DB2-BD59-A6C34878D82A}">
                    <a16:rowId xmlns:a16="http://schemas.microsoft.com/office/drawing/2014/main" val="101671588"/>
                  </a:ext>
                </a:extLst>
              </a:tr>
              <a:tr h="285973">
                <a:tc>
                  <a:txBody>
                    <a:bodyPr/>
                    <a:lstStyle/>
                    <a:p>
                      <a:endParaRPr lang="en-IN" dirty="0"/>
                    </a:p>
                  </a:txBody>
                  <a:tcPr/>
                </a:tc>
                <a:tc>
                  <a:txBody>
                    <a:bodyPr/>
                    <a:lstStyle/>
                    <a:p>
                      <a:pPr algn="ctr"/>
                      <a:r>
                        <a:rPr lang="en-IN" sz="1800" dirty="0"/>
                        <a:t>precision</a:t>
                      </a:r>
                      <a:endParaRPr lang="en-IN" dirty="0"/>
                    </a:p>
                  </a:txBody>
                  <a:tcPr/>
                </a:tc>
                <a:tc>
                  <a:txBody>
                    <a:bodyPr/>
                    <a:lstStyle/>
                    <a:p>
                      <a:pPr algn="ctr"/>
                      <a:r>
                        <a:rPr lang="en-IN" sz="1800" dirty="0"/>
                        <a:t>recall</a:t>
                      </a:r>
                      <a:endParaRPr lang="en-IN" dirty="0"/>
                    </a:p>
                  </a:txBody>
                  <a:tcPr/>
                </a:tc>
                <a:tc>
                  <a:txBody>
                    <a:bodyPr/>
                    <a:lstStyle/>
                    <a:p>
                      <a:pPr algn="ctr"/>
                      <a:r>
                        <a:rPr lang="en-IN" sz="1800" dirty="0"/>
                        <a:t>f1-score</a:t>
                      </a:r>
                      <a:endParaRPr lang="en-IN" dirty="0"/>
                    </a:p>
                  </a:txBody>
                  <a:tcPr/>
                </a:tc>
                <a:tc>
                  <a:txBody>
                    <a:bodyPr/>
                    <a:lstStyle/>
                    <a:p>
                      <a:pPr algn="ctr"/>
                      <a:r>
                        <a:rPr lang="en-US" dirty="0"/>
                        <a:t>Support</a:t>
                      </a:r>
                      <a:endParaRPr lang="en-IN" dirty="0"/>
                    </a:p>
                  </a:txBody>
                  <a:tcPr/>
                </a:tc>
                <a:extLst>
                  <a:ext uri="{0D108BD9-81ED-4DB2-BD59-A6C34878D82A}">
                    <a16:rowId xmlns:a16="http://schemas.microsoft.com/office/drawing/2014/main" val="4053004474"/>
                  </a:ext>
                </a:extLst>
              </a:tr>
              <a:tr h="370840">
                <a:tc>
                  <a:txBody>
                    <a:bodyPr/>
                    <a:lstStyle/>
                    <a:p>
                      <a:r>
                        <a:rPr lang="en-US" dirty="0"/>
                        <a:t>0</a:t>
                      </a:r>
                      <a:endParaRPr lang="en-IN" dirty="0"/>
                    </a:p>
                  </a:txBody>
                  <a:tcPr/>
                </a:tc>
                <a:tc>
                  <a:txBody>
                    <a:bodyPr/>
                    <a:lstStyle/>
                    <a:p>
                      <a:pPr algn="ctr"/>
                      <a:r>
                        <a:rPr lang="en-IN" dirty="0"/>
                        <a:t>0.93</a:t>
                      </a:r>
                    </a:p>
                  </a:txBody>
                  <a:tcPr/>
                </a:tc>
                <a:tc>
                  <a:txBody>
                    <a:bodyPr/>
                    <a:lstStyle/>
                    <a:p>
                      <a:pPr algn="ctr"/>
                      <a:r>
                        <a:rPr lang="en-IN" dirty="0"/>
                        <a:t>0.97</a:t>
                      </a:r>
                    </a:p>
                  </a:txBody>
                  <a:tcPr/>
                </a:tc>
                <a:tc>
                  <a:txBody>
                    <a:bodyPr/>
                    <a:lstStyle/>
                    <a:p>
                      <a:pPr algn="ctr"/>
                      <a:r>
                        <a:rPr lang="en-IN" dirty="0"/>
                        <a:t>0.95</a:t>
                      </a:r>
                    </a:p>
                  </a:txBody>
                  <a:tcPr/>
                </a:tc>
                <a:tc>
                  <a:txBody>
                    <a:bodyPr/>
                    <a:lstStyle/>
                    <a:p>
                      <a:pPr algn="ctr"/>
                      <a:r>
                        <a:rPr lang="en-US" dirty="0"/>
                        <a:t>34366</a:t>
                      </a:r>
                      <a:endParaRPr lang="en-IN" dirty="0"/>
                    </a:p>
                  </a:txBody>
                  <a:tcPr/>
                </a:tc>
                <a:extLst>
                  <a:ext uri="{0D108BD9-81ED-4DB2-BD59-A6C34878D82A}">
                    <a16:rowId xmlns:a16="http://schemas.microsoft.com/office/drawing/2014/main" val="976854727"/>
                  </a:ext>
                </a:extLst>
              </a:tr>
              <a:tr h="370840">
                <a:tc>
                  <a:txBody>
                    <a:bodyPr/>
                    <a:lstStyle/>
                    <a:p>
                      <a:r>
                        <a:rPr lang="en-US" dirty="0"/>
                        <a:t>1</a:t>
                      </a:r>
                      <a:endParaRPr lang="en-IN" dirty="0"/>
                    </a:p>
                  </a:txBody>
                  <a:tcPr/>
                </a:tc>
                <a:tc>
                  <a:txBody>
                    <a:bodyPr/>
                    <a:lstStyle/>
                    <a:p>
                      <a:pPr algn="ctr"/>
                      <a:r>
                        <a:rPr lang="en-US" dirty="0"/>
                        <a:t>0.96</a:t>
                      </a:r>
                      <a:endParaRPr lang="en-IN" dirty="0"/>
                    </a:p>
                  </a:txBody>
                  <a:tcPr/>
                </a:tc>
                <a:tc>
                  <a:txBody>
                    <a:bodyPr/>
                    <a:lstStyle/>
                    <a:p>
                      <a:pPr algn="ctr"/>
                      <a:r>
                        <a:rPr lang="en-US" dirty="0"/>
                        <a:t>0.89</a:t>
                      </a:r>
                      <a:endParaRPr lang="en-IN" dirty="0"/>
                    </a:p>
                  </a:txBody>
                  <a:tcPr/>
                </a:tc>
                <a:tc>
                  <a:txBody>
                    <a:bodyPr/>
                    <a:lstStyle/>
                    <a:p>
                      <a:pPr algn="ctr"/>
                      <a:r>
                        <a:rPr lang="en-US" dirty="0"/>
                        <a:t>0.92</a:t>
                      </a:r>
                      <a:endParaRPr lang="en-IN" dirty="0"/>
                    </a:p>
                  </a:txBody>
                  <a:tcPr/>
                </a:tc>
                <a:tc>
                  <a:txBody>
                    <a:bodyPr/>
                    <a:lstStyle/>
                    <a:p>
                      <a:pPr algn="ctr"/>
                      <a:r>
                        <a:rPr lang="en-US" dirty="0"/>
                        <a:t>22015</a:t>
                      </a:r>
                      <a:endParaRPr lang="en-IN" dirty="0"/>
                    </a:p>
                  </a:txBody>
                  <a:tcPr/>
                </a:tc>
                <a:extLst>
                  <a:ext uri="{0D108BD9-81ED-4DB2-BD59-A6C34878D82A}">
                    <a16:rowId xmlns:a16="http://schemas.microsoft.com/office/drawing/2014/main" val="2912455128"/>
                  </a:ext>
                </a:extLst>
              </a:tr>
              <a:tr h="370840">
                <a:tc gridSpan="4">
                  <a:txBody>
                    <a:bodyPr/>
                    <a:lstStyle/>
                    <a:p>
                      <a:r>
                        <a:rPr lang="en-IN" sz="1800" dirty="0"/>
                        <a:t>Recall Score on Training Set: 0.8927549398137633</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endParaRPr lang="en-IN" dirty="0"/>
                    </a:p>
                  </a:txBody>
                  <a:tcPr/>
                </a:tc>
                <a:extLst>
                  <a:ext uri="{0D108BD9-81ED-4DB2-BD59-A6C34878D82A}">
                    <a16:rowId xmlns:a16="http://schemas.microsoft.com/office/drawing/2014/main" val="535874797"/>
                  </a:ext>
                </a:extLst>
              </a:tr>
            </a:tbl>
          </a:graphicData>
        </a:graphic>
      </p:graphicFrame>
      <p:graphicFrame>
        <p:nvGraphicFramePr>
          <p:cNvPr id="6" name="Table 5">
            <a:extLst>
              <a:ext uri="{FF2B5EF4-FFF2-40B4-BE49-F238E27FC236}">
                <a16:creationId xmlns:a16="http://schemas.microsoft.com/office/drawing/2014/main" id="{CDE07F70-3812-A85D-1C4E-6547E254C8E5}"/>
              </a:ext>
            </a:extLst>
          </p:cNvPr>
          <p:cNvGraphicFramePr>
            <a:graphicFrameLocks noGrp="1"/>
          </p:cNvGraphicFramePr>
          <p:nvPr>
            <p:extLst>
              <p:ext uri="{D42A27DB-BD31-4B8C-83A1-F6EECF244321}">
                <p14:modId xmlns:p14="http://schemas.microsoft.com/office/powerpoint/2010/main" val="2790026222"/>
              </p:ext>
            </p:extLst>
          </p:nvPr>
        </p:nvGraphicFramePr>
        <p:xfrm>
          <a:off x="7085172" y="2506599"/>
          <a:ext cx="4516385" cy="2392680"/>
        </p:xfrm>
        <a:graphic>
          <a:graphicData uri="http://schemas.openxmlformats.org/drawingml/2006/table">
            <a:tbl>
              <a:tblPr firstRow="1" bandRow="1">
                <a:tableStyleId>{5C22544A-7EE6-4342-B048-85BDC9FD1C3A}</a:tableStyleId>
              </a:tblPr>
              <a:tblGrid>
                <a:gridCol w="374732">
                  <a:extLst>
                    <a:ext uri="{9D8B030D-6E8A-4147-A177-3AD203B41FA5}">
                      <a16:colId xmlns:a16="http://schemas.microsoft.com/office/drawing/2014/main" val="3145641749"/>
                    </a:ext>
                  </a:extLst>
                </a:gridCol>
                <a:gridCol w="1213317">
                  <a:extLst>
                    <a:ext uri="{9D8B030D-6E8A-4147-A177-3AD203B41FA5}">
                      <a16:colId xmlns:a16="http://schemas.microsoft.com/office/drawing/2014/main" val="670158538"/>
                    </a:ext>
                  </a:extLst>
                </a:gridCol>
                <a:gridCol w="980578">
                  <a:extLst>
                    <a:ext uri="{9D8B030D-6E8A-4147-A177-3AD203B41FA5}">
                      <a16:colId xmlns:a16="http://schemas.microsoft.com/office/drawing/2014/main" val="690170820"/>
                    </a:ext>
                  </a:extLst>
                </a:gridCol>
                <a:gridCol w="973879">
                  <a:extLst>
                    <a:ext uri="{9D8B030D-6E8A-4147-A177-3AD203B41FA5}">
                      <a16:colId xmlns:a16="http://schemas.microsoft.com/office/drawing/2014/main" val="3378009218"/>
                    </a:ext>
                  </a:extLst>
                </a:gridCol>
                <a:gridCol w="973879">
                  <a:extLst>
                    <a:ext uri="{9D8B030D-6E8A-4147-A177-3AD203B41FA5}">
                      <a16:colId xmlns:a16="http://schemas.microsoft.com/office/drawing/2014/main" val="4270976844"/>
                    </a:ext>
                  </a:extLst>
                </a:gridCol>
              </a:tblGrid>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Classification Report on Test Set</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dirty="0"/>
                    </a:p>
                  </a:txBody>
                  <a:tcPr/>
                </a:tc>
                <a:extLst>
                  <a:ext uri="{0D108BD9-81ED-4DB2-BD59-A6C34878D82A}">
                    <a16:rowId xmlns:a16="http://schemas.microsoft.com/office/drawing/2014/main" val="101671588"/>
                  </a:ext>
                </a:extLst>
              </a:tr>
              <a:tr h="370840">
                <a:tc>
                  <a:txBody>
                    <a:bodyPr/>
                    <a:lstStyle/>
                    <a:p>
                      <a:endParaRPr lang="en-IN" dirty="0"/>
                    </a:p>
                  </a:txBody>
                  <a:tcPr/>
                </a:tc>
                <a:tc>
                  <a:txBody>
                    <a:bodyPr/>
                    <a:lstStyle/>
                    <a:p>
                      <a:pPr algn="ctr"/>
                      <a:r>
                        <a:rPr lang="en-IN" sz="1800" dirty="0"/>
                        <a:t>precision</a:t>
                      </a:r>
                      <a:endParaRPr lang="en-IN" dirty="0"/>
                    </a:p>
                  </a:txBody>
                  <a:tcPr/>
                </a:tc>
                <a:tc>
                  <a:txBody>
                    <a:bodyPr/>
                    <a:lstStyle/>
                    <a:p>
                      <a:pPr algn="ctr"/>
                      <a:r>
                        <a:rPr lang="en-IN" sz="1800" dirty="0"/>
                        <a:t>recall</a:t>
                      </a:r>
                      <a:endParaRPr lang="en-IN" dirty="0"/>
                    </a:p>
                  </a:txBody>
                  <a:tcPr/>
                </a:tc>
                <a:tc>
                  <a:txBody>
                    <a:bodyPr/>
                    <a:lstStyle/>
                    <a:p>
                      <a:pPr algn="ctr"/>
                      <a:r>
                        <a:rPr lang="en-IN" sz="1800" dirty="0"/>
                        <a:t>f1-score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Support</a:t>
                      </a:r>
                      <a:endParaRPr lang="en-IN" dirty="0"/>
                    </a:p>
                    <a:p>
                      <a:pPr algn="ctr"/>
                      <a:endParaRPr lang="en-IN" dirty="0"/>
                    </a:p>
                  </a:txBody>
                  <a:tcPr/>
                </a:tc>
                <a:extLst>
                  <a:ext uri="{0D108BD9-81ED-4DB2-BD59-A6C34878D82A}">
                    <a16:rowId xmlns:a16="http://schemas.microsoft.com/office/drawing/2014/main" val="4053004474"/>
                  </a:ext>
                </a:extLst>
              </a:tr>
              <a:tr h="370840">
                <a:tc>
                  <a:txBody>
                    <a:bodyPr/>
                    <a:lstStyle/>
                    <a:p>
                      <a:r>
                        <a:rPr lang="en-US" dirty="0"/>
                        <a:t>0</a:t>
                      </a:r>
                      <a:endParaRPr lang="en-IN" dirty="0"/>
                    </a:p>
                  </a:txBody>
                  <a:tcPr/>
                </a:tc>
                <a:tc>
                  <a:txBody>
                    <a:bodyPr/>
                    <a:lstStyle/>
                    <a:p>
                      <a:pPr algn="ctr"/>
                      <a:r>
                        <a:rPr lang="en-IN" dirty="0"/>
                        <a:t>0.9</a:t>
                      </a:r>
                    </a:p>
                  </a:txBody>
                  <a:tcPr/>
                </a:tc>
                <a:tc>
                  <a:txBody>
                    <a:bodyPr/>
                    <a:lstStyle/>
                    <a:p>
                      <a:pPr algn="ctr"/>
                      <a:r>
                        <a:rPr lang="en-IN" dirty="0"/>
                        <a:t>0.94</a:t>
                      </a:r>
                    </a:p>
                  </a:txBody>
                  <a:tcPr/>
                </a:tc>
                <a:tc>
                  <a:txBody>
                    <a:bodyPr/>
                    <a:lstStyle/>
                    <a:p>
                      <a:pPr algn="ctr"/>
                      <a:r>
                        <a:rPr lang="en-IN" dirty="0"/>
                        <a:t>0.92</a:t>
                      </a:r>
                    </a:p>
                  </a:txBody>
                  <a:tcPr/>
                </a:tc>
                <a:tc>
                  <a:txBody>
                    <a:bodyPr/>
                    <a:lstStyle/>
                    <a:p>
                      <a:pPr algn="ctr"/>
                      <a:r>
                        <a:rPr lang="en-US" dirty="0"/>
                        <a:t>14930</a:t>
                      </a:r>
                      <a:endParaRPr lang="en-IN" dirty="0"/>
                    </a:p>
                  </a:txBody>
                  <a:tcPr/>
                </a:tc>
                <a:extLst>
                  <a:ext uri="{0D108BD9-81ED-4DB2-BD59-A6C34878D82A}">
                    <a16:rowId xmlns:a16="http://schemas.microsoft.com/office/drawing/2014/main" val="976854727"/>
                  </a:ext>
                </a:extLst>
              </a:tr>
              <a:tr h="370840">
                <a:tc>
                  <a:txBody>
                    <a:bodyPr/>
                    <a:lstStyle/>
                    <a:p>
                      <a:r>
                        <a:rPr lang="en-US" dirty="0"/>
                        <a:t>1</a:t>
                      </a:r>
                      <a:endParaRPr lang="en-IN" dirty="0"/>
                    </a:p>
                  </a:txBody>
                  <a:tcPr/>
                </a:tc>
                <a:tc>
                  <a:txBody>
                    <a:bodyPr/>
                    <a:lstStyle/>
                    <a:p>
                      <a:pPr algn="ctr"/>
                      <a:r>
                        <a:rPr lang="en-US" dirty="0"/>
                        <a:t>0.9</a:t>
                      </a:r>
                      <a:endParaRPr lang="en-IN" dirty="0"/>
                    </a:p>
                  </a:txBody>
                  <a:tcPr/>
                </a:tc>
                <a:tc>
                  <a:txBody>
                    <a:bodyPr/>
                    <a:lstStyle/>
                    <a:p>
                      <a:pPr algn="ctr"/>
                      <a:r>
                        <a:rPr lang="en-US" dirty="0"/>
                        <a:t>0.84</a:t>
                      </a:r>
                      <a:endParaRPr lang="en-IN" dirty="0"/>
                    </a:p>
                  </a:txBody>
                  <a:tcPr/>
                </a:tc>
                <a:tc>
                  <a:txBody>
                    <a:bodyPr/>
                    <a:lstStyle/>
                    <a:p>
                      <a:pPr algn="ctr"/>
                      <a:r>
                        <a:rPr lang="en-US" dirty="0"/>
                        <a:t>0.87</a:t>
                      </a:r>
                      <a:endParaRPr lang="en-IN" dirty="0"/>
                    </a:p>
                  </a:txBody>
                  <a:tcPr/>
                </a:tc>
                <a:tc>
                  <a:txBody>
                    <a:bodyPr/>
                    <a:lstStyle/>
                    <a:p>
                      <a:pPr algn="ctr"/>
                      <a:r>
                        <a:rPr lang="en-US" dirty="0"/>
                        <a:t>9234</a:t>
                      </a:r>
                      <a:endParaRPr lang="en-IN" dirty="0"/>
                    </a:p>
                  </a:txBody>
                  <a:tcPr/>
                </a:tc>
                <a:extLst>
                  <a:ext uri="{0D108BD9-81ED-4DB2-BD59-A6C34878D82A}">
                    <a16:rowId xmlns:a16="http://schemas.microsoft.com/office/drawing/2014/main" val="2912455128"/>
                  </a:ext>
                </a:extLst>
              </a:tr>
              <a:tr h="370840">
                <a:tc gridSpan="4">
                  <a:txBody>
                    <a:bodyPr/>
                    <a:lstStyle/>
                    <a:p>
                      <a:r>
                        <a:rPr lang="en-IN" sz="1800" dirty="0"/>
                        <a:t>Recall Score on Test Set: 0.</a:t>
                      </a:r>
                      <a:r>
                        <a:rPr lang="en-IN" dirty="0"/>
                        <a:t>8391812865497076</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endParaRPr lang="en-IN" dirty="0"/>
                    </a:p>
                  </a:txBody>
                  <a:tcPr/>
                </a:tc>
                <a:extLst>
                  <a:ext uri="{0D108BD9-81ED-4DB2-BD59-A6C34878D82A}">
                    <a16:rowId xmlns:a16="http://schemas.microsoft.com/office/drawing/2014/main" val="535874797"/>
                  </a:ext>
                </a:extLst>
              </a:tr>
            </a:tbl>
          </a:graphicData>
        </a:graphic>
      </p:graphicFrame>
    </p:spTree>
    <p:extLst>
      <p:ext uri="{BB962C8B-B14F-4D97-AF65-F5344CB8AC3E}">
        <p14:creationId xmlns:p14="http://schemas.microsoft.com/office/powerpoint/2010/main" val="99063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White textile designed to drip">
            <a:extLst>
              <a:ext uri="{FF2B5EF4-FFF2-40B4-BE49-F238E27FC236}">
                <a16:creationId xmlns:a16="http://schemas.microsoft.com/office/drawing/2014/main" id="{7A197392-181E-DA0D-DB37-EA813596F1AD}"/>
              </a:ext>
            </a:extLst>
          </p:cNvPr>
          <p:cNvPicPr>
            <a:picLocks noChangeAspect="1"/>
          </p:cNvPicPr>
          <p:nvPr/>
        </p:nvPicPr>
        <p:blipFill rotWithShape="1">
          <a:blip r:embed="rId2">
            <a:alphaModFix amt="40000"/>
          </a:blip>
          <a:srcRect t="32754" r="1" b="35606"/>
          <a:stretch/>
        </p:blipFill>
        <p:spPr>
          <a:xfrm>
            <a:off x="20" y="10"/>
            <a:ext cx="12191980" cy="6857990"/>
          </a:xfrm>
          <a:prstGeom prst="rect">
            <a:avLst/>
          </a:prstGeom>
        </p:spPr>
      </p:pic>
      <p:sp>
        <p:nvSpPr>
          <p:cNvPr id="2" name="Title 1">
            <a:extLst>
              <a:ext uri="{FF2B5EF4-FFF2-40B4-BE49-F238E27FC236}">
                <a16:creationId xmlns:a16="http://schemas.microsoft.com/office/drawing/2014/main" id="{F4F413F6-93A2-D107-8C9A-55E1CE87FA75}"/>
              </a:ext>
            </a:extLst>
          </p:cNvPr>
          <p:cNvSpPr>
            <a:spLocks noGrp="1"/>
          </p:cNvSpPr>
          <p:nvPr>
            <p:ph type="title"/>
          </p:nvPr>
        </p:nvSpPr>
        <p:spPr>
          <a:xfrm>
            <a:off x="965200" y="1982342"/>
            <a:ext cx="10261600" cy="3564869"/>
          </a:xfrm>
        </p:spPr>
        <p:txBody>
          <a:bodyPr vert="horz" lIns="91440" tIns="45720" rIns="91440" bIns="45720" rtlCol="0" anchor="b">
            <a:normAutofit fontScale="90000"/>
          </a:bodyPr>
          <a:lstStyle/>
          <a:p>
            <a:r>
              <a:rPr lang="en-US" sz="6000" dirty="0">
                <a:ln w="22225">
                  <a:solidFill>
                    <a:schemeClr val="tx1"/>
                  </a:solidFill>
                  <a:miter lim="800000"/>
                </a:ln>
                <a:noFill/>
              </a:rPr>
              <a:t>Content</a:t>
            </a:r>
            <a:br>
              <a:rPr lang="en-US" sz="3700" dirty="0">
                <a:ln w="22225">
                  <a:solidFill>
                    <a:schemeClr val="tx1"/>
                  </a:solidFill>
                  <a:miter lim="800000"/>
                </a:ln>
                <a:noFill/>
              </a:rPr>
            </a:br>
            <a:br>
              <a:rPr lang="en-US" sz="3700" dirty="0">
                <a:ln w="22225">
                  <a:solidFill>
                    <a:schemeClr val="tx1"/>
                  </a:solidFill>
                  <a:miter lim="800000"/>
                </a:ln>
                <a:noFill/>
              </a:rPr>
            </a:br>
            <a:r>
              <a:rPr lang="en-US" sz="3700" dirty="0">
                <a:ln w="22225">
                  <a:solidFill>
                    <a:schemeClr val="tx1"/>
                  </a:solidFill>
                  <a:miter lim="800000"/>
                </a:ln>
                <a:noFill/>
              </a:rPr>
              <a:t>1. Data Handling</a:t>
            </a:r>
            <a:br>
              <a:rPr lang="en-US" sz="3700" dirty="0">
                <a:ln w="22225">
                  <a:solidFill>
                    <a:schemeClr val="tx1"/>
                  </a:solidFill>
                  <a:miter lim="800000"/>
                </a:ln>
                <a:noFill/>
              </a:rPr>
            </a:br>
            <a:r>
              <a:rPr lang="en-US" sz="3700" dirty="0">
                <a:ln w="22225">
                  <a:solidFill>
                    <a:schemeClr val="tx1"/>
                  </a:solidFill>
                  <a:miter lim="800000"/>
                </a:ln>
                <a:noFill/>
              </a:rPr>
              <a:t>2. Model Building</a:t>
            </a:r>
            <a:br>
              <a:rPr lang="en-US" sz="3700" dirty="0">
                <a:ln w="22225">
                  <a:solidFill>
                    <a:schemeClr val="tx1"/>
                  </a:solidFill>
                  <a:miter lim="800000"/>
                </a:ln>
                <a:noFill/>
              </a:rPr>
            </a:br>
            <a:r>
              <a:rPr lang="en-US" sz="3700" dirty="0">
                <a:ln w="22225">
                  <a:solidFill>
                    <a:schemeClr val="tx1"/>
                  </a:solidFill>
                  <a:miter lim="800000"/>
                </a:ln>
                <a:noFill/>
              </a:rPr>
              <a:t>3. Recommendations</a:t>
            </a:r>
            <a:br>
              <a:rPr lang="en-US" sz="3700" dirty="0">
                <a:ln w="22225">
                  <a:solidFill>
                    <a:schemeClr val="tx1"/>
                  </a:solidFill>
                  <a:miter lim="800000"/>
                </a:ln>
                <a:noFill/>
              </a:rPr>
            </a:br>
            <a:br>
              <a:rPr lang="en-US" sz="3700" dirty="0">
                <a:ln w="22225">
                  <a:solidFill>
                    <a:schemeClr val="tx1"/>
                  </a:solidFill>
                  <a:miter lim="800000"/>
                </a:ln>
                <a:noFill/>
              </a:rPr>
            </a:br>
            <a:endParaRPr lang="en-US" sz="3700" dirty="0">
              <a:ln w="22225">
                <a:solidFill>
                  <a:schemeClr val="tx1"/>
                </a:solidFill>
                <a:miter lim="800000"/>
              </a:ln>
              <a:noFill/>
            </a:endParaRPr>
          </a:p>
        </p:txBody>
      </p:sp>
    </p:spTree>
    <p:extLst>
      <p:ext uri="{BB962C8B-B14F-4D97-AF65-F5344CB8AC3E}">
        <p14:creationId xmlns:p14="http://schemas.microsoft.com/office/powerpoint/2010/main" val="332892056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2415EF-B762-049E-0D8A-C846C5D0A2BA}"/>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Inference from Training Dataset</a:t>
            </a:r>
          </a:p>
        </p:txBody>
      </p:sp>
      <p:pic>
        <p:nvPicPr>
          <p:cNvPr id="5" name="Content Placeholder 4" descr="A graph with blue bars&#10;&#10;Description automatically generated">
            <a:extLst>
              <a:ext uri="{FF2B5EF4-FFF2-40B4-BE49-F238E27FC236}">
                <a16:creationId xmlns:a16="http://schemas.microsoft.com/office/drawing/2014/main" id="{C8B2ADC1-E7F3-DFEB-A909-57216BDD053B}"/>
              </a:ext>
            </a:extLst>
          </p:cNvPr>
          <p:cNvPicPr>
            <a:picLocks noGrp="1" noChangeAspect="1"/>
          </p:cNvPicPr>
          <p:nvPr>
            <p:ph idx="1"/>
          </p:nvPr>
        </p:nvPicPr>
        <p:blipFill>
          <a:blip r:embed="rId2"/>
          <a:stretch>
            <a:fillRect/>
          </a:stretch>
        </p:blipFill>
        <p:spPr>
          <a:xfrm>
            <a:off x="1221820" y="2354239"/>
            <a:ext cx="9748360" cy="3948085"/>
          </a:xfrm>
          <a:prstGeom prst="rect">
            <a:avLst/>
          </a:prstGeom>
        </p:spPr>
      </p:pic>
    </p:spTree>
    <p:extLst>
      <p:ext uri="{BB962C8B-B14F-4D97-AF65-F5344CB8AC3E}">
        <p14:creationId xmlns:p14="http://schemas.microsoft.com/office/powerpoint/2010/main" val="3130321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e arrows pointing at a red button">
            <a:extLst>
              <a:ext uri="{FF2B5EF4-FFF2-40B4-BE49-F238E27FC236}">
                <a16:creationId xmlns:a16="http://schemas.microsoft.com/office/drawing/2014/main" id="{C9A6615C-EE63-FC3C-7E77-40E82BE676C8}"/>
              </a:ext>
            </a:extLst>
          </p:cNvPr>
          <p:cNvPicPr>
            <a:picLocks noChangeAspect="1"/>
          </p:cNvPicPr>
          <p:nvPr/>
        </p:nvPicPr>
        <p:blipFill rotWithShape="1">
          <a:blip r:embed="rId2"/>
          <a:srcRect t="10826" b="4904"/>
          <a:stretch/>
        </p:blipFill>
        <p:spPr>
          <a:xfrm>
            <a:off x="-3047" y="10"/>
            <a:ext cx="12191999" cy="6857990"/>
          </a:xfrm>
          <a:prstGeom prst="rect">
            <a:avLst/>
          </a:prstGeom>
        </p:spPr>
      </p:pic>
      <p:sp>
        <p:nvSpPr>
          <p:cNvPr id="2" name="Title 1">
            <a:extLst>
              <a:ext uri="{FF2B5EF4-FFF2-40B4-BE49-F238E27FC236}">
                <a16:creationId xmlns:a16="http://schemas.microsoft.com/office/drawing/2014/main" id="{C110FB36-919B-F74A-8905-42DAAD641013}"/>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Section3</a:t>
            </a:r>
          </a:p>
        </p:txBody>
      </p:sp>
      <p:sp>
        <p:nvSpPr>
          <p:cNvPr id="3" name="Content Placeholder 2">
            <a:extLst>
              <a:ext uri="{FF2B5EF4-FFF2-40B4-BE49-F238E27FC236}">
                <a16:creationId xmlns:a16="http://schemas.microsoft.com/office/drawing/2014/main" id="{C26F3DB1-B6A3-7564-9121-8BA3A2314357}"/>
              </a:ext>
            </a:extLst>
          </p:cNvPr>
          <p:cNvSpPr>
            <a:spLocks noGrp="1"/>
          </p:cNvSpPr>
          <p:nvPr>
            <p:ph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buNone/>
            </a:pPr>
            <a:r>
              <a:rPr lang="en-US" sz="4000" dirty="0">
                <a:solidFill>
                  <a:srgbClr val="FFFFFF"/>
                </a:solidFill>
              </a:rPr>
              <a:t>Recommendations</a:t>
            </a:r>
          </a:p>
        </p:txBody>
      </p:sp>
    </p:spTree>
    <p:extLst>
      <p:ext uri="{BB962C8B-B14F-4D97-AF65-F5344CB8AC3E}">
        <p14:creationId xmlns:p14="http://schemas.microsoft.com/office/powerpoint/2010/main" val="2580794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BB456-11C6-58A3-EBE3-E63E2A8DD4B6}"/>
              </a:ext>
            </a:extLst>
          </p:cNvPr>
          <p:cNvSpPr>
            <a:spLocks noGrp="1"/>
          </p:cNvSpPr>
          <p:nvPr>
            <p:ph type="title"/>
          </p:nvPr>
        </p:nvSpPr>
        <p:spPr>
          <a:xfrm>
            <a:off x="532015" y="4495568"/>
            <a:ext cx="3861960" cy="1905232"/>
          </a:xfrm>
        </p:spPr>
        <p:txBody>
          <a:bodyPr anchor="ctr">
            <a:normAutofit/>
          </a:bodyPr>
          <a:lstStyle/>
          <a:p>
            <a:r>
              <a:rPr lang="en-US" sz="3200"/>
              <a:t>Data Description</a:t>
            </a:r>
            <a:endParaRPr lang="en-IN" sz="3200"/>
          </a:p>
        </p:txBody>
      </p:sp>
      <p:sp>
        <p:nvSpPr>
          <p:cNvPr id="34" name="Rectangle 3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Graph on document with pen">
            <a:extLst>
              <a:ext uri="{FF2B5EF4-FFF2-40B4-BE49-F238E27FC236}">
                <a16:creationId xmlns:a16="http://schemas.microsoft.com/office/drawing/2014/main" id="{FF02EEC1-54BF-9BD8-72EF-DE83902BAC73}"/>
              </a:ext>
            </a:extLst>
          </p:cNvPr>
          <p:cNvPicPr>
            <a:picLocks noChangeAspect="1"/>
          </p:cNvPicPr>
          <p:nvPr/>
        </p:nvPicPr>
        <p:blipFill rotWithShape="1">
          <a:blip r:embed="rId2"/>
          <a:srcRect l="5884" r="-1" b="-1"/>
          <a:stretch/>
        </p:blipFill>
        <p:spPr>
          <a:xfrm>
            <a:off x="990978" y="364143"/>
            <a:ext cx="4831238" cy="3426462"/>
          </a:xfrm>
          <a:prstGeom prst="rect">
            <a:avLst/>
          </a:prstGeom>
        </p:spPr>
      </p:pic>
      <p:sp>
        <p:nvSpPr>
          <p:cNvPr id="38" name="Rectangle 3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7C9E70-478E-7CAF-BCEE-AB2762EFDE1F}"/>
              </a:ext>
            </a:extLst>
          </p:cNvPr>
          <p:cNvSpPr>
            <a:spLocks noGrp="1"/>
          </p:cNvSpPr>
          <p:nvPr>
            <p:ph idx="1"/>
          </p:nvPr>
        </p:nvSpPr>
        <p:spPr>
          <a:xfrm>
            <a:off x="5162719" y="4495568"/>
            <a:ext cx="6586915" cy="1905232"/>
          </a:xfrm>
        </p:spPr>
        <p:txBody>
          <a:bodyPr anchor="ctr">
            <a:normAutofit/>
          </a:bodyPr>
          <a:lstStyle/>
          <a:p>
            <a:r>
              <a:rPr lang="en-IN" sz="1800" b="1" i="0" dirty="0">
                <a:effectLst/>
                <a:highlight>
                  <a:srgbClr val="FFFFFF"/>
                </a:highlight>
              </a:rPr>
              <a:t>Open Invoices Data: </a:t>
            </a:r>
          </a:p>
          <a:p>
            <a:pPr marL="88900" indent="-88900">
              <a:buNone/>
            </a:pPr>
            <a:r>
              <a:rPr lang="en-IN" sz="1800" b="1" dirty="0">
                <a:highlight>
                  <a:srgbClr val="FFFFFF"/>
                </a:highlight>
              </a:rPr>
              <a:t> 	</a:t>
            </a:r>
            <a:r>
              <a:rPr lang="en-IN" sz="1800" dirty="0">
                <a:highlight>
                  <a:srgbClr val="FFFFFF"/>
                </a:highlight>
              </a:rPr>
              <a:t>This contains data related to Open Invoices – to be used for testing the model built (88,204 entries and 14 columns)</a:t>
            </a:r>
          </a:p>
          <a:p>
            <a:pPr marL="457200" lvl="1" indent="0">
              <a:buNone/>
            </a:pPr>
            <a:endParaRPr lang="en-IN" sz="1800" b="0" i="0" dirty="0">
              <a:effectLst/>
              <a:highlight>
                <a:srgbClr val="FFFFFF"/>
              </a:highlight>
            </a:endParaRPr>
          </a:p>
        </p:txBody>
      </p:sp>
      <p:graphicFrame>
        <p:nvGraphicFramePr>
          <p:cNvPr id="5" name="Content Placeholder 3">
            <a:extLst>
              <a:ext uri="{FF2B5EF4-FFF2-40B4-BE49-F238E27FC236}">
                <a16:creationId xmlns:a16="http://schemas.microsoft.com/office/drawing/2014/main" id="{F22EBDBA-B610-DB02-D897-CF5E6742110A}"/>
              </a:ext>
            </a:extLst>
          </p:cNvPr>
          <p:cNvGraphicFramePr>
            <a:graphicFrameLocks/>
          </p:cNvGraphicFramePr>
          <p:nvPr>
            <p:extLst>
              <p:ext uri="{D42A27DB-BD31-4B8C-83A1-F6EECF244321}">
                <p14:modId xmlns:p14="http://schemas.microsoft.com/office/powerpoint/2010/main" val="4032668674"/>
              </p:ext>
            </p:extLst>
          </p:nvPr>
        </p:nvGraphicFramePr>
        <p:xfrm>
          <a:off x="6297264" y="738579"/>
          <a:ext cx="5136796" cy="2786145"/>
        </p:xfrm>
        <a:graphic>
          <a:graphicData uri="http://schemas.openxmlformats.org/drawingml/2006/table">
            <a:tbl>
              <a:tblPr firstRow="1" bandRow="1">
                <a:tableStyleId>{5C22544A-7EE6-4342-B048-85BDC9FD1C3A}</a:tableStyleId>
              </a:tblPr>
              <a:tblGrid>
                <a:gridCol w="988344">
                  <a:extLst>
                    <a:ext uri="{9D8B030D-6E8A-4147-A177-3AD203B41FA5}">
                      <a16:colId xmlns:a16="http://schemas.microsoft.com/office/drawing/2014/main" val="3423716883"/>
                    </a:ext>
                  </a:extLst>
                </a:gridCol>
                <a:gridCol w="1461577">
                  <a:extLst>
                    <a:ext uri="{9D8B030D-6E8A-4147-A177-3AD203B41FA5}">
                      <a16:colId xmlns:a16="http://schemas.microsoft.com/office/drawing/2014/main" val="2104161897"/>
                    </a:ext>
                  </a:extLst>
                </a:gridCol>
                <a:gridCol w="1119451">
                  <a:extLst>
                    <a:ext uri="{9D8B030D-6E8A-4147-A177-3AD203B41FA5}">
                      <a16:colId xmlns:a16="http://schemas.microsoft.com/office/drawing/2014/main" val="3883179896"/>
                    </a:ext>
                  </a:extLst>
                </a:gridCol>
                <a:gridCol w="1567424">
                  <a:extLst>
                    <a:ext uri="{9D8B030D-6E8A-4147-A177-3AD203B41FA5}">
                      <a16:colId xmlns:a16="http://schemas.microsoft.com/office/drawing/2014/main" val="733167671"/>
                    </a:ext>
                  </a:extLst>
                </a:gridCol>
              </a:tblGrid>
              <a:tr h="225428">
                <a:tc gridSpan="4">
                  <a:txBody>
                    <a:bodyPr/>
                    <a:lstStyle/>
                    <a:p>
                      <a:pPr algn="ctr"/>
                      <a:r>
                        <a:rPr lang="en-IN" sz="1000">
                          <a:latin typeface="+mn-lt"/>
                        </a:rPr>
                        <a:t>Open Invoice Data</a:t>
                      </a:r>
                    </a:p>
                  </a:txBody>
                  <a:tcPr marL="51233" marR="51233" marT="25617" marB="25617"/>
                </a:tc>
                <a:tc hMerge="1">
                  <a:txBody>
                    <a:bodyPr/>
                    <a:lstStyle/>
                    <a:p>
                      <a:endParaRPr lang="en-IN" dirty="0"/>
                    </a:p>
                  </a:txBody>
                  <a:tcPr/>
                </a:tc>
                <a:tc hMerge="1">
                  <a:txBody>
                    <a:bodyPr/>
                    <a:lstStyle/>
                    <a:p>
                      <a:endParaRPr dirty="0"/>
                    </a:p>
                  </a:txBody>
                  <a:tcPr/>
                </a:tc>
                <a:tc hMerge="1">
                  <a:txBody>
                    <a:bodyPr/>
                    <a:lstStyle/>
                    <a:p>
                      <a:endParaRPr lang="en-IN" dirty="0"/>
                    </a:p>
                  </a:txBody>
                  <a:tcPr/>
                </a:tc>
                <a:extLst>
                  <a:ext uri="{0D108BD9-81ED-4DB2-BD59-A6C34878D82A}">
                    <a16:rowId xmlns:a16="http://schemas.microsoft.com/office/drawing/2014/main" val="3176389292"/>
                  </a:ext>
                </a:extLst>
              </a:tr>
              <a:tr h="384465">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AS_OF_DATE</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As of the current date that is 4th April, 2022 (when the report was extracted by Schuster)</a:t>
                      </a:r>
                    </a:p>
                  </a:txBody>
                  <a:tcPr marL="5337" marR="5337" marT="5337" marB="0" anchor="ctr"/>
                </a:tc>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DUE DATE</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Date when the actual payment is due from the vendor</a:t>
                      </a:r>
                    </a:p>
                  </a:txBody>
                  <a:tcPr marL="5337" marR="5337" marT="5337" marB="0" anchor="ctr"/>
                </a:tc>
                <a:extLst>
                  <a:ext uri="{0D108BD9-81ED-4DB2-BD59-A6C34878D82A}">
                    <a16:rowId xmlns:a16="http://schemas.microsoft.com/office/drawing/2014/main" val="3605727841"/>
                  </a:ext>
                </a:extLst>
              </a:tr>
              <a:tr h="384465">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CUSTOMER TYPE</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Whether the customer is a third party or holding a direct relationship with Schuster</a:t>
                      </a:r>
                    </a:p>
                  </a:txBody>
                  <a:tcPr marL="5337" marR="5337" marT="5337" marB="0" anchor="ctr"/>
                </a:tc>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TRANSACTION CURRENCY</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In which currency the goods or services were sold</a:t>
                      </a:r>
                    </a:p>
                  </a:txBody>
                  <a:tcPr marL="5337" marR="5337" marT="5337" marB="0" anchor="ctr"/>
                </a:tc>
                <a:extLst>
                  <a:ext uri="{0D108BD9-81ED-4DB2-BD59-A6C34878D82A}">
                    <a16:rowId xmlns:a16="http://schemas.microsoft.com/office/drawing/2014/main" val="4019679830"/>
                  </a:ext>
                </a:extLst>
              </a:tr>
              <a:tr h="145375">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CUSTOMER_NAME</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Name of the customer/vendor</a:t>
                      </a:r>
                    </a:p>
                  </a:txBody>
                  <a:tcPr marL="5337" marR="5337" marT="5337" marB="0" anchor="ctr"/>
                </a:tc>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LOCAL AMOUNT</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Invoice value in local currency</a:t>
                      </a:r>
                    </a:p>
                  </a:txBody>
                  <a:tcPr marL="5337" marR="5337" marT="5337" marB="0" anchor="ctr"/>
                </a:tc>
                <a:extLst>
                  <a:ext uri="{0D108BD9-81ED-4DB2-BD59-A6C34878D82A}">
                    <a16:rowId xmlns:a16="http://schemas.microsoft.com/office/drawing/2014/main" val="2867621740"/>
                  </a:ext>
                </a:extLst>
              </a:tr>
              <a:tr h="264920">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CUSTOMER ACCOUNT NO</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Customer's unique identity number</a:t>
                      </a:r>
                    </a:p>
                  </a:txBody>
                  <a:tcPr marL="5337" marR="5337" marT="5337" marB="0" anchor="ctr"/>
                </a:tc>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TRANSACTION CLASS</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It is the invoice class - CM, DM, INV or PMT</a:t>
                      </a:r>
                    </a:p>
                  </a:txBody>
                  <a:tcPr marL="5337" marR="5337" marT="5337" marB="0" anchor="ctr"/>
                </a:tc>
                <a:extLst>
                  <a:ext uri="{0D108BD9-81ED-4DB2-BD59-A6C34878D82A}">
                    <a16:rowId xmlns:a16="http://schemas.microsoft.com/office/drawing/2014/main" val="4281524671"/>
                  </a:ext>
                </a:extLst>
              </a:tr>
              <a:tr h="504010">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TRANSACTION NUMBER</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Transaction number against each invoice</a:t>
                      </a:r>
                    </a:p>
                  </a:txBody>
                  <a:tcPr marL="5337" marR="5337" marT="5337" marB="0" anchor="ctr"/>
                </a:tc>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AGE</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It is the age of the open invoice. This is the difference between the Invoice Due date and the as-of-date</a:t>
                      </a:r>
                    </a:p>
                  </a:txBody>
                  <a:tcPr marL="5337" marR="5337" marT="5337" marB="0" anchor="ctr"/>
                </a:tc>
                <a:extLst>
                  <a:ext uri="{0D108BD9-81ED-4DB2-BD59-A6C34878D82A}">
                    <a16:rowId xmlns:a16="http://schemas.microsoft.com/office/drawing/2014/main" val="1252498364"/>
                  </a:ext>
                </a:extLst>
              </a:tr>
              <a:tr h="384465">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TRANSACTION DATE</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This represents the date when the goods or services were sold by Schuster</a:t>
                      </a:r>
                    </a:p>
                  </a:txBody>
                  <a:tcPr marL="5337" marR="5337" marT="5337" marB="0" anchor="ctr"/>
                </a:tc>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USD AMOUNT</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Invoice value in USD</a:t>
                      </a:r>
                    </a:p>
                  </a:txBody>
                  <a:tcPr marL="5337" marR="5337" marT="5337" marB="0" anchor="ctr"/>
                </a:tc>
                <a:extLst>
                  <a:ext uri="{0D108BD9-81ED-4DB2-BD59-A6C34878D82A}">
                    <a16:rowId xmlns:a16="http://schemas.microsoft.com/office/drawing/2014/main" val="559482383"/>
                  </a:ext>
                </a:extLst>
              </a:tr>
              <a:tr h="384465">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PAYMENT TERM</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Days given to the vendor/customer for making the payments</a:t>
                      </a:r>
                    </a:p>
                  </a:txBody>
                  <a:tcPr marL="5337" marR="5337" marT="5337" marB="0" anchor="ctr"/>
                </a:tc>
                <a:tc>
                  <a:txBody>
                    <a:bodyPr/>
                    <a:lstStyle/>
                    <a:p>
                      <a:pPr algn="ctr" fontAlgn="b"/>
                      <a:r>
                        <a:rPr lang="en-IN" sz="800" b="0" kern="1200">
                          <a:solidFill>
                            <a:schemeClr val="dk1"/>
                          </a:solidFill>
                          <a:latin typeface="+mn-lt"/>
                          <a:ea typeface="Arial Unicode MS" panose="020B0604020202020204" pitchFamily="34" charset="-128"/>
                          <a:cs typeface="Arial Unicode MS" panose="020B0604020202020204" pitchFamily="34" charset="-128"/>
                        </a:rPr>
                        <a:t>INV_CREATION_DATE</a:t>
                      </a:r>
                    </a:p>
                  </a:txBody>
                  <a:tcPr marL="5337" marR="5337" marT="5337" marB="0" anchor="ctr"/>
                </a:tc>
                <a:tc>
                  <a:txBody>
                    <a:bodyPr/>
                    <a:lstStyle/>
                    <a:p>
                      <a:pPr marL="88900" indent="0" algn="l" fontAlgn="b"/>
                      <a:r>
                        <a:rPr lang="en-IN" sz="800" b="0" kern="1200">
                          <a:solidFill>
                            <a:schemeClr val="dk1"/>
                          </a:solidFill>
                          <a:latin typeface="+mn-lt"/>
                          <a:ea typeface="Arial Unicode MS" panose="020B0604020202020204" pitchFamily="34" charset="-128"/>
                          <a:cs typeface="Arial Unicode MS" panose="020B0604020202020204" pitchFamily="34" charset="-128"/>
                        </a:rPr>
                        <a:t>Date when the invoice was created</a:t>
                      </a:r>
                    </a:p>
                  </a:txBody>
                  <a:tcPr marL="5337" marR="5337" marT="5337" marB="0" anchor="ctr"/>
                </a:tc>
                <a:extLst>
                  <a:ext uri="{0D108BD9-81ED-4DB2-BD59-A6C34878D82A}">
                    <a16:rowId xmlns:a16="http://schemas.microsoft.com/office/drawing/2014/main" val="1673946177"/>
                  </a:ext>
                </a:extLst>
              </a:tr>
            </a:tbl>
          </a:graphicData>
        </a:graphic>
      </p:graphicFrame>
    </p:spTree>
    <p:extLst>
      <p:ext uri="{BB962C8B-B14F-4D97-AF65-F5344CB8AC3E}">
        <p14:creationId xmlns:p14="http://schemas.microsoft.com/office/powerpoint/2010/main" val="3360746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E9C2-E498-979A-9A16-548B5156BA54}"/>
              </a:ext>
            </a:extLst>
          </p:cNvPr>
          <p:cNvSpPr>
            <a:spLocks noGrp="1"/>
          </p:cNvSpPr>
          <p:nvPr>
            <p:ph type="title"/>
          </p:nvPr>
        </p:nvSpPr>
        <p:spPr>
          <a:xfrm>
            <a:off x="807377" y="97918"/>
            <a:ext cx="10864065" cy="961029"/>
          </a:xfrm>
        </p:spPr>
        <p:txBody>
          <a:bodyPr/>
          <a:lstStyle/>
          <a:p>
            <a:pPr algn="ctr"/>
            <a:r>
              <a:rPr lang="en-US" dirty="0"/>
              <a:t>Recommendations from Test Data</a:t>
            </a:r>
            <a:endParaRPr lang="en-IN" dirty="0"/>
          </a:p>
        </p:txBody>
      </p:sp>
      <p:sp>
        <p:nvSpPr>
          <p:cNvPr id="3" name="TextBox 2">
            <a:extLst>
              <a:ext uri="{FF2B5EF4-FFF2-40B4-BE49-F238E27FC236}">
                <a16:creationId xmlns:a16="http://schemas.microsoft.com/office/drawing/2014/main" id="{BD34BFA6-640C-2368-1A69-17B86D13F0DD}"/>
              </a:ext>
            </a:extLst>
          </p:cNvPr>
          <p:cNvSpPr txBox="1"/>
          <p:nvPr/>
        </p:nvSpPr>
        <p:spPr>
          <a:xfrm>
            <a:off x="1027416" y="1690688"/>
            <a:ext cx="231154" cy="369332"/>
          </a:xfrm>
          <a:prstGeom prst="rect">
            <a:avLst/>
          </a:prstGeom>
          <a:noFill/>
        </p:spPr>
        <p:txBody>
          <a:bodyPr wrap="none" rtlCol="0">
            <a:spAutoFit/>
          </a:bodyPr>
          <a:lstStyle/>
          <a:p>
            <a:r>
              <a:rPr lang="en-US"/>
              <a:t> </a:t>
            </a:r>
            <a:endParaRPr lang="en-IN" dirty="0"/>
          </a:p>
        </p:txBody>
      </p:sp>
      <p:pic>
        <p:nvPicPr>
          <p:cNvPr id="5" name="Picture 4">
            <a:extLst>
              <a:ext uri="{FF2B5EF4-FFF2-40B4-BE49-F238E27FC236}">
                <a16:creationId xmlns:a16="http://schemas.microsoft.com/office/drawing/2014/main" id="{09343939-1975-E52C-71E6-151AE370AE4B}"/>
              </a:ext>
            </a:extLst>
          </p:cNvPr>
          <p:cNvPicPr>
            <a:picLocks noChangeAspect="1"/>
          </p:cNvPicPr>
          <p:nvPr/>
        </p:nvPicPr>
        <p:blipFill>
          <a:blip r:embed="rId2"/>
          <a:stretch>
            <a:fillRect/>
          </a:stretch>
        </p:blipFill>
        <p:spPr>
          <a:xfrm>
            <a:off x="183166" y="1140431"/>
            <a:ext cx="6935168" cy="2926080"/>
          </a:xfrm>
          <a:prstGeom prst="rect">
            <a:avLst/>
          </a:prstGeom>
        </p:spPr>
      </p:pic>
      <p:pic>
        <p:nvPicPr>
          <p:cNvPr id="7" name="Picture 6">
            <a:extLst>
              <a:ext uri="{FF2B5EF4-FFF2-40B4-BE49-F238E27FC236}">
                <a16:creationId xmlns:a16="http://schemas.microsoft.com/office/drawing/2014/main" id="{C3173A79-99B9-3822-60A2-06A7A785B2A4}"/>
              </a:ext>
            </a:extLst>
          </p:cNvPr>
          <p:cNvPicPr>
            <a:picLocks noChangeAspect="1"/>
          </p:cNvPicPr>
          <p:nvPr/>
        </p:nvPicPr>
        <p:blipFill>
          <a:blip r:embed="rId3"/>
          <a:stretch>
            <a:fillRect/>
          </a:stretch>
        </p:blipFill>
        <p:spPr>
          <a:xfrm>
            <a:off x="6999570" y="1166168"/>
            <a:ext cx="5009264" cy="2779108"/>
          </a:xfrm>
          <a:prstGeom prst="rect">
            <a:avLst/>
          </a:prstGeom>
        </p:spPr>
      </p:pic>
      <p:sp>
        <p:nvSpPr>
          <p:cNvPr id="8" name="Content Placeholder 2">
            <a:extLst>
              <a:ext uri="{FF2B5EF4-FFF2-40B4-BE49-F238E27FC236}">
                <a16:creationId xmlns:a16="http://schemas.microsoft.com/office/drawing/2014/main" id="{F932029A-9F7F-5066-0600-7DE2CEEBBF80}"/>
              </a:ext>
            </a:extLst>
          </p:cNvPr>
          <p:cNvSpPr txBox="1">
            <a:spLocks/>
          </p:cNvSpPr>
          <p:nvPr/>
        </p:nvSpPr>
        <p:spPr>
          <a:xfrm>
            <a:off x="4519" y="4374335"/>
            <a:ext cx="6586915" cy="1905232"/>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highlight>
                  <a:srgbClr val="FFFFFF"/>
                </a:highlight>
              </a:rPr>
              <a:t>It can be observed that Invoice Value (USD Amount) plays a major role in late payments. </a:t>
            </a:r>
          </a:p>
          <a:p>
            <a:r>
              <a:rPr lang="en-IN" sz="1800" dirty="0">
                <a:highlight>
                  <a:srgbClr val="FFFFFF"/>
                </a:highlight>
              </a:rPr>
              <a:t>Payment term and Invoice Month are the next two most critical parameters to be reviewed by Schuster while identifying defaulters.</a:t>
            </a:r>
          </a:p>
          <a:p>
            <a:pPr marL="457200" lvl="1" indent="0">
              <a:buFont typeface="Arial" panose="020B0604020202020204" pitchFamily="34" charset="0"/>
              <a:buNone/>
            </a:pPr>
            <a:endParaRPr lang="en-IN" sz="1800" dirty="0">
              <a:highlight>
                <a:srgbClr val="FFFFFF"/>
              </a:highlight>
            </a:endParaRPr>
          </a:p>
        </p:txBody>
      </p:sp>
      <p:sp>
        <p:nvSpPr>
          <p:cNvPr id="9" name="Content Placeholder 2">
            <a:extLst>
              <a:ext uri="{FF2B5EF4-FFF2-40B4-BE49-F238E27FC236}">
                <a16:creationId xmlns:a16="http://schemas.microsoft.com/office/drawing/2014/main" id="{BBA45A4A-7891-BE15-5F50-0A8AE0F6A83C}"/>
              </a:ext>
            </a:extLst>
          </p:cNvPr>
          <p:cNvSpPr txBox="1">
            <a:spLocks/>
          </p:cNvSpPr>
          <p:nvPr/>
        </p:nvSpPr>
        <p:spPr>
          <a:xfrm>
            <a:off x="8009050" y="4066511"/>
            <a:ext cx="4631300" cy="61644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highlight>
                  <a:srgbClr val="FFFFFF"/>
                </a:highlight>
              </a:rPr>
              <a:t>Defaulters risk profile:</a:t>
            </a:r>
          </a:p>
          <a:p>
            <a:pPr marL="0" indent="0">
              <a:buNone/>
            </a:pPr>
            <a:endParaRPr lang="en-IN" sz="1800" dirty="0">
              <a:highlight>
                <a:srgbClr val="FFFFFF"/>
              </a:highlight>
            </a:endParaRPr>
          </a:p>
        </p:txBody>
      </p:sp>
      <p:graphicFrame>
        <p:nvGraphicFramePr>
          <p:cNvPr id="10" name="Table 9">
            <a:extLst>
              <a:ext uri="{FF2B5EF4-FFF2-40B4-BE49-F238E27FC236}">
                <a16:creationId xmlns:a16="http://schemas.microsoft.com/office/drawing/2014/main" id="{082978E2-AAA8-18AC-1249-C7C07768BAE2}"/>
              </a:ext>
            </a:extLst>
          </p:cNvPr>
          <p:cNvGraphicFramePr>
            <a:graphicFrameLocks noGrp="1"/>
          </p:cNvGraphicFramePr>
          <p:nvPr>
            <p:extLst>
              <p:ext uri="{D42A27DB-BD31-4B8C-83A1-F6EECF244321}">
                <p14:modId xmlns:p14="http://schemas.microsoft.com/office/powerpoint/2010/main" val="3260630216"/>
              </p:ext>
            </p:extLst>
          </p:nvPr>
        </p:nvGraphicFramePr>
        <p:xfrm>
          <a:off x="6842589" y="4359719"/>
          <a:ext cx="5166245" cy="2293812"/>
        </p:xfrm>
        <a:graphic>
          <a:graphicData uri="http://schemas.openxmlformats.org/drawingml/2006/table">
            <a:tbl>
              <a:tblPr firstRow="1" bandRow="1">
                <a:tableStyleId>{5C22544A-7EE6-4342-B048-85BDC9FD1C3A}</a:tableStyleId>
              </a:tblPr>
              <a:tblGrid>
                <a:gridCol w="2890560">
                  <a:extLst>
                    <a:ext uri="{9D8B030D-6E8A-4147-A177-3AD203B41FA5}">
                      <a16:colId xmlns:a16="http://schemas.microsoft.com/office/drawing/2014/main" val="1598360228"/>
                    </a:ext>
                  </a:extLst>
                </a:gridCol>
                <a:gridCol w="2275685">
                  <a:extLst>
                    <a:ext uri="{9D8B030D-6E8A-4147-A177-3AD203B41FA5}">
                      <a16:colId xmlns:a16="http://schemas.microsoft.com/office/drawing/2014/main" val="1200834979"/>
                    </a:ext>
                  </a:extLst>
                </a:gridCol>
              </a:tblGrid>
              <a:tr h="343333">
                <a:tc>
                  <a:txBody>
                    <a:bodyPr/>
                    <a:lstStyle/>
                    <a:p>
                      <a:pPr algn="ctr"/>
                      <a:r>
                        <a:rPr lang="en-IN" dirty="0"/>
                        <a:t>Risk of Default and Range</a:t>
                      </a:r>
                    </a:p>
                  </a:txBody>
                  <a:tcPr/>
                </a:tc>
                <a:tc>
                  <a:txBody>
                    <a:bodyPr/>
                    <a:lstStyle/>
                    <a:p>
                      <a:pPr algn="ctr"/>
                      <a:r>
                        <a:rPr lang="en-IN" dirty="0"/>
                        <a:t>No of Customers</a:t>
                      </a:r>
                    </a:p>
                  </a:txBody>
                  <a:tcPr/>
                </a:tc>
                <a:extLst>
                  <a:ext uri="{0D108BD9-81ED-4DB2-BD59-A6C34878D82A}">
                    <a16:rowId xmlns:a16="http://schemas.microsoft.com/office/drawing/2014/main" val="1915670945"/>
                  </a:ext>
                </a:extLst>
              </a:tr>
              <a:tr h="275436">
                <a:tc>
                  <a:txBody>
                    <a:bodyPr/>
                    <a:lstStyle/>
                    <a:p>
                      <a:pPr algn="ctr"/>
                      <a:r>
                        <a:rPr lang="en-IN" sz="1200" dirty="0"/>
                        <a:t>Very Low (0-0.1)</a:t>
                      </a:r>
                    </a:p>
                  </a:txBody>
                  <a:tcPr/>
                </a:tc>
                <a:tc>
                  <a:txBody>
                    <a:bodyPr/>
                    <a:lstStyle/>
                    <a:p>
                      <a:pPr algn="ctr"/>
                      <a:r>
                        <a:rPr lang="en-US" sz="1200" dirty="0"/>
                        <a:t>37</a:t>
                      </a:r>
                      <a:endParaRPr lang="en-IN" sz="1200" dirty="0"/>
                    </a:p>
                  </a:txBody>
                  <a:tcPr/>
                </a:tc>
                <a:extLst>
                  <a:ext uri="{0D108BD9-81ED-4DB2-BD59-A6C34878D82A}">
                    <a16:rowId xmlns:a16="http://schemas.microsoft.com/office/drawing/2014/main" val="3571586258"/>
                  </a:ext>
                </a:extLst>
              </a:tr>
              <a:tr h="275436">
                <a:tc>
                  <a:txBody>
                    <a:bodyPr/>
                    <a:lstStyle/>
                    <a:p>
                      <a:pPr algn="ctr"/>
                      <a:r>
                        <a:rPr lang="en-IN" sz="1200" dirty="0"/>
                        <a:t>Low (0.1-0.2) </a:t>
                      </a:r>
                    </a:p>
                  </a:txBody>
                  <a:tcPr/>
                </a:tc>
                <a:tc>
                  <a:txBody>
                    <a:bodyPr/>
                    <a:lstStyle/>
                    <a:p>
                      <a:pPr algn="ctr"/>
                      <a:r>
                        <a:rPr lang="en-US" sz="1200" dirty="0"/>
                        <a:t>10</a:t>
                      </a:r>
                      <a:endParaRPr lang="en-IN" sz="1200" dirty="0"/>
                    </a:p>
                  </a:txBody>
                  <a:tcPr/>
                </a:tc>
                <a:extLst>
                  <a:ext uri="{0D108BD9-81ED-4DB2-BD59-A6C34878D82A}">
                    <a16:rowId xmlns:a16="http://schemas.microsoft.com/office/drawing/2014/main" val="961311719"/>
                  </a:ext>
                </a:extLst>
              </a:tr>
              <a:tr h="275436">
                <a:tc>
                  <a:txBody>
                    <a:bodyPr/>
                    <a:lstStyle/>
                    <a:p>
                      <a:pPr algn="ctr"/>
                      <a:r>
                        <a:rPr lang="en-IN" sz="1200" dirty="0"/>
                        <a:t>Moderately Low (0.2-0.3)</a:t>
                      </a:r>
                    </a:p>
                  </a:txBody>
                  <a:tcPr/>
                </a:tc>
                <a:tc>
                  <a:txBody>
                    <a:bodyPr/>
                    <a:lstStyle/>
                    <a:p>
                      <a:pPr algn="ctr"/>
                      <a:r>
                        <a:rPr lang="en-US" sz="1200" dirty="0"/>
                        <a:t>6</a:t>
                      </a:r>
                      <a:endParaRPr lang="en-IN" sz="1200" dirty="0"/>
                    </a:p>
                  </a:txBody>
                  <a:tcPr/>
                </a:tc>
                <a:extLst>
                  <a:ext uri="{0D108BD9-81ED-4DB2-BD59-A6C34878D82A}">
                    <a16:rowId xmlns:a16="http://schemas.microsoft.com/office/drawing/2014/main" val="1528690756"/>
                  </a:ext>
                </a:extLst>
              </a:tr>
              <a:tr h="275436">
                <a:tc>
                  <a:txBody>
                    <a:bodyPr/>
                    <a:lstStyle/>
                    <a:p>
                      <a:pPr algn="ctr"/>
                      <a:r>
                        <a:rPr lang="en-IN" sz="1200" dirty="0"/>
                        <a:t>Moderate (0.3-0.4)</a:t>
                      </a:r>
                    </a:p>
                  </a:txBody>
                  <a:tcPr/>
                </a:tc>
                <a:tc>
                  <a:txBody>
                    <a:bodyPr/>
                    <a:lstStyle/>
                    <a:p>
                      <a:pPr algn="ctr"/>
                      <a:r>
                        <a:rPr lang="en-US" sz="1200" dirty="0"/>
                        <a:t>6</a:t>
                      </a:r>
                      <a:endParaRPr lang="en-IN" sz="1200" dirty="0"/>
                    </a:p>
                  </a:txBody>
                  <a:tcPr/>
                </a:tc>
                <a:extLst>
                  <a:ext uri="{0D108BD9-81ED-4DB2-BD59-A6C34878D82A}">
                    <a16:rowId xmlns:a16="http://schemas.microsoft.com/office/drawing/2014/main" val="4267485595"/>
                  </a:ext>
                </a:extLst>
              </a:tr>
              <a:tr h="275436">
                <a:tc>
                  <a:txBody>
                    <a:bodyPr/>
                    <a:lstStyle/>
                    <a:p>
                      <a:pPr algn="ctr"/>
                      <a:r>
                        <a:rPr lang="en-IN" sz="1200" dirty="0"/>
                        <a:t>Moderately High (0.4-0.5)</a:t>
                      </a:r>
                    </a:p>
                  </a:txBody>
                  <a:tcPr/>
                </a:tc>
                <a:tc>
                  <a:txBody>
                    <a:bodyPr/>
                    <a:lstStyle/>
                    <a:p>
                      <a:pPr algn="ctr"/>
                      <a:r>
                        <a:rPr lang="en-US" sz="1200" dirty="0"/>
                        <a:t>4</a:t>
                      </a:r>
                      <a:endParaRPr lang="en-IN" sz="1200" dirty="0"/>
                    </a:p>
                  </a:txBody>
                  <a:tcPr/>
                </a:tc>
                <a:extLst>
                  <a:ext uri="{0D108BD9-81ED-4DB2-BD59-A6C34878D82A}">
                    <a16:rowId xmlns:a16="http://schemas.microsoft.com/office/drawing/2014/main" val="1199965245"/>
                  </a:ext>
                </a:extLst>
              </a:tr>
              <a:tr h="275436">
                <a:tc>
                  <a:txBody>
                    <a:bodyPr/>
                    <a:lstStyle/>
                    <a:p>
                      <a:pPr algn="ctr"/>
                      <a:r>
                        <a:rPr lang="en-IN" sz="1200" dirty="0"/>
                        <a:t>High (0.5-0.6)</a:t>
                      </a:r>
                    </a:p>
                  </a:txBody>
                  <a:tcPr/>
                </a:tc>
                <a:tc>
                  <a:txBody>
                    <a:bodyPr/>
                    <a:lstStyle/>
                    <a:p>
                      <a:pPr algn="ctr"/>
                      <a:r>
                        <a:rPr lang="en-US" sz="1200" dirty="0"/>
                        <a:t>25</a:t>
                      </a:r>
                      <a:endParaRPr lang="en-IN" sz="1200" dirty="0"/>
                    </a:p>
                  </a:txBody>
                  <a:tcPr/>
                </a:tc>
                <a:extLst>
                  <a:ext uri="{0D108BD9-81ED-4DB2-BD59-A6C34878D82A}">
                    <a16:rowId xmlns:a16="http://schemas.microsoft.com/office/drawing/2014/main" val="3835117276"/>
                  </a:ext>
                </a:extLst>
              </a:tr>
              <a:tr h="275436">
                <a:tc>
                  <a:txBody>
                    <a:bodyPr/>
                    <a:lstStyle/>
                    <a:p>
                      <a:pPr algn="ctr"/>
                      <a:r>
                        <a:rPr lang="en-IN" sz="1200" dirty="0"/>
                        <a:t>Very High (0.6-0.7)</a:t>
                      </a:r>
                    </a:p>
                  </a:txBody>
                  <a:tcPr/>
                </a:tc>
                <a:tc>
                  <a:txBody>
                    <a:bodyPr/>
                    <a:lstStyle/>
                    <a:p>
                      <a:pPr algn="ctr"/>
                      <a:r>
                        <a:rPr lang="en-US" sz="1200" dirty="0"/>
                        <a:t>14</a:t>
                      </a:r>
                      <a:endParaRPr lang="en-IN" sz="1200" dirty="0"/>
                    </a:p>
                  </a:txBody>
                  <a:tcPr/>
                </a:tc>
                <a:extLst>
                  <a:ext uri="{0D108BD9-81ED-4DB2-BD59-A6C34878D82A}">
                    <a16:rowId xmlns:a16="http://schemas.microsoft.com/office/drawing/2014/main" val="1083899246"/>
                  </a:ext>
                </a:extLst>
              </a:tr>
            </a:tbl>
          </a:graphicData>
        </a:graphic>
      </p:graphicFrame>
    </p:spTree>
    <p:extLst>
      <p:ext uri="{BB962C8B-B14F-4D97-AF65-F5344CB8AC3E}">
        <p14:creationId xmlns:p14="http://schemas.microsoft.com/office/powerpoint/2010/main" val="806107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B2B62CC-600D-B49D-76C1-244CF4445996}"/>
              </a:ext>
            </a:extLst>
          </p:cNvPr>
          <p:cNvSpPr>
            <a:spLocks noGrp="1"/>
          </p:cNvSpPr>
          <p:nvPr>
            <p:ph idx="1"/>
          </p:nvPr>
        </p:nvSpPr>
        <p:spPr>
          <a:xfrm>
            <a:off x="3050412" y="2979336"/>
            <a:ext cx="5709721" cy="2430864"/>
          </a:xfrm>
        </p:spPr>
        <p:txBody>
          <a:bodyPr anchor="t">
            <a:normAutofit fontScale="92500"/>
          </a:bodyPr>
          <a:lstStyle/>
          <a:p>
            <a:pPr marL="0" indent="0">
              <a:buNone/>
            </a:pPr>
            <a:r>
              <a:rPr lang="en-US" sz="9600" b="1" dirty="0">
                <a:ln w="22225">
                  <a:solidFill>
                    <a:schemeClr val="accent2"/>
                  </a:solidFill>
                  <a:prstDash val="solid"/>
                </a:ln>
                <a:solidFill>
                  <a:schemeClr val="tx2"/>
                </a:solidFill>
              </a:rPr>
              <a:t>Thank You</a:t>
            </a:r>
            <a:endParaRPr lang="en-IN" sz="9600" b="1" dirty="0">
              <a:ln w="22225">
                <a:solidFill>
                  <a:schemeClr val="accent2"/>
                </a:solidFill>
                <a:prstDash val="solid"/>
              </a:ln>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9230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lue arrows pointing at a red button">
            <a:extLst>
              <a:ext uri="{FF2B5EF4-FFF2-40B4-BE49-F238E27FC236}">
                <a16:creationId xmlns:a16="http://schemas.microsoft.com/office/drawing/2014/main" id="{C9A6615C-EE63-FC3C-7E77-40E82BE676C8}"/>
              </a:ext>
            </a:extLst>
          </p:cNvPr>
          <p:cNvPicPr>
            <a:picLocks noChangeAspect="1"/>
          </p:cNvPicPr>
          <p:nvPr/>
        </p:nvPicPr>
        <p:blipFill rotWithShape="1">
          <a:blip r:embed="rId2"/>
          <a:srcRect t="10826" b="4904"/>
          <a:stretch/>
        </p:blipFill>
        <p:spPr>
          <a:xfrm>
            <a:off x="-3047" y="10"/>
            <a:ext cx="12191999" cy="6857990"/>
          </a:xfrm>
          <a:prstGeom prst="rect">
            <a:avLst/>
          </a:prstGeom>
        </p:spPr>
      </p:pic>
      <p:sp>
        <p:nvSpPr>
          <p:cNvPr id="2" name="Title 1">
            <a:extLst>
              <a:ext uri="{FF2B5EF4-FFF2-40B4-BE49-F238E27FC236}">
                <a16:creationId xmlns:a16="http://schemas.microsoft.com/office/drawing/2014/main" id="{C110FB36-919B-F74A-8905-42DAAD641013}"/>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Section1</a:t>
            </a:r>
          </a:p>
        </p:txBody>
      </p:sp>
      <p:sp>
        <p:nvSpPr>
          <p:cNvPr id="3" name="Content Placeholder 2">
            <a:extLst>
              <a:ext uri="{FF2B5EF4-FFF2-40B4-BE49-F238E27FC236}">
                <a16:creationId xmlns:a16="http://schemas.microsoft.com/office/drawing/2014/main" id="{C26F3DB1-B6A3-7564-9121-8BA3A2314357}"/>
              </a:ext>
            </a:extLst>
          </p:cNvPr>
          <p:cNvSpPr>
            <a:spLocks noGrp="1"/>
          </p:cNvSpPr>
          <p:nvPr>
            <p:ph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buNone/>
            </a:pPr>
            <a:r>
              <a:rPr lang="en-US" sz="4000" dirty="0">
                <a:solidFill>
                  <a:srgbClr val="FFFFFF"/>
                </a:solidFill>
              </a:rPr>
              <a:t>Data Handling</a:t>
            </a:r>
          </a:p>
        </p:txBody>
      </p:sp>
    </p:spTree>
    <p:extLst>
      <p:ext uri="{BB962C8B-B14F-4D97-AF65-F5344CB8AC3E}">
        <p14:creationId xmlns:p14="http://schemas.microsoft.com/office/powerpoint/2010/main" val="136890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B456-11C6-58A3-EBE3-E63E2A8DD4B6}"/>
              </a:ext>
            </a:extLst>
          </p:cNvPr>
          <p:cNvSpPr>
            <a:spLocks noGrp="1"/>
          </p:cNvSpPr>
          <p:nvPr>
            <p:ph type="title"/>
          </p:nvPr>
        </p:nvSpPr>
        <p:spPr>
          <a:xfrm>
            <a:off x="5297762" y="329184"/>
            <a:ext cx="6251110" cy="1783080"/>
          </a:xfrm>
        </p:spPr>
        <p:txBody>
          <a:bodyPr anchor="b">
            <a:normAutofit/>
          </a:bodyPr>
          <a:lstStyle/>
          <a:p>
            <a:r>
              <a:rPr lang="en-US" sz="5400" dirty="0"/>
              <a:t>Problem</a:t>
            </a:r>
            <a:endParaRPr lang="en-IN" sz="5400" dirty="0"/>
          </a:p>
        </p:txBody>
      </p:sp>
      <p:sp>
        <p:nvSpPr>
          <p:cNvPr id="3" name="Content Placeholder 2">
            <a:extLst>
              <a:ext uri="{FF2B5EF4-FFF2-40B4-BE49-F238E27FC236}">
                <a16:creationId xmlns:a16="http://schemas.microsoft.com/office/drawing/2014/main" id="{1D7C9E70-478E-7CAF-BCEE-AB2762EFDE1F}"/>
              </a:ext>
            </a:extLst>
          </p:cNvPr>
          <p:cNvSpPr>
            <a:spLocks noGrp="1"/>
          </p:cNvSpPr>
          <p:nvPr>
            <p:ph idx="1"/>
          </p:nvPr>
        </p:nvSpPr>
        <p:spPr>
          <a:xfrm>
            <a:off x="5297762" y="2706624"/>
            <a:ext cx="6466148" cy="3483864"/>
          </a:xfrm>
        </p:spPr>
        <p:txBody>
          <a:bodyPr>
            <a:normAutofit lnSpcReduction="10000"/>
          </a:bodyPr>
          <a:lstStyle/>
          <a:p>
            <a:r>
              <a:rPr lang="en-US" b="1" dirty="0">
                <a:solidFill>
                  <a:srgbClr val="0D0D0D"/>
                </a:solidFill>
                <a:highlight>
                  <a:srgbClr val="FFFFFF"/>
                </a:highlight>
                <a:latin typeface="+mj-lt"/>
              </a:rPr>
              <a:t>Background</a:t>
            </a:r>
          </a:p>
          <a:p>
            <a:pPr marL="0" indent="0" algn="just">
              <a:buNone/>
            </a:pPr>
            <a:r>
              <a:rPr lang="en-US" sz="2000" dirty="0">
                <a:latin typeface="+mj-lt"/>
              </a:rPr>
              <a:t>	</a:t>
            </a:r>
            <a:r>
              <a:rPr lang="en-IN" sz="2000" b="0" i="0" dirty="0">
                <a:effectLst/>
                <a:highlight>
                  <a:srgbClr val="FFFFFF"/>
                </a:highlight>
                <a:latin typeface="+mj-lt"/>
              </a:rPr>
              <a:t>Schuster is a multinational retail company specializing in sports goods and accessories. It regularly deals with numerous vendors on credit terms. However, inconsistencies in payment compliance by these vendors lead to inefficiencies.</a:t>
            </a:r>
          </a:p>
          <a:p>
            <a:r>
              <a:rPr lang="en-IN" b="1" i="0" dirty="0">
                <a:solidFill>
                  <a:srgbClr val="0D0D0D"/>
                </a:solidFill>
                <a:effectLst/>
                <a:highlight>
                  <a:srgbClr val="FFFFFF"/>
                </a:highlight>
                <a:latin typeface="+mj-lt"/>
              </a:rPr>
              <a:t>Objective:</a:t>
            </a:r>
            <a:r>
              <a:rPr lang="en-IN" b="0" i="0" dirty="0">
                <a:solidFill>
                  <a:srgbClr val="0D0D0D"/>
                </a:solidFill>
                <a:effectLst/>
                <a:highlight>
                  <a:srgbClr val="FFFFFF"/>
                </a:highlight>
                <a:latin typeface="+mj-lt"/>
              </a:rPr>
              <a:t> </a:t>
            </a:r>
          </a:p>
          <a:p>
            <a:pPr marL="0" indent="0" algn="just">
              <a:buNone/>
            </a:pPr>
            <a:r>
              <a:rPr lang="en-IN" b="0" i="0" dirty="0">
                <a:solidFill>
                  <a:srgbClr val="0D0D0D"/>
                </a:solidFill>
                <a:effectLst/>
                <a:highlight>
                  <a:srgbClr val="FFFFFF"/>
                </a:highlight>
                <a:latin typeface="+mj-lt"/>
              </a:rPr>
              <a:t>	</a:t>
            </a:r>
            <a:r>
              <a:rPr lang="en-IN" sz="2000" dirty="0">
                <a:highlight>
                  <a:srgbClr val="FFFFFF"/>
                </a:highlight>
                <a:latin typeface="+mj-lt"/>
              </a:rPr>
              <a:t>To develop a predictive model that estimates the likelihood of late payments for open invoices. This will aid in prioritising collector activities, enhancing payment compliance, and sustaining healthy business relationships.</a:t>
            </a:r>
          </a:p>
        </p:txBody>
      </p:sp>
      <p:pic>
        <p:nvPicPr>
          <p:cNvPr id="20" name="Picture 19" descr="Graph on document with pen">
            <a:extLst>
              <a:ext uri="{FF2B5EF4-FFF2-40B4-BE49-F238E27FC236}">
                <a16:creationId xmlns:a16="http://schemas.microsoft.com/office/drawing/2014/main" id="{FF02EEC1-54BF-9BD8-72EF-DE83902BAC73}"/>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36396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BB456-11C6-58A3-EBE3-E63E2A8DD4B6}"/>
              </a:ext>
            </a:extLst>
          </p:cNvPr>
          <p:cNvSpPr>
            <a:spLocks noGrp="1"/>
          </p:cNvSpPr>
          <p:nvPr>
            <p:ph type="title"/>
          </p:nvPr>
        </p:nvSpPr>
        <p:spPr>
          <a:xfrm>
            <a:off x="532015" y="4495568"/>
            <a:ext cx="3861960" cy="1905232"/>
          </a:xfrm>
        </p:spPr>
        <p:txBody>
          <a:bodyPr anchor="ctr">
            <a:normAutofit/>
          </a:bodyPr>
          <a:lstStyle/>
          <a:p>
            <a:r>
              <a:rPr lang="en-US" sz="3200"/>
              <a:t>Data Description</a:t>
            </a:r>
            <a:endParaRPr lang="en-IN" sz="3200"/>
          </a:p>
        </p:txBody>
      </p:sp>
      <p:sp>
        <p:nvSpPr>
          <p:cNvPr id="34" name="Rectangle 3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Graph on document with pen">
            <a:extLst>
              <a:ext uri="{FF2B5EF4-FFF2-40B4-BE49-F238E27FC236}">
                <a16:creationId xmlns:a16="http://schemas.microsoft.com/office/drawing/2014/main" id="{FF02EEC1-54BF-9BD8-72EF-DE83902BAC73}"/>
              </a:ext>
            </a:extLst>
          </p:cNvPr>
          <p:cNvPicPr>
            <a:picLocks noChangeAspect="1"/>
          </p:cNvPicPr>
          <p:nvPr/>
        </p:nvPicPr>
        <p:blipFill rotWithShape="1">
          <a:blip r:embed="rId2"/>
          <a:srcRect l="5884" r="-1" b="-1"/>
          <a:stretch/>
        </p:blipFill>
        <p:spPr>
          <a:xfrm>
            <a:off x="990978" y="364143"/>
            <a:ext cx="4831238" cy="3426462"/>
          </a:xfrm>
          <a:prstGeom prst="rect">
            <a:avLst/>
          </a:prstGeom>
        </p:spPr>
      </p:pic>
      <p:sp>
        <p:nvSpPr>
          <p:cNvPr id="38" name="Rectangle 3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7C9E70-478E-7CAF-BCEE-AB2762EFDE1F}"/>
              </a:ext>
            </a:extLst>
          </p:cNvPr>
          <p:cNvSpPr>
            <a:spLocks noGrp="1"/>
          </p:cNvSpPr>
          <p:nvPr>
            <p:ph idx="1"/>
          </p:nvPr>
        </p:nvSpPr>
        <p:spPr>
          <a:xfrm>
            <a:off x="5162719" y="4495568"/>
            <a:ext cx="6586915" cy="1905232"/>
          </a:xfrm>
        </p:spPr>
        <p:txBody>
          <a:bodyPr anchor="ctr">
            <a:normAutofit/>
          </a:bodyPr>
          <a:lstStyle/>
          <a:p>
            <a:r>
              <a:rPr lang="en-IN" sz="1800" b="1" i="0">
                <a:effectLst/>
                <a:highlight>
                  <a:srgbClr val="FFFFFF"/>
                </a:highlight>
              </a:rPr>
              <a:t>Received Payments Data:</a:t>
            </a:r>
            <a:r>
              <a:rPr lang="en-IN" sz="1800" b="0" i="0">
                <a:effectLst/>
                <a:highlight>
                  <a:srgbClr val="FFFFFF"/>
                </a:highlight>
              </a:rPr>
              <a:t> Contains historical transactions with details including payment terms, dates, amounts, and customer details. (93937 entries, total 16 columns)</a:t>
            </a:r>
            <a:endParaRPr lang="en-IN" sz="1800">
              <a:highlight>
                <a:srgbClr val="FFFFFF"/>
              </a:highlight>
            </a:endParaRPr>
          </a:p>
          <a:p>
            <a:pPr marL="457200" lvl="1" indent="0">
              <a:buNone/>
            </a:pPr>
            <a:endParaRPr lang="en-IN" sz="1800" b="0" i="0">
              <a:effectLst/>
              <a:highlight>
                <a:srgbClr val="FFFFFF"/>
              </a:highlight>
            </a:endParaRPr>
          </a:p>
        </p:txBody>
      </p:sp>
      <p:graphicFrame>
        <p:nvGraphicFramePr>
          <p:cNvPr id="5" name="Content Placeholder 3">
            <a:extLst>
              <a:ext uri="{FF2B5EF4-FFF2-40B4-BE49-F238E27FC236}">
                <a16:creationId xmlns:a16="http://schemas.microsoft.com/office/drawing/2014/main" id="{F22EBDBA-B610-DB02-D897-CF5E6742110A}"/>
              </a:ext>
            </a:extLst>
          </p:cNvPr>
          <p:cNvGraphicFramePr>
            <a:graphicFrameLocks/>
          </p:cNvGraphicFramePr>
          <p:nvPr>
            <p:extLst>
              <p:ext uri="{D42A27DB-BD31-4B8C-83A1-F6EECF244321}">
                <p14:modId xmlns:p14="http://schemas.microsoft.com/office/powerpoint/2010/main" val="477450947"/>
              </p:ext>
            </p:extLst>
          </p:nvPr>
        </p:nvGraphicFramePr>
        <p:xfrm>
          <a:off x="6297264" y="778755"/>
          <a:ext cx="5136797" cy="2597240"/>
        </p:xfrm>
        <a:graphic>
          <a:graphicData uri="http://schemas.openxmlformats.org/drawingml/2006/table">
            <a:tbl>
              <a:tblPr firstRow="1" bandRow="1">
                <a:tableStyleId>{5C22544A-7EE6-4342-B048-85BDC9FD1C3A}</a:tableStyleId>
              </a:tblPr>
              <a:tblGrid>
                <a:gridCol w="1078590">
                  <a:extLst>
                    <a:ext uri="{9D8B030D-6E8A-4147-A177-3AD203B41FA5}">
                      <a16:colId xmlns:a16="http://schemas.microsoft.com/office/drawing/2014/main" val="3423716883"/>
                    </a:ext>
                  </a:extLst>
                </a:gridCol>
                <a:gridCol w="1423424">
                  <a:extLst>
                    <a:ext uri="{9D8B030D-6E8A-4147-A177-3AD203B41FA5}">
                      <a16:colId xmlns:a16="http://schemas.microsoft.com/office/drawing/2014/main" val="2104161897"/>
                    </a:ext>
                  </a:extLst>
                </a:gridCol>
                <a:gridCol w="1196957">
                  <a:extLst>
                    <a:ext uri="{9D8B030D-6E8A-4147-A177-3AD203B41FA5}">
                      <a16:colId xmlns:a16="http://schemas.microsoft.com/office/drawing/2014/main" val="3883179896"/>
                    </a:ext>
                  </a:extLst>
                </a:gridCol>
                <a:gridCol w="1437826">
                  <a:extLst>
                    <a:ext uri="{9D8B030D-6E8A-4147-A177-3AD203B41FA5}">
                      <a16:colId xmlns:a16="http://schemas.microsoft.com/office/drawing/2014/main" val="733167671"/>
                    </a:ext>
                  </a:extLst>
                </a:gridCol>
              </a:tblGrid>
              <a:tr h="214709">
                <a:tc gridSpan="4">
                  <a:txBody>
                    <a:bodyPr/>
                    <a:lstStyle/>
                    <a:p>
                      <a:pPr algn="ctr"/>
                      <a:r>
                        <a:rPr lang="en-IN" sz="1000">
                          <a:latin typeface="+mj-lt"/>
                        </a:rPr>
                        <a:t>Received Payment Data</a:t>
                      </a:r>
                    </a:p>
                  </a:txBody>
                  <a:tcPr marL="48797" marR="48797" marT="24399" marB="24399"/>
                </a:tc>
                <a:tc hMerge="1">
                  <a:txBody>
                    <a:bodyPr/>
                    <a:lstStyle/>
                    <a:p>
                      <a:endParaRPr lang="en-IN" dirty="0"/>
                    </a:p>
                  </a:txBody>
                  <a:tcPr/>
                </a:tc>
                <a:tc hMerge="1">
                  <a:txBody>
                    <a:bodyPr/>
                    <a:lstStyle/>
                    <a:p>
                      <a:endParaRPr dirty="0"/>
                    </a:p>
                  </a:txBody>
                  <a:tcPr/>
                </a:tc>
                <a:tc hMerge="1">
                  <a:txBody>
                    <a:bodyPr/>
                    <a:lstStyle/>
                    <a:p>
                      <a:endParaRPr lang="en-IN" dirty="0"/>
                    </a:p>
                  </a:txBody>
                  <a:tcPr/>
                </a:tc>
                <a:extLst>
                  <a:ext uri="{0D108BD9-81ED-4DB2-BD59-A6C34878D82A}">
                    <a16:rowId xmlns:a16="http://schemas.microsoft.com/office/drawing/2014/main" val="3176389292"/>
                  </a:ext>
                </a:extLst>
              </a:tr>
              <a:tr h="296037">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RECEIPT_METHOD</a:t>
                      </a:r>
                    </a:p>
                  </a:txBody>
                  <a:tcPr marL="5083" marR="5083" marT="5083" marB="0" anchor="ctr"/>
                </a:tc>
                <a:tc>
                  <a:txBody>
                    <a:bodyPr/>
                    <a:lstStyle/>
                    <a:p>
                      <a:r>
                        <a:rPr lang="en-IN" sz="700" b="0">
                          <a:latin typeface="+mj-lt"/>
                          <a:ea typeface="Arial Unicode MS" panose="020B0604020202020204" pitchFamily="34" charset="-128"/>
                          <a:cs typeface="Arial Unicode MS" panose="020B0604020202020204" pitchFamily="34" charset="-128"/>
                        </a:rPr>
                        <a:t>In which method payments have been made</a:t>
                      </a:r>
                    </a:p>
                  </a:txBody>
                  <a:tcPr marL="48797" marR="48797" marT="24399" marB="24399" anchor="ctr"/>
                </a:tc>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USD AMOUNT</a:t>
                      </a:r>
                    </a:p>
                  </a:txBody>
                  <a:tcPr marL="5083" marR="5083" marT="5083" marB="0" anchor="ctr"/>
                </a:tc>
                <a:tc>
                  <a:txBody>
                    <a:bodyPr/>
                    <a:lstStyle/>
                    <a:p>
                      <a:pPr algn="l" fontAlgn="b"/>
                      <a:r>
                        <a:rPr lang="en-IN" sz="600" b="0" kern="1200">
                          <a:solidFill>
                            <a:schemeClr val="dk1"/>
                          </a:solidFill>
                          <a:latin typeface="+mj-lt"/>
                          <a:ea typeface="Arial Unicode MS" panose="020B0604020202020204" pitchFamily="34" charset="-128"/>
                          <a:cs typeface="Arial Unicode MS" panose="020B0604020202020204" pitchFamily="34" charset="-128"/>
                        </a:rPr>
                        <a:t>  Invoice Value converted to USD</a:t>
                      </a:r>
                    </a:p>
                  </a:txBody>
                  <a:tcPr marL="5083" marR="5083" marT="5083" marB="0" anchor="ctr"/>
                </a:tc>
                <a:extLst>
                  <a:ext uri="{0D108BD9-81ED-4DB2-BD59-A6C34878D82A}">
                    <a16:rowId xmlns:a16="http://schemas.microsoft.com/office/drawing/2014/main" val="3605727841"/>
                  </a:ext>
                </a:extLst>
              </a:tr>
              <a:tr h="219792">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CUSTOMER_NAME</a:t>
                      </a:r>
                    </a:p>
                  </a:txBody>
                  <a:tcPr marL="5083" marR="5083" marT="5083" marB="0" anchor="ctr"/>
                </a:tc>
                <a:tc>
                  <a:txBody>
                    <a:bodyPr/>
                    <a:lstStyle/>
                    <a:p>
                      <a:r>
                        <a:rPr lang="en-IN" sz="700" b="0">
                          <a:latin typeface="+mj-lt"/>
                          <a:ea typeface="Arial Unicode MS" panose="020B0604020202020204" pitchFamily="34" charset="-128"/>
                          <a:cs typeface="Arial Unicode MS" panose="020B0604020202020204" pitchFamily="34" charset="-128"/>
                        </a:rPr>
                        <a:t>Name of the customer/vendor</a:t>
                      </a:r>
                    </a:p>
                  </a:txBody>
                  <a:tcPr marL="48797" marR="48797" marT="24399" marB="24399" anchor="ctr"/>
                </a:tc>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INVOICE_ALLOCATED</a:t>
                      </a:r>
                    </a:p>
                  </a:txBody>
                  <a:tcPr marL="5083" marR="5083" marT="5083" marB="0" anchor="ctr"/>
                </a:tc>
                <a:tc>
                  <a:txBody>
                    <a:bodyPr/>
                    <a:lstStyle/>
                    <a:p>
                      <a:pPr marL="88900" indent="-88900" algn="l" fontAlgn="b"/>
                      <a:r>
                        <a:rPr lang="en-IN" sz="600" b="0" kern="1200">
                          <a:solidFill>
                            <a:schemeClr val="dk1"/>
                          </a:solidFill>
                          <a:latin typeface="+mj-lt"/>
                          <a:ea typeface="Arial Unicode MS" panose="020B0604020202020204" pitchFamily="34" charset="-128"/>
                          <a:cs typeface="Arial Unicode MS" panose="020B0604020202020204" pitchFamily="34" charset="-128"/>
                        </a:rPr>
                        <a:t>  Invoice number that has been allocated to   a particular vendor</a:t>
                      </a:r>
                    </a:p>
                  </a:txBody>
                  <a:tcPr marL="5083" marR="5083" marT="5083" marB="0" anchor="ctr"/>
                </a:tc>
                <a:extLst>
                  <a:ext uri="{0D108BD9-81ED-4DB2-BD59-A6C34878D82A}">
                    <a16:rowId xmlns:a16="http://schemas.microsoft.com/office/drawing/2014/main" val="4019679830"/>
                  </a:ext>
                </a:extLst>
              </a:tr>
              <a:tr h="296037">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CUSTOMER_NUMBER</a:t>
                      </a:r>
                    </a:p>
                  </a:txBody>
                  <a:tcPr marL="5083" marR="5083" marT="5083" marB="0" anchor="ctr"/>
                </a:tc>
                <a:tc>
                  <a:txBody>
                    <a:bodyPr/>
                    <a:lstStyle/>
                    <a:p>
                      <a:r>
                        <a:rPr lang="en-IN" sz="700" b="0">
                          <a:latin typeface="+mj-lt"/>
                          <a:ea typeface="Arial Unicode MS" panose="020B0604020202020204" pitchFamily="34" charset="-128"/>
                          <a:cs typeface="Arial Unicode MS" panose="020B0604020202020204" pitchFamily="34" charset="-128"/>
                        </a:rPr>
                        <a:t>Customer's unique identity number</a:t>
                      </a:r>
                    </a:p>
                  </a:txBody>
                  <a:tcPr marL="48797" marR="48797" marT="24399" marB="24399" anchor="ctr"/>
                </a:tc>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INVOICE_CREATION_DATE</a:t>
                      </a:r>
                    </a:p>
                  </a:txBody>
                  <a:tcPr marL="5083" marR="5083" marT="5083" marB="0" anchor="ctr"/>
                </a:tc>
                <a:tc>
                  <a:txBody>
                    <a:bodyPr/>
                    <a:lstStyle/>
                    <a:p>
                      <a:pPr marL="88900" indent="-88900" algn="l" fontAlgn="b"/>
                      <a:r>
                        <a:rPr lang="en-IN" sz="600" b="0" kern="1200">
                          <a:solidFill>
                            <a:schemeClr val="dk1"/>
                          </a:solidFill>
                          <a:latin typeface="+mj-lt"/>
                          <a:ea typeface="Arial Unicode MS" panose="020B0604020202020204" pitchFamily="34" charset="-128"/>
                          <a:cs typeface="Arial Unicode MS" panose="020B0604020202020204" pitchFamily="34" charset="-128"/>
                        </a:rPr>
                        <a:t>  The date on which the invoice was created</a:t>
                      </a:r>
                    </a:p>
                  </a:txBody>
                  <a:tcPr marL="5083" marR="5083" marT="5083" marB="0" anchor="ctr"/>
                </a:tc>
                <a:extLst>
                  <a:ext uri="{0D108BD9-81ED-4DB2-BD59-A6C34878D82A}">
                    <a16:rowId xmlns:a16="http://schemas.microsoft.com/office/drawing/2014/main" val="2867621740"/>
                  </a:ext>
                </a:extLst>
              </a:tr>
              <a:tr h="252323">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RECEIPT_DOC_NO</a:t>
                      </a:r>
                    </a:p>
                  </a:txBody>
                  <a:tcPr marL="5083" marR="5083" marT="5083" marB="0" anchor="ctr"/>
                </a:tc>
                <a:tc>
                  <a:txBody>
                    <a:bodyPr/>
                    <a:lstStyle/>
                    <a:p>
                      <a:pPr algn="l" fontAlgn="b"/>
                      <a:r>
                        <a:rPr lang="en-IN" sz="700" b="0" kern="1200">
                          <a:solidFill>
                            <a:schemeClr val="dk1"/>
                          </a:solidFill>
                          <a:latin typeface="+mj-lt"/>
                          <a:ea typeface="Arial Unicode MS" panose="020B0604020202020204" pitchFamily="34" charset="-128"/>
                          <a:cs typeface="Arial Unicode MS" panose="020B0604020202020204" pitchFamily="34" charset="-128"/>
                        </a:rPr>
                        <a:t>  Reference number of the payment receipt</a:t>
                      </a:r>
                    </a:p>
                  </a:txBody>
                  <a:tcPr marL="5083" marR="5083" marT="5083" marB="0" anchor="ctr"/>
                </a:tc>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DUE_DATE</a:t>
                      </a:r>
                    </a:p>
                  </a:txBody>
                  <a:tcPr marL="5083" marR="5083" marT="5083" marB="0" anchor="ctr"/>
                </a:tc>
                <a:tc>
                  <a:txBody>
                    <a:bodyPr/>
                    <a:lstStyle/>
                    <a:p>
                      <a:pPr marL="88900" indent="-88900" algn="l" fontAlgn="b"/>
                      <a:r>
                        <a:rPr lang="en-IN" sz="600" b="0" kern="1200">
                          <a:solidFill>
                            <a:schemeClr val="dk1"/>
                          </a:solidFill>
                          <a:latin typeface="+mj-lt"/>
                          <a:ea typeface="Arial Unicode MS" panose="020B0604020202020204" pitchFamily="34" charset="-128"/>
                          <a:cs typeface="Arial Unicode MS" panose="020B0604020202020204" pitchFamily="34" charset="-128"/>
                        </a:rPr>
                        <a:t>  The date by which the payment was to be made</a:t>
                      </a:r>
                    </a:p>
                  </a:txBody>
                  <a:tcPr marL="5083" marR="5083" marT="5083" marB="0" anchor="ctr"/>
                </a:tc>
                <a:extLst>
                  <a:ext uri="{0D108BD9-81ED-4DB2-BD59-A6C34878D82A}">
                    <a16:rowId xmlns:a16="http://schemas.microsoft.com/office/drawing/2014/main" val="4281524671"/>
                  </a:ext>
                </a:extLst>
              </a:tr>
              <a:tr h="252323">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RECEIPT_DATE</a:t>
                      </a:r>
                    </a:p>
                  </a:txBody>
                  <a:tcPr marL="5083" marR="5083" marT="5083" marB="0" anchor="ctr"/>
                </a:tc>
                <a:tc>
                  <a:txBody>
                    <a:bodyPr/>
                    <a:lstStyle/>
                    <a:p>
                      <a:pPr marL="88900" indent="-88900" algn="l" fontAlgn="b"/>
                      <a:r>
                        <a:rPr lang="en-IN" sz="700" b="0" kern="1200">
                          <a:solidFill>
                            <a:schemeClr val="dk1"/>
                          </a:solidFill>
                          <a:latin typeface="+mj-lt"/>
                          <a:ea typeface="Arial Unicode MS" panose="020B0604020202020204" pitchFamily="34" charset="-128"/>
                          <a:cs typeface="Arial Unicode MS" panose="020B0604020202020204" pitchFamily="34" charset="-128"/>
                        </a:rPr>
                        <a:t>  The date in which the payment has been made</a:t>
                      </a:r>
                    </a:p>
                  </a:txBody>
                  <a:tcPr marL="5083" marR="5083" marT="5083" marB="0" anchor="ctr"/>
                </a:tc>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PAYMENT_TERM</a:t>
                      </a:r>
                    </a:p>
                  </a:txBody>
                  <a:tcPr marL="5083" marR="5083" marT="5083" marB="0" anchor="ctr"/>
                </a:tc>
                <a:tc>
                  <a:txBody>
                    <a:bodyPr/>
                    <a:lstStyle/>
                    <a:p>
                      <a:pPr marL="88900" indent="0" algn="l" fontAlgn="b"/>
                      <a:r>
                        <a:rPr lang="en-IN" sz="600" b="0" kern="1200">
                          <a:solidFill>
                            <a:schemeClr val="dk1"/>
                          </a:solidFill>
                          <a:latin typeface="+mj-lt"/>
                          <a:ea typeface="Arial Unicode MS" panose="020B0604020202020204" pitchFamily="34" charset="-128"/>
                          <a:cs typeface="Arial Unicode MS" panose="020B0604020202020204" pitchFamily="34" charset="-128"/>
                        </a:rPr>
                        <a:t>Days given to the vendor/customer for making the payments</a:t>
                      </a:r>
                    </a:p>
                  </a:txBody>
                  <a:tcPr marL="5083" marR="5083" marT="5083" marB="0" anchor="ctr"/>
                </a:tc>
                <a:extLst>
                  <a:ext uri="{0D108BD9-81ED-4DB2-BD59-A6C34878D82A}">
                    <a16:rowId xmlns:a16="http://schemas.microsoft.com/office/drawing/2014/main" val="1252498364"/>
                  </a:ext>
                </a:extLst>
              </a:tr>
              <a:tr h="593904">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CLASS</a:t>
                      </a:r>
                    </a:p>
                  </a:txBody>
                  <a:tcPr marL="5083" marR="5083" marT="5083" marB="0" anchor="ctr"/>
                </a:tc>
                <a:tc>
                  <a:txBody>
                    <a:bodyPr/>
                    <a:lstStyle/>
                    <a:p>
                      <a:pPr marL="88900" indent="-88900" algn="l" fontAlgn="b"/>
                      <a:r>
                        <a:rPr lang="en-IN" sz="700" b="0" kern="1200">
                          <a:solidFill>
                            <a:schemeClr val="dk1"/>
                          </a:solidFill>
                          <a:latin typeface="+mj-lt"/>
                          <a:ea typeface="Arial Unicode MS" panose="020B0604020202020204" pitchFamily="34" charset="-128"/>
                          <a:cs typeface="Arial Unicode MS" panose="020B0604020202020204" pitchFamily="34" charset="-128"/>
                        </a:rPr>
                        <a:t>  As the payment against these invoices have already been   received so Transaction Class as PMT (short for Payment) assigned</a:t>
                      </a:r>
                    </a:p>
                  </a:txBody>
                  <a:tcPr marL="5083" marR="5083" marT="5083" marB="0" anchor="ctr"/>
                </a:tc>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INVOICE_CLASS</a:t>
                      </a:r>
                    </a:p>
                  </a:txBody>
                  <a:tcPr marL="5083" marR="5083" marT="5083" marB="0" anchor="ctr"/>
                </a:tc>
                <a:tc>
                  <a:txBody>
                    <a:bodyPr/>
                    <a:lstStyle/>
                    <a:p>
                      <a:pPr marL="88900" indent="0" algn="l" fontAlgn="b"/>
                      <a:r>
                        <a:rPr lang="en-IN" sz="600" b="0" kern="1200">
                          <a:solidFill>
                            <a:schemeClr val="dk1"/>
                          </a:solidFill>
                          <a:latin typeface="+mj-lt"/>
                          <a:ea typeface="Arial Unicode MS" panose="020B0604020202020204" pitchFamily="34" charset="-128"/>
                          <a:cs typeface="Arial Unicode MS" panose="020B0604020202020204" pitchFamily="34" charset="-128"/>
                        </a:rPr>
                        <a:t>Three types of Invoice classes - Credit Memo or Credit Note (CM), Debit Memo or Debit Note (DM) or Invoice (INV)</a:t>
                      </a:r>
                    </a:p>
                  </a:txBody>
                  <a:tcPr marL="5083" marR="5083" marT="5083" marB="0" anchor="ctr"/>
                </a:tc>
                <a:extLst>
                  <a:ext uri="{0D108BD9-81ED-4DB2-BD59-A6C34878D82A}">
                    <a16:rowId xmlns:a16="http://schemas.microsoft.com/office/drawing/2014/main" val="559482383"/>
                  </a:ext>
                </a:extLst>
              </a:tr>
              <a:tr h="252323">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CURRENCY_CODE</a:t>
                      </a:r>
                    </a:p>
                  </a:txBody>
                  <a:tcPr marL="5083" marR="5083" marT="5083" marB="0" anchor="ctr"/>
                </a:tc>
                <a:tc>
                  <a:txBody>
                    <a:bodyPr/>
                    <a:lstStyle/>
                    <a:p>
                      <a:pPr algn="l" fontAlgn="b"/>
                      <a:r>
                        <a:rPr lang="en-IN" sz="700" b="0" kern="1200">
                          <a:solidFill>
                            <a:schemeClr val="dk1"/>
                          </a:solidFill>
                          <a:latin typeface="+mj-lt"/>
                          <a:ea typeface="Arial Unicode MS" panose="020B0604020202020204" pitchFamily="34" charset="-128"/>
                          <a:cs typeface="Arial Unicode MS" panose="020B0604020202020204" pitchFamily="34" charset="-128"/>
                        </a:rPr>
                        <a:t>  Currency used for the payment</a:t>
                      </a:r>
                    </a:p>
                  </a:txBody>
                  <a:tcPr marL="5083" marR="5083" marT="5083" marB="0" anchor="ctr"/>
                </a:tc>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INVOICE_CURRENCY_CODE</a:t>
                      </a:r>
                    </a:p>
                  </a:txBody>
                  <a:tcPr marL="5083" marR="5083" marT="5083" marB="0" anchor="ctr"/>
                </a:tc>
                <a:tc>
                  <a:txBody>
                    <a:bodyPr/>
                    <a:lstStyle/>
                    <a:p>
                      <a:pPr marL="88900" indent="0" algn="l" fontAlgn="b"/>
                      <a:r>
                        <a:rPr lang="en-IN" sz="600" b="0" i="0" u="none" strike="noStrike">
                          <a:solidFill>
                            <a:srgbClr val="000000"/>
                          </a:solidFill>
                          <a:effectLst/>
                          <a:latin typeface="+mj-lt"/>
                          <a:ea typeface="Arial Unicode MS" panose="020B0604020202020204" pitchFamily="34" charset="-128"/>
                          <a:cs typeface="Arial Unicode MS" panose="020B0604020202020204" pitchFamily="34" charset="-128"/>
                        </a:rPr>
                        <a:t>Currency code as per the invoice generated</a:t>
                      </a:r>
                    </a:p>
                  </a:txBody>
                  <a:tcPr marL="5083" marR="5083" marT="5083" marB="0" anchor="ctr"/>
                </a:tc>
                <a:extLst>
                  <a:ext uri="{0D108BD9-81ED-4DB2-BD59-A6C34878D82A}">
                    <a16:rowId xmlns:a16="http://schemas.microsoft.com/office/drawing/2014/main" val="1673946177"/>
                  </a:ext>
                </a:extLst>
              </a:tr>
              <a:tr h="219792">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Local Amount</a:t>
                      </a:r>
                    </a:p>
                  </a:txBody>
                  <a:tcPr marL="5083" marR="5083" marT="5083" marB="0" anchor="ctr"/>
                </a:tc>
                <a:tc>
                  <a:txBody>
                    <a:bodyPr/>
                    <a:lstStyle/>
                    <a:p>
                      <a:pPr algn="l" fontAlgn="b"/>
                      <a:r>
                        <a:rPr lang="en-IN" sz="700" b="0" kern="1200">
                          <a:solidFill>
                            <a:schemeClr val="dk1"/>
                          </a:solidFill>
                          <a:latin typeface="+mj-lt"/>
                          <a:ea typeface="Arial Unicode MS" panose="020B0604020202020204" pitchFamily="34" charset="-128"/>
                          <a:cs typeface="Arial Unicode MS" panose="020B0604020202020204" pitchFamily="34" charset="-128"/>
                        </a:rPr>
                        <a:t>  Invoice value in local currency</a:t>
                      </a:r>
                    </a:p>
                  </a:txBody>
                  <a:tcPr marL="5083" marR="5083" marT="5083" marB="0" anchor="ctr"/>
                </a:tc>
                <a:tc>
                  <a:txBody>
                    <a:bodyPr/>
                    <a:lstStyle/>
                    <a:p>
                      <a:pPr algn="ctr" fontAlgn="b"/>
                      <a:r>
                        <a:rPr lang="en-IN" sz="700" b="0" kern="1200">
                          <a:solidFill>
                            <a:schemeClr val="dk1"/>
                          </a:solidFill>
                          <a:latin typeface="+mj-lt"/>
                          <a:ea typeface="Arial Unicode MS" panose="020B0604020202020204" pitchFamily="34" charset="-128"/>
                          <a:cs typeface="Arial Unicode MS" panose="020B0604020202020204" pitchFamily="34" charset="-128"/>
                        </a:rPr>
                        <a:t>INVOICE_TYPE</a:t>
                      </a:r>
                    </a:p>
                  </a:txBody>
                  <a:tcPr marL="5083" marR="5083" marT="5083" marB="0" anchor="ctr"/>
                </a:tc>
                <a:tc>
                  <a:txBody>
                    <a:bodyPr/>
                    <a:lstStyle/>
                    <a:p>
                      <a:pPr marL="88900" indent="0" algn="l" fontAlgn="b"/>
                      <a:r>
                        <a:rPr lang="en-IN" sz="600" b="0" i="0" u="none" strike="noStrike">
                          <a:solidFill>
                            <a:srgbClr val="000000"/>
                          </a:solidFill>
                          <a:effectLst/>
                          <a:latin typeface="+mj-lt"/>
                          <a:ea typeface="Arial Unicode MS" panose="020B0604020202020204" pitchFamily="34" charset="-128"/>
                          <a:cs typeface="Arial Unicode MS" panose="020B0604020202020204" pitchFamily="34" charset="-128"/>
                        </a:rPr>
                        <a:t>Invoice created for physical goods or services (non-goods)</a:t>
                      </a:r>
                    </a:p>
                  </a:txBody>
                  <a:tcPr marL="5083" marR="5083" marT="5083" marB="0" anchor="ctr"/>
                </a:tc>
                <a:extLst>
                  <a:ext uri="{0D108BD9-81ED-4DB2-BD59-A6C34878D82A}">
                    <a16:rowId xmlns:a16="http://schemas.microsoft.com/office/drawing/2014/main" val="66993920"/>
                  </a:ext>
                </a:extLst>
              </a:tr>
            </a:tbl>
          </a:graphicData>
        </a:graphic>
      </p:graphicFrame>
    </p:spTree>
    <p:extLst>
      <p:ext uri="{BB962C8B-B14F-4D97-AF65-F5344CB8AC3E}">
        <p14:creationId xmlns:p14="http://schemas.microsoft.com/office/powerpoint/2010/main" val="100394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DA3F1-8043-D34B-EAFD-51902E2AC99A}"/>
              </a:ext>
            </a:extLst>
          </p:cNvPr>
          <p:cNvSpPr>
            <a:spLocks noGrp="1"/>
          </p:cNvSpPr>
          <p:nvPr>
            <p:ph type="title"/>
          </p:nvPr>
        </p:nvSpPr>
        <p:spPr>
          <a:xfrm>
            <a:off x="630936" y="502920"/>
            <a:ext cx="3419856" cy="1463040"/>
          </a:xfrm>
        </p:spPr>
        <p:txBody>
          <a:bodyPr vert="horz" lIns="91440" tIns="45720" rIns="91440" bIns="45720" rtlCol="0" anchor="ctr">
            <a:normAutofit fontScale="90000"/>
          </a:bodyPr>
          <a:lstStyle/>
          <a:p>
            <a:r>
              <a:rPr lang="en-US" kern="1200" dirty="0">
                <a:solidFill>
                  <a:schemeClr val="tx1"/>
                </a:solidFill>
                <a:latin typeface="+mj-lt"/>
                <a:ea typeface="+mj-ea"/>
                <a:cs typeface="+mj-cs"/>
              </a:rPr>
              <a:t>Exploratory</a:t>
            </a:r>
            <a:r>
              <a:rPr lang="en-US" sz="3700" kern="1200" dirty="0">
                <a:solidFill>
                  <a:schemeClr val="tx1"/>
                </a:solidFill>
                <a:latin typeface="+mj-lt"/>
                <a:ea typeface="+mj-ea"/>
                <a:cs typeface="+mj-cs"/>
              </a:rPr>
              <a:t> Data Analysis (EDA)</a:t>
            </a:r>
          </a:p>
        </p:txBody>
      </p:sp>
      <p:sp>
        <p:nvSpPr>
          <p:cNvPr id="3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10888F2-6A2C-C1F8-DFA5-24FD357E6D33}"/>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0" i="0" dirty="0">
                <a:effectLst/>
                <a:highlight>
                  <a:srgbClr val="FFFFFF"/>
                </a:highlight>
              </a:rPr>
              <a:t>The distribution of both local and USD amounts is skewed, with a concentration of values at the lower end and a long tail towards higher values (</a:t>
            </a:r>
            <a:r>
              <a:rPr lang="en-US" sz="2200" b="0" i="0" dirty="0" err="1">
                <a:effectLst/>
                <a:highlight>
                  <a:srgbClr val="FFFFFF"/>
                </a:highlight>
              </a:rPr>
              <a:t>Received_payments_Data</a:t>
            </a:r>
            <a:r>
              <a:rPr lang="en-US" sz="2200" b="0" i="0" dirty="0">
                <a:effectLst/>
                <a:highlight>
                  <a:srgbClr val="FFFFFF"/>
                </a:highlight>
              </a:rPr>
              <a:t>)</a:t>
            </a:r>
            <a:endParaRPr lang="en-US" sz="2200" dirty="0"/>
          </a:p>
        </p:txBody>
      </p:sp>
      <p:pic>
        <p:nvPicPr>
          <p:cNvPr id="7" name="Picture 6" descr="A comparison of a graph&#10;&#10;Description automatically generated">
            <a:extLst>
              <a:ext uri="{FF2B5EF4-FFF2-40B4-BE49-F238E27FC236}">
                <a16:creationId xmlns:a16="http://schemas.microsoft.com/office/drawing/2014/main" id="{78B908D6-FDA2-1724-342E-E856E86CA443}"/>
              </a:ext>
            </a:extLst>
          </p:cNvPr>
          <p:cNvPicPr>
            <a:picLocks noChangeAspect="1"/>
          </p:cNvPicPr>
          <p:nvPr/>
        </p:nvPicPr>
        <p:blipFill>
          <a:blip r:embed="rId2"/>
          <a:stretch>
            <a:fillRect/>
          </a:stretch>
        </p:blipFill>
        <p:spPr>
          <a:xfrm>
            <a:off x="1486007" y="2290936"/>
            <a:ext cx="9207794" cy="3959352"/>
          </a:xfrm>
          <a:prstGeom prst="rect">
            <a:avLst/>
          </a:prstGeom>
        </p:spPr>
      </p:pic>
    </p:spTree>
    <p:extLst>
      <p:ext uri="{BB962C8B-B14F-4D97-AF65-F5344CB8AC3E}">
        <p14:creationId xmlns:p14="http://schemas.microsoft.com/office/powerpoint/2010/main" val="343826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CDA3F1-8043-D34B-EAFD-51902E2AC99A}"/>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a:t>Exploratory Data Analysis (EDA)</a:t>
            </a:r>
          </a:p>
        </p:txBody>
      </p:sp>
      <p:sp>
        <p:nvSpPr>
          <p:cNvPr id="41" name="Rectangle 40">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10888F2-6A2C-C1F8-DFA5-24FD357E6D33}"/>
              </a:ext>
            </a:extLst>
          </p:cNvPr>
          <p:cNvSpPr txBox="1"/>
          <p:nvPr/>
        </p:nvSpPr>
        <p:spPr>
          <a:xfrm>
            <a:off x="438912" y="2512611"/>
            <a:ext cx="4832803" cy="3664351"/>
          </a:xfrm>
          <a:prstGeom prst="rect">
            <a:avLst/>
          </a:prstGeom>
        </p:spPr>
        <p:txBody>
          <a:bodyPr vert="horz" lIns="91440" tIns="45720" rIns="91440" bIns="45720" rtlCol="0">
            <a:normAutofit/>
          </a:bodyPr>
          <a:lstStyle/>
          <a:p>
            <a:pPr marL="342900" indent="-228600" algn="just">
              <a:lnSpc>
                <a:spcPct val="90000"/>
              </a:lnSpc>
              <a:spcAft>
                <a:spcPts val="600"/>
              </a:spcAft>
              <a:buFont typeface="Arial" panose="020B0604020202020204" pitchFamily="34" charset="0"/>
              <a:buChar char="•"/>
            </a:pPr>
            <a:r>
              <a:rPr lang="en-US" sz="1600" b="0" i="0" dirty="0">
                <a:effectLst/>
                <a:highlight>
                  <a:srgbClr val="FFFFFF"/>
                </a:highlight>
              </a:rPr>
              <a:t>The average payment term is around 42 days, with a standard deviation of 61 days, indicating a wide range of payment terms. </a:t>
            </a:r>
          </a:p>
          <a:p>
            <a:pPr marL="342900" indent="-228600">
              <a:lnSpc>
                <a:spcPct val="90000"/>
              </a:lnSpc>
              <a:spcAft>
                <a:spcPts val="600"/>
              </a:spcAft>
              <a:buFont typeface="Arial" panose="020B0604020202020204" pitchFamily="34" charset="0"/>
              <a:buChar char="•"/>
            </a:pPr>
            <a:endParaRPr lang="en-US" sz="1600" dirty="0">
              <a:highlight>
                <a:srgbClr val="FFFFFF"/>
              </a:highlight>
            </a:endParaRPr>
          </a:p>
          <a:p>
            <a:pPr marL="342900" indent="-228600" algn="just">
              <a:lnSpc>
                <a:spcPct val="90000"/>
              </a:lnSpc>
              <a:spcAft>
                <a:spcPts val="600"/>
              </a:spcAft>
              <a:buFont typeface="Arial" panose="020B0604020202020204" pitchFamily="34" charset="0"/>
              <a:buChar char="•"/>
            </a:pPr>
            <a:r>
              <a:rPr lang="en-US" sz="1600" b="0" i="0" dirty="0">
                <a:effectLst/>
                <a:highlight>
                  <a:srgbClr val="FFFFFF"/>
                </a:highlight>
              </a:rPr>
              <a:t>The distribution shows that most terms are concentrated around 30 to 60 days. Negative values might represent data entry errors or special cases where due dates are set before invoice creation dates.</a:t>
            </a:r>
          </a:p>
          <a:p>
            <a:pPr marL="342900" indent="-228600">
              <a:lnSpc>
                <a:spcPct val="90000"/>
              </a:lnSpc>
              <a:spcAft>
                <a:spcPts val="600"/>
              </a:spcAft>
              <a:buFont typeface="Arial" panose="020B0604020202020204" pitchFamily="34" charset="0"/>
              <a:buChar char="•"/>
            </a:pPr>
            <a:endParaRPr lang="en-US" sz="1600" b="0" i="0" dirty="0">
              <a:effectLst/>
              <a:highlight>
                <a:srgbClr val="FFFFFF"/>
              </a:highlight>
            </a:endParaRPr>
          </a:p>
          <a:p>
            <a:pPr marL="342900" indent="-228600" algn="just">
              <a:lnSpc>
                <a:spcPct val="90000"/>
              </a:lnSpc>
              <a:spcAft>
                <a:spcPts val="600"/>
              </a:spcAft>
              <a:buFont typeface="Arial" panose="020B0604020202020204" pitchFamily="34" charset="0"/>
              <a:buChar char="•"/>
            </a:pPr>
            <a:r>
              <a:rPr lang="en-IN" sz="1600" dirty="0">
                <a:highlight>
                  <a:srgbClr val="FFFFFF"/>
                </a:highlight>
              </a:rPr>
              <a:t>Approximately 66% of the payments are late (represented by 1). Around 34% of the payments are on time (represented by 0).</a:t>
            </a:r>
            <a:endParaRPr lang="en-US" sz="1600" dirty="0">
              <a:highlight>
                <a:srgbClr val="FFFFFF"/>
              </a:highlight>
            </a:endParaRPr>
          </a:p>
          <a:p>
            <a:pPr marL="342900" indent="-228600">
              <a:lnSpc>
                <a:spcPct val="90000"/>
              </a:lnSpc>
              <a:spcAft>
                <a:spcPts val="600"/>
              </a:spcAft>
              <a:buFont typeface="Arial" panose="020B0604020202020204" pitchFamily="34" charset="0"/>
              <a:buChar char="•"/>
            </a:pPr>
            <a:endParaRPr lang="en-US" sz="1600" b="0" i="0" dirty="0">
              <a:effectLst/>
              <a:highlight>
                <a:srgbClr val="FFFFFF"/>
              </a:highlight>
            </a:endParaRPr>
          </a:p>
        </p:txBody>
      </p:sp>
      <p:pic>
        <p:nvPicPr>
          <p:cNvPr id="4" name="Picture 3">
            <a:extLst>
              <a:ext uri="{FF2B5EF4-FFF2-40B4-BE49-F238E27FC236}">
                <a16:creationId xmlns:a16="http://schemas.microsoft.com/office/drawing/2014/main" id="{2CEE080D-601F-D70D-0D50-C77C4AA3A19E}"/>
              </a:ext>
            </a:extLst>
          </p:cNvPr>
          <p:cNvPicPr>
            <a:picLocks noChangeAspect="1"/>
          </p:cNvPicPr>
          <p:nvPr/>
        </p:nvPicPr>
        <p:blipFill rotWithShape="1">
          <a:blip r:embed="rId2"/>
          <a:srcRect r="49470"/>
          <a:stretch/>
        </p:blipFill>
        <p:spPr>
          <a:xfrm>
            <a:off x="6620256" y="3429000"/>
            <a:ext cx="4962143" cy="3048000"/>
          </a:xfrm>
          <a:prstGeom prst="rect">
            <a:avLst/>
          </a:prstGeom>
        </p:spPr>
      </p:pic>
      <p:pic>
        <p:nvPicPr>
          <p:cNvPr id="5" name="Picture 4">
            <a:extLst>
              <a:ext uri="{FF2B5EF4-FFF2-40B4-BE49-F238E27FC236}">
                <a16:creationId xmlns:a16="http://schemas.microsoft.com/office/drawing/2014/main" id="{3566EA2B-768D-3138-A8FF-0ABE170663DD}"/>
              </a:ext>
            </a:extLst>
          </p:cNvPr>
          <p:cNvPicPr>
            <a:picLocks noChangeAspect="1"/>
          </p:cNvPicPr>
          <p:nvPr/>
        </p:nvPicPr>
        <p:blipFill>
          <a:blip r:embed="rId3"/>
          <a:stretch>
            <a:fillRect/>
          </a:stretch>
        </p:blipFill>
        <p:spPr>
          <a:xfrm>
            <a:off x="6836145" y="289919"/>
            <a:ext cx="4629815" cy="3024076"/>
          </a:xfrm>
          <a:prstGeom prst="rect">
            <a:avLst/>
          </a:prstGeom>
        </p:spPr>
      </p:pic>
    </p:spTree>
    <p:extLst>
      <p:ext uri="{BB962C8B-B14F-4D97-AF65-F5344CB8AC3E}">
        <p14:creationId xmlns:p14="http://schemas.microsoft.com/office/powerpoint/2010/main" val="187422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CDA3F1-8043-D34B-EAFD-51902E2AC99A}"/>
              </a:ext>
            </a:extLst>
          </p:cNvPr>
          <p:cNvSpPr>
            <a:spLocks noGrp="1"/>
          </p:cNvSpPr>
          <p:nvPr>
            <p:ph type="title"/>
          </p:nvPr>
        </p:nvSpPr>
        <p:spPr>
          <a:xfrm>
            <a:off x="438913" y="859536"/>
            <a:ext cx="4832802" cy="1170432"/>
          </a:xfrm>
        </p:spPr>
        <p:txBody>
          <a:bodyPr vert="horz" lIns="91440" tIns="45720" rIns="91440" bIns="45720" rtlCol="0" anchor="b">
            <a:normAutofit fontScale="90000"/>
          </a:bodyPr>
          <a:lstStyle/>
          <a:p>
            <a:r>
              <a:rPr lang="en-US" sz="4000" dirty="0"/>
              <a:t>Exploratory Data Analysis (EDA)</a:t>
            </a:r>
          </a:p>
        </p:txBody>
      </p:sp>
      <p:sp>
        <p:nvSpPr>
          <p:cNvPr id="41" name="Rectangle 40">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10888F2-6A2C-C1F8-DFA5-24FD357E6D33}"/>
              </a:ext>
            </a:extLst>
          </p:cNvPr>
          <p:cNvSpPr txBox="1"/>
          <p:nvPr/>
        </p:nvSpPr>
        <p:spPr>
          <a:xfrm>
            <a:off x="438912" y="2512611"/>
            <a:ext cx="4832803" cy="3664351"/>
          </a:xfrm>
          <a:prstGeom prst="rect">
            <a:avLst/>
          </a:prstGeom>
        </p:spPr>
        <p:txBody>
          <a:bodyPr vert="horz" lIns="91440" tIns="45720" rIns="91440" bIns="45720" rtlCol="0">
            <a:normAutofit fontScale="85000" lnSpcReduction="20000"/>
          </a:bodyPr>
          <a:lstStyle/>
          <a:p>
            <a:pPr marL="342900" indent="-228600" algn="just">
              <a:lnSpc>
                <a:spcPct val="90000"/>
              </a:lnSpc>
              <a:spcAft>
                <a:spcPts val="600"/>
              </a:spcAft>
              <a:buFont typeface="Arial" panose="020B0604020202020204" pitchFamily="34" charset="0"/>
              <a:buChar char="•"/>
            </a:pPr>
            <a:r>
              <a:rPr lang="en-IN" sz="1600" b="0" i="0" dirty="0">
                <a:effectLst/>
                <a:highlight>
                  <a:srgbClr val="FFFFFF"/>
                </a:highlight>
              </a:rPr>
              <a:t>The boxplot reveals that the distribution of payment terms days is quite similar for both on-time and late payments. However, it looks like on-time payments have a slightly higher median and a wider range in payment terms compared to late payments, suggesting that longer payment terms might be slightly more manageable for on-time payments.</a:t>
            </a:r>
          </a:p>
          <a:p>
            <a:pPr marL="285750" indent="-285750" algn="just">
              <a:buFont typeface="Arial" panose="020B0604020202020204" pitchFamily="34" charset="0"/>
              <a:buChar char="•"/>
            </a:pPr>
            <a:r>
              <a:rPr lang="en-IN" sz="1600" dirty="0">
                <a:highlight>
                  <a:srgbClr val="FFFFFF"/>
                </a:highlight>
              </a:rPr>
              <a:t>The heatmap of the correlation matrix provides insights into the relationships between numerical features: PAYMENT_STATUS and PAYMENT_TERM_DAYS show some degree of correlation, suggesting that as the number of days from invoice creation to due date increases, the likelihood of a payment being late also increases, though the correlation is not very strong.</a:t>
            </a:r>
          </a:p>
          <a:p>
            <a:pPr algn="just"/>
            <a:endParaRPr lang="en-IN" sz="1600" dirty="0">
              <a:highlight>
                <a:srgbClr val="FFFFFF"/>
              </a:highlight>
            </a:endParaRPr>
          </a:p>
          <a:p>
            <a:pPr marL="285750" indent="-285750" algn="just">
              <a:buFont typeface="Arial" panose="020B0604020202020204" pitchFamily="34" charset="0"/>
              <a:buChar char="•"/>
            </a:pPr>
            <a:r>
              <a:rPr lang="en-IN" sz="1600" dirty="0">
                <a:highlight>
                  <a:srgbClr val="FFFFFF"/>
                </a:highlight>
              </a:rPr>
              <a:t>Local Amount and USD Amount are highly correlated, as expected since these are just currency conversions of the same underlying values. The other variables show less significant correlations with PAYMENT_STATUS, indicating that while useful, they are not as directly predictive of late payments as PAYMENT_TERM_DAYS.</a:t>
            </a:r>
          </a:p>
          <a:p>
            <a:pPr marL="342900" indent="-228600" algn="just">
              <a:lnSpc>
                <a:spcPct val="90000"/>
              </a:lnSpc>
              <a:spcAft>
                <a:spcPts val="600"/>
              </a:spcAft>
              <a:buFont typeface="Arial" panose="020B0604020202020204" pitchFamily="34" charset="0"/>
              <a:buChar char="•"/>
            </a:pPr>
            <a:endParaRPr lang="en-US" sz="1500" dirty="0">
              <a:highlight>
                <a:srgbClr val="FFFFFF"/>
              </a:highlight>
            </a:endParaRPr>
          </a:p>
        </p:txBody>
      </p:sp>
      <p:pic>
        <p:nvPicPr>
          <p:cNvPr id="5" name="Picture 4">
            <a:extLst>
              <a:ext uri="{FF2B5EF4-FFF2-40B4-BE49-F238E27FC236}">
                <a16:creationId xmlns:a16="http://schemas.microsoft.com/office/drawing/2014/main" id="{17CC316F-6E4A-C915-D9C5-20E0656C672D}"/>
              </a:ext>
            </a:extLst>
          </p:cNvPr>
          <p:cNvPicPr>
            <a:picLocks noChangeAspect="1"/>
          </p:cNvPicPr>
          <p:nvPr/>
        </p:nvPicPr>
        <p:blipFill>
          <a:blip r:embed="rId2"/>
          <a:stretch>
            <a:fillRect/>
          </a:stretch>
        </p:blipFill>
        <p:spPr>
          <a:xfrm>
            <a:off x="6736155" y="601133"/>
            <a:ext cx="4664468" cy="3054845"/>
          </a:xfrm>
          <a:prstGeom prst="rect">
            <a:avLst/>
          </a:prstGeom>
        </p:spPr>
      </p:pic>
      <p:pic>
        <p:nvPicPr>
          <p:cNvPr id="9" name="Picture 8">
            <a:extLst>
              <a:ext uri="{FF2B5EF4-FFF2-40B4-BE49-F238E27FC236}">
                <a16:creationId xmlns:a16="http://schemas.microsoft.com/office/drawing/2014/main" id="{3D0899A2-5C39-7E75-0DBD-6BA8556C5F49}"/>
              </a:ext>
            </a:extLst>
          </p:cNvPr>
          <p:cNvPicPr>
            <a:picLocks noChangeAspect="1"/>
          </p:cNvPicPr>
          <p:nvPr/>
        </p:nvPicPr>
        <p:blipFill>
          <a:blip r:embed="rId3"/>
          <a:stretch>
            <a:fillRect/>
          </a:stretch>
        </p:blipFill>
        <p:spPr>
          <a:xfrm>
            <a:off x="6736155" y="3849205"/>
            <a:ext cx="4664468" cy="2815567"/>
          </a:xfrm>
          <a:prstGeom prst="rect">
            <a:avLst/>
          </a:prstGeom>
        </p:spPr>
      </p:pic>
    </p:spTree>
    <p:extLst>
      <p:ext uri="{BB962C8B-B14F-4D97-AF65-F5344CB8AC3E}">
        <p14:creationId xmlns:p14="http://schemas.microsoft.com/office/powerpoint/2010/main" val="365987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CDA3F1-8043-D34B-EAFD-51902E2AC99A}"/>
              </a:ext>
            </a:extLst>
          </p:cNvPr>
          <p:cNvSpPr>
            <a:spLocks noGrp="1"/>
          </p:cNvSpPr>
          <p:nvPr>
            <p:ph type="title"/>
          </p:nvPr>
        </p:nvSpPr>
        <p:spPr>
          <a:xfrm>
            <a:off x="438913" y="859536"/>
            <a:ext cx="4832802" cy="1170432"/>
          </a:xfrm>
        </p:spPr>
        <p:txBody>
          <a:bodyPr vert="horz" lIns="91440" tIns="45720" rIns="91440" bIns="45720" rtlCol="0" anchor="b">
            <a:normAutofit fontScale="90000"/>
          </a:bodyPr>
          <a:lstStyle/>
          <a:p>
            <a:r>
              <a:rPr lang="en-US" sz="4000" dirty="0"/>
              <a:t>Exploratory Data Analysis (EDA)</a:t>
            </a:r>
          </a:p>
        </p:txBody>
      </p:sp>
      <p:sp>
        <p:nvSpPr>
          <p:cNvPr id="41" name="Rectangle 40">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10888F2-6A2C-C1F8-DFA5-24FD357E6D33}"/>
              </a:ext>
            </a:extLst>
          </p:cNvPr>
          <p:cNvSpPr txBox="1"/>
          <p:nvPr/>
        </p:nvSpPr>
        <p:spPr>
          <a:xfrm>
            <a:off x="438912" y="2512611"/>
            <a:ext cx="4832803" cy="3664351"/>
          </a:xfrm>
          <a:prstGeom prst="rect">
            <a:avLst/>
          </a:prstGeom>
        </p:spPr>
        <p:txBody>
          <a:bodyPr vert="horz" lIns="91440" tIns="45720" rIns="91440" bIns="45720" rtlCol="0">
            <a:normAutofit fontScale="77500" lnSpcReduction="20000"/>
          </a:bodyPr>
          <a:lstStyle/>
          <a:p>
            <a:pPr marL="285750" indent="-285750" algn="just">
              <a:buFont typeface="Arial" panose="020B0604020202020204" pitchFamily="34" charset="0"/>
              <a:buChar char="•"/>
            </a:pPr>
            <a:r>
              <a:rPr lang="en-IN" sz="1600" b="0" i="0" dirty="0">
                <a:effectLst/>
                <a:highlight>
                  <a:srgbClr val="FFFFFF"/>
                </a:highlight>
                <a:latin typeface="system-ui"/>
              </a:rPr>
              <a:t>Count: There are 3,258 entries with negative payment term days. RECEIPT_METHOD: Most payments were made via wire transfer. CUSTOMER_NAME: A diverse set of customers is involved, with 'YOUG Corp' being the most frequent. PAYMENT_TERM_DAYS: Values range from -1 to -3,622 days, with a mean of about -19.43 days. This suggests that invoices are often issued after the due date, or due dates are set retroactively. IS_LATE: Approximately 98.34% of these payments are classified as late, which is quite high and may indicate systemic issues with how due dates are set or invoices are processed.</a:t>
            </a:r>
          </a:p>
          <a:p>
            <a:pPr algn="just"/>
            <a:endParaRPr lang="en-IN" sz="1600" b="0" i="0" dirty="0">
              <a:effectLst/>
              <a:highlight>
                <a:srgbClr val="FFFFFF"/>
              </a:highlight>
              <a:latin typeface="system-ui"/>
            </a:endParaRPr>
          </a:p>
          <a:p>
            <a:pPr marL="285750" indent="-285750" algn="just">
              <a:buFont typeface="Arial" panose="020B0604020202020204" pitchFamily="34" charset="0"/>
              <a:buChar char="•"/>
            </a:pPr>
            <a:r>
              <a:rPr lang="en-IN" sz="1600" b="0" i="0" dirty="0">
                <a:effectLst/>
                <a:highlight>
                  <a:srgbClr val="FFFFFF"/>
                </a:highlight>
                <a:latin typeface="system-ui"/>
              </a:rPr>
              <a:t>Distribution of Payment Terms: 'Immediate Payment' is the most common payment term associated with these entries, which might be misaligned with actual payment processes if the terms are not adhered to. Currencies: SAR (Saudi Riyal) appears most frequently, suggesting a regional pattern or specific business operations impacting these transactions.</a:t>
            </a:r>
          </a:p>
          <a:p>
            <a:pPr marL="285750" indent="-285750" algn="just">
              <a:buFont typeface="Arial" panose="020B0604020202020204" pitchFamily="34" charset="0"/>
              <a:buChar char="•"/>
            </a:pPr>
            <a:endParaRPr lang="en-IN" sz="1600" b="0" i="0" dirty="0">
              <a:effectLst/>
              <a:highlight>
                <a:srgbClr val="FFFFFF"/>
              </a:highlight>
              <a:latin typeface="system-ui"/>
            </a:endParaRPr>
          </a:p>
          <a:p>
            <a:pPr marL="285750" indent="-285750" algn="just">
              <a:buFont typeface="Arial" panose="020B0604020202020204" pitchFamily="34" charset="0"/>
              <a:buChar char="•"/>
            </a:pPr>
            <a:r>
              <a:rPr lang="en-IN" sz="1600" dirty="0">
                <a:highlight>
                  <a:srgbClr val="FFFFFF"/>
                </a:highlight>
                <a:latin typeface="system-ui"/>
              </a:rPr>
              <a:t>A significant number of invoices with negative payment term days and a high rate of late payments among them suggests either a procedural issue in how payment terms are set or in how transactions are recorded. This could be a critical area for improving business processes or data management practices to enhance payment efficiencies.</a:t>
            </a:r>
          </a:p>
          <a:p>
            <a:pPr marL="285750" indent="-285750" algn="just">
              <a:buFont typeface="Arial" panose="020B0604020202020204" pitchFamily="34" charset="0"/>
              <a:buChar char="•"/>
            </a:pPr>
            <a:endParaRPr lang="en-IN" sz="1600" b="0" i="0" dirty="0">
              <a:effectLst/>
              <a:highlight>
                <a:srgbClr val="FFFFFF"/>
              </a:highlight>
              <a:latin typeface="system-ui"/>
            </a:endParaRPr>
          </a:p>
        </p:txBody>
      </p:sp>
      <p:pic>
        <p:nvPicPr>
          <p:cNvPr id="4" name="Picture 3">
            <a:extLst>
              <a:ext uri="{FF2B5EF4-FFF2-40B4-BE49-F238E27FC236}">
                <a16:creationId xmlns:a16="http://schemas.microsoft.com/office/drawing/2014/main" id="{4E4FA965-63E8-2E50-7554-42CB93E0151F}"/>
              </a:ext>
            </a:extLst>
          </p:cNvPr>
          <p:cNvPicPr>
            <a:picLocks noChangeAspect="1"/>
          </p:cNvPicPr>
          <p:nvPr/>
        </p:nvPicPr>
        <p:blipFill>
          <a:blip r:embed="rId2"/>
          <a:stretch>
            <a:fillRect/>
          </a:stretch>
        </p:blipFill>
        <p:spPr>
          <a:xfrm>
            <a:off x="6561493" y="1799054"/>
            <a:ext cx="5471747" cy="3091445"/>
          </a:xfrm>
          <a:prstGeom prst="rect">
            <a:avLst/>
          </a:prstGeom>
        </p:spPr>
      </p:pic>
    </p:spTree>
    <p:extLst>
      <p:ext uri="{BB962C8B-B14F-4D97-AF65-F5344CB8AC3E}">
        <p14:creationId xmlns:p14="http://schemas.microsoft.com/office/powerpoint/2010/main" val="675383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213</TotalTime>
  <Words>1800</Words>
  <Application>Microsoft Office PowerPoint</Application>
  <PresentationFormat>Widescreen</PresentationFormat>
  <Paragraphs>208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Arial</vt:lpstr>
      <vt:lpstr>Calibri</vt:lpstr>
      <vt:lpstr>system-ui</vt:lpstr>
      <vt:lpstr>Office Theme</vt:lpstr>
      <vt:lpstr>Schuster Payment Analysis</vt:lpstr>
      <vt:lpstr>Content  1. Data Handling 2. Model Building 3. Recommendations  </vt:lpstr>
      <vt:lpstr>Section1</vt:lpstr>
      <vt:lpstr>Problem</vt:lpstr>
      <vt:lpstr>Data Description</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Section2</vt:lpstr>
      <vt:lpstr>Model – Logistic Regression</vt:lpstr>
      <vt:lpstr>Model – Random Forest</vt:lpstr>
      <vt:lpstr>Model Evaluation</vt:lpstr>
      <vt:lpstr>Inference from Training Dataset</vt:lpstr>
      <vt:lpstr>Section3</vt:lpstr>
      <vt:lpstr>Data Description</vt:lpstr>
      <vt:lpstr>Recommendations from Test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Strategy for X  Education</dc:title>
  <dc:creator>Avisekh Halder</dc:creator>
  <cp:lastModifiedBy>Avisekh Halder</cp:lastModifiedBy>
  <cp:revision>7</cp:revision>
  <dcterms:created xsi:type="dcterms:W3CDTF">2024-03-18T22:43:52Z</dcterms:created>
  <dcterms:modified xsi:type="dcterms:W3CDTF">2024-05-13T16:38:02Z</dcterms:modified>
</cp:coreProperties>
</file>