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186258a2b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186258a2b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842438007_1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842438007_1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8c315ad06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8c315ad06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842438007_1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842438007_1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842438007_1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842438007_1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42172cf94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42172cf9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842438007_1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842438007_1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842438007_1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842438007_1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842438007_1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1842438007_1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201150" y="615725"/>
            <a:ext cx="87417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780">
                <a:solidFill>
                  <a:srgbClr val="4A86E8"/>
                </a:solidFill>
              </a:rPr>
              <a:t>Data Enabled Prediction of Elastic Constants of Multi-Component Alloys</a:t>
            </a:r>
            <a:endParaRPr b="1" sz="3780">
              <a:solidFill>
                <a:srgbClr val="4A86E8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1700" y="2330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120"/>
              <a:t>Project Proposal for ME 793 - 2022</a:t>
            </a:r>
            <a:endParaRPr sz="21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120"/>
              <a:t>Team ID : 10</a:t>
            </a:r>
            <a:endParaRPr sz="21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br>
              <a:rPr lang="en" sz="2120"/>
            </a:br>
            <a:r>
              <a:rPr lang="en" sz="2120"/>
              <a:t>Avish Wagde                  180100023</a:t>
            </a:r>
            <a:br>
              <a:rPr lang="en" sz="2120"/>
            </a:br>
            <a:r>
              <a:rPr lang="en" sz="2120"/>
              <a:t>Bimlesh Kumar Shah     213102007</a:t>
            </a:r>
            <a:br>
              <a:rPr lang="en" sz="2120"/>
            </a:br>
            <a:r>
              <a:rPr lang="en" sz="2120"/>
              <a:t>Shridhar N                      190100113</a:t>
            </a:r>
            <a:endParaRPr sz="21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3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7300">
                <a:latin typeface="Arial"/>
                <a:ea typeface="Arial"/>
                <a:cs typeface="Arial"/>
                <a:sym typeface="Arial"/>
              </a:rPr>
              <a:t>hank You</a:t>
            </a:r>
            <a:endParaRPr sz="7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000" y="2331225"/>
            <a:ext cx="3751201" cy="255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4"/>
          <p:cNvSpPr txBox="1"/>
          <p:nvPr>
            <p:ph type="title"/>
          </p:nvPr>
        </p:nvSpPr>
        <p:spPr>
          <a:xfrm>
            <a:off x="311700" y="131100"/>
            <a:ext cx="391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Background of problem</a:t>
            </a:r>
            <a:endParaRPr b="1" sz="2600"/>
          </a:p>
        </p:txBody>
      </p:sp>
      <p:sp>
        <p:nvSpPr>
          <p:cNvPr id="136" name="Google Shape;136;p14"/>
          <p:cNvSpPr txBox="1"/>
          <p:nvPr/>
        </p:nvSpPr>
        <p:spPr>
          <a:xfrm>
            <a:off x="704175" y="989925"/>
            <a:ext cx="587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235050" y="1187838"/>
            <a:ext cx="59670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The knowledge of materials characteristics allows the designer: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Best material selection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Overcome limits and constraints in the design path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o produce a design in the most appropriate way possible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4"/>
          <p:cNvSpPr txBox="1"/>
          <p:nvPr/>
        </p:nvSpPr>
        <p:spPr>
          <a:xfrm>
            <a:off x="166800" y="2468550"/>
            <a:ext cx="5085000" cy="25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With the fast materials evolution 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Materials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availability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and production is increasing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Similarly also differentiating characteristics are widening.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The implicit difficulty of constantly being up-to-date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Lack of knowledge  turns into a loss of opportunities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The future of materials selection seems complex than ever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235050" y="730275"/>
            <a:ext cx="585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Why is it Important?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5"/>
          <p:cNvPicPr preferRelativeResize="0"/>
          <p:nvPr/>
        </p:nvPicPr>
        <p:blipFill rotWithShape="1">
          <a:blip r:embed="rId3">
            <a:alphaModFix/>
          </a:blip>
          <a:srcRect b="0" l="11430" r="18398" t="0"/>
          <a:stretch/>
        </p:blipFill>
        <p:spPr>
          <a:xfrm>
            <a:off x="5578500" y="522975"/>
            <a:ext cx="3272050" cy="3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5"/>
          <p:cNvSpPr txBox="1"/>
          <p:nvPr>
            <p:ph type="title"/>
          </p:nvPr>
        </p:nvSpPr>
        <p:spPr>
          <a:xfrm>
            <a:off x="311700" y="131100"/>
            <a:ext cx="346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Traditional Processes </a:t>
            </a:r>
            <a:endParaRPr b="1" sz="2600"/>
          </a:p>
        </p:txBody>
      </p:sp>
      <p:sp>
        <p:nvSpPr>
          <p:cNvPr id="146" name="Google Shape;146;p15"/>
          <p:cNvSpPr txBox="1"/>
          <p:nvPr/>
        </p:nvSpPr>
        <p:spPr>
          <a:xfrm>
            <a:off x="311700" y="773575"/>
            <a:ext cx="54237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rPr>
              <a:t>Case-by-case manner based on chemical intuition</a:t>
            </a:r>
            <a:endParaRPr sz="1900">
              <a:solidFill>
                <a:srgbClr val="2E2E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rPr>
              <a:t>Prototyping and validating using trial-and-error</a:t>
            </a:r>
            <a:endParaRPr sz="1900">
              <a:solidFill>
                <a:srgbClr val="2E2E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rPr>
              <a:t>Using data drawn from materials and design handbooks</a:t>
            </a:r>
            <a:endParaRPr sz="1900">
              <a:solidFill>
                <a:srgbClr val="2E2E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rPr>
              <a:t>Evaluating available products and processes and modifying them based on requirements</a:t>
            </a:r>
            <a:endParaRPr sz="1900">
              <a:solidFill>
                <a:srgbClr val="2E2E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311700" y="3042638"/>
            <a:ext cx="2523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Shortcomings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311700" y="3664700"/>
            <a:ext cx="5614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9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rPr>
              <a:t>Doesn’t consider the dynamic nature of Materials Selection</a:t>
            </a:r>
            <a:endParaRPr sz="1900">
              <a:solidFill>
                <a:srgbClr val="2E2E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6"/>
          <p:cNvPicPr preferRelativeResize="0"/>
          <p:nvPr/>
        </p:nvPicPr>
        <p:blipFill rotWithShape="1">
          <a:blip r:embed="rId3">
            <a:alphaModFix/>
          </a:blip>
          <a:srcRect b="0" l="0" r="10873" t="0"/>
          <a:stretch/>
        </p:blipFill>
        <p:spPr>
          <a:xfrm>
            <a:off x="4784124" y="689425"/>
            <a:ext cx="4066400" cy="231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/>
        </p:nvSpPr>
        <p:spPr>
          <a:xfrm>
            <a:off x="448375" y="2839925"/>
            <a:ext cx="16422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262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Objective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1285875" y="3673925"/>
            <a:ext cx="58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448375" y="3427925"/>
            <a:ext cx="7738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To determine elastic constants and other derived mechanical properties of multi-component alloys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To systematically select effective features for prediction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 analyze property trends to further understand the achieved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To use various ML models for better accuracy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6"/>
          <p:cNvSpPr txBox="1"/>
          <p:nvPr>
            <p:ph type="title"/>
          </p:nvPr>
        </p:nvSpPr>
        <p:spPr>
          <a:xfrm>
            <a:off x="448375" y="218850"/>
            <a:ext cx="197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2620"/>
              <a:t>Motivation </a:t>
            </a:r>
            <a:endParaRPr b="1" sz="2600"/>
          </a:p>
        </p:txBody>
      </p:sp>
      <p:sp>
        <p:nvSpPr>
          <p:cNvPr id="158" name="Google Shape;158;p16"/>
          <p:cNvSpPr txBox="1"/>
          <p:nvPr/>
        </p:nvSpPr>
        <p:spPr>
          <a:xfrm>
            <a:off x="448375" y="791550"/>
            <a:ext cx="48162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rPr>
              <a:t>ML route offers a much more efficient path towards targeted materials design, discovery and optimization</a:t>
            </a:r>
            <a:endParaRPr sz="1700">
              <a:solidFill>
                <a:srgbClr val="2E2E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rPr>
              <a:t>Reduces the time and resources required </a:t>
            </a:r>
            <a:endParaRPr sz="1700">
              <a:solidFill>
                <a:srgbClr val="2E2E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rPr>
              <a:t>Allows one to survey complex multiscale data and extract meaningful information</a:t>
            </a:r>
            <a:endParaRPr sz="1700">
              <a:solidFill>
                <a:srgbClr val="2E2E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311725" y="215600"/>
            <a:ext cx="411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Recent Research Studies</a:t>
            </a:r>
            <a:endParaRPr b="1" sz="2600"/>
          </a:p>
        </p:txBody>
      </p:sp>
      <p:sp>
        <p:nvSpPr>
          <p:cNvPr id="164" name="Google Shape;164;p17"/>
          <p:cNvSpPr txBox="1"/>
          <p:nvPr/>
        </p:nvSpPr>
        <p:spPr>
          <a:xfrm>
            <a:off x="551100" y="979725"/>
            <a:ext cx="6859200" cy="3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rPr>
              <a:t>Furmanchuk et. al. (2016)  trained a random forest (RF) regressor on the compounds with bulk modulus (</a:t>
            </a:r>
            <a:r>
              <a:rPr i="1" lang="en" sz="16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" sz="16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rPr>
              <a:t>) values of up to 250 GPa the model was shown to predict </a:t>
            </a:r>
            <a:r>
              <a:rPr i="1" lang="en" sz="16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" sz="16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rPr>
              <a:t> within a mean absolute error (MAE) of 13.58 GPa.</a:t>
            </a:r>
            <a:endParaRPr sz="1600">
              <a:solidFill>
                <a:srgbClr val="2E2E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E2E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rPr>
              <a:t>A gradient boosting regressor was capable of providing good estimates for </a:t>
            </a:r>
            <a:r>
              <a:rPr i="1" lang="en" sz="16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rPr>
              <a:t>B(Bulk Modulus)</a:t>
            </a:r>
            <a:r>
              <a:rPr lang="en" sz="16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i="1" lang="en" sz="16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rPr>
              <a:t>G(Shear Modulus)</a:t>
            </a:r>
            <a:r>
              <a:rPr lang="en" sz="16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rPr>
              <a:t>, closely matching the best DFT predictions  on silica zeolites</a:t>
            </a:r>
            <a:endParaRPr sz="1600">
              <a:solidFill>
                <a:srgbClr val="2E2E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E2E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rPr>
              <a:t>Wang et. al. (2017) used several ML models, including neural networks (NNs) and support vector machines  to predict elastic constants Cij of binary alloys.</a:t>
            </a:r>
            <a:endParaRPr sz="1600">
              <a:solidFill>
                <a:srgbClr val="2E2E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2E2E2E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/>
          <p:nvPr/>
        </p:nvSpPr>
        <p:spPr>
          <a:xfrm>
            <a:off x="508250" y="2256650"/>
            <a:ext cx="975900" cy="97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Alloy Data</a:t>
            </a:r>
            <a:endParaRPr/>
          </a:p>
        </p:txBody>
      </p:sp>
      <p:cxnSp>
        <p:nvCxnSpPr>
          <p:cNvPr id="170" name="Google Shape;170;p18"/>
          <p:cNvCxnSpPr>
            <a:stCxn id="169" idx="3"/>
            <a:endCxn id="171" idx="1"/>
          </p:cNvCxnSpPr>
          <p:nvPr/>
        </p:nvCxnSpPr>
        <p:spPr>
          <a:xfrm>
            <a:off x="1484150" y="2744600"/>
            <a:ext cx="80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18"/>
          <p:cNvSpPr/>
          <p:nvPr/>
        </p:nvSpPr>
        <p:spPr>
          <a:xfrm>
            <a:off x="2286450" y="2256650"/>
            <a:ext cx="1128300" cy="97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</a:t>
            </a:r>
            <a:r>
              <a:rPr lang="en"/>
              <a:t> Selection</a:t>
            </a:r>
            <a:endParaRPr/>
          </a:p>
        </p:txBody>
      </p:sp>
      <p:cxnSp>
        <p:nvCxnSpPr>
          <p:cNvPr id="172" name="Google Shape;172;p18"/>
          <p:cNvCxnSpPr>
            <a:stCxn id="171" idx="3"/>
            <a:endCxn id="173" idx="1"/>
          </p:cNvCxnSpPr>
          <p:nvPr/>
        </p:nvCxnSpPr>
        <p:spPr>
          <a:xfrm>
            <a:off x="3414750" y="2744600"/>
            <a:ext cx="1128900" cy="119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18"/>
          <p:cNvSpPr/>
          <p:nvPr/>
        </p:nvSpPr>
        <p:spPr>
          <a:xfrm>
            <a:off x="4543600" y="3456200"/>
            <a:ext cx="975900" cy="97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</a:t>
            </a:r>
            <a:endParaRPr/>
          </a:p>
        </p:txBody>
      </p:sp>
      <p:cxnSp>
        <p:nvCxnSpPr>
          <p:cNvPr id="174" name="Google Shape;174;p18"/>
          <p:cNvCxnSpPr>
            <a:stCxn id="171" idx="3"/>
            <a:endCxn id="175" idx="1"/>
          </p:cNvCxnSpPr>
          <p:nvPr/>
        </p:nvCxnSpPr>
        <p:spPr>
          <a:xfrm flipH="1" rot="10800000">
            <a:off x="3414750" y="1819400"/>
            <a:ext cx="1128900" cy="92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18"/>
          <p:cNvSpPr/>
          <p:nvPr/>
        </p:nvSpPr>
        <p:spPr>
          <a:xfrm>
            <a:off x="4543600" y="1331500"/>
            <a:ext cx="975900" cy="97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cxnSp>
        <p:nvCxnSpPr>
          <p:cNvPr id="176" name="Google Shape;176;p18"/>
          <p:cNvCxnSpPr>
            <a:stCxn id="173" idx="3"/>
            <a:endCxn id="177" idx="2"/>
          </p:cNvCxnSpPr>
          <p:nvPr/>
        </p:nvCxnSpPr>
        <p:spPr>
          <a:xfrm flipH="1" rot="10800000">
            <a:off x="5519500" y="3395450"/>
            <a:ext cx="1091400" cy="54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18"/>
          <p:cNvSpPr/>
          <p:nvPr/>
        </p:nvSpPr>
        <p:spPr>
          <a:xfrm>
            <a:off x="5783750" y="2419425"/>
            <a:ext cx="1654200" cy="97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 Hyperparameters</a:t>
            </a: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7928450" y="2419425"/>
            <a:ext cx="975900" cy="97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cxnSp>
        <p:nvCxnSpPr>
          <p:cNvPr id="179" name="Google Shape;179;p18"/>
          <p:cNvCxnSpPr>
            <a:endCxn id="177" idx="0"/>
          </p:cNvCxnSpPr>
          <p:nvPr/>
        </p:nvCxnSpPr>
        <p:spPr>
          <a:xfrm>
            <a:off x="5299550" y="1880325"/>
            <a:ext cx="1311300" cy="53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18"/>
          <p:cNvCxnSpPr>
            <a:stCxn id="177" idx="3"/>
            <a:endCxn id="178" idx="1"/>
          </p:cNvCxnSpPr>
          <p:nvPr/>
        </p:nvCxnSpPr>
        <p:spPr>
          <a:xfrm>
            <a:off x="7437950" y="2907375"/>
            <a:ext cx="49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18"/>
          <p:cNvSpPr txBox="1"/>
          <p:nvPr/>
        </p:nvSpPr>
        <p:spPr>
          <a:xfrm>
            <a:off x="559075" y="691225"/>
            <a:ext cx="585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8"/>
          <p:cNvSpPr txBox="1"/>
          <p:nvPr/>
        </p:nvSpPr>
        <p:spPr>
          <a:xfrm>
            <a:off x="223625" y="213475"/>
            <a:ext cx="30000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2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Methodology </a:t>
            </a:r>
            <a:endParaRPr b="1" sz="262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/>
          <p:nvPr>
            <p:ph type="title"/>
          </p:nvPr>
        </p:nvSpPr>
        <p:spPr>
          <a:xfrm>
            <a:off x="335850" y="265675"/>
            <a:ext cx="118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20">
                <a:latin typeface="Calibri"/>
                <a:ea typeface="Calibri"/>
                <a:cs typeface="Calibri"/>
                <a:sym typeface="Calibri"/>
              </a:rPr>
              <a:t>Tools:</a:t>
            </a:r>
            <a:endParaRPr b="1" sz="2620"/>
          </a:p>
        </p:txBody>
      </p:sp>
      <p:sp>
        <p:nvSpPr>
          <p:cNvPr id="188" name="Google Shape;188;p19"/>
          <p:cNvSpPr txBox="1"/>
          <p:nvPr/>
        </p:nvSpPr>
        <p:spPr>
          <a:xfrm>
            <a:off x="1356200" y="1486800"/>
            <a:ext cx="442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075" y="2019075"/>
            <a:ext cx="5903400" cy="295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9"/>
          <p:cNvSpPr txBox="1"/>
          <p:nvPr/>
        </p:nvSpPr>
        <p:spPr>
          <a:xfrm>
            <a:off x="417300" y="838375"/>
            <a:ext cx="3966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Python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Google Colab or Jupyter Notebook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ML Libraries - Numpy, SKLearn, Pymatgen, etc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Data visualization tools - Pandas, seaborn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9"/>
          <p:cNvSpPr txBox="1"/>
          <p:nvPr/>
        </p:nvSpPr>
        <p:spPr>
          <a:xfrm>
            <a:off x="4877075" y="258025"/>
            <a:ext cx="30000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2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Data? </a:t>
            </a:r>
            <a:endParaRPr b="1" sz="262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9"/>
          <p:cNvSpPr txBox="1"/>
          <p:nvPr/>
        </p:nvSpPr>
        <p:spPr>
          <a:xfrm>
            <a:off x="4877075" y="846025"/>
            <a:ext cx="37704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rPr>
              <a:t>Data will be acquired from  Materials project database using automation functionality available within the pymatgen library</a:t>
            </a:r>
            <a:endParaRPr sz="1500">
              <a:solidFill>
                <a:srgbClr val="2E2E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E2E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E2E2E"/>
                </a:solidFill>
                <a:latin typeface="Calibri"/>
                <a:ea typeface="Calibri"/>
                <a:cs typeface="Calibri"/>
                <a:sym typeface="Calibri"/>
              </a:rPr>
              <a:t>Some other sources being explored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type="title"/>
          </p:nvPr>
        </p:nvSpPr>
        <p:spPr>
          <a:xfrm>
            <a:off x="311700" y="131100"/>
            <a:ext cx="224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Timeline</a:t>
            </a:r>
            <a:r>
              <a:rPr b="1" lang="en" sz="2620"/>
              <a:t> </a:t>
            </a:r>
            <a:endParaRPr b="1" sz="2620"/>
          </a:p>
        </p:txBody>
      </p:sp>
      <p:grpSp>
        <p:nvGrpSpPr>
          <p:cNvPr id="198" name="Google Shape;198;p20"/>
          <p:cNvGrpSpPr/>
          <p:nvPr/>
        </p:nvGrpSpPr>
        <p:grpSpPr>
          <a:xfrm>
            <a:off x="4238142" y="965744"/>
            <a:ext cx="2276276" cy="2358847"/>
            <a:chOff x="4526679" y="1857800"/>
            <a:chExt cx="2480144" cy="1728853"/>
          </a:xfrm>
        </p:grpSpPr>
        <p:sp>
          <p:nvSpPr>
            <p:cNvPr id="199" name="Google Shape;199;p20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0" name="Google Shape;200;p20"/>
            <p:cNvGrpSpPr/>
            <p:nvPr/>
          </p:nvGrpSpPr>
          <p:grpSpPr>
            <a:xfrm>
              <a:off x="4526679" y="1857800"/>
              <a:ext cx="2480144" cy="1728853"/>
              <a:chOff x="4526679" y="1857800"/>
              <a:chExt cx="2480144" cy="1728853"/>
            </a:xfrm>
          </p:grpSpPr>
          <p:grpSp>
            <p:nvGrpSpPr>
              <p:cNvPr id="201" name="Google Shape;201;p20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202" name="Google Shape;202;p20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03" name="Google Shape;203;p20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04" name="Google Shape;204;p20"/>
              <p:cNvSpPr txBox="1"/>
              <p:nvPr/>
            </p:nvSpPr>
            <p:spPr>
              <a:xfrm>
                <a:off x="4526679" y="3215253"/>
                <a:ext cx="692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WEEK 3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05" name="Google Shape;205;p20"/>
              <p:cNvSpPr txBox="1"/>
              <p:nvPr/>
            </p:nvSpPr>
            <p:spPr>
              <a:xfrm>
                <a:off x="4753223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>
                    <a:latin typeface="Roboto"/>
                    <a:ea typeface="Roboto"/>
                    <a:cs typeface="Roboto"/>
                    <a:sym typeface="Roboto"/>
                  </a:rPr>
                  <a:t>Feature Selection</a:t>
                </a:r>
                <a:endParaRPr b="1" sz="13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3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300">
                    <a:latin typeface="Roboto"/>
                    <a:ea typeface="Roboto"/>
                    <a:cs typeface="Roboto"/>
                    <a:sym typeface="Roboto"/>
                  </a:rPr>
                  <a:t>Feature Selection, Test and Train data</a:t>
                </a:r>
                <a:endParaRPr b="1" sz="13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06" name="Google Shape;206;p20"/>
          <p:cNvGrpSpPr/>
          <p:nvPr/>
        </p:nvGrpSpPr>
        <p:grpSpPr>
          <a:xfrm>
            <a:off x="5990342" y="2118384"/>
            <a:ext cx="2497462" cy="2368126"/>
            <a:chOff x="6435810" y="2702596"/>
            <a:chExt cx="2721140" cy="1735654"/>
          </a:xfrm>
        </p:grpSpPr>
        <p:sp>
          <p:nvSpPr>
            <p:cNvPr id="207" name="Google Shape;207;p20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8" name="Google Shape;208;p20"/>
            <p:cNvGrpSpPr/>
            <p:nvPr/>
          </p:nvGrpSpPr>
          <p:grpSpPr>
            <a:xfrm>
              <a:off x="6435810" y="2702596"/>
              <a:ext cx="2494563" cy="1735654"/>
              <a:chOff x="6435810" y="2702596"/>
              <a:chExt cx="2494563" cy="1735654"/>
            </a:xfrm>
          </p:grpSpPr>
          <p:grpSp>
            <p:nvGrpSpPr>
              <p:cNvPr id="209" name="Google Shape;209;p20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210" name="Google Shape;210;p20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11" name="Google Shape;211;p20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12" name="Google Shape;212;p20"/>
              <p:cNvSpPr txBox="1"/>
              <p:nvPr/>
            </p:nvSpPr>
            <p:spPr>
              <a:xfrm>
                <a:off x="6435810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WEEK 4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13" name="Google Shape;213;p20"/>
              <p:cNvSpPr txBox="1"/>
              <p:nvPr/>
            </p:nvSpPr>
            <p:spPr>
              <a:xfrm>
                <a:off x="6676773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Various Models for Prediction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Training and Evaluating different models,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Models optimization, Finishing up Report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14" name="Google Shape;214;p20"/>
          <p:cNvGrpSpPr/>
          <p:nvPr/>
        </p:nvGrpSpPr>
        <p:grpSpPr>
          <a:xfrm>
            <a:off x="538776" y="965744"/>
            <a:ext cx="2368595" cy="2358861"/>
            <a:chOff x="495991" y="1857800"/>
            <a:chExt cx="2580731" cy="1728863"/>
          </a:xfrm>
        </p:grpSpPr>
        <p:sp>
          <p:nvSpPr>
            <p:cNvPr id="215" name="Google Shape;215;p20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6" name="Google Shape;216;p20"/>
            <p:cNvGrpSpPr/>
            <p:nvPr/>
          </p:nvGrpSpPr>
          <p:grpSpPr>
            <a:xfrm>
              <a:off x="495991" y="1857800"/>
              <a:ext cx="2580731" cy="1728863"/>
              <a:chOff x="495991" y="1857800"/>
              <a:chExt cx="2580731" cy="1728863"/>
            </a:xfrm>
          </p:grpSpPr>
          <p:sp>
            <p:nvSpPr>
              <p:cNvPr id="217" name="Google Shape;217;p20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WEEK 1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218" name="Google Shape;218;p20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219" name="Google Shape;219;p20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20" name="Google Shape;220;p20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21" name="Google Shape;221;p20"/>
              <p:cNvSpPr txBox="1"/>
              <p:nvPr/>
            </p:nvSpPr>
            <p:spPr>
              <a:xfrm>
                <a:off x="823122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>
                    <a:latin typeface="Roboto"/>
                    <a:ea typeface="Roboto"/>
                    <a:cs typeface="Roboto"/>
                    <a:sym typeface="Roboto"/>
                  </a:rPr>
                  <a:t>Data Collection</a:t>
                </a:r>
                <a:endParaRPr b="1" sz="13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3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300">
                    <a:latin typeface="Roboto"/>
                    <a:ea typeface="Roboto"/>
                    <a:cs typeface="Roboto"/>
                    <a:sym typeface="Roboto"/>
                  </a:rPr>
                  <a:t>Gathering data from various sources , Literature Review</a:t>
                </a:r>
                <a:endParaRPr b="1" sz="13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22" name="Google Shape;222;p20"/>
          <p:cNvGrpSpPr/>
          <p:nvPr/>
        </p:nvGrpSpPr>
        <p:grpSpPr>
          <a:xfrm>
            <a:off x="2401547" y="2118384"/>
            <a:ext cx="2295744" cy="2368126"/>
            <a:chOff x="2525595" y="2702596"/>
            <a:chExt cx="2501355" cy="1735654"/>
          </a:xfrm>
        </p:grpSpPr>
        <p:sp>
          <p:nvSpPr>
            <p:cNvPr id="223" name="Google Shape;223;p20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4" name="Google Shape;224;p20"/>
            <p:cNvGrpSpPr/>
            <p:nvPr/>
          </p:nvGrpSpPr>
          <p:grpSpPr>
            <a:xfrm>
              <a:off x="2525595" y="2702596"/>
              <a:ext cx="2501355" cy="1735654"/>
              <a:chOff x="2525595" y="2702596"/>
              <a:chExt cx="2501355" cy="1735654"/>
            </a:xfrm>
          </p:grpSpPr>
          <p:sp>
            <p:nvSpPr>
              <p:cNvPr id="225" name="Google Shape;225;p20"/>
              <p:cNvSpPr txBox="1"/>
              <p:nvPr/>
            </p:nvSpPr>
            <p:spPr>
              <a:xfrm>
                <a:off x="2525595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WEEK 2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226" name="Google Shape;226;p20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227" name="Google Shape;227;p20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28" name="Google Shape;228;p20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29" name="Google Shape;229;p20"/>
              <p:cNvSpPr txBox="1"/>
              <p:nvPr/>
            </p:nvSpPr>
            <p:spPr>
              <a:xfrm>
                <a:off x="2773350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>
                    <a:latin typeface="Roboto"/>
                    <a:ea typeface="Roboto"/>
                    <a:cs typeface="Roboto"/>
                    <a:sym typeface="Roboto"/>
                  </a:rPr>
                  <a:t>Data Analysis</a:t>
                </a:r>
                <a:endParaRPr b="1" sz="13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3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300">
                    <a:latin typeface="Roboto"/>
                    <a:ea typeface="Roboto"/>
                    <a:cs typeface="Roboto"/>
                    <a:sym typeface="Roboto"/>
                  </a:rPr>
                  <a:t>Applying Data transformations and visualization, Checking correlation between features</a:t>
                </a:r>
                <a:endParaRPr b="1" sz="13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 txBox="1"/>
          <p:nvPr>
            <p:ph type="title"/>
          </p:nvPr>
        </p:nvSpPr>
        <p:spPr>
          <a:xfrm>
            <a:off x="311700" y="131100"/>
            <a:ext cx="200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Challenges</a:t>
            </a:r>
            <a:endParaRPr b="1" sz="2620"/>
          </a:p>
        </p:txBody>
      </p:sp>
      <p:sp>
        <p:nvSpPr>
          <p:cNvPr id="235" name="Google Shape;235;p21"/>
          <p:cNvSpPr txBox="1"/>
          <p:nvPr/>
        </p:nvSpPr>
        <p:spPr>
          <a:xfrm>
            <a:off x="423450" y="847825"/>
            <a:ext cx="69462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Data collection, API, pymatgen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Data Preprocessing, some libr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aries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Feature Selection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Using different Models for the purpose (Increasing accuracy if possible)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740FA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