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Lst>
  <p:sldSz cx="9144000" cy="5143500" type="screen16x9"/>
  <p:notesSz cx="6858000" cy="9144000"/>
  <p:embeddedFontLst>
    <p:embeddedFont>
      <p:font typeface="Maven Pro"/>
      <p:regular r:id="rId16"/>
      <p:bold r:id="rId17"/>
    </p:embeddedFont>
    <p:embeddedFont>
      <p:font typeface="Nunito"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3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9ead201d2e_0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9ead201d2e_0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9ead201d2e_0_1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9ead201d2e_0_1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9ead201d2e_0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9ead201d2e_0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9ead201d2e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9ead201d2e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9ead201d2e_0_1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9ead201d2e_0_1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9ead201d2e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9ead201d2e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9f9ee97324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9f9ee97324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9f9ee97324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9f9ee97324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9f9ee97324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9f9ee97324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faeb274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faeb27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9faeb2743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9faeb2743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gradFill>
          <a:gsLst>
            <a:gs pos="0">
              <a:srgbClr val="1077D2"/>
            </a:gs>
            <a:gs pos="100000">
              <a:srgbClr val="09315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hyperlink" Target="https://drive.google.com/drive/folders/1QxbFeTQ5BAzoDahyHGSwEncnlGjv5SLx?usp=sharing" TargetMode="Externa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hyperlink" Target="https://youtu.be/RR_udGbUIUI" TargetMode="External"/><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p:nvPr/>
        </p:nvSpPr>
        <p:spPr>
          <a:xfrm>
            <a:off x="1427050" y="1505550"/>
            <a:ext cx="275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FFFFFF"/>
              </a:solidFill>
              <a:latin typeface="Nunito"/>
              <a:ea typeface="Nunito"/>
              <a:cs typeface="Nunito"/>
              <a:sym typeface="Nunito"/>
            </a:endParaRPr>
          </a:p>
        </p:txBody>
      </p:sp>
      <p:sp>
        <p:nvSpPr>
          <p:cNvPr id="278" name="Google Shape;278;p13"/>
          <p:cNvSpPr txBox="1"/>
          <p:nvPr/>
        </p:nvSpPr>
        <p:spPr>
          <a:xfrm>
            <a:off x="206604" y="882357"/>
            <a:ext cx="36183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rgbClr val="FFFFFF"/>
                </a:solidFill>
                <a:latin typeface="Times New Roman"/>
                <a:ea typeface="Times New Roman"/>
                <a:cs typeface="Times New Roman"/>
                <a:sym typeface="Times New Roman"/>
              </a:rPr>
              <a:t>Data Science III</a:t>
            </a:r>
            <a:endParaRPr sz="2400" b="1" dirty="0">
              <a:solidFill>
                <a:srgbClr val="FFFFFF"/>
              </a:solidFill>
              <a:latin typeface="Times New Roman"/>
              <a:ea typeface="Times New Roman"/>
              <a:cs typeface="Times New Roman"/>
              <a:sym typeface="Times New Roman"/>
            </a:endParaRPr>
          </a:p>
        </p:txBody>
      </p:sp>
      <p:sp>
        <p:nvSpPr>
          <p:cNvPr id="279" name="Google Shape;279;p13"/>
          <p:cNvSpPr txBox="1"/>
          <p:nvPr/>
        </p:nvSpPr>
        <p:spPr>
          <a:xfrm>
            <a:off x="206604" y="1705650"/>
            <a:ext cx="5775633" cy="141574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dirty="0">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Genre Classification </a:t>
            </a:r>
          </a:p>
          <a:p>
            <a:pPr marL="0" lvl="0" indent="0" algn="l" rtl="0">
              <a:spcBef>
                <a:spcPts val="0"/>
              </a:spcBef>
              <a:spcAft>
                <a:spcPts val="0"/>
              </a:spcAft>
              <a:buNone/>
            </a:pPr>
            <a:r>
              <a:rPr lang="en" sz="4000" b="1" dirty="0">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Using Audio</a:t>
            </a:r>
            <a:endParaRPr sz="4000" b="1" dirty="0">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280" name="Google Shape;280;p13"/>
          <p:cNvSpPr txBox="1"/>
          <p:nvPr/>
        </p:nvSpPr>
        <p:spPr>
          <a:xfrm>
            <a:off x="206604" y="3670806"/>
            <a:ext cx="3110348"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FFFFF"/>
                </a:solidFill>
                <a:latin typeface="Times New Roman"/>
                <a:ea typeface="Times New Roman"/>
                <a:cs typeface="Times New Roman"/>
                <a:sym typeface="Times New Roman"/>
              </a:rPr>
              <a:t>Mentor :- Vikas Dangi (B20238)</a:t>
            </a:r>
            <a:endParaRPr sz="16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sz="8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r>
              <a:rPr lang="en" sz="1600" dirty="0">
                <a:solidFill>
                  <a:srgbClr val="FFFFFF"/>
                </a:solidFill>
                <a:latin typeface="Times New Roman"/>
                <a:ea typeface="Times New Roman"/>
                <a:cs typeface="Times New Roman"/>
                <a:sym typeface="Times New Roman"/>
              </a:rPr>
              <a:t>Made by :- Avisha Singh (B21088)</a:t>
            </a:r>
            <a:endParaRPr sz="1600" dirty="0">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TextBox 1">
            <a:extLst>
              <a:ext uri="{FF2B5EF4-FFF2-40B4-BE49-F238E27FC236}">
                <a16:creationId xmlns:a16="http://schemas.microsoft.com/office/drawing/2014/main" id="{BA5FD769-7B5F-6836-33D2-EF8C4C7FD87A}"/>
              </a:ext>
            </a:extLst>
          </p:cNvPr>
          <p:cNvSpPr txBox="1"/>
          <p:nvPr/>
        </p:nvSpPr>
        <p:spPr>
          <a:xfrm>
            <a:off x="387456" y="870901"/>
            <a:ext cx="7113723" cy="3293209"/>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COMBINING EVERY PART AND CONNECTING IT TO WEBSITE USING FLASK.</a:t>
            </a: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After completing Machine Learning code and designing webpages separately, it’s time to put everything together in </a:t>
            </a:r>
            <a:r>
              <a:rPr lang="en-IN" sz="2000" b="1" dirty="0">
                <a:solidFill>
                  <a:schemeClr val="bg1"/>
                </a:solidFill>
                <a:latin typeface="Times New Roman" panose="02020603050405020304" pitchFamily="18" charset="0"/>
                <a:cs typeface="Times New Roman" panose="02020603050405020304" pitchFamily="18" charset="0"/>
              </a:rPr>
              <a:t>flask</a:t>
            </a:r>
            <a:r>
              <a:rPr lang="en-IN" sz="2000" dirty="0">
                <a:solidFill>
                  <a:schemeClr val="bg1"/>
                </a:solidFill>
                <a:latin typeface="Times New Roman" panose="02020603050405020304" pitchFamily="18" charset="0"/>
                <a:cs typeface="Times New Roman" panose="02020603050405020304" pitchFamily="18" charset="0"/>
              </a:rPr>
              <a:t> template for it to work altogether.</a:t>
            </a:r>
          </a:p>
          <a:p>
            <a:r>
              <a:rPr lang="en-IN" sz="2000" dirty="0">
                <a:solidFill>
                  <a:schemeClr val="bg1"/>
                </a:solidFill>
                <a:latin typeface="Times New Roman" panose="02020603050405020304" pitchFamily="18" charset="0"/>
                <a:cs typeface="Times New Roman" panose="02020603050405020304" pitchFamily="18" charset="0"/>
              </a:rPr>
              <a:t>For this we used flask templates having following folders - </a:t>
            </a:r>
            <a:r>
              <a:rPr lang="en-IN" sz="2000" b="1" dirty="0">
                <a:solidFill>
                  <a:schemeClr val="bg1"/>
                </a:solidFill>
                <a:latin typeface="Times New Roman" panose="02020603050405020304" pitchFamily="18" charset="0"/>
                <a:cs typeface="Times New Roman" panose="02020603050405020304" pitchFamily="18" charset="0"/>
              </a:rPr>
              <a:t>static (containing CSS pages ) , templates (having HTML files),models(containing models saved through pickle),ML code and a final.py file</a:t>
            </a:r>
            <a:r>
              <a:rPr lang="en-IN" sz="2000" dirty="0">
                <a:solidFill>
                  <a:schemeClr val="bg1"/>
                </a:solidFill>
                <a:latin typeface="Times New Roman" panose="02020603050405020304" pitchFamily="18" charset="0"/>
                <a:cs typeface="Times New Roman" panose="02020603050405020304" pitchFamily="18" charset="0"/>
              </a:rPr>
              <a:t> in which everything is connected.</a:t>
            </a:r>
          </a:p>
        </p:txBody>
      </p:sp>
      <p:pic>
        <p:nvPicPr>
          <p:cNvPr id="5" name="Audio 4">
            <a:hlinkClick r:id="" action="ppaction://media"/>
            <a:extLst>
              <a:ext uri="{FF2B5EF4-FFF2-40B4-BE49-F238E27FC236}">
                <a16:creationId xmlns:a16="http://schemas.microsoft.com/office/drawing/2014/main" id="{AFF80914-3B88-338D-8474-2F65B124BF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21700" y="4521200"/>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2278"/>
    </mc:Choice>
    <mc:Fallback xmlns="">
      <p:transition spd="slow" advTm="122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2"/>
          <p:cNvSpPr txBox="1"/>
          <p:nvPr/>
        </p:nvSpPr>
        <p:spPr>
          <a:xfrm>
            <a:off x="1200246" y="324156"/>
            <a:ext cx="5749871"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dirty="0">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rPr>
              <a:t>Output</a:t>
            </a:r>
            <a:endParaRPr sz="7200" b="1" dirty="0">
              <a:solidFill>
                <a:srgbClr val="FFFFFF"/>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pic>
        <p:nvPicPr>
          <p:cNvPr id="3" name="Audio 2">
            <a:hlinkClick r:id="" action="ppaction://media"/>
            <a:extLst>
              <a:ext uri="{FF2B5EF4-FFF2-40B4-BE49-F238E27FC236}">
                <a16:creationId xmlns:a16="http://schemas.microsoft.com/office/drawing/2014/main" id="{94789DFE-CEAA-58B2-B45B-AE1E4997C4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21700" y="4521200"/>
            <a:ext cx="406400" cy="406400"/>
          </a:xfrm>
          <a:prstGeom prst="rect">
            <a:avLst/>
          </a:prstGeom>
        </p:spPr>
      </p:pic>
      <p:sp>
        <p:nvSpPr>
          <p:cNvPr id="2" name="TextBox 1">
            <a:extLst>
              <a:ext uri="{FF2B5EF4-FFF2-40B4-BE49-F238E27FC236}">
                <a16:creationId xmlns:a16="http://schemas.microsoft.com/office/drawing/2014/main" id="{5123E2D0-449B-CA82-D297-848BA35D7907}"/>
              </a:ext>
            </a:extLst>
          </p:cNvPr>
          <p:cNvSpPr txBox="1"/>
          <p:nvPr/>
        </p:nvSpPr>
        <p:spPr>
          <a:xfrm flipH="1">
            <a:off x="1036749" y="1809480"/>
            <a:ext cx="6645498" cy="1077218"/>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Here is the link to the YouTube video uploaded and explained the final output and working of the whole code – </a:t>
            </a: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hlinkClick r:id="rId6"/>
              </a:rPr>
              <a:t>https://youtu.be/RR_udGbUIUI</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577F2E-DECB-A5D3-161A-13D7AC89DDBD}"/>
              </a:ext>
            </a:extLst>
          </p:cNvPr>
          <p:cNvSpPr txBox="1"/>
          <p:nvPr/>
        </p:nvSpPr>
        <p:spPr>
          <a:xfrm>
            <a:off x="1036748" y="3412902"/>
            <a:ext cx="6323527" cy="1077218"/>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The link to the full code and dataset uploaded in drive is –</a:t>
            </a:r>
          </a:p>
          <a:p>
            <a:endParaRPr lang="en-IN" sz="1600" dirty="0">
              <a:solidFill>
                <a:schemeClr val="bg1"/>
              </a:solidFill>
              <a:latin typeface="Times New Roman" panose="02020603050405020304" pitchFamily="18" charset="0"/>
              <a:cs typeface="Times New Roman" panose="02020603050405020304" pitchFamily="18" charset="0"/>
            </a:endParaRPr>
          </a:p>
          <a:p>
            <a:r>
              <a:rPr lang="en-IN" sz="1600" dirty="0">
                <a:solidFill>
                  <a:schemeClr val="bg1"/>
                </a:solidFill>
                <a:latin typeface="Times New Roman" panose="02020603050405020304" pitchFamily="18" charset="0"/>
                <a:cs typeface="Times New Roman" panose="02020603050405020304" pitchFamily="18" charset="0"/>
                <a:hlinkClick r:id="rId7"/>
              </a:rPr>
              <a:t>https://drive.google.com/drive/folders/1QxbFeTQ5BAzoDahyHGSwEncnlGjv5SLx?usp=sharing</a:t>
            </a:r>
            <a:endParaRPr lang="en-IN"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5936"/>
    </mc:Choice>
    <mc:Fallback xmlns="">
      <p:transition spd="slow" advTm="59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3"/>
          <p:cNvSpPr txBox="1"/>
          <p:nvPr/>
        </p:nvSpPr>
        <p:spPr>
          <a:xfrm>
            <a:off x="894700" y="2571750"/>
            <a:ext cx="20400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solidFill>
                  <a:srgbClr val="FFFFFF"/>
                </a:solidFill>
                <a:latin typeface="Times New Roman"/>
                <a:ea typeface="Times New Roman"/>
                <a:cs typeface="Times New Roman"/>
                <a:sym typeface="Times New Roman"/>
              </a:rPr>
              <a:t>Future scope </a:t>
            </a:r>
            <a:endParaRPr sz="2000" b="1" u="sng" dirty="0">
              <a:solidFill>
                <a:srgbClr val="FFFFFF"/>
              </a:solidFill>
              <a:latin typeface="Times New Roman"/>
              <a:ea typeface="Times New Roman"/>
              <a:cs typeface="Times New Roman"/>
              <a:sym typeface="Times New Roman"/>
            </a:endParaRPr>
          </a:p>
        </p:txBody>
      </p:sp>
      <p:sp>
        <p:nvSpPr>
          <p:cNvPr id="334" name="Google Shape;334;p23"/>
          <p:cNvSpPr txBox="1"/>
          <p:nvPr/>
        </p:nvSpPr>
        <p:spPr>
          <a:xfrm>
            <a:off x="894700" y="2993747"/>
            <a:ext cx="58827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FFFFF"/>
                </a:solidFill>
                <a:latin typeface="Times New Roman" panose="02020603050405020304" pitchFamily="18" charset="0"/>
                <a:ea typeface="Nunito"/>
                <a:cs typeface="Times New Roman" panose="02020603050405020304" pitchFamily="18" charset="0"/>
                <a:sym typeface="Nunito"/>
              </a:rPr>
              <a:t>For further improvement we can also use the python speech recognition package to read and analyse the song lyrics and include another layer of classification according to lyrics. This will also greatly impact the accuracy. </a:t>
            </a:r>
            <a:endParaRPr sz="16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r>
              <a:rPr lang="en" sz="1600" dirty="0">
                <a:solidFill>
                  <a:srgbClr val="FFFFFF"/>
                </a:solidFill>
                <a:latin typeface="Times New Roman" panose="02020603050405020304" pitchFamily="18" charset="0"/>
                <a:ea typeface="Nunito"/>
                <a:cs typeface="Times New Roman" panose="02020603050405020304" pitchFamily="18" charset="0"/>
                <a:sym typeface="Nunito"/>
              </a:rPr>
              <a:t>The song can also be decomposed and the instruments used in the song can be isolated and recognized separately giving us another layer of classification. </a:t>
            </a:r>
            <a:endParaRPr sz="1600" dirty="0">
              <a:solidFill>
                <a:srgbClr val="FFFFFF"/>
              </a:solidFill>
              <a:latin typeface="Times New Roman" panose="02020603050405020304" pitchFamily="18" charset="0"/>
              <a:ea typeface="Nunito"/>
              <a:cs typeface="Times New Roman" panose="02020603050405020304" pitchFamily="18" charset="0"/>
              <a:sym typeface="Nunito"/>
            </a:endParaRPr>
          </a:p>
        </p:txBody>
      </p:sp>
      <p:sp>
        <p:nvSpPr>
          <p:cNvPr id="335" name="Google Shape;335;p23"/>
          <p:cNvSpPr txBox="1"/>
          <p:nvPr/>
        </p:nvSpPr>
        <p:spPr>
          <a:xfrm>
            <a:off x="894700" y="679909"/>
            <a:ext cx="19884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u="sng" dirty="0">
                <a:solidFill>
                  <a:srgbClr val="FFFFFF"/>
                </a:solidFill>
                <a:latin typeface="Times New Roman"/>
                <a:ea typeface="Times New Roman"/>
                <a:cs typeface="Times New Roman"/>
                <a:sym typeface="Times New Roman"/>
              </a:rPr>
              <a:t>Conclusion</a:t>
            </a:r>
            <a:r>
              <a:rPr lang="en" sz="1800" b="1" u="sng" dirty="0">
                <a:solidFill>
                  <a:srgbClr val="FFFFFF"/>
                </a:solidFill>
                <a:latin typeface="Times New Roman"/>
                <a:ea typeface="Times New Roman"/>
                <a:cs typeface="Times New Roman"/>
                <a:sym typeface="Times New Roman"/>
              </a:rPr>
              <a:t> </a:t>
            </a:r>
            <a:endParaRPr sz="1800" b="1" u="sng" dirty="0">
              <a:solidFill>
                <a:srgbClr val="FFFFFF"/>
              </a:solidFill>
              <a:latin typeface="Times New Roman"/>
              <a:ea typeface="Times New Roman"/>
              <a:cs typeface="Times New Roman"/>
              <a:sym typeface="Times New Roman"/>
            </a:endParaRPr>
          </a:p>
        </p:txBody>
      </p:sp>
      <p:sp>
        <p:nvSpPr>
          <p:cNvPr id="336" name="Google Shape;336;p23"/>
          <p:cNvSpPr txBox="1"/>
          <p:nvPr/>
        </p:nvSpPr>
        <p:spPr>
          <a:xfrm>
            <a:off x="894700" y="1116356"/>
            <a:ext cx="7004100" cy="16311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FFFFFF"/>
                </a:solidFill>
                <a:latin typeface="Times New Roman" panose="02020603050405020304" pitchFamily="18" charset="0"/>
                <a:ea typeface="Nunito"/>
                <a:cs typeface="Times New Roman" panose="02020603050405020304" pitchFamily="18" charset="0"/>
                <a:sym typeface="Nunito"/>
              </a:rPr>
              <a:t>Overall the models created gave acceptable output and proved that music can be classified using Machine Learning easily and without spending money or using excessive resources or time. In conclusion, the set parameters were met and a working model to classify the input music according to basic distinct genres was created.</a:t>
            </a:r>
            <a:endParaRPr sz="16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endParaRPr dirty="0">
              <a:solidFill>
                <a:srgbClr val="FFFFFF"/>
              </a:solidFill>
              <a:latin typeface="Nunito"/>
              <a:ea typeface="Nunito"/>
              <a:cs typeface="Nunito"/>
              <a:sym typeface="Nunito"/>
            </a:endParaRPr>
          </a:p>
        </p:txBody>
      </p:sp>
      <p:pic>
        <p:nvPicPr>
          <p:cNvPr id="6" name="Audio 5">
            <a:hlinkClick r:id="" action="ppaction://media"/>
            <a:extLst>
              <a:ext uri="{FF2B5EF4-FFF2-40B4-BE49-F238E27FC236}">
                <a16:creationId xmlns:a16="http://schemas.microsoft.com/office/drawing/2014/main" id="{90287D6D-A20D-3DEB-B34D-F10BB383F71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21700" y="4521200"/>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6333"/>
    </mc:Choice>
    <mc:Fallback xmlns="">
      <p:transition spd="slow" advTm="263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1388625" y="1677675"/>
            <a:ext cx="6366900" cy="1397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latin typeface="Times New Roman"/>
                <a:ea typeface="Times New Roman"/>
                <a:cs typeface="Times New Roman"/>
                <a:sym typeface="Times New Roman"/>
              </a:rPr>
              <a:t>Thank You</a:t>
            </a:r>
            <a:endParaRPr dirty="0">
              <a:latin typeface="Times New Roman"/>
              <a:ea typeface="Times New Roman"/>
              <a:cs typeface="Times New Roman"/>
              <a:sym typeface="Times New Roman"/>
            </a:endParaRPr>
          </a:p>
        </p:txBody>
      </p:sp>
      <p:pic>
        <p:nvPicPr>
          <p:cNvPr id="3" name="Audio 2">
            <a:hlinkClick r:id="" action="ppaction://media"/>
            <a:extLst>
              <a:ext uri="{FF2B5EF4-FFF2-40B4-BE49-F238E27FC236}">
                <a16:creationId xmlns:a16="http://schemas.microsoft.com/office/drawing/2014/main" id="{AD821476-0172-5EE7-B6CF-81A037E52DC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521700" y="4521200"/>
            <a:ext cx="406400" cy="406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40"/>
    </mc:Choice>
    <mc:Fallback xmlns="">
      <p:transition spd="slow" advTm="35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p:nvPr/>
        </p:nvSpPr>
        <p:spPr>
          <a:xfrm>
            <a:off x="1140000" y="854192"/>
            <a:ext cx="27540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solidFill>
                  <a:srgbClr val="FFFFFF"/>
                </a:solidFill>
                <a:latin typeface="Times New Roman"/>
                <a:ea typeface="Times New Roman"/>
                <a:cs typeface="Times New Roman"/>
                <a:sym typeface="Times New Roman"/>
              </a:rPr>
              <a:t>Problem Statement</a:t>
            </a:r>
            <a:endParaRPr sz="2400" b="1" u="sng" dirty="0">
              <a:solidFill>
                <a:srgbClr val="FFFFFF"/>
              </a:solidFill>
              <a:latin typeface="Times New Roman"/>
              <a:ea typeface="Times New Roman"/>
              <a:cs typeface="Times New Roman"/>
              <a:sym typeface="Times New Roman"/>
            </a:endParaRPr>
          </a:p>
        </p:txBody>
      </p:sp>
      <p:sp>
        <p:nvSpPr>
          <p:cNvPr id="286" name="Google Shape;286;p14"/>
          <p:cNvSpPr txBox="1"/>
          <p:nvPr/>
        </p:nvSpPr>
        <p:spPr>
          <a:xfrm>
            <a:off x="1140000" y="1673238"/>
            <a:ext cx="6337932" cy="27545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rgbClr val="FFFFFF"/>
                </a:solidFill>
                <a:latin typeface="Times New Roman" panose="02020603050405020304" pitchFamily="18" charset="0"/>
                <a:ea typeface="Nunito"/>
                <a:cs typeface="Times New Roman" panose="02020603050405020304" pitchFamily="18" charset="0"/>
                <a:sym typeface="Nunito"/>
              </a:rPr>
              <a:t>In this project we have done Genre Classification Using Audio File.</a:t>
            </a:r>
            <a:endParaRPr sz="17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r>
              <a:rPr lang="en" sz="1700" dirty="0">
                <a:solidFill>
                  <a:srgbClr val="FFFFFF"/>
                </a:solidFill>
                <a:latin typeface="Times New Roman" panose="02020603050405020304" pitchFamily="18" charset="0"/>
                <a:ea typeface="Nunito"/>
                <a:cs typeface="Times New Roman" panose="02020603050405020304" pitchFamily="18" charset="0"/>
                <a:sym typeface="Nunito"/>
              </a:rPr>
              <a:t>The dataset is provided with 100 songs for each of the 10 genres, each</a:t>
            </a:r>
            <a:endParaRPr sz="17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r>
              <a:rPr lang="en" sz="1700" dirty="0">
                <a:solidFill>
                  <a:srgbClr val="FFFFFF"/>
                </a:solidFill>
                <a:latin typeface="Times New Roman" panose="02020603050405020304" pitchFamily="18" charset="0"/>
                <a:ea typeface="Nunito"/>
                <a:cs typeface="Times New Roman" panose="02020603050405020304" pitchFamily="18" charset="0"/>
                <a:sym typeface="Nunito"/>
              </a:rPr>
              <a:t>song is of 30 seconds divided into 10 parts of 3 sec each. Along with the audio files the dataset also contains the feature extracted csv file. The feature extracted csv file can be used to train and test data.</a:t>
            </a:r>
            <a:endParaRPr sz="17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r>
              <a:rPr lang="en" sz="1700" dirty="0">
                <a:solidFill>
                  <a:srgbClr val="FFFFFF"/>
                </a:solidFill>
                <a:latin typeface="Times New Roman" panose="02020603050405020304" pitchFamily="18" charset="0"/>
                <a:ea typeface="Nunito"/>
                <a:cs typeface="Times New Roman" panose="02020603050405020304" pitchFamily="18" charset="0"/>
                <a:sym typeface="Nunito"/>
              </a:rPr>
              <a:t>After the data preprocessing, different classification methods can be applied and their accuracy can be calculated.</a:t>
            </a:r>
            <a:endParaRPr sz="17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r>
              <a:rPr lang="en" sz="1700" dirty="0">
                <a:solidFill>
                  <a:srgbClr val="FFFFFF"/>
                </a:solidFill>
                <a:latin typeface="Times New Roman" panose="02020603050405020304" pitchFamily="18" charset="0"/>
                <a:ea typeface="Nunito"/>
                <a:cs typeface="Times New Roman" panose="02020603050405020304" pitchFamily="18" charset="0"/>
                <a:sym typeface="Nunito"/>
              </a:rPr>
              <a:t>At last the feature extracted tuple should be created from an input audio file and the genre should be predicted for that file.</a:t>
            </a:r>
            <a:endParaRPr sz="17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endParaRPr dirty="0">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p:nvPr/>
        </p:nvSpPr>
        <p:spPr>
          <a:xfrm>
            <a:off x="649134" y="711700"/>
            <a:ext cx="5294984"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u="sng" dirty="0">
                <a:solidFill>
                  <a:srgbClr val="FFFFFF"/>
                </a:solidFill>
                <a:latin typeface="Times New Roman"/>
                <a:ea typeface="Times New Roman"/>
                <a:cs typeface="Times New Roman"/>
                <a:sym typeface="Times New Roman"/>
              </a:rPr>
              <a:t>METHODOLOGY / PROCEDURE</a:t>
            </a:r>
            <a:endParaRPr sz="2400" b="1" u="sng" dirty="0">
              <a:solidFill>
                <a:srgbClr val="FFFFFF"/>
              </a:solidFill>
              <a:latin typeface="Times New Roman"/>
              <a:ea typeface="Times New Roman"/>
              <a:cs typeface="Times New Roman"/>
              <a:sym typeface="Times New Roman"/>
            </a:endParaRPr>
          </a:p>
        </p:txBody>
      </p:sp>
      <p:sp>
        <p:nvSpPr>
          <p:cNvPr id="293" name="Google Shape;293;p15"/>
          <p:cNvSpPr txBox="1"/>
          <p:nvPr/>
        </p:nvSpPr>
        <p:spPr>
          <a:xfrm>
            <a:off x="726626" y="1463710"/>
            <a:ext cx="7061400" cy="2591385"/>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2000" b="1" dirty="0">
                <a:solidFill>
                  <a:srgbClr val="FFFFFF"/>
                </a:solidFill>
                <a:latin typeface="Times New Roman"/>
                <a:ea typeface="Times New Roman"/>
                <a:cs typeface="Times New Roman"/>
                <a:sym typeface="Times New Roman"/>
              </a:rPr>
              <a:t>Data Preprocessing </a:t>
            </a:r>
            <a:endParaRPr sz="2000" b="1" dirty="0">
              <a:solidFill>
                <a:srgbClr val="FFFFFF"/>
              </a:solidFill>
              <a:latin typeface="Times New Roman"/>
              <a:ea typeface="Times New Roman"/>
              <a:cs typeface="Times New Roman"/>
              <a:sym typeface="Times New Roman"/>
            </a:endParaRPr>
          </a:p>
          <a:p>
            <a:pPr marL="0" lvl="0" indent="0" algn="l" rtl="0">
              <a:lnSpc>
                <a:spcPct val="135714"/>
              </a:lnSpc>
              <a:spcBef>
                <a:spcPts val="0"/>
              </a:spcBef>
              <a:spcAft>
                <a:spcPts val="0"/>
              </a:spcAft>
              <a:buNone/>
            </a:pPr>
            <a:endParaRPr sz="500" u="sng" dirty="0">
              <a:solidFill>
                <a:srgbClr val="FFFFFF"/>
              </a:solidFill>
              <a:latin typeface="Times New Roman"/>
              <a:ea typeface="Times New Roman"/>
              <a:cs typeface="Times New Roman"/>
              <a:sym typeface="Times New Roman"/>
            </a:endParaRPr>
          </a:p>
          <a:p>
            <a:pPr marL="0" lvl="0" indent="0" algn="l" rtl="0">
              <a:lnSpc>
                <a:spcPct val="135714"/>
              </a:lnSpc>
              <a:spcBef>
                <a:spcPts val="0"/>
              </a:spcBef>
              <a:spcAft>
                <a:spcPts val="0"/>
              </a:spcAft>
              <a:buNone/>
            </a:pPr>
            <a:r>
              <a:rPr lang="en" sz="1800" dirty="0">
                <a:solidFill>
                  <a:srgbClr val="FFFFFF"/>
                </a:solidFill>
                <a:latin typeface="Times New Roman" panose="02020603050405020304" pitchFamily="18" charset="0"/>
                <a:ea typeface="Nunito"/>
                <a:cs typeface="Times New Roman" panose="02020603050405020304" pitchFamily="18" charset="0"/>
                <a:sym typeface="Nunito"/>
              </a:rPr>
              <a:t>We had removed outliers. We also tried to drop highly correlated attributes but we had not applied this because accuracy was decreasing. After that we divided data on basis of Classes and for each class we splitted data into Training data and Test data in ratio of 70:30 also we have extracted independent and dependent variables from the dataset.</a:t>
            </a:r>
            <a:endParaRPr sz="1800"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p:nvPr/>
        </p:nvSpPr>
        <p:spPr>
          <a:xfrm>
            <a:off x="586675" y="495724"/>
            <a:ext cx="6976200" cy="19235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u="sng" dirty="0">
                <a:solidFill>
                  <a:srgbClr val="FFFFFF"/>
                </a:solidFill>
                <a:latin typeface="Times New Roman" panose="02020603050405020304" pitchFamily="18" charset="0"/>
                <a:ea typeface="Times New Roman"/>
                <a:cs typeface="Times New Roman" panose="02020603050405020304" pitchFamily="18" charset="0"/>
                <a:sym typeface="Times New Roman"/>
              </a:rPr>
              <a:t>KNN Classifier</a:t>
            </a:r>
          </a:p>
          <a:p>
            <a:pPr marL="0" lvl="0" indent="0" algn="l" rtl="0">
              <a:spcBef>
                <a:spcPts val="0"/>
              </a:spcBef>
              <a:spcAft>
                <a:spcPts val="0"/>
              </a:spcAft>
              <a:buNone/>
            </a:pPr>
            <a:endParaRPr lang="en-US" sz="10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US" sz="1700" dirty="0">
                <a:solidFill>
                  <a:srgbClr val="FFFFFF"/>
                </a:solidFill>
                <a:latin typeface="Times New Roman" panose="02020603050405020304" pitchFamily="18" charset="0"/>
                <a:ea typeface="Nunito"/>
                <a:cs typeface="Times New Roman" panose="02020603050405020304" pitchFamily="18" charset="0"/>
                <a:sym typeface="Nunito"/>
              </a:rPr>
              <a:t>In KNN classifier we had calculated the K Nearest Neighbors from the test data and the class occurred maximum times is the class given to the  test data. We had used K = 1,3 and 5 also we had calculated confusion matrix and accuracy score for these values of K and found that accuracy is maximum for K = 1 that was 0.821. </a:t>
            </a:r>
          </a:p>
        </p:txBody>
      </p:sp>
      <p:sp>
        <p:nvSpPr>
          <p:cNvPr id="299" name="Google Shape;299;p16"/>
          <p:cNvSpPr txBox="1"/>
          <p:nvPr/>
        </p:nvSpPr>
        <p:spPr>
          <a:xfrm>
            <a:off x="586675" y="2724204"/>
            <a:ext cx="6976200" cy="192357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dirty="0">
                <a:solidFill>
                  <a:srgbClr val="FFFFFF"/>
                </a:solidFill>
                <a:latin typeface="Times New Roman" panose="02020603050405020304" pitchFamily="18" charset="0"/>
                <a:ea typeface="Times New Roman"/>
                <a:cs typeface="Times New Roman" panose="02020603050405020304" pitchFamily="18" charset="0"/>
                <a:sym typeface="Times New Roman"/>
              </a:rPr>
              <a:t>Bayes Classifier</a:t>
            </a:r>
            <a:endParaRPr sz="18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0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700" dirty="0">
                <a:solidFill>
                  <a:srgbClr val="FFFFFF"/>
                </a:solidFill>
                <a:latin typeface="Times New Roman" panose="02020603050405020304" pitchFamily="18" charset="0"/>
                <a:ea typeface="Nunito"/>
                <a:cs typeface="Times New Roman" panose="02020603050405020304" pitchFamily="18" charset="0"/>
                <a:sym typeface="Nunito"/>
              </a:rPr>
              <a:t>In Bayes Classifier we predict the probability of a test data to lie in a particular class, the class with maximum probability is the class given to the test data. We had applied Bayes classifier on Unimodal Gaussian Density Modal whose accuracy score was 0.531 and Multimodal Gaussian Density Modal whose accuracy score was 0.158. </a:t>
            </a:r>
            <a:endParaRPr sz="1700" dirty="0">
              <a:solidFill>
                <a:srgbClr val="FFFFFF"/>
              </a:solidFill>
              <a:latin typeface="Times New Roman" panose="02020603050405020304" pitchFamily="18" charset="0"/>
              <a:ea typeface="Nunito"/>
              <a:cs typeface="Times New Roman" panose="02020603050405020304" pitchFamily="18" charset="0"/>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p:nvPr/>
        </p:nvSpPr>
        <p:spPr>
          <a:xfrm>
            <a:off x="886806" y="690481"/>
            <a:ext cx="6490200" cy="37625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solidFill>
                  <a:srgbClr val="FFFFFF"/>
                </a:solidFill>
                <a:latin typeface="Times New Roman" panose="02020603050405020304" pitchFamily="18" charset="0"/>
                <a:ea typeface="Times New Roman"/>
                <a:cs typeface="Times New Roman" panose="02020603050405020304" pitchFamily="18" charset="0"/>
                <a:sym typeface="Times New Roman"/>
              </a:rPr>
              <a:t>Decision tree</a:t>
            </a:r>
            <a:endParaRPr sz="24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05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800" dirty="0">
                <a:solidFill>
                  <a:srgbClr val="FFFFFF"/>
                </a:solidFill>
                <a:latin typeface="Times New Roman" panose="02020603050405020304" pitchFamily="18" charset="0"/>
                <a:ea typeface="Nunito"/>
                <a:cs typeface="Times New Roman" panose="02020603050405020304" pitchFamily="18" charset="0"/>
                <a:sym typeface="Nunito"/>
              </a:rPr>
              <a:t>Decision Tree is a supervised learning technique that can be used for both classification and Regression problems.</a:t>
            </a:r>
            <a:r>
              <a:rPr lang="en" sz="1800" dirty="0">
                <a:latin typeface="Times New Roman" panose="02020603050405020304" pitchFamily="18" charset="0"/>
                <a:ea typeface="Nunito"/>
                <a:cs typeface="Times New Roman" panose="02020603050405020304" pitchFamily="18" charset="0"/>
                <a:sym typeface="Nunito"/>
              </a:rPr>
              <a:t> </a:t>
            </a:r>
            <a:r>
              <a:rPr lang="en" sz="1800" dirty="0">
                <a:solidFill>
                  <a:srgbClr val="FFFFFF"/>
                </a:solidFill>
                <a:latin typeface="Times New Roman" panose="02020603050405020304" pitchFamily="18" charset="0"/>
                <a:ea typeface="Nunito"/>
                <a:cs typeface="Times New Roman" panose="02020603050405020304" pitchFamily="18" charset="0"/>
                <a:sym typeface="Nunito"/>
              </a:rPr>
              <a:t>It is called a decision tree because, similar to a tree, it starts with the root node, which expands on further branches and constructs a tree-like structure, </a:t>
            </a:r>
            <a:r>
              <a:rPr lang="en" sz="1600" dirty="0">
                <a:solidFill>
                  <a:srgbClr val="FFFFFF"/>
                </a:solidFill>
                <a:latin typeface="Times New Roman" panose="02020603050405020304" pitchFamily="18" charset="0"/>
                <a:ea typeface="Nunito"/>
                <a:cs typeface="Times New Roman" panose="02020603050405020304" pitchFamily="18" charset="0"/>
                <a:sym typeface="Nunito"/>
              </a:rPr>
              <a:t> </a:t>
            </a:r>
            <a:r>
              <a:rPr lang="en" sz="1800" dirty="0">
                <a:solidFill>
                  <a:srgbClr val="FFFFFF"/>
                </a:solidFill>
                <a:latin typeface="Times New Roman" panose="02020603050405020304" pitchFamily="18" charset="0"/>
                <a:ea typeface="Nunito"/>
                <a:cs typeface="Times New Roman" panose="02020603050405020304" pitchFamily="18" charset="0"/>
                <a:sym typeface="Nunito"/>
              </a:rPr>
              <a:t>where internal nodes represent the features of a dataset, branches represent the decision rules and each leaf node represents the outcome. In a Decision tree, there are two nodes, which are the Decision Node and Leaf Node. Decision nodes are used to make any decision and have multiple branches, whereas Leaf nodes are the output of those decisions and do not contain any further branches. The accuracy score of Decision tree was 0.600.</a:t>
            </a:r>
            <a:endParaRPr sz="1800" dirty="0">
              <a:solidFill>
                <a:srgbClr val="FFFFFF"/>
              </a:solidFill>
              <a:latin typeface="Times New Roman" panose="02020603050405020304" pitchFamily="18" charset="0"/>
              <a:ea typeface="Nunito"/>
              <a:cs typeface="Times New Roman" panose="02020603050405020304" pitchFamily="18" charset="0"/>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p:nvPr/>
        </p:nvSpPr>
        <p:spPr>
          <a:xfrm>
            <a:off x="650929" y="792861"/>
            <a:ext cx="6335804" cy="394720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u="sng" dirty="0">
                <a:solidFill>
                  <a:srgbClr val="FFFFFF"/>
                </a:solidFill>
                <a:latin typeface="Times New Roman" panose="02020603050405020304" pitchFamily="18" charset="0"/>
                <a:ea typeface="Times New Roman"/>
                <a:cs typeface="Times New Roman" panose="02020603050405020304" pitchFamily="18" charset="0"/>
                <a:sym typeface="Times New Roman"/>
              </a:rPr>
              <a:t>Random Forest</a:t>
            </a:r>
            <a:endParaRPr sz="24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05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800" dirty="0">
                <a:solidFill>
                  <a:srgbClr val="FFFFFF"/>
                </a:solidFill>
                <a:latin typeface="Times New Roman" panose="02020603050405020304" pitchFamily="18" charset="0"/>
                <a:ea typeface="Nunito"/>
                <a:cs typeface="Times New Roman" panose="02020603050405020304" pitchFamily="18" charset="0"/>
                <a:sym typeface="Nunito"/>
              </a:rPr>
              <a:t>Random Forest is a supervised learning technique and can be used for both Classification and Regression problems. It is based on the concept of ensemble learning.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The greater number of trees in the forest leads to higher accuracy and prevents the problem of overfitting. The accuracy score of Random Forest Classifier was 0.843.</a:t>
            </a:r>
            <a:endParaRPr sz="1800" dirty="0">
              <a:solidFill>
                <a:srgbClr val="FFFFFF"/>
              </a:solidFill>
              <a:latin typeface="Times New Roman" panose="02020603050405020304" pitchFamily="18" charset="0"/>
              <a:ea typeface="Nunito"/>
              <a:cs typeface="Times New Roman" panose="02020603050405020304" pitchFamily="18" charset="0"/>
              <a:sym typeface="Nunito"/>
            </a:endParaRPr>
          </a:p>
          <a:p>
            <a:pPr marL="0" lvl="0" indent="0" algn="l" rtl="0">
              <a:spcBef>
                <a:spcPts val="0"/>
              </a:spcBef>
              <a:spcAft>
                <a:spcPts val="0"/>
              </a:spcAft>
              <a:buNone/>
            </a:pPr>
            <a:endParaRPr sz="1200" b="1" dirty="0">
              <a:solidFill>
                <a:srgbClr val="333333"/>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p:nvPr/>
        </p:nvSpPr>
        <p:spPr>
          <a:xfrm>
            <a:off x="667675" y="253338"/>
            <a:ext cx="6642000" cy="32931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dirty="0">
                <a:solidFill>
                  <a:srgbClr val="FFFFFF"/>
                </a:solidFill>
                <a:latin typeface="Times New Roman" panose="02020603050405020304" pitchFamily="18" charset="0"/>
                <a:ea typeface="Times New Roman"/>
                <a:cs typeface="Times New Roman" panose="02020603050405020304" pitchFamily="18" charset="0"/>
                <a:sym typeface="Times New Roman"/>
              </a:rPr>
              <a:t>XgBoost</a:t>
            </a:r>
            <a:endParaRPr sz="18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000"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600" dirty="0">
                <a:solidFill>
                  <a:srgbClr val="FFFFFF"/>
                </a:solidFill>
                <a:latin typeface="Times New Roman" panose="02020603050405020304" pitchFamily="18" charset="0"/>
                <a:ea typeface="Nunito"/>
                <a:cs typeface="Times New Roman" panose="02020603050405020304" pitchFamily="18" charset="0"/>
                <a:sym typeface="Nunito"/>
              </a:rPr>
              <a:t>XgBoost stands for Extreme Gradient Boosting. Boosting is an ensemble modelling, technique that attempts to build a strong classifier from the number of weak classifiers. Gradient Boosting is a popular boosting algorithm in which each classifier corrects its predecessor’s error. XGBoost is an implementation of Gradient Boosted decision trees. In XgBoost decision trees are created in sequential form. Weights are assigned to all the independent variables which are then feed into the decision tree which predicts results. The weight of variables predicted wrong by the tree is increased and these variables are then feed to the second decision tree. These individual classifiers then ensemble to give a strong and more precise model. The accuracy score of XgBoost is 0.882.</a:t>
            </a:r>
            <a:endParaRPr sz="1600" dirty="0">
              <a:solidFill>
                <a:srgbClr val="FFFFFF"/>
              </a:solidFill>
              <a:latin typeface="Times New Roman" panose="02020603050405020304" pitchFamily="18" charset="0"/>
              <a:ea typeface="Nunito"/>
              <a:cs typeface="Times New Roman" panose="02020603050405020304" pitchFamily="18" charset="0"/>
              <a:sym typeface="Nunito"/>
            </a:endParaRPr>
          </a:p>
        </p:txBody>
      </p:sp>
      <p:sp>
        <p:nvSpPr>
          <p:cNvPr id="315" name="Google Shape;315;p19"/>
          <p:cNvSpPr txBox="1"/>
          <p:nvPr/>
        </p:nvSpPr>
        <p:spPr>
          <a:xfrm>
            <a:off x="667675" y="3700521"/>
            <a:ext cx="66420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u="sng" dirty="0">
                <a:solidFill>
                  <a:srgbClr val="FFFFFF"/>
                </a:solidFill>
                <a:latin typeface="Times New Roman" panose="02020603050405020304" pitchFamily="18" charset="0"/>
                <a:ea typeface="Times New Roman"/>
                <a:cs typeface="Times New Roman" panose="02020603050405020304" pitchFamily="18" charset="0"/>
                <a:sym typeface="Times New Roman"/>
              </a:rPr>
              <a:t>Comparing All Classifiers</a:t>
            </a:r>
            <a:endParaRPr sz="18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endParaRPr sz="1000" b="1" u="sng"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600" dirty="0">
                <a:solidFill>
                  <a:srgbClr val="FFFFFF"/>
                </a:solidFill>
                <a:latin typeface="Times New Roman" panose="02020603050405020304" pitchFamily="18" charset="0"/>
                <a:ea typeface="Nunito"/>
                <a:cs typeface="Times New Roman" panose="02020603050405020304" pitchFamily="18" charset="0"/>
                <a:sym typeface="Nunito"/>
              </a:rPr>
              <a:t>As we can see that the XgBoost has highest accuracy score. Hence, we had used Xgboost Classifier for our classification. </a:t>
            </a:r>
            <a:endParaRPr sz="1600" dirty="0">
              <a:solidFill>
                <a:srgbClr val="FFFFFF"/>
              </a:solidFill>
              <a:latin typeface="Times New Roman" panose="02020603050405020304" pitchFamily="18" charset="0"/>
              <a:ea typeface="Nunito"/>
              <a:cs typeface="Times New Roman" panose="02020603050405020304" pitchFamily="18" charset="0"/>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2" name="TextBox 1">
            <a:extLst>
              <a:ext uri="{FF2B5EF4-FFF2-40B4-BE49-F238E27FC236}">
                <a16:creationId xmlns:a16="http://schemas.microsoft.com/office/drawing/2014/main" id="{8F1C3184-49BA-298C-FEAE-7B7449D9AC61}"/>
              </a:ext>
            </a:extLst>
          </p:cNvPr>
          <p:cNvSpPr txBox="1"/>
          <p:nvPr/>
        </p:nvSpPr>
        <p:spPr>
          <a:xfrm>
            <a:off x="984142" y="378827"/>
            <a:ext cx="6067587" cy="830997"/>
          </a:xfrm>
          <a:prstGeom prst="rect">
            <a:avLst/>
          </a:prstGeom>
          <a:noFill/>
        </p:spPr>
        <p:txBody>
          <a:bodyPr wrap="square" rtlCol="0">
            <a:spAutoFit/>
          </a:bodyPr>
          <a:lstStyle/>
          <a:p>
            <a:r>
              <a:rPr lang="en-IN" sz="2400" b="1" u="sng" dirty="0">
                <a:solidFill>
                  <a:schemeClr val="bg1"/>
                </a:solidFill>
                <a:latin typeface="Times New Roman" panose="02020603050405020304" pitchFamily="18" charset="0"/>
                <a:cs typeface="Times New Roman" panose="02020603050405020304" pitchFamily="18" charset="0"/>
              </a:rPr>
              <a:t>EXTRACTING FEATURES FROM INPUT AUDIO FILE USING LIBROSA</a:t>
            </a:r>
          </a:p>
        </p:txBody>
      </p:sp>
      <p:sp>
        <p:nvSpPr>
          <p:cNvPr id="3" name="TextBox 2">
            <a:extLst>
              <a:ext uri="{FF2B5EF4-FFF2-40B4-BE49-F238E27FC236}">
                <a16:creationId xmlns:a16="http://schemas.microsoft.com/office/drawing/2014/main" id="{9C3702D1-B433-F92C-5FA7-B85FE75CAD08}"/>
              </a:ext>
            </a:extLst>
          </p:cNvPr>
          <p:cNvSpPr txBox="1"/>
          <p:nvPr/>
        </p:nvSpPr>
        <p:spPr>
          <a:xfrm>
            <a:off x="984142" y="1348353"/>
            <a:ext cx="6408550" cy="3139321"/>
          </a:xfrm>
          <a:prstGeom prst="rect">
            <a:avLst/>
          </a:prstGeom>
          <a:noFill/>
        </p:spPr>
        <p:txBody>
          <a:bodyPr wrap="square" rtlCol="0">
            <a:spAutoFit/>
          </a:bodyPr>
          <a:lstStyle/>
          <a:p>
            <a:r>
              <a:rPr lang="en-IN" sz="1800" dirty="0">
                <a:solidFill>
                  <a:schemeClr val="bg1"/>
                </a:solidFill>
                <a:latin typeface="Times New Roman" panose="02020603050405020304" pitchFamily="18" charset="0"/>
                <a:cs typeface="Times New Roman" panose="02020603050405020304" pitchFamily="18" charset="0"/>
              </a:rPr>
              <a:t>First of all we took an audio file as an input file and found </a:t>
            </a:r>
            <a:r>
              <a:rPr lang="en-IN" sz="1800" b="1" dirty="0">
                <a:solidFill>
                  <a:schemeClr val="bg1"/>
                </a:solidFill>
                <a:latin typeface="Times New Roman" panose="02020603050405020304" pitchFamily="18" charset="0"/>
                <a:cs typeface="Times New Roman" panose="02020603050405020304" pitchFamily="18" charset="0"/>
              </a:rPr>
              <a:t>y</a:t>
            </a:r>
            <a:r>
              <a:rPr lang="en-IN" sz="1800" dirty="0">
                <a:solidFill>
                  <a:schemeClr val="bg1"/>
                </a:solidFill>
                <a:latin typeface="Times New Roman" panose="02020603050405020304" pitchFamily="18" charset="0"/>
                <a:cs typeface="Times New Roman" panose="02020603050405020304" pitchFamily="18" charset="0"/>
              </a:rPr>
              <a:t> (</a:t>
            </a:r>
            <a:r>
              <a:rPr lang="en-IN" sz="1800" b="0" i="0" dirty="0">
                <a:solidFill>
                  <a:schemeClr val="bg1"/>
                </a:solidFill>
                <a:effectLst/>
                <a:latin typeface="Times New Roman" panose="02020603050405020304" pitchFamily="18" charset="0"/>
                <a:cs typeface="Times New Roman" panose="02020603050405020304" pitchFamily="18" charset="0"/>
              </a:rPr>
              <a:t>audio time series) </a:t>
            </a:r>
            <a:r>
              <a:rPr lang="en-IN" sz="1800" dirty="0">
                <a:solidFill>
                  <a:schemeClr val="bg1"/>
                </a:solidFill>
                <a:latin typeface="Times New Roman" panose="02020603050405020304" pitchFamily="18" charset="0"/>
                <a:cs typeface="Times New Roman" panose="02020603050405020304" pitchFamily="18" charset="0"/>
              </a:rPr>
              <a:t>and </a:t>
            </a:r>
            <a:r>
              <a:rPr lang="en-IN" sz="1800" b="1" dirty="0" err="1">
                <a:solidFill>
                  <a:schemeClr val="bg1"/>
                </a:solidFill>
                <a:latin typeface="Times New Roman" panose="02020603050405020304" pitchFamily="18" charset="0"/>
                <a:cs typeface="Times New Roman" panose="02020603050405020304" pitchFamily="18" charset="0"/>
              </a:rPr>
              <a:t>sr</a:t>
            </a:r>
            <a:r>
              <a:rPr lang="en-IN" sz="1800" b="1" dirty="0">
                <a:solidFill>
                  <a:schemeClr val="bg1"/>
                </a:solidFill>
                <a:latin typeface="Times New Roman" panose="02020603050405020304" pitchFamily="18" charset="0"/>
                <a:cs typeface="Times New Roman" panose="02020603050405020304" pitchFamily="18" charset="0"/>
              </a:rPr>
              <a:t> </a:t>
            </a:r>
            <a:r>
              <a:rPr lang="en-IN" sz="1800" dirty="0">
                <a:solidFill>
                  <a:schemeClr val="bg1"/>
                </a:solidFill>
                <a:latin typeface="Times New Roman" panose="02020603050405020304" pitchFamily="18" charset="0"/>
                <a:cs typeface="Times New Roman" panose="02020603050405020304" pitchFamily="18" charset="0"/>
              </a:rPr>
              <a:t>(</a:t>
            </a:r>
            <a:r>
              <a:rPr lang="en-IN" sz="1800" b="0" i="0" dirty="0">
                <a:solidFill>
                  <a:schemeClr val="bg1"/>
                </a:solidFill>
                <a:effectLst/>
                <a:latin typeface="Times New Roman" panose="02020603050405020304" pitchFamily="18" charset="0"/>
                <a:cs typeface="Times New Roman" panose="02020603050405020304" pitchFamily="18" charset="0"/>
              </a:rPr>
              <a:t>sampling rate) </a:t>
            </a:r>
            <a:r>
              <a:rPr lang="en-IN" sz="1800" dirty="0">
                <a:solidFill>
                  <a:schemeClr val="bg1"/>
                </a:solidFill>
                <a:latin typeface="Times New Roman" panose="02020603050405020304" pitchFamily="18" charset="0"/>
                <a:cs typeface="Times New Roman" panose="02020603050405020304" pitchFamily="18" charset="0"/>
              </a:rPr>
              <a:t>values of it.</a:t>
            </a:r>
          </a:p>
          <a:p>
            <a:r>
              <a:rPr lang="en-IN" sz="1800" dirty="0">
                <a:solidFill>
                  <a:schemeClr val="bg1"/>
                </a:solidFill>
                <a:latin typeface="Times New Roman" panose="02020603050405020304" pitchFamily="18" charset="0"/>
                <a:cs typeface="Times New Roman" panose="02020603050405020304" pitchFamily="18" charset="0"/>
              </a:rPr>
              <a:t>We started extracting features </a:t>
            </a:r>
            <a:r>
              <a:rPr lang="en-IN" sz="1800" b="1" dirty="0">
                <a:solidFill>
                  <a:schemeClr val="bg1"/>
                </a:solidFill>
                <a:latin typeface="Times New Roman" panose="02020603050405020304" pitchFamily="18" charset="0"/>
                <a:cs typeface="Times New Roman" panose="02020603050405020304" pitchFamily="18" charset="0"/>
              </a:rPr>
              <a:t>(like chroma </a:t>
            </a:r>
            <a:r>
              <a:rPr lang="en-IN" sz="1800" b="1" dirty="0" err="1">
                <a:solidFill>
                  <a:schemeClr val="bg1"/>
                </a:solidFill>
                <a:latin typeface="Times New Roman" panose="02020603050405020304" pitchFamily="18" charset="0"/>
                <a:cs typeface="Times New Roman" panose="02020603050405020304" pitchFamily="18" charset="0"/>
              </a:rPr>
              <a:t>stft</a:t>
            </a:r>
            <a:r>
              <a:rPr lang="en-IN" sz="1800" b="1" dirty="0">
                <a:solidFill>
                  <a:schemeClr val="bg1"/>
                </a:solidFill>
                <a:latin typeface="Times New Roman" panose="02020603050405020304" pitchFamily="18" charset="0"/>
                <a:cs typeface="Times New Roman" panose="02020603050405020304" pitchFamily="18" charset="0"/>
              </a:rPr>
              <a:t> ,rms etc.)</a:t>
            </a:r>
            <a:r>
              <a:rPr lang="en-IN" sz="1800" dirty="0">
                <a:solidFill>
                  <a:schemeClr val="bg1"/>
                </a:solidFill>
                <a:latin typeface="Times New Roman" panose="02020603050405020304" pitchFamily="18" charset="0"/>
                <a:cs typeface="Times New Roman" panose="02020603050405020304" pitchFamily="18" charset="0"/>
              </a:rPr>
              <a:t> and then calculated there </a:t>
            </a:r>
            <a:r>
              <a:rPr lang="en-IN" sz="1800" b="1" dirty="0">
                <a:solidFill>
                  <a:schemeClr val="bg1"/>
                </a:solidFill>
                <a:latin typeface="Times New Roman" panose="02020603050405020304" pitchFamily="18" charset="0"/>
                <a:cs typeface="Times New Roman" panose="02020603050405020304" pitchFamily="18" charset="0"/>
              </a:rPr>
              <a:t>mean</a:t>
            </a:r>
            <a:r>
              <a:rPr lang="en-IN" sz="1800" dirty="0">
                <a:solidFill>
                  <a:schemeClr val="bg1"/>
                </a:solidFill>
                <a:latin typeface="Times New Roman" panose="02020603050405020304" pitchFamily="18" charset="0"/>
                <a:cs typeface="Times New Roman" panose="02020603050405020304" pitchFamily="18" charset="0"/>
              </a:rPr>
              <a:t> and </a:t>
            </a:r>
            <a:r>
              <a:rPr lang="en-IN" sz="1800" b="1" dirty="0">
                <a:solidFill>
                  <a:schemeClr val="bg1"/>
                </a:solidFill>
                <a:latin typeface="Times New Roman" panose="02020603050405020304" pitchFamily="18" charset="0"/>
                <a:cs typeface="Times New Roman" panose="02020603050405020304" pitchFamily="18" charset="0"/>
              </a:rPr>
              <a:t>variance.</a:t>
            </a:r>
          </a:p>
          <a:p>
            <a:r>
              <a:rPr lang="en-IN" sz="1800" dirty="0">
                <a:solidFill>
                  <a:schemeClr val="bg1"/>
                </a:solidFill>
                <a:latin typeface="Times New Roman" panose="02020603050405020304" pitchFamily="18" charset="0"/>
                <a:cs typeface="Times New Roman" panose="02020603050405020304" pitchFamily="18" charset="0"/>
              </a:rPr>
              <a:t>Then we created an </a:t>
            </a:r>
            <a:r>
              <a:rPr lang="en-IN" sz="1800" b="1" dirty="0">
                <a:solidFill>
                  <a:schemeClr val="bg1"/>
                </a:solidFill>
                <a:latin typeface="Times New Roman" panose="02020603050405020304" pitchFamily="18" charset="0"/>
                <a:cs typeface="Times New Roman" panose="02020603050405020304" pitchFamily="18" charset="0"/>
              </a:rPr>
              <a:t>empty list </a:t>
            </a:r>
            <a:r>
              <a:rPr lang="en-IN" sz="1800" dirty="0">
                <a:solidFill>
                  <a:schemeClr val="bg1"/>
                </a:solidFill>
                <a:latin typeface="Times New Roman" panose="02020603050405020304" pitchFamily="18" charset="0"/>
                <a:cs typeface="Times New Roman" panose="02020603050405020304" pitchFamily="18" charset="0"/>
              </a:rPr>
              <a:t>and started </a:t>
            </a:r>
            <a:r>
              <a:rPr lang="en-IN" sz="1800" b="1" dirty="0">
                <a:solidFill>
                  <a:schemeClr val="bg1"/>
                </a:solidFill>
                <a:latin typeface="Times New Roman" panose="02020603050405020304" pitchFamily="18" charset="0"/>
                <a:cs typeface="Times New Roman" panose="02020603050405020304" pitchFamily="18" charset="0"/>
              </a:rPr>
              <a:t>appending </a:t>
            </a:r>
            <a:r>
              <a:rPr lang="en-IN" sz="1800" dirty="0">
                <a:solidFill>
                  <a:schemeClr val="bg1"/>
                </a:solidFill>
                <a:latin typeface="Times New Roman" panose="02020603050405020304" pitchFamily="18" charset="0"/>
                <a:cs typeface="Times New Roman" panose="02020603050405020304" pitchFamily="18" charset="0"/>
              </a:rPr>
              <a:t>the extracted features in </a:t>
            </a:r>
            <a:r>
              <a:rPr lang="en-IN" sz="1800" b="1" dirty="0">
                <a:solidFill>
                  <a:schemeClr val="bg1"/>
                </a:solidFill>
                <a:latin typeface="Times New Roman" panose="02020603050405020304" pitchFamily="18" charset="0"/>
                <a:cs typeface="Times New Roman" panose="02020603050405020304" pitchFamily="18" charset="0"/>
              </a:rPr>
              <a:t>same order </a:t>
            </a:r>
            <a:r>
              <a:rPr lang="en-IN" sz="1800" dirty="0">
                <a:solidFill>
                  <a:schemeClr val="bg1"/>
                </a:solidFill>
                <a:latin typeface="Times New Roman" panose="02020603050405020304" pitchFamily="18" charset="0"/>
                <a:cs typeface="Times New Roman" panose="02020603050405020304" pitchFamily="18" charset="0"/>
              </a:rPr>
              <a:t>as they were present in feature extracted csv.</a:t>
            </a:r>
          </a:p>
          <a:p>
            <a:r>
              <a:rPr lang="en-IN" sz="1800" dirty="0">
                <a:solidFill>
                  <a:schemeClr val="bg1"/>
                </a:solidFill>
                <a:latin typeface="Times New Roman" panose="02020603050405020304" pitchFamily="18" charset="0"/>
                <a:cs typeface="Times New Roman" panose="02020603050405020304" pitchFamily="18" charset="0"/>
              </a:rPr>
              <a:t>Then we </a:t>
            </a:r>
            <a:r>
              <a:rPr lang="en-IN" sz="1800" b="1" dirty="0">
                <a:solidFill>
                  <a:schemeClr val="bg1"/>
                </a:solidFill>
                <a:latin typeface="Times New Roman" panose="02020603050405020304" pitchFamily="18" charset="0"/>
                <a:cs typeface="Times New Roman" panose="02020603050405020304" pitchFamily="18" charset="0"/>
              </a:rPr>
              <a:t>normalised</a:t>
            </a:r>
            <a:r>
              <a:rPr lang="en-IN" sz="1800" dirty="0">
                <a:solidFill>
                  <a:schemeClr val="bg1"/>
                </a:solidFill>
                <a:latin typeface="Times New Roman" panose="02020603050405020304" pitchFamily="18" charset="0"/>
                <a:cs typeface="Times New Roman" panose="02020603050405020304" pitchFamily="18" charset="0"/>
              </a:rPr>
              <a:t> the feature extracted audio list.</a:t>
            </a:r>
          </a:p>
          <a:p>
            <a:r>
              <a:rPr lang="en-IN" sz="1800" dirty="0">
                <a:solidFill>
                  <a:schemeClr val="bg1"/>
                </a:solidFill>
                <a:latin typeface="Times New Roman" panose="02020603050405020304" pitchFamily="18" charset="0"/>
                <a:cs typeface="Times New Roman" panose="02020603050405020304" pitchFamily="18" charset="0"/>
              </a:rPr>
              <a:t>At last we loaded the model from </a:t>
            </a:r>
            <a:r>
              <a:rPr lang="en-IN" sz="1800" b="1" dirty="0">
                <a:solidFill>
                  <a:schemeClr val="bg1"/>
                </a:solidFill>
                <a:latin typeface="Times New Roman" panose="02020603050405020304" pitchFamily="18" charset="0"/>
                <a:cs typeface="Times New Roman" panose="02020603050405020304" pitchFamily="18" charset="0"/>
              </a:rPr>
              <a:t>pickle</a:t>
            </a:r>
            <a:r>
              <a:rPr lang="en-IN" sz="1800" dirty="0">
                <a:solidFill>
                  <a:schemeClr val="bg1"/>
                </a:solidFill>
                <a:latin typeface="Times New Roman" panose="02020603050405020304" pitchFamily="18" charset="0"/>
                <a:cs typeface="Times New Roman" panose="02020603050405020304" pitchFamily="18" charset="0"/>
              </a:rPr>
              <a:t> and applied our most efficient classifier that is </a:t>
            </a:r>
            <a:r>
              <a:rPr lang="en-IN" sz="1800" b="1" dirty="0">
                <a:solidFill>
                  <a:schemeClr val="bg1"/>
                </a:solidFill>
                <a:latin typeface="Times New Roman" panose="02020603050405020304" pitchFamily="18" charset="0"/>
                <a:cs typeface="Times New Roman" panose="02020603050405020304" pitchFamily="18" charset="0"/>
              </a:rPr>
              <a:t>XGBoost</a:t>
            </a:r>
            <a:r>
              <a:rPr lang="en-IN" sz="1800" dirty="0">
                <a:solidFill>
                  <a:schemeClr val="bg1"/>
                </a:solidFill>
                <a:latin typeface="Times New Roman" panose="02020603050405020304" pitchFamily="18" charset="0"/>
                <a:cs typeface="Times New Roman" panose="02020603050405020304" pitchFamily="18" charset="0"/>
              </a:rPr>
              <a:t> and </a:t>
            </a:r>
            <a:r>
              <a:rPr lang="en-IN" sz="1800" b="1" dirty="0">
                <a:solidFill>
                  <a:schemeClr val="bg1"/>
                </a:solidFill>
                <a:latin typeface="Times New Roman" panose="02020603050405020304" pitchFamily="18" charset="0"/>
                <a:cs typeface="Times New Roman" panose="02020603050405020304" pitchFamily="18" charset="0"/>
              </a:rPr>
              <a:t>predicted the genre </a:t>
            </a:r>
            <a:r>
              <a:rPr lang="en-IN" sz="1800" dirty="0">
                <a:solidFill>
                  <a:schemeClr val="bg1"/>
                </a:solidFill>
                <a:latin typeface="Times New Roman" panose="02020603050405020304" pitchFamily="18" charset="0"/>
                <a:cs typeface="Times New Roman" panose="02020603050405020304" pitchFamily="18" charset="0"/>
              </a:rPr>
              <a:t>of the audio file.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DA05-7038-B46B-CA7D-AEDEF1FC7EAC}"/>
              </a:ext>
            </a:extLst>
          </p:cNvPr>
          <p:cNvSpPr>
            <a:spLocks noGrp="1"/>
          </p:cNvSpPr>
          <p:nvPr>
            <p:ph type="title"/>
          </p:nvPr>
        </p:nvSpPr>
        <p:spPr>
          <a:xfrm>
            <a:off x="823999" y="763600"/>
            <a:ext cx="7304861" cy="3573300"/>
          </a:xfrm>
        </p:spPr>
        <p:txBody>
          <a:bodyPr>
            <a:noAutofit/>
          </a:bodyPr>
          <a:lstStyle/>
          <a:p>
            <a:r>
              <a:rPr lang="en-IN" sz="28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 DESIGNING</a:t>
            </a:r>
            <a:br>
              <a:rPr lang="en-IN" sz="2400" b="0" dirty="0">
                <a:latin typeface="Times New Roman" panose="02020603050405020304" pitchFamily="18" charset="0"/>
                <a:cs typeface="Times New Roman" panose="02020603050405020304" pitchFamily="18" charset="0"/>
              </a:rPr>
            </a:br>
            <a:br>
              <a:rPr lang="en-IN" sz="2400" b="0" dirty="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We designed </a:t>
            </a:r>
            <a:r>
              <a:rPr lang="en-IN" sz="2000" dirty="0">
                <a:latin typeface="Times New Roman" panose="02020603050405020304" pitchFamily="18" charset="0"/>
                <a:cs typeface="Times New Roman" panose="02020603050405020304" pitchFamily="18" charset="0"/>
              </a:rPr>
              <a:t>two HTML and two CSS pages</a:t>
            </a:r>
            <a:r>
              <a:rPr lang="en-IN" sz="2000" b="0" dirty="0">
                <a:latin typeface="Times New Roman" panose="02020603050405020304" pitchFamily="18" charset="0"/>
                <a:cs typeface="Times New Roman" panose="02020603050405020304" pitchFamily="18" charset="0"/>
              </a:rPr>
              <a:t>.</a:t>
            </a:r>
            <a:br>
              <a:rPr lang="en-IN" sz="2000" b="0" dirty="0">
                <a:latin typeface="Times New Roman" panose="02020603050405020304" pitchFamily="18" charset="0"/>
                <a:cs typeface="Times New Roman" panose="02020603050405020304" pitchFamily="18" charset="0"/>
              </a:rPr>
            </a:br>
            <a:r>
              <a:rPr lang="en-IN" sz="2000" b="0" dirty="0">
                <a:latin typeface="Times New Roman" panose="02020603050405020304" pitchFamily="18" charset="0"/>
                <a:cs typeface="Times New Roman" panose="02020603050405020304" pitchFamily="18" charset="0"/>
              </a:rPr>
              <a:t>In first HTML page we created a </a:t>
            </a:r>
            <a:r>
              <a:rPr lang="en-IN" sz="2000" dirty="0">
                <a:latin typeface="Times New Roman" panose="02020603050405020304" pitchFamily="18" charset="0"/>
                <a:cs typeface="Times New Roman" panose="02020603050405020304" pitchFamily="18" charset="0"/>
              </a:rPr>
              <a:t>form</a:t>
            </a:r>
            <a:r>
              <a:rPr lang="en-IN" sz="2000" b="0" dirty="0">
                <a:latin typeface="Times New Roman" panose="02020603050405020304" pitchFamily="18" charset="0"/>
                <a:cs typeface="Times New Roman" panose="02020603050405020304" pitchFamily="18" charset="0"/>
              </a:rPr>
              <a:t> in which users select an audio file (with </a:t>
            </a:r>
            <a:r>
              <a:rPr lang="en-IN" sz="2000" dirty="0">
                <a:latin typeface="Times New Roman" panose="02020603050405020304" pitchFamily="18" charset="0"/>
                <a:cs typeface="Times New Roman" panose="02020603050405020304" pitchFamily="18" charset="0"/>
              </a:rPr>
              <a:t>.wav </a:t>
            </a:r>
            <a:r>
              <a:rPr lang="en-IN" sz="2000" b="0" dirty="0">
                <a:latin typeface="Times New Roman" panose="02020603050405020304" pitchFamily="18" charset="0"/>
                <a:cs typeface="Times New Roman" panose="02020603050405020304" pitchFamily="18" charset="0"/>
              </a:rPr>
              <a:t>extension only) and then linked that to the second page through </a:t>
            </a:r>
            <a:r>
              <a:rPr lang="en-IN" sz="2000" dirty="0">
                <a:latin typeface="Times New Roman" panose="02020603050405020304" pitchFamily="18" charset="0"/>
                <a:cs typeface="Times New Roman" panose="02020603050405020304" pitchFamily="18" charset="0"/>
              </a:rPr>
              <a:t>flask</a:t>
            </a:r>
            <a:r>
              <a:rPr lang="en-IN" sz="2000" b="0" dirty="0">
                <a:latin typeface="Times New Roman" panose="02020603050405020304" pitchFamily="18" charset="0"/>
                <a:cs typeface="Times New Roman" panose="02020603050405020304" pitchFamily="18" charset="0"/>
              </a:rPr>
              <a:t> to display </a:t>
            </a:r>
            <a:r>
              <a:rPr lang="en-IN" sz="2000" dirty="0">
                <a:latin typeface="Times New Roman" panose="02020603050405020304" pitchFamily="18" charset="0"/>
                <a:cs typeface="Times New Roman" panose="02020603050405020304" pitchFamily="18" charset="0"/>
              </a:rPr>
              <a:t>output</a:t>
            </a:r>
            <a:r>
              <a:rPr lang="en-IN" sz="2000" b="0" dirty="0">
                <a:latin typeface="Times New Roman" panose="02020603050405020304" pitchFamily="18" charset="0"/>
                <a:cs typeface="Times New Roman" panose="02020603050405020304" pitchFamily="18" charset="0"/>
              </a:rPr>
              <a:t> and </a:t>
            </a:r>
            <a:r>
              <a:rPr lang="en-IN" sz="2000" dirty="0">
                <a:latin typeface="Times New Roman" panose="02020603050405020304" pitchFamily="18" charset="0"/>
                <a:cs typeface="Times New Roman" panose="02020603050405020304" pitchFamily="18" charset="0"/>
              </a:rPr>
              <a:t>styled</a:t>
            </a:r>
            <a:r>
              <a:rPr lang="en-IN" sz="2000" b="0" dirty="0">
                <a:latin typeface="Times New Roman" panose="02020603050405020304" pitchFamily="18" charset="0"/>
                <a:cs typeface="Times New Roman" panose="02020603050405020304" pitchFamily="18" charset="0"/>
              </a:rPr>
              <a:t> them using </a:t>
            </a:r>
            <a:r>
              <a:rPr lang="en-IN" sz="2000" dirty="0">
                <a:latin typeface="Times New Roman" panose="02020603050405020304" pitchFamily="18" charset="0"/>
                <a:cs typeface="Times New Roman" panose="02020603050405020304" pitchFamily="18" charset="0"/>
              </a:rPr>
              <a:t>CSS pages</a:t>
            </a:r>
            <a:r>
              <a:rPr lang="en-IN" sz="2000" b="0" dirty="0">
                <a:latin typeface="Times New Roman" panose="02020603050405020304" pitchFamily="18" charset="0"/>
                <a:cs typeface="Times New Roman" panose="02020603050405020304" pitchFamily="18" charset="0"/>
              </a:rPr>
              <a:t>.</a:t>
            </a:r>
            <a:endParaRPr lang="en-IN"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229930"/>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1179</Words>
  <Application>Microsoft Office PowerPoint</Application>
  <PresentationFormat>On-screen Show (16:9)</PresentationFormat>
  <Paragraphs>58</Paragraphs>
  <Slides>13</Slides>
  <Notes>12</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Nunito</vt:lpstr>
      <vt:lpstr>Maven Pro</vt:lpstr>
      <vt:lpstr>Roboto</vt:lpstr>
      <vt:lpstr>Times New Roman</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DESIGNING  We designed two HTML and two CSS pages. In first HTML page we created a form in which users select an audio file (with .wav extension only) and then linked that to the second page through flask to display output and styled them using CSS pages.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Avisha Singh</dc:creator>
  <cp:lastModifiedBy>Sneh Lata</cp:lastModifiedBy>
  <cp:revision>5</cp:revision>
  <dcterms:modified xsi:type="dcterms:W3CDTF">2023-08-07T17:54:23Z</dcterms:modified>
</cp:coreProperties>
</file>