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4c9980681e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4c9980681e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4c9980681e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4c9980681e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4c9980681e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4c9980681e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4c9980681e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4c9980681e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4c9980681e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4c9980681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4c9980681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4c9980681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4c9980681e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4c9980681e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4c9980681e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4c9980681e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4c9980681e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4c9980681e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4c9980681e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4c9980681e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1.jpg"/><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5.png"/><Relationship Id="rId9" Type="http://schemas.openxmlformats.org/officeDocument/2006/relationships/image" Target="../media/image8.pn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image" Target="../media/image6.png"/><Relationship Id="rId8"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Deception Detection in Diplomacy</a:t>
            </a:r>
            <a:endParaRPr/>
          </a:p>
        </p:txBody>
      </p:sp>
      <p:sp>
        <p:nvSpPr>
          <p:cNvPr id="87" name="Google Shape;87;p13"/>
          <p:cNvSpPr txBox="1"/>
          <p:nvPr>
            <p:ph idx="1" type="subTitle"/>
          </p:nvPr>
        </p:nvSpPr>
        <p:spPr>
          <a:xfrm>
            <a:off x="729625" y="317290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Avi Sharma -2022119</a:t>
            </a:r>
            <a:endParaRPr/>
          </a:p>
          <a:p>
            <a:pPr indent="0" lvl="0" marL="0" rtl="0" algn="l">
              <a:spcBef>
                <a:spcPts val="0"/>
              </a:spcBef>
              <a:spcAft>
                <a:spcPts val="0"/>
              </a:spcAft>
              <a:buNone/>
            </a:pPr>
            <a:r>
              <a:rPr lang="en"/>
              <a:t>Dasari Sai Harsh -2022144</a:t>
            </a:r>
            <a:endParaRPr/>
          </a:p>
          <a:p>
            <a:pPr indent="0" lvl="0" marL="0" rtl="0" algn="l">
              <a:spcBef>
                <a:spcPts val="0"/>
              </a:spcBef>
              <a:spcAft>
                <a:spcPts val="0"/>
              </a:spcAft>
              <a:buNone/>
            </a:pPr>
            <a:r>
              <a:rPr lang="en"/>
              <a:t>Parth Sandeep Rastogi -2022352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727650" y="600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Error Analysis -LieDetectorGAT</a:t>
            </a:r>
            <a:endParaRPr/>
          </a:p>
        </p:txBody>
      </p:sp>
      <p:sp>
        <p:nvSpPr>
          <p:cNvPr id="153" name="Google Shape;153;p22"/>
          <p:cNvSpPr txBox="1"/>
          <p:nvPr>
            <p:ph idx="1" type="body"/>
          </p:nvPr>
        </p:nvSpPr>
        <p:spPr>
          <a:xfrm>
            <a:off x="729450" y="1336175"/>
            <a:ext cx="7688700" cy="3003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000">
                <a:solidFill>
                  <a:srgbClr val="000000"/>
                </a:solidFill>
              </a:rPr>
              <a:t>Quantitative Analysis</a:t>
            </a:r>
            <a:endParaRPr b="1" sz="1000">
              <a:solidFill>
                <a:srgbClr val="000000"/>
              </a:solidFill>
            </a:endParaRPr>
          </a:p>
          <a:p>
            <a:pPr indent="-292100" lvl="0" marL="457200" rtl="0" algn="l">
              <a:spcBef>
                <a:spcPts val="1200"/>
              </a:spcBef>
              <a:spcAft>
                <a:spcPts val="0"/>
              </a:spcAft>
              <a:buClr>
                <a:srgbClr val="000000"/>
              </a:buClr>
              <a:buSzPts val="1000"/>
              <a:buFont typeface="Lato"/>
              <a:buChar char="●"/>
            </a:pPr>
            <a:r>
              <a:rPr b="1" lang="en" sz="1000">
                <a:solidFill>
                  <a:srgbClr val="000000"/>
                </a:solidFill>
              </a:rPr>
              <a:t>Overall Accuracy: </a:t>
            </a:r>
            <a:r>
              <a:rPr lang="en" sz="1000">
                <a:solidFill>
                  <a:srgbClr val="000000"/>
                </a:solidFill>
              </a:rPr>
              <a:t>Achieved an accuracy of </a:t>
            </a:r>
            <a:r>
              <a:rPr b="1" lang="en" sz="1000">
                <a:solidFill>
                  <a:srgbClr val="000000"/>
                </a:solidFill>
              </a:rPr>
              <a:t>81.3%</a:t>
            </a:r>
            <a:r>
              <a:rPr lang="en" sz="1000">
                <a:solidFill>
                  <a:srgbClr val="000000"/>
                </a:solidFill>
              </a:rPr>
              <a:t>.</a:t>
            </a:r>
            <a:endParaRPr sz="1000">
              <a:solidFill>
                <a:srgbClr val="000000"/>
              </a:solidFill>
            </a:endParaRPr>
          </a:p>
          <a:p>
            <a:pPr indent="-292100" lvl="0" marL="457200" rtl="0" algn="l">
              <a:spcBef>
                <a:spcPts val="0"/>
              </a:spcBef>
              <a:spcAft>
                <a:spcPts val="0"/>
              </a:spcAft>
              <a:buClr>
                <a:srgbClr val="000000"/>
              </a:buClr>
              <a:buSzPts val="1000"/>
              <a:buFont typeface="Lato"/>
              <a:buChar char="●"/>
            </a:pPr>
            <a:r>
              <a:rPr b="1" lang="en" sz="1000">
                <a:solidFill>
                  <a:srgbClr val="000000"/>
                </a:solidFill>
              </a:rPr>
              <a:t>Deception (Lie) Class Performance: </a:t>
            </a:r>
            <a:r>
              <a:rPr lang="en" sz="1000">
                <a:solidFill>
                  <a:srgbClr val="000000"/>
                </a:solidFill>
              </a:rPr>
              <a:t>Recall is </a:t>
            </a:r>
            <a:r>
              <a:rPr b="1" lang="en" sz="1000">
                <a:solidFill>
                  <a:srgbClr val="000000"/>
                </a:solidFill>
              </a:rPr>
              <a:t>0.388</a:t>
            </a:r>
            <a:r>
              <a:rPr lang="en" sz="1000">
                <a:solidFill>
                  <a:srgbClr val="000000"/>
                </a:solidFill>
              </a:rPr>
              <a:t> (higher than the HiS-Attention model), indicating improved detection of lies. Precision is only </a:t>
            </a:r>
            <a:r>
              <a:rPr b="1" lang="en" sz="1000">
                <a:solidFill>
                  <a:srgbClr val="000000"/>
                </a:solidFill>
              </a:rPr>
              <a:t>0.203</a:t>
            </a:r>
            <a:r>
              <a:rPr lang="en" sz="1000">
                <a:solidFill>
                  <a:srgbClr val="000000"/>
                </a:solidFill>
              </a:rPr>
              <a:t>, which shows the model tends to flag more false positives.</a:t>
            </a:r>
            <a:endParaRPr sz="1000">
              <a:solidFill>
                <a:srgbClr val="000000"/>
              </a:solidFill>
            </a:endParaRPr>
          </a:p>
          <a:p>
            <a:pPr indent="-292100" lvl="0" marL="457200" rtl="0" algn="l">
              <a:spcBef>
                <a:spcPts val="0"/>
              </a:spcBef>
              <a:spcAft>
                <a:spcPts val="0"/>
              </a:spcAft>
              <a:buClr>
                <a:srgbClr val="000000"/>
              </a:buClr>
              <a:buSzPts val="1000"/>
              <a:buFont typeface="Lato"/>
              <a:buChar char="●"/>
            </a:pPr>
            <a:r>
              <a:rPr b="1" lang="en" sz="1000">
                <a:solidFill>
                  <a:srgbClr val="000000"/>
                </a:solidFill>
              </a:rPr>
              <a:t>Truthful Class: </a:t>
            </a:r>
            <a:r>
              <a:rPr lang="en" sz="1000">
                <a:solidFill>
                  <a:srgbClr val="000000"/>
                </a:solidFill>
              </a:rPr>
              <a:t>Maintains a high F1 score of </a:t>
            </a:r>
            <a:r>
              <a:rPr b="1" lang="en" sz="1000">
                <a:solidFill>
                  <a:srgbClr val="000000"/>
                </a:solidFill>
              </a:rPr>
              <a:t>0.893</a:t>
            </a:r>
            <a:r>
              <a:rPr lang="en" sz="1000">
                <a:solidFill>
                  <a:srgbClr val="000000"/>
                </a:solidFill>
              </a:rPr>
              <a:t>.</a:t>
            </a:r>
            <a:endParaRPr sz="1000">
              <a:solidFill>
                <a:srgbClr val="000000"/>
              </a:solidFill>
            </a:endParaRPr>
          </a:p>
          <a:p>
            <a:pPr indent="-292100" lvl="0" marL="457200" rtl="0" algn="l">
              <a:spcBef>
                <a:spcPts val="0"/>
              </a:spcBef>
              <a:spcAft>
                <a:spcPts val="0"/>
              </a:spcAft>
              <a:buClr>
                <a:srgbClr val="000000"/>
              </a:buClr>
              <a:buSzPts val="1000"/>
              <a:buFont typeface="Lato"/>
              <a:buChar char="●"/>
            </a:pPr>
            <a:r>
              <a:rPr b="1" lang="en" sz="1000">
                <a:solidFill>
                  <a:srgbClr val="000000"/>
                </a:solidFill>
              </a:rPr>
              <a:t>Key Insight: </a:t>
            </a:r>
            <a:r>
              <a:rPr lang="en" sz="1000">
                <a:solidFill>
                  <a:srgbClr val="000000"/>
                </a:solidFill>
              </a:rPr>
              <a:t>While the model effectively captures more deceptive cases, the trade-off is a reduction in precision due to increased false alarms.</a:t>
            </a:r>
            <a:endParaRPr sz="1000">
              <a:solidFill>
                <a:srgbClr val="000000"/>
              </a:solidFill>
            </a:endParaRPr>
          </a:p>
          <a:p>
            <a:pPr indent="0" lvl="0" marL="0" rtl="0" algn="l">
              <a:spcBef>
                <a:spcPts val="1200"/>
              </a:spcBef>
              <a:spcAft>
                <a:spcPts val="0"/>
              </a:spcAft>
              <a:buNone/>
            </a:pPr>
            <a:r>
              <a:rPr b="1" lang="en" sz="1000">
                <a:solidFill>
                  <a:srgbClr val="000000"/>
                </a:solidFill>
              </a:rPr>
              <a:t>Qualitative Analysis</a:t>
            </a:r>
            <a:endParaRPr b="1" sz="1000">
              <a:solidFill>
                <a:srgbClr val="000000"/>
              </a:solidFill>
            </a:endParaRPr>
          </a:p>
          <a:p>
            <a:pPr indent="-292100" lvl="0" marL="457200" rtl="0" algn="l">
              <a:spcBef>
                <a:spcPts val="1200"/>
              </a:spcBef>
              <a:spcAft>
                <a:spcPts val="0"/>
              </a:spcAft>
              <a:buClr>
                <a:srgbClr val="000000"/>
              </a:buClr>
              <a:buSzPts val="1000"/>
              <a:buFont typeface="Lato"/>
              <a:buChar char="●"/>
            </a:pPr>
            <a:r>
              <a:rPr b="1" lang="en" sz="1000">
                <a:solidFill>
                  <a:srgbClr val="000000"/>
                </a:solidFill>
              </a:rPr>
              <a:t>Speaker-wise Error Trends:</a:t>
            </a:r>
            <a:endParaRPr b="1" sz="1000">
              <a:solidFill>
                <a:srgbClr val="000000"/>
              </a:solidFill>
            </a:endParaRPr>
          </a:p>
          <a:p>
            <a:pPr indent="-292100" lvl="1" marL="914400" rtl="0" algn="l">
              <a:spcBef>
                <a:spcPts val="0"/>
              </a:spcBef>
              <a:spcAft>
                <a:spcPts val="0"/>
              </a:spcAft>
              <a:buClr>
                <a:srgbClr val="000000"/>
              </a:buClr>
              <a:buSzPts val="1000"/>
              <a:buFont typeface="Arial"/>
              <a:buChar char="○"/>
            </a:pPr>
            <a:r>
              <a:rPr b="1" lang="en" sz="1000">
                <a:solidFill>
                  <a:srgbClr val="000000"/>
                </a:solidFill>
              </a:rPr>
              <a:t>Germany</a:t>
            </a:r>
            <a:r>
              <a:rPr lang="en" sz="1000">
                <a:solidFill>
                  <a:srgbClr val="000000"/>
                </a:solidFill>
              </a:rPr>
              <a:t> shows the highest error rate at </a:t>
            </a:r>
            <a:r>
              <a:rPr b="1" lang="en" sz="1000">
                <a:solidFill>
                  <a:srgbClr val="000000"/>
                </a:solidFill>
              </a:rPr>
              <a:t>32.33%</a:t>
            </a:r>
            <a:r>
              <a:rPr lang="en" sz="1000">
                <a:solidFill>
                  <a:srgbClr val="000000"/>
                </a:solidFill>
              </a:rPr>
              <a:t>, suggesting difficulties with complex or multi-turn strategic messaging.</a:t>
            </a:r>
            <a:endParaRPr sz="1000">
              <a:solidFill>
                <a:srgbClr val="000000"/>
              </a:solidFill>
            </a:endParaRPr>
          </a:p>
          <a:p>
            <a:pPr indent="-292100" lvl="1" marL="914400" rtl="0" algn="l">
              <a:spcBef>
                <a:spcPts val="0"/>
              </a:spcBef>
              <a:spcAft>
                <a:spcPts val="0"/>
              </a:spcAft>
              <a:buClr>
                <a:srgbClr val="000000"/>
              </a:buClr>
              <a:buSzPts val="1000"/>
              <a:buFont typeface="Arial"/>
              <a:buChar char="○"/>
            </a:pPr>
            <a:r>
              <a:rPr b="1" lang="en" sz="1000">
                <a:solidFill>
                  <a:srgbClr val="000000"/>
                </a:solidFill>
              </a:rPr>
              <a:t>Italy</a:t>
            </a:r>
            <a:r>
              <a:rPr lang="en" sz="1000">
                <a:solidFill>
                  <a:srgbClr val="000000"/>
                </a:solidFill>
              </a:rPr>
              <a:t> displays the lowest error rate at </a:t>
            </a:r>
            <a:r>
              <a:rPr b="1" lang="en" sz="1000">
                <a:solidFill>
                  <a:srgbClr val="000000"/>
                </a:solidFill>
              </a:rPr>
              <a:t>5.15%</a:t>
            </a:r>
            <a:r>
              <a:rPr lang="en" sz="1000">
                <a:solidFill>
                  <a:srgbClr val="000000"/>
                </a:solidFill>
              </a:rPr>
              <a:t>, implying that clearer, more consistent communication is easier to classify correctly.</a:t>
            </a:r>
            <a:endParaRPr sz="1000">
              <a:solidFill>
                <a:srgbClr val="000000"/>
              </a:solidFill>
            </a:endParaRPr>
          </a:p>
          <a:p>
            <a:pPr indent="-292100" lvl="0" marL="457200" rtl="0" algn="l">
              <a:spcBef>
                <a:spcPts val="0"/>
              </a:spcBef>
              <a:spcAft>
                <a:spcPts val="0"/>
              </a:spcAft>
              <a:buClr>
                <a:srgbClr val="000000"/>
              </a:buClr>
              <a:buSzPts val="1000"/>
              <a:buFont typeface="Lato"/>
              <a:buChar char="●"/>
            </a:pPr>
            <a:r>
              <a:rPr b="1" lang="en" sz="1000">
                <a:solidFill>
                  <a:srgbClr val="000000"/>
                </a:solidFill>
              </a:rPr>
              <a:t>Error Patterns:  </a:t>
            </a:r>
            <a:r>
              <a:rPr lang="en" sz="1000">
                <a:solidFill>
                  <a:srgbClr val="000000"/>
                </a:solidFill>
              </a:rPr>
              <a:t>Overly detailed or cautious phrasing is often misclassified as deception.  Lies that mimic friendly or neutral tones are sometimes missed.</a:t>
            </a:r>
            <a:endParaRPr sz="1000">
              <a:solidFill>
                <a:srgbClr val="000000"/>
              </a:solidFill>
            </a:endParaRPr>
          </a:p>
          <a:p>
            <a:pPr indent="-292100" lvl="0" marL="457200" rtl="0" algn="l">
              <a:spcBef>
                <a:spcPts val="0"/>
              </a:spcBef>
              <a:spcAft>
                <a:spcPts val="0"/>
              </a:spcAft>
              <a:buClr>
                <a:srgbClr val="000000"/>
              </a:buClr>
              <a:buSzPts val="1000"/>
              <a:buFont typeface="Lato"/>
              <a:buChar char="●"/>
            </a:pPr>
            <a:r>
              <a:rPr b="1" lang="en" sz="1000">
                <a:solidFill>
                  <a:srgbClr val="000000"/>
                </a:solidFill>
              </a:rPr>
              <a:t>Overall Observation:    </a:t>
            </a:r>
            <a:r>
              <a:rPr lang="en" sz="1000">
                <a:solidFill>
                  <a:srgbClr val="000000"/>
                </a:solidFill>
              </a:rPr>
              <a:t>The graph-based approach of LieDetectorGAT enhances the recall of deceptive messages by explicitly modeling inter-player interactions, yet it also overestimates deceptive intent, leading to a higher rate of false positives.</a:t>
            </a:r>
            <a:br>
              <a:rPr lang="en" sz="1000">
                <a:solidFill>
                  <a:srgbClr val="000000"/>
                </a:solidFill>
              </a:rPr>
            </a:br>
            <a:endParaRPr sz="1000">
              <a:solidFill>
                <a:srgbClr val="000000"/>
              </a:solidFill>
            </a:endParaRPr>
          </a:p>
          <a:p>
            <a:pPr indent="0" lvl="0" marL="0" rtl="0" algn="l">
              <a:spcBef>
                <a:spcPts val="1200"/>
              </a:spcBef>
              <a:spcAft>
                <a:spcPts val="1200"/>
              </a:spcAft>
              <a:buNone/>
            </a:pPr>
            <a:r>
              <a:t/>
            </a:r>
            <a:endParaRPr b="1" sz="10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and Future Work</a:t>
            </a:r>
            <a:endParaRPr/>
          </a:p>
        </p:txBody>
      </p:sp>
      <p:sp>
        <p:nvSpPr>
          <p:cNvPr id="159" name="Google Shape;159;p23"/>
          <p:cNvSpPr txBox="1"/>
          <p:nvPr>
            <p:ph idx="1" type="body"/>
          </p:nvPr>
        </p:nvSpPr>
        <p:spPr>
          <a:xfrm>
            <a:off x="729450" y="2078875"/>
            <a:ext cx="7748400" cy="2750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2"/>
                </a:solidFill>
              </a:rPr>
              <a:t>While our models advance the state of deception detection in Diplomacy, several promising directions remain open. First, the current model lacks adversarial awareness; future iterations could incorporate counterfactual training, where deceptive messages are paired with hypothetical truthful variants to strengthen representation learning In addition, leveraging reinforcement learning (RL) techniques and agent-based simulation can enable adaptive decision-making frameworks that better mirror the dynamics of multi-agent deception. Moreover, improved linguistic cue extraction using tools like LIWC could supplement our current lexicon-based approaches by providing more fine-grained semantic and psychological markers. Finally, fine-tuning large language models (LLMs) specifically for deception understanding promises to provide nuanced interpretations of context and subtle cues that may escape traditional methods</a:t>
            </a:r>
            <a:endParaRPr>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572150" y="563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414875" y="1339600"/>
            <a:ext cx="7688700" cy="1043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000">
                <a:solidFill>
                  <a:schemeClr val="dk2"/>
                </a:solidFill>
              </a:rPr>
              <a:t>Deception is a nuanced challenge in human communication, notably in strategic settings like Diplomacy, where players’ messages are dual-annotated for both intent and perception. The study reveals that only about 5% of messages are deceptive, and current models face challenges due to sparse signals, isolated context, and inadequate cross-player interaction, despite deceptive messages often being verbose and contextually rich.</a:t>
            </a:r>
            <a:endParaRPr sz="1000">
              <a:solidFill>
                <a:schemeClr val="dk2"/>
              </a:solidFill>
            </a:endParaRPr>
          </a:p>
        </p:txBody>
      </p:sp>
      <p:sp>
        <p:nvSpPr>
          <p:cNvPr id="94" name="Google Shape;94;p14"/>
          <p:cNvSpPr txBox="1"/>
          <p:nvPr/>
        </p:nvSpPr>
        <p:spPr>
          <a:xfrm>
            <a:off x="464025" y="2516700"/>
            <a:ext cx="8155800" cy="15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2"/>
                </a:solidFill>
                <a:latin typeface="Lato"/>
                <a:ea typeface="Lato"/>
                <a:cs typeface="Lato"/>
                <a:sym typeface="Lato"/>
              </a:rPr>
              <a:t>LieDetectorGAT</a:t>
            </a:r>
            <a:r>
              <a:rPr lang="en" sz="1100">
                <a:solidFill>
                  <a:schemeClr val="dk2"/>
                </a:solidFill>
                <a:latin typeface="Lato"/>
                <a:ea typeface="Lato"/>
                <a:cs typeface="Lato"/>
                <a:sym typeface="Lato"/>
              </a:rPr>
              <a:t>: A graph-based model that builds dynamic player interaction graphs where messages are connected via BERT embeddings, power differentials, and linguistic cues, using multi-head edge-aware attention to capture message-level deception within game-specific social structures.</a:t>
            </a:r>
            <a:br>
              <a:rPr lang="en" sz="1100">
                <a:solidFill>
                  <a:schemeClr val="dk2"/>
                </a:solidFill>
                <a:latin typeface="Lato"/>
                <a:ea typeface="Lato"/>
                <a:cs typeface="Lato"/>
                <a:sym typeface="Lato"/>
              </a:rPr>
            </a:br>
            <a:endParaRPr sz="1100">
              <a:solidFill>
                <a:schemeClr val="dk2"/>
              </a:solidFill>
              <a:latin typeface="Lato"/>
              <a:ea typeface="Lato"/>
              <a:cs typeface="Lato"/>
              <a:sym typeface="Lato"/>
            </a:endParaRPr>
          </a:p>
          <a:p>
            <a:pPr indent="0" lvl="0" marL="0" rtl="0" algn="l">
              <a:spcBef>
                <a:spcPts val="0"/>
              </a:spcBef>
              <a:spcAft>
                <a:spcPts val="0"/>
              </a:spcAft>
              <a:buNone/>
            </a:pPr>
            <a:r>
              <a:rPr b="1" lang="en" sz="1100">
                <a:solidFill>
                  <a:schemeClr val="dk2"/>
                </a:solidFill>
                <a:latin typeface="Lato"/>
                <a:ea typeface="Lato"/>
                <a:cs typeface="Lato"/>
                <a:sym typeface="Lato"/>
              </a:rPr>
              <a:t>HiS-Attention: </a:t>
            </a:r>
            <a:r>
              <a:rPr lang="en" sz="1100">
                <a:solidFill>
                  <a:schemeClr val="dk2"/>
                </a:solidFill>
                <a:latin typeface="Lato"/>
                <a:ea typeface="Lato"/>
                <a:cs typeface="Lato"/>
                <a:sym typeface="Lato"/>
              </a:rPr>
              <a:t>A transformer architecture that integrates the current message, game metadata, and multi-turn dialogue history with cross-modal attention to generate deception-aware representations at the message level.</a:t>
            </a:r>
            <a:endParaRPr sz="1000">
              <a:solidFill>
                <a:schemeClr val="dk2"/>
              </a:solidFill>
            </a:endParaRPr>
          </a:p>
          <a:p>
            <a:pPr indent="0" lvl="0" marL="0" rtl="0" algn="l">
              <a:spcBef>
                <a:spcPts val="0"/>
              </a:spcBef>
              <a:spcAft>
                <a:spcPts val="0"/>
              </a:spcAft>
              <a:buNone/>
            </a:pPr>
            <a:r>
              <a:t/>
            </a:r>
            <a:endParaRPr sz="1200">
              <a:solidFill>
                <a:schemeClr val="dk2"/>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544800" y="579975"/>
            <a:ext cx="77211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Methodology:HiS-Attention</a:t>
            </a:r>
            <a:endParaRPr/>
          </a:p>
        </p:txBody>
      </p:sp>
      <p:sp>
        <p:nvSpPr>
          <p:cNvPr id="100" name="Google Shape;100;p15"/>
          <p:cNvSpPr txBox="1"/>
          <p:nvPr>
            <p:ph idx="1" type="body"/>
          </p:nvPr>
        </p:nvSpPr>
        <p:spPr>
          <a:xfrm>
            <a:off x="584825" y="1263825"/>
            <a:ext cx="9427200" cy="38325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sz="1100">
              <a:solidFill>
                <a:schemeClr val="dk2"/>
              </a:solidFill>
            </a:endParaRPr>
          </a:p>
          <a:p>
            <a:pPr indent="0" lvl="0" marL="0" rtl="0" algn="l">
              <a:spcBef>
                <a:spcPts val="1200"/>
              </a:spcBef>
              <a:spcAft>
                <a:spcPts val="0"/>
              </a:spcAft>
              <a:buNone/>
            </a:pPr>
            <a:r>
              <a:rPr b="1" lang="en" sz="1100">
                <a:solidFill>
                  <a:schemeClr val="dk2"/>
                </a:solidFill>
              </a:rPr>
              <a:t>Message:</a:t>
            </a:r>
            <a:r>
              <a:rPr lang="en" sz="1100">
                <a:solidFill>
                  <a:schemeClr val="dk2"/>
                </a:solidFill>
              </a:rPr>
              <a:t> Encoded via BERT for linguistic deception cues.</a:t>
            </a:r>
            <a:br>
              <a:rPr lang="en" sz="1100">
                <a:solidFill>
                  <a:schemeClr val="dk2"/>
                </a:solidFill>
              </a:rPr>
            </a:br>
            <a:endParaRPr sz="1100">
              <a:solidFill>
                <a:schemeClr val="dk2"/>
              </a:solidFill>
            </a:endParaRPr>
          </a:p>
          <a:p>
            <a:pPr indent="0" lvl="0" marL="0" rtl="0" algn="l">
              <a:spcBef>
                <a:spcPts val="1200"/>
              </a:spcBef>
              <a:spcAft>
                <a:spcPts val="0"/>
              </a:spcAft>
              <a:buNone/>
            </a:pPr>
            <a:r>
              <a:rPr b="1" lang="en" sz="1100">
                <a:solidFill>
                  <a:schemeClr val="dk2"/>
                </a:solidFill>
              </a:rPr>
              <a:t>Game State: </a:t>
            </a:r>
            <a:r>
              <a:rPr lang="en" sz="1100">
                <a:solidFill>
                  <a:schemeClr val="dk2"/>
                </a:solidFill>
              </a:rPr>
              <a:t>Encoded using FFNN; includes score, season,score_delta, etc.</a:t>
            </a:r>
            <a:br>
              <a:rPr lang="en" sz="1100">
                <a:solidFill>
                  <a:schemeClr val="dk2"/>
                </a:solidFill>
              </a:rPr>
            </a:br>
            <a:endParaRPr sz="1100">
              <a:solidFill>
                <a:schemeClr val="dk2"/>
              </a:solidFill>
            </a:endParaRPr>
          </a:p>
          <a:p>
            <a:pPr indent="0" lvl="0" marL="0" rtl="0" algn="l">
              <a:spcBef>
                <a:spcPts val="1200"/>
              </a:spcBef>
              <a:spcAft>
                <a:spcPts val="0"/>
              </a:spcAft>
              <a:buNone/>
            </a:pPr>
            <a:r>
              <a:rPr b="1" lang="en" sz="1100">
                <a:solidFill>
                  <a:schemeClr val="dk2"/>
                </a:solidFill>
              </a:rPr>
              <a:t>History:</a:t>
            </a:r>
            <a:r>
              <a:rPr lang="en" sz="1100">
                <a:solidFill>
                  <a:schemeClr val="dk2"/>
                </a:solidFill>
              </a:rPr>
              <a:t> Last 10 messages encoded with BERT + Transformer.</a:t>
            </a:r>
            <a:br>
              <a:rPr lang="en" sz="1100">
                <a:solidFill>
                  <a:schemeClr val="dk2"/>
                </a:solidFill>
              </a:rPr>
            </a:br>
            <a:endParaRPr sz="1100">
              <a:solidFill>
                <a:schemeClr val="dk2"/>
              </a:solidFill>
            </a:endParaRPr>
          </a:p>
          <a:p>
            <a:pPr indent="0" lvl="0" marL="0" rtl="0" algn="l">
              <a:spcBef>
                <a:spcPts val="1200"/>
              </a:spcBef>
              <a:spcAft>
                <a:spcPts val="0"/>
              </a:spcAft>
              <a:buNone/>
            </a:pPr>
            <a:r>
              <a:rPr b="1" lang="en" sz="1100">
                <a:solidFill>
                  <a:schemeClr val="dk2"/>
                </a:solidFill>
              </a:rPr>
              <a:t>Player Embeddings: </a:t>
            </a:r>
            <a:r>
              <a:rPr lang="en" sz="1100">
                <a:solidFill>
                  <a:schemeClr val="dk2"/>
                </a:solidFill>
              </a:rPr>
              <a:t>Learnable vectors per sender/receiver.</a:t>
            </a:r>
            <a:br>
              <a:rPr lang="en" sz="1100">
                <a:solidFill>
                  <a:schemeClr val="dk2"/>
                </a:solidFill>
              </a:rPr>
            </a:br>
            <a:endParaRPr sz="1100">
              <a:solidFill>
                <a:schemeClr val="dk2"/>
              </a:solidFill>
            </a:endParaRPr>
          </a:p>
          <a:p>
            <a:pPr indent="0" lvl="0" marL="0" rtl="0" algn="l">
              <a:spcBef>
                <a:spcPts val="1200"/>
              </a:spcBef>
              <a:spcAft>
                <a:spcPts val="0"/>
              </a:spcAft>
              <a:buNone/>
            </a:pPr>
            <a:r>
              <a:rPr b="1" lang="en" sz="1100">
                <a:solidFill>
                  <a:schemeClr val="dk2"/>
                </a:solidFill>
              </a:rPr>
              <a:t>Multi-head attention:</a:t>
            </a:r>
            <a:r>
              <a:rPr lang="en" sz="1100">
                <a:solidFill>
                  <a:schemeClr val="dk2"/>
                </a:solidFill>
              </a:rPr>
              <a:t> Replaces feature concatenation with Learnable Query Attention Pooling over all modalities for adaptive, context-aware fusion.</a:t>
            </a:r>
            <a:br>
              <a:rPr lang="en" sz="1100">
                <a:solidFill>
                  <a:schemeClr val="dk2"/>
                </a:solidFill>
              </a:rPr>
            </a:br>
            <a:endParaRPr sz="1100">
              <a:solidFill>
                <a:schemeClr val="dk2"/>
              </a:solidFill>
            </a:endParaRPr>
          </a:p>
          <a:p>
            <a:pPr indent="0" lvl="0" marL="0" rtl="0" algn="l">
              <a:spcBef>
                <a:spcPts val="1200"/>
              </a:spcBef>
              <a:spcAft>
                <a:spcPts val="0"/>
              </a:spcAft>
              <a:buNone/>
            </a:pPr>
            <a:r>
              <a:rPr b="1" lang="en" sz="1100">
                <a:solidFill>
                  <a:schemeClr val="dk2"/>
                </a:solidFill>
              </a:rPr>
              <a:t>Output:</a:t>
            </a:r>
            <a:r>
              <a:rPr lang="en" sz="1100">
                <a:solidFill>
                  <a:schemeClr val="dk2"/>
                </a:solidFill>
              </a:rPr>
              <a:t> Fused vector passed to classifier for deception prediction</a:t>
            </a:r>
            <a:r>
              <a:rPr lang="en" sz="1200">
                <a:solidFill>
                  <a:schemeClr val="dk2"/>
                </a:solidFill>
                <a:latin typeface="Arial"/>
                <a:ea typeface="Arial"/>
                <a:cs typeface="Arial"/>
                <a:sym typeface="Arial"/>
              </a:rPr>
              <a:t>.</a:t>
            </a:r>
            <a:endParaRPr sz="1200">
              <a:solidFill>
                <a:schemeClr val="dk2"/>
              </a:solidFill>
              <a:latin typeface="Arial"/>
              <a:ea typeface="Arial"/>
              <a:cs typeface="Arial"/>
              <a:sym typeface="Arial"/>
            </a:endParaRPr>
          </a:p>
          <a:p>
            <a:pPr indent="0" lvl="0" marL="0" rtl="0" algn="l">
              <a:spcBef>
                <a:spcPts val="1200"/>
              </a:spcBef>
              <a:spcAft>
                <a:spcPts val="1200"/>
              </a:spcAft>
              <a:buNone/>
            </a:pPr>
            <a:r>
              <a:t/>
            </a:r>
            <a:endParaRPr sz="14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281150" y="602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r>
              <a:rPr lang="en"/>
              <a:t>LieDetectorGAT</a:t>
            </a:r>
            <a:endParaRPr/>
          </a:p>
        </p:txBody>
      </p:sp>
      <p:sp>
        <p:nvSpPr>
          <p:cNvPr id="106" name="Google Shape;106;p16"/>
          <p:cNvSpPr txBox="1"/>
          <p:nvPr>
            <p:ph idx="1" type="body"/>
          </p:nvPr>
        </p:nvSpPr>
        <p:spPr>
          <a:xfrm>
            <a:off x="391275" y="1378925"/>
            <a:ext cx="7688700" cy="33423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000">
                <a:solidFill>
                  <a:schemeClr val="dk2"/>
                </a:solidFill>
              </a:rPr>
              <a:t>1)</a:t>
            </a:r>
            <a:r>
              <a:rPr b="1" lang="en" sz="1000" u="sng">
                <a:solidFill>
                  <a:schemeClr val="dk2"/>
                </a:solidFill>
              </a:rPr>
              <a:t>Graph Structure:</a:t>
            </a:r>
            <a:r>
              <a:rPr lang="en" sz="1000" u="sng">
                <a:solidFill>
                  <a:schemeClr val="dk2"/>
                </a:solidFill>
              </a:rPr>
              <a:t> </a:t>
            </a:r>
            <a:r>
              <a:rPr lang="en" sz="1000">
                <a:solidFill>
                  <a:schemeClr val="dk2"/>
                </a:solidFill>
              </a:rPr>
              <a:t>Each game = directed graph</a:t>
            </a:r>
            <a:br>
              <a:rPr lang="en" sz="1000">
                <a:solidFill>
                  <a:schemeClr val="dk2"/>
                </a:solidFill>
              </a:rPr>
            </a:br>
            <a:r>
              <a:rPr lang="en" sz="1000">
                <a:solidFill>
                  <a:schemeClr val="dk2"/>
                </a:solidFill>
              </a:rPr>
              <a:t>	-Nodes: Players (7-d one-hot encoding)</a:t>
            </a:r>
            <a:br>
              <a:rPr lang="en" sz="1000">
                <a:solidFill>
                  <a:schemeClr val="dk2"/>
                </a:solidFill>
              </a:rPr>
            </a:br>
            <a:r>
              <a:rPr lang="en" sz="1000">
                <a:solidFill>
                  <a:schemeClr val="dk2"/>
                </a:solidFill>
              </a:rPr>
              <a:t>	-Edges: Messages (u → v), sorted by time</a:t>
            </a:r>
            <a:br>
              <a:rPr lang="en" sz="1000">
                <a:solidFill>
                  <a:schemeClr val="dk2"/>
                </a:solidFill>
              </a:rPr>
            </a:br>
            <a:endParaRPr sz="1000">
              <a:solidFill>
                <a:schemeClr val="dk2"/>
              </a:solidFill>
            </a:endParaRPr>
          </a:p>
          <a:p>
            <a:pPr indent="0" lvl="0" marL="0" rtl="0" algn="l">
              <a:spcBef>
                <a:spcPts val="1200"/>
              </a:spcBef>
              <a:spcAft>
                <a:spcPts val="0"/>
              </a:spcAft>
              <a:buNone/>
            </a:pPr>
            <a:r>
              <a:rPr lang="en" sz="1000">
                <a:solidFill>
                  <a:schemeClr val="dk2"/>
                </a:solidFill>
              </a:rPr>
              <a:t>2)</a:t>
            </a:r>
            <a:r>
              <a:rPr b="1" lang="en" sz="1000" u="sng">
                <a:solidFill>
                  <a:schemeClr val="dk2"/>
                </a:solidFill>
              </a:rPr>
              <a:t>Edge Features (782-d)</a:t>
            </a:r>
            <a:r>
              <a:rPr lang="en" sz="1000">
                <a:solidFill>
                  <a:schemeClr val="dk2"/>
                </a:solidFill>
              </a:rPr>
              <a:t>:</a:t>
            </a:r>
            <a:br>
              <a:rPr lang="en" sz="1000">
                <a:solidFill>
                  <a:schemeClr val="dk2"/>
                </a:solidFill>
              </a:rPr>
            </a:br>
            <a:r>
              <a:rPr lang="en" sz="1000">
                <a:solidFill>
                  <a:schemeClr val="dk2"/>
                </a:solidFill>
              </a:rPr>
              <a:t>`	-BERT [CLS]: Message semantics (768-d)</a:t>
            </a:r>
            <a:br>
              <a:rPr lang="en" sz="1000">
                <a:solidFill>
                  <a:schemeClr val="dk2"/>
                </a:solidFill>
              </a:rPr>
            </a:br>
            <a:r>
              <a:rPr lang="en" sz="1000">
                <a:solidFill>
                  <a:schemeClr val="dk2"/>
                </a:solidFill>
              </a:rPr>
              <a:t>	-Deception Lexicon: Psychological cues (10-d)</a:t>
            </a:r>
            <a:br>
              <a:rPr lang="en" sz="1000">
                <a:solidFill>
                  <a:schemeClr val="dk2"/>
                </a:solidFill>
              </a:rPr>
            </a:br>
            <a:r>
              <a:rPr lang="en" sz="1000">
                <a:solidFill>
                  <a:schemeClr val="dk2"/>
                </a:solidFill>
              </a:rPr>
              <a:t>	-Strategic Metadata: Lie count, avg. score delta, season, year bucket, msg index</a:t>
            </a:r>
            <a:br>
              <a:rPr lang="en" sz="1000">
                <a:solidFill>
                  <a:schemeClr val="dk2"/>
                </a:solidFill>
              </a:rPr>
            </a:br>
            <a:endParaRPr sz="1000">
              <a:solidFill>
                <a:schemeClr val="dk2"/>
              </a:solidFill>
            </a:endParaRPr>
          </a:p>
          <a:p>
            <a:pPr indent="0" lvl="0" marL="0" rtl="0" algn="l">
              <a:spcBef>
                <a:spcPts val="1200"/>
              </a:spcBef>
              <a:spcAft>
                <a:spcPts val="0"/>
              </a:spcAft>
              <a:buNone/>
            </a:pPr>
            <a:r>
              <a:rPr lang="en" sz="1000">
                <a:solidFill>
                  <a:schemeClr val="dk2"/>
                </a:solidFill>
              </a:rPr>
              <a:t>3)</a:t>
            </a:r>
            <a:r>
              <a:rPr b="1" lang="en" sz="1000" u="sng">
                <a:solidFill>
                  <a:schemeClr val="dk2"/>
                </a:solidFill>
              </a:rPr>
              <a:t>Graph Attention (GATv2): </a:t>
            </a:r>
            <a:r>
              <a:rPr lang="en" sz="1000">
                <a:solidFill>
                  <a:schemeClr val="dk2"/>
                </a:solidFill>
              </a:rPr>
              <a:t>Multi-layer, edge-aware updates capture "who says what to whom" and how deceptive</a:t>
            </a:r>
            <a:endParaRPr sz="1000">
              <a:solidFill>
                <a:schemeClr val="dk2"/>
              </a:solidFill>
            </a:endParaRPr>
          </a:p>
          <a:p>
            <a:pPr indent="0" lvl="0" marL="0" rtl="0" algn="l">
              <a:spcBef>
                <a:spcPts val="1200"/>
              </a:spcBef>
              <a:spcAft>
                <a:spcPts val="0"/>
              </a:spcAft>
              <a:buNone/>
            </a:pPr>
            <a:r>
              <a:rPr lang="en" sz="1000">
                <a:solidFill>
                  <a:schemeClr val="dk2"/>
                </a:solidFill>
              </a:rPr>
              <a:t>4)</a:t>
            </a:r>
            <a:r>
              <a:rPr b="1" lang="en" sz="1000" u="sng">
                <a:solidFill>
                  <a:schemeClr val="dk2"/>
                </a:solidFill>
              </a:rPr>
              <a:t>Classification:  </a:t>
            </a:r>
            <a:endParaRPr b="1" sz="1000" u="sng">
              <a:solidFill>
                <a:schemeClr val="dk2"/>
              </a:solidFill>
            </a:endParaRPr>
          </a:p>
          <a:p>
            <a:pPr indent="0" lvl="0" marL="457200" rtl="0" algn="l">
              <a:spcBef>
                <a:spcPts val="1200"/>
              </a:spcBef>
              <a:spcAft>
                <a:spcPts val="0"/>
              </a:spcAft>
              <a:buNone/>
            </a:pPr>
            <a:r>
              <a:rPr lang="en" sz="1000">
                <a:solidFill>
                  <a:schemeClr val="dk2"/>
                </a:solidFill>
              </a:rPr>
              <a:t>-2-layer MLP on sender, receiver, and edge embeddings</a:t>
            </a:r>
            <a:br>
              <a:rPr lang="en" sz="1000">
                <a:solidFill>
                  <a:schemeClr val="dk2"/>
                </a:solidFill>
              </a:rPr>
            </a:br>
            <a:r>
              <a:rPr lang="en" sz="1000">
                <a:solidFill>
                  <a:schemeClr val="dk2"/>
                </a:solidFill>
              </a:rPr>
              <a:t>-Outputs deception probability using weighted BCE loss</a:t>
            </a:r>
            <a:endParaRPr sz="1000">
              <a:solidFill>
                <a:schemeClr val="dk2"/>
              </a:solidFill>
            </a:endParaRPr>
          </a:p>
          <a:p>
            <a:pPr indent="0" lvl="0" marL="0" rtl="0" algn="l">
              <a:spcBef>
                <a:spcPts val="1200"/>
              </a:spcBef>
              <a:spcAft>
                <a:spcPts val="0"/>
              </a:spcAft>
              <a:buNone/>
            </a:pPr>
            <a:r>
              <a:rPr lang="en" sz="1000">
                <a:solidFill>
                  <a:schemeClr val="dk2"/>
                </a:solidFill>
              </a:rPr>
              <a:t>Models message interactions and deception cues in a structured, game-aware manner.</a:t>
            </a:r>
            <a:endParaRPr sz="1000">
              <a:solidFill>
                <a:schemeClr val="dk2"/>
              </a:solidFill>
            </a:endParaRPr>
          </a:p>
          <a:p>
            <a:pPr indent="0" lvl="0" marL="0" rtl="0" algn="l">
              <a:spcBef>
                <a:spcPts val="1200"/>
              </a:spcBef>
              <a:spcAft>
                <a:spcPts val="0"/>
              </a:spcAft>
              <a:buNone/>
            </a:pPr>
            <a:r>
              <a:t/>
            </a:r>
            <a:endParaRPr sz="1000">
              <a:solidFill>
                <a:schemeClr val="dk2"/>
              </a:solidFill>
            </a:endParaRPr>
          </a:p>
          <a:p>
            <a:pPr indent="0" lvl="0" marL="0" rtl="0" algn="l">
              <a:spcBef>
                <a:spcPts val="1200"/>
              </a:spcBef>
              <a:spcAft>
                <a:spcPts val="0"/>
              </a:spcAft>
              <a:buNone/>
            </a:pPr>
            <a:r>
              <a:t/>
            </a:r>
            <a:endParaRPr sz="1000">
              <a:solidFill>
                <a:schemeClr val="dk2"/>
              </a:solidFill>
            </a:endParaRPr>
          </a:p>
          <a:p>
            <a:pPr indent="0" lvl="0" marL="0" rtl="0" algn="l">
              <a:spcBef>
                <a:spcPts val="1200"/>
              </a:spcBef>
              <a:spcAft>
                <a:spcPts val="0"/>
              </a:spcAft>
              <a:buNone/>
            </a:pPr>
            <a:br>
              <a:rPr lang="en" sz="1000">
                <a:solidFill>
                  <a:schemeClr val="dk2"/>
                </a:solidFill>
              </a:rPr>
            </a:br>
            <a:endParaRPr sz="1000">
              <a:solidFill>
                <a:schemeClr val="dk2"/>
              </a:solidFill>
            </a:endParaRPr>
          </a:p>
          <a:p>
            <a:pPr indent="0" lvl="0" marL="0" rtl="0" algn="l">
              <a:spcBef>
                <a:spcPts val="1200"/>
              </a:spcBef>
              <a:spcAft>
                <a:spcPts val="0"/>
              </a:spcAft>
              <a:buNone/>
            </a:pPr>
            <a:r>
              <a:t/>
            </a:r>
            <a:endParaRPr sz="1000">
              <a:solidFill>
                <a:schemeClr val="dk2"/>
              </a:solidFill>
            </a:endParaRPr>
          </a:p>
          <a:p>
            <a:pPr indent="0" lvl="0" marL="0" rtl="0" algn="l">
              <a:spcBef>
                <a:spcPts val="1200"/>
              </a:spcBef>
              <a:spcAft>
                <a:spcPts val="1200"/>
              </a:spcAft>
              <a:buNone/>
            </a:pPr>
            <a:r>
              <a:rPr lang="en" sz="1000">
                <a:solidFill>
                  <a:schemeClr val="dk2"/>
                </a:solidFill>
              </a:rPr>
              <a:t>-</a:t>
            </a:r>
            <a:endParaRPr sz="10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0" name="Shape 110"/>
        <p:cNvGrpSpPr/>
        <p:nvPr/>
      </p:nvGrpSpPr>
      <p:grpSpPr>
        <a:xfrm>
          <a:off x="0" y="0"/>
          <a:ext cx="0" cy="0"/>
          <a:chOff x="0" y="0"/>
          <a:chExt cx="0" cy="0"/>
        </a:xfrm>
      </p:grpSpPr>
      <p:pic>
        <p:nvPicPr>
          <p:cNvPr id="111" name="Google Shape;111;p17" title="WhatsApp Image 2025-04-15 at 19.35.46.jpeg"/>
          <p:cNvPicPr preferRelativeResize="0"/>
          <p:nvPr/>
        </p:nvPicPr>
        <p:blipFill>
          <a:blip r:embed="rId3">
            <a:alphaModFix/>
          </a:blip>
          <a:stretch>
            <a:fillRect/>
          </a:stretch>
        </p:blipFill>
        <p:spPr>
          <a:xfrm>
            <a:off x="337652" y="0"/>
            <a:ext cx="4234347" cy="5143501"/>
          </a:xfrm>
          <a:prstGeom prst="rect">
            <a:avLst/>
          </a:prstGeom>
          <a:noFill/>
          <a:ln>
            <a:noFill/>
          </a:ln>
        </p:spPr>
      </p:pic>
      <p:pic>
        <p:nvPicPr>
          <p:cNvPr id="112" name="Google Shape;112;p17" title="WhatsApp Image 2025-04-15 at 20.41.51.jpeg"/>
          <p:cNvPicPr preferRelativeResize="0"/>
          <p:nvPr/>
        </p:nvPicPr>
        <p:blipFill>
          <a:blip r:embed="rId4">
            <a:alphaModFix/>
          </a:blip>
          <a:stretch>
            <a:fillRect/>
          </a:stretch>
        </p:blipFill>
        <p:spPr>
          <a:xfrm>
            <a:off x="4678975" y="0"/>
            <a:ext cx="4147974" cy="5092951"/>
          </a:xfrm>
          <a:prstGeom prst="rect">
            <a:avLst/>
          </a:prstGeom>
          <a:noFill/>
          <a:ln>
            <a:noFill/>
          </a:ln>
        </p:spPr>
      </p:pic>
      <p:sp>
        <p:nvSpPr>
          <p:cNvPr id="113" name="Google Shape;113;p17"/>
          <p:cNvSpPr txBox="1"/>
          <p:nvPr/>
        </p:nvSpPr>
        <p:spPr>
          <a:xfrm>
            <a:off x="1548700" y="332525"/>
            <a:ext cx="2284500" cy="5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1"/>
                </a:solidFill>
                <a:latin typeface="Lato"/>
                <a:ea typeface="Lato"/>
                <a:cs typeface="Lato"/>
                <a:sym typeface="Lato"/>
              </a:rPr>
              <a:t>HiS-Attention</a:t>
            </a:r>
            <a:endParaRPr b="1" sz="1800">
              <a:solidFill>
                <a:schemeClr val="accent1"/>
              </a:solidFill>
              <a:latin typeface="Lato"/>
              <a:ea typeface="Lato"/>
              <a:cs typeface="Lato"/>
              <a:sym typeface="Lato"/>
            </a:endParaRPr>
          </a:p>
        </p:txBody>
      </p:sp>
      <p:sp>
        <p:nvSpPr>
          <p:cNvPr id="114" name="Google Shape;114;p17"/>
          <p:cNvSpPr txBox="1"/>
          <p:nvPr/>
        </p:nvSpPr>
        <p:spPr>
          <a:xfrm>
            <a:off x="4288275" y="4253775"/>
            <a:ext cx="2807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accent1"/>
                </a:solidFill>
                <a:latin typeface="Lato"/>
                <a:ea typeface="Lato"/>
                <a:cs typeface="Lato"/>
                <a:sym typeface="Lato"/>
              </a:rPr>
              <a:t>LieDetectorGAT</a:t>
            </a:r>
            <a:endParaRPr b="1" sz="1800">
              <a:solidFill>
                <a:schemeClr val="accen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516975" y="6152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Description and Preprocessing</a:t>
            </a:r>
            <a:endParaRPr/>
          </a:p>
        </p:txBody>
      </p:sp>
      <p:sp>
        <p:nvSpPr>
          <p:cNvPr id="120" name="Google Shape;120;p18"/>
          <p:cNvSpPr txBox="1"/>
          <p:nvPr>
            <p:ph idx="1" type="body"/>
          </p:nvPr>
        </p:nvSpPr>
        <p:spPr>
          <a:xfrm>
            <a:off x="241800" y="1370125"/>
            <a:ext cx="8760000" cy="35649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sz="2868">
                <a:solidFill>
                  <a:schemeClr val="dk2"/>
                </a:solidFill>
              </a:rPr>
              <a:t>The dataset used in this work is sourced from the QANTA Diplomacy Deception Detection task, de4 signed to predict whether messages exchanged between players in the game Diplomacy are deceptive or truthful. Each sample corresponds to a single message exchanged between two players, along with contextual metadata.In this work, we do not use this field, as we are only concerned with whether the sender actually intended to lie, not how the receiver perceives the message.</a:t>
            </a:r>
            <a:endParaRPr sz="2868">
              <a:solidFill>
                <a:schemeClr val="dk2"/>
              </a:solidFill>
            </a:endParaRPr>
          </a:p>
          <a:p>
            <a:pPr indent="0" lvl="0" marL="0" rtl="0" algn="l">
              <a:spcBef>
                <a:spcPts val="1200"/>
              </a:spcBef>
              <a:spcAft>
                <a:spcPts val="0"/>
              </a:spcAft>
              <a:buNone/>
            </a:pPr>
            <a:r>
              <a:rPr b="1" lang="en" sz="2868">
                <a:solidFill>
                  <a:schemeClr val="dk2"/>
                </a:solidFill>
              </a:rPr>
              <a:t>PreProcessing</a:t>
            </a:r>
            <a:endParaRPr b="1" sz="2868">
              <a:solidFill>
                <a:schemeClr val="dk2"/>
              </a:solidFill>
            </a:endParaRPr>
          </a:p>
          <a:p>
            <a:pPr indent="0" lvl="0" marL="0" rtl="0" algn="l">
              <a:spcBef>
                <a:spcPts val="1200"/>
              </a:spcBef>
              <a:spcAft>
                <a:spcPts val="0"/>
              </a:spcAft>
              <a:buNone/>
            </a:pPr>
            <a:r>
              <a:rPr lang="en" sz="2868">
                <a:solidFill>
                  <a:schemeClr val="dk2"/>
                </a:solidFill>
              </a:rPr>
              <a:t>1. Text Cleaning:</a:t>
            </a:r>
            <a:br>
              <a:rPr lang="en" sz="2868">
                <a:solidFill>
                  <a:schemeClr val="dk2"/>
                </a:solidFill>
              </a:rPr>
            </a:br>
            <a:r>
              <a:rPr lang="en" sz="2868">
                <a:solidFill>
                  <a:schemeClr val="dk2"/>
                </a:solidFill>
              </a:rPr>
              <a:t>	-Convert to lowercase</a:t>
            </a:r>
            <a:br>
              <a:rPr lang="en" sz="2868">
                <a:solidFill>
                  <a:schemeClr val="dk2"/>
                </a:solidFill>
              </a:rPr>
            </a:br>
            <a:r>
              <a:rPr lang="en" sz="2868">
                <a:solidFill>
                  <a:schemeClr val="dk2"/>
                </a:solidFill>
              </a:rPr>
              <a:t>	-Remove URLs, emojis, special characters</a:t>
            </a:r>
            <a:br>
              <a:rPr lang="en" sz="2868">
                <a:solidFill>
                  <a:schemeClr val="dk2"/>
                </a:solidFill>
              </a:rPr>
            </a:br>
            <a:r>
              <a:rPr lang="en" sz="2868">
                <a:solidFill>
                  <a:schemeClr val="dk2"/>
                </a:solidFill>
              </a:rPr>
              <a:t>	-Normalize whitespace</a:t>
            </a:r>
            <a:br>
              <a:rPr lang="en" sz="2868">
                <a:solidFill>
                  <a:schemeClr val="dk2"/>
                </a:solidFill>
              </a:rPr>
            </a:br>
            <a:r>
              <a:rPr lang="en" sz="2868">
                <a:solidFill>
                  <a:schemeClr val="dk2"/>
                </a:solidFill>
              </a:rPr>
              <a:t>2. Conversation History Augmentation:</a:t>
            </a:r>
            <a:br>
              <a:rPr lang="en" sz="2868">
                <a:solidFill>
                  <a:schemeClr val="dk2"/>
                </a:solidFill>
              </a:rPr>
            </a:br>
            <a:r>
              <a:rPr lang="en" sz="2868">
                <a:solidFill>
                  <a:schemeClr val="dk2"/>
                </a:solidFill>
              </a:rPr>
              <a:t>	-For each message, track (game_id, sender, receiver)</a:t>
            </a:r>
            <a:br>
              <a:rPr lang="en" sz="2868">
                <a:solidFill>
                  <a:schemeClr val="dk2"/>
                </a:solidFill>
              </a:rPr>
            </a:br>
            <a:r>
              <a:rPr lang="en" sz="2868">
                <a:solidFill>
                  <a:schemeClr val="dk2"/>
                </a:solidFill>
              </a:rPr>
              <a:t>	-Retrieve last  10 messages from sender → receiver</a:t>
            </a:r>
            <a:br>
              <a:rPr lang="en" sz="2868">
                <a:solidFill>
                  <a:schemeClr val="dk2"/>
                </a:solidFill>
              </a:rPr>
            </a:br>
            <a:r>
              <a:rPr lang="en" sz="2868">
                <a:solidFill>
                  <a:schemeClr val="dk2"/>
                </a:solidFill>
              </a:rPr>
              <a:t>	-Attach as history for contextual understanding</a:t>
            </a:r>
            <a:br>
              <a:rPr lang="en" sz="2868">
                <a:solidFill>
                  <a:schemeClr val="dk2"/>
                </a:solidFill>
              </a:rPr>
            </a:br>
            <a:r>
              <a:rPr lang="en" sz="2868">
                <a:solidFill>
                  <a:schemeClr val="dk2"/>
                </a:solidFill>
              </a:rPr>
              <a:t>	-Update history after each message</a:t>
            </a:r>
            <a:br>
              <a:rPr lang="en" sz="2868">
                <a:solidFill>
                  <a:schemeClr val="dk2"/>
                </a:solidFill>
              </a:rPr>
            </a:br>
            <a:r>
              <a:rPr lang="en" sz="2868">
                <a:solidFill>
                  <a:schemeClr val="dk2"/>
                </a:solidFill>
              </a:rPr>
              <a:t>→ Enhances input quality and contextual depth for deception detection.</a:t>
            </a:r>
            <a:endParaRPr sz="2868">
              <a:solidFill>
                <a:schemeClr val="dk2"/>
              </a:solidFill>
              <a:latin typeface="Arial"/>
              <a:ea typeface="Arial"/>
              <a:cs typeface="Arial"/>
              <a:sym typeface="Arial"/>
            </a:endParaRPr>
          </a:p>
          <a:p>
            <a:pPr indent="0" lvl="0" marL="0" rtl="0" algn="l">
              <a:spcBef>
                <a:spcPts val="1200"/>
              </a:spcBef>
              <a:spcAft>
                <a:spcPts val="0"/>
              </a:spcAft>
              <a:buNone/>
            </a:pPr>
            <a:r>
              <a:t/>
            </a:r>
            <a:endParaRPr sz="1000">
              <a:solidFill>
                <a:schemeClr val="dk2"/>
              </a:solidFill>
            </a:endParaRPr>
          </a:p>
          <a:p>
            <a:pPr indent="0" lvl="0" marL="0" rtl="0" algn="l">
              <a:spcBef>
                <a:spcPts val="1200"/>
              </a:spcBef>
              <a:spcAft>
                <a:spcPts val="1200"/>
              </a:spcAft>
              <a:buNone/>
            </a:pPr>
            <a:r>
              <a:t/>
            </a:r>
            <a:endParaRPr>
              <a:solidFill>
                <a:schemeClr val="dk2"/>
              </a:solidFill>
            </a:endParaRPr>
          </a:p>
        </p:txBody>
      </p:sp>
      <p:pic>
        <p:nvPicPr>
          <p:cNvPr id="121" name="Google Shape;121;p18"/>
          <p:cNvPicPr preferRelativeResize="0"/>
          <p:nvPr/>
        </p:nvPicPr>
        <p:blipFill>
          <a:blip r:embed="rId3">
            <a:alphaModFix/>
          </a:blip>
          <a:stretch>
            <a:fillRect/>
          </a:stretch>
        </p:blipFill>
        <p:spPr>
          <a:xfrm>
            <a:off x="5866125" y="2571750"/>
            <a:ext cx="2683026" cy="18818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383850" y="5853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Setup</a:t>
            </a:r>
            <a:endParaRPr/>
          </a:p>
        </p:txBody>
      </p:sp>
      <p:sp>
        <p:nvSpPr>
          <p:cNvPr id="127" name="Google Shape;127;p19"/>
          <p:cNvSpPr txBox="1"/>
          <p:nvPr>
            <p:ph idx="1" type="body"/>
          </p:nvPr>
        </p:nvSpPr>
        <p:spPr>
          <a:xfrm>
            <a:off x="114125" y="1193800"/>
            <a:ext cx="9200100" cy="43863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None/>
            </a:pPr>
            <a:r>
              <a:rPr b="1" lang="en" sz="1000">
                <a:solidFill>
                  <a:schemeClr val="dk2"/>
                </a:solidFill>
              </a:rPr>
              <a:t>HiS Attention</a:t>
            </a:r>
            <a:endParaRPr b="1" sz="1000">
              <a:solidFill>
                <a:schemeClr val="dk2"/>
              </a:solidFill>
            </a:endParaRPr>
          </a:p>
          <a:p>
            <a:pPr indent="0" lvl="0" marL="0" rtl="0" algn="l">
              <a:lnSpc>
                <a:spcPct val="105000"/>
              </a:lnSpc>
              <a:spcBef>
                <a:spcPts val="1200"/>
              </a:spcBef>
              <a:spcAft>
                <a:spcPts val="0"/>
              </a:spcAft>
              <a:buNone/>
            </a:pPr>
            <a:r>
              <a:rPr lang="en" sz="1000">
                <a:solidFill>
                  <a:schemeClr val="dk2"/>
                </a:solidFill>
              </a:rPr>
              <a:t>Model Variants:</a:t>
            </a:r>
            <a:br>
              <a:rPr lang="en" sz="1000">
                <a:solidFill>
                  <a:schemeClr val="dk2"/>
                </a:solidFill>
              </a:rPr>
            </a:br>
            <a:r>
              <a:rPr lang="en" sz="1000">
                <a:solidFill>
                  <a:schemeClr val="dk2"/>
                </a:solidFill>
              </a:rPr>
              <a:t>	-Model 1  No Context (Concat),  BERT + Game State, concatenated.</a:t>
            </a:r>
            <a:br>
              <a:rPr lang="en" sz="1000">
                <a:solidFill>
                  <a:schemeClr val="dk2"/>
                </a:solidFill>
              </a:rPr>
            </a:br>
            <a:r>
              <a:rPr lang="en" sz="1000">
                <a:solidFill>
                  <a:schemeClr val="dk2"/>
                </a:solidFill>
              </a:rPr>
              <a:t>	</a:t>
            </a:r>
            <a:r>
              <a:rPr lang="en" sz="1000">
                <a:solidFill>
                  <a:schemeClr val="dk2"/>
                </a:solidFill>
              </a:rPr>
              <a:t>-Model 2: </a:t>
            </a:r>
            <a:r>
              <a:rPr lang="en" sz="1000">
                <a:solidFill>
                  <a:schemeClr val="dk2"/>
                </a:solidFill>
              </a:rPr>
              <a:t>5-Message Context + BiLSTM + Mean Attention:                     </a:t>
            </a:r>
            <a:br>
              <a:rPr lang="en" sz="1000">
                <a:solidFill>
                  <a:schemeClr val="dk2"/>
                </a:solidFill>
              </a:rPr>
            </a:br>
            <a:r>
              <a:rPr lang="en" sz="1000">
                <a:solidFill>
                  <a:schemeClr val="dk2"/>
                </a:solidFill>
              </a:rPr>
              <a:t> 		History via BiLSTM, fused with Multi-head Attention.</a:t>
            </a:r>
            <a:br>
              <a:rPr lang="en" sz="1000">
                <a:solidFill>
                  <a:schemeClr val="dk2"/>
                </a:solidFill>
              </a:rPr>
            </a:br>
            <a:r>
              <a:rPr lang="en" sz="1000">
                <a:solidFill>
                  <a:schemeClr val="dk2"/>
                </a:solidFill>
              </a:rPr>
              <a:t> 		Macro F1: 53.8</a:t>
            </a:r>
            <a:br>
              <a:rPr lang="en" sz="1000">
                <a:solidFill>
                  <a:schemeClr val="dk2"/>
                </a:solidFill>
              </a:rPr>
            </a:br>
            <a:r>
              <a:rPr lang="en" sz="1000">
                <a:solidFill>
                  <a:schemeClr val="dk2"/>
                </a:solidFill>
              </a:rPr>
              <a:t>	-Model 3 – 10-Message Context + Transformer + Query Attention:</a:t>
            </a:r>
            <a:br>
              <a:rPr lang="en" sz="1000">
                <a:solidFill>
                  <a:schemeClr val="dk2"/>
                </a:solidFill>
              </a:rPr>
            </a:br>
            <a:r>
              <a:rPr lang="en" sz="1000">
                <a:solidFill>
                  <a:schemeClr val="dk2"/>
                </a:solidFill>
              </a:rPr>
              <a:t> 		</a:t>
            </a:r>
            <a:r>
              <a:rPr lang="en" sz="1000">
                <a:solidFill>
                  <a:schemeClr val="dk2"/>
                </a:solidFill>
              </a:rPr>
              <a:t>History via Transformer, fused with Query Attention Pooling.</a:t>
            </a:r>
            <a:br>
              <a:rPr lang="en" sz="1000">
                <a:solidFill>
                  <a:schemeClr val="dk2"/>
                </a:solidFill>
              </a:rPr>
            </a:br>
            <a:r>
              <a:rPr lang="en" sz="1000">
                <a:solidFill>
                  <a:schemeClr val="dk2"/>
                </a:solidFill>
              </a:rPr>
              <a:t> 		 Macro F1: 57.38</a:t>
            </a:r>
            <a:br>
              <a:rPr lang="en" sz="1000">
                <a:solidFill>
                  <a:schemeClr val="dk2"/>
                </a:solidFill>
              </a:rPr>
            </a:br>
            <a:r>
              <a:rPr lang="en" sz="1000">
                <a:solidFill>
                  <a:schemeClr val="dk2"/>
                </a:solidFill>
              </a:rPr>
              <a:t>Training Details:Epochs: 10, Batch Size: 16 , Optimizer: Adam, LR = 1e-5  ,Loss: Weighted BCE (pos_weight = 21.22)  ,Scheduler: Patience = 1, Decay = 0.5  ,Gradient Clipping: Max norm = 1.0  </a:t>
            </a:r>
            <a:endParaRPr sz="1000">
              <a:solidFill>
                <a:schemeClr val="dk2"/>
              </a:solidFill>
            </a:endParaRPr>
          </a:p>
          <a:p>
            <a:pPr indent="0" lvl="0" marL="0" rtl="0" algn="l">
              <a:lnSpc>
                <a:spcPct val="105000"/>
              </a:lnSpc>
              <a:spcBef>
                <a:spcPts val="1200"/>
              </a:spcBef>
              <a:spcAft>
                <a:spcPts val="0"/>
              </a:spcAft>
              <a:buNone/>
            </a:pPr>
            <a:r>
              <a:rPr b="1" lang="en" sz="1000">
                <a:solidFill>
                  <a:schemeClr val="dk2"/>
                </a:solidFill>
              </a:rPr>
              <a:t>LieDetectorGAT</a:t>
            </a:r>
            <a:endParaRPr b="1" sz="1000">
              <a:solidFill>
                <a:schemeClr val="dk2"/>
              </a:solidFill>
            </a:endParaRPr>
          </a:p>
          <a:p>
            <a:pPr indent="0" lvl="0" marL="0" rtl="0" algn="l">
              <a:spcBef>
                <a:spcPts val="1200"/>
              </a:spcBef>
              <a:spcAft>
                <a:spcPts val="0"/>
              </a:spcAft>
              <a:buNone/>
            </a:pPr>
            <a:r>
              <a:rPr lang="en" sz="1000">
                <a:solidFill>
                  <a:srgbClr val="000000"/>
                </a:solidFill>
              </a:rPr>
              <a:t>Training Parameters:   Epochs: 20  , Optimizer: AdamW  , Learning Rate: 3 × 10⁻⁴   ,Loss Function: BCEWithLogitsLoss with positive class weighting to address class imbalance (~5% lies)   Gradient Clipping: Maximum norm of 1.0</a:t>
            </a:r>
            <a:endParaRPr sz="1000" u="sng">
              <a:solidFill>
                <a:schemeClr val="accent5"/>
              </a:solidFill>
            </a:endParaRPr>
          </a:p>
          <a:p>
            <a:pPr indent="0" lvl="0" marL="0" rtl="0" algn="l">
              <a:spcBef>
                <a:spcPts val="1200"/>
              </a:spcBef>
              <a:spcAft>
                <a:spcPts val="0"/>
              </a:spcAft>
              <a:buNone/>
            </a:pPr>
            <a:r>
              <a:rPr lang="en" sz="1000">
                <a:solidFill>
                  <a:srgbClr val="000000"/>
                </a:solidFill>
              </a:rPr>
              <a:t>Data Handling: 1 graph per batch (each game instance)  We used  PyTorch Geometric DataLoader for shuffling Disabled to preserve conversational sequence . For Preprocessing we made Datasets sorted to maintain dialogue flow . For Linguistic Features we  Utilized deception lexicon from data</a:t>
            </a:r>
            <a:r>
              <a:rPr lang="en" sz="1000">
                <a:solidFill>
                  <a:schemeClr val="dk2"/>
                </a:solidFill>
              </a:rPr>
              <a:t>set's utils</a:t>
            </a:r>
            <a:r>
              <a:rPr lang="en" sz="1000">
                <a:solidFill>
                  <a:srgbClr val="000000"/>
                </a:solidFill>
              </a:rPr>
              <a:t>​</a:t>
            </a:r>
            <a:endParaRPr sz="1000">
              <a:solidFill>
                <a:schemeClr val="dk2"/>
              </a:solidFill>
            </a:endParaRPr>
          </a:p>
          <a:p>
            <a:pPr indent="0" lvl="0" marL="0" rtl="0" algn="l">
              <a:lnSpc>
                <a:spcPct val="105000"/>
              </a:lnSpc>
              <a:spcBef>
                <a:spcPts val="1200"/>
              </a:spcBef>
              <a:spcAft>
                <a:spcPts val="0"/>
              </a:spcAft>
              <a:buNone/>
            </a:pPr>
            <a:r>
              <a:t/>
            </a:r>
            <a:endParaRPr b="1" sz="1000" u="sng">
              <a:solidFill>
                <a:schemeClr val="dk2"/>
              </a:solidFill>
            </a:endParaRPr>
          </a:p>
          <a:p>
            <a:pPr indent="0" lvl="0" marL="0" rtl="0" algn="l">
              <a:lnSpc>
                <a:spcPct val="105000"/>
              </a:lnSpc>
              <a:spcBef>
                <a:spcPts val="1200"/>
              </a:spcBef>
              <a:spcAft>
                <a:spcPts val="0"/>
              </a:spcAft>
              <a:buNone/>
            </a:pPr>
            <a:r>
              <a:t/>
            </a:r>
            <a:endParaRPr sz="1000">
              <a:solidFill>
                <a:schemeClr val="dk2"/>
              </a:solidFill>
              <a:latin typeface="Arial"/>
              <a:ea typeface="Arial"/>
              <a:cs typeface="Arial"/>
              <a:sym typeface="Arial"/>
            </a:endParaRPr>
          </a:p>
          <a:p>
            <a:pPr indent="0" lvl="0" marL="0" rtl="0" algn="l">
              <a:lnSpc>
                <a:spcPct val="105000"/>
              </a:lnSpc>
              <a:spcBef>
                <a:spcPts val="1200"/>
              </a:spcBef>
              <a:spcAft>
                <a:spcPts val="1200"/>
              </a:spcAft>
              <a:buSzPts val="358"/>
              <a:buNone/>
            </a:pPr>
            <a:r>
              <a:t/>
            </a:r>
            <a:endParaRPr sz="1000">
              <a:solidFill>
                <a:schemeClr val="dk2"/>
              </a:solidFill>
            </a:endParaRPr>
          </a:p>
        </p:txBody>
      </p:sp>
      <p:sp>
        <p:nvSpPr>
          <p:cNvPr id="128" name="Google Shape;128;p19"/>
          <p:cNvSpPr txBox="1"/>
          <p:nvPr/>
        </p:nvSpPr>
        <p:spPr>
          <a:xfrm>
            <a:off x="4758250" y="2393975"/>
            <a:ext cx="3961800" cy="15090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1200"/>
              </a:spcBef>
              <a:spcAft>
                <a:spcPts val="1200"/>
              </a:spcAft>
              <a:buNone/>
            </a:pPr>
            <a:r>
              <a:rPr b="1" lang="en" sz="1100">
                <a:solidFill>
                  <a:schemeClr val="accent1"/>
                </a:solidFill>
                <a:latin typeface="Lato"/>
                <a:ea typeface="Lato"/>
                <a:cs typeface="Lato"/>
                <a:sym typeface="Lato"/>
              </a:rPr>
              <a:t>→ Query Attention + Transformer History yields strongest deception detection performance</a:t>
            </a:r>
            <a:r>
              <a:rPr b="1" lang="en" sz="1100"/>
              <a:t>.</a:t>
            </a:r>
            <a:endParaRPr b="1">
              <a:solidFill>
                <a:schemeClr val="accent1"/>
              </a:solidFill>
              <a:latin typeface="Lato"/>
              <a:ea typeface="Lato"/>
              <a:cs typeface="Lato"/>
              <a:sym typeface="Lato"/>
            </a:endParaRPr>
          </a:p>
        </p:txBody>
      </p:sp>
      <p:pic>
        <p:nvPicPr>
          <p:cNvPr id="129" name="Google Shape;129;p19"/>
          <p:cNvPicPr preferRelativeResize="0"/>
          <p:nvPr/>
        </p:nvPicPr>
        <p:blipFill>
          <a:blip r:embed="rId3">
            <a:alphaModFix/>
          </a:blip>
          <a:stretch>
            <a:fillRect/>
          </a:stretch>
        </p:blipFill>
        <p:spPr>
          <a:xfrm>
            <a:off x="4661350" y="1459981"/>
            <a:ext cx="4155601" cy="934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729450" y="559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135" name="Google Shape;135;p20"/>
          <p:cNvPicPr preferRelativeResize="0"/>
          <p:nvPr/>
        </p:nvPicPr>
        <p:blipFill>
          <a:blip r:embed="rId3">
            <a:alphaModFix/>
          </a:blip>
          <a:stretch>
            <a:fillRect/>
          </a:stretch>
        </p:blipFill>
        <p:spPr>
          <a:xfrm>
            <a:off x="152400" y="1247475"/>
            <a:ext cx="2613700" cy="819975"/>
          </a:xfrm>
          <a:prstGeom prst="rect">
            <a:avLst/>
          </a:prstGeom>
          <a:noFill/>
          <a:ln>
            <a:noFill/>
          </a:ln>
        </p:spPr>
      </p:pic>
      <p:pic>
        <p:nvPicPr>
          <p:cNvPr id="136" name="Google Shape;136;p20"/>
          <p:cNvPicPr preferRelativeResize="0"/>
          <p:nvPr/>
        </p:nvPicPr>
        <p:blipFill>
          <a:blip r:embed="rId4">
            <a:alphaModFix/>
          </a:blip>
          <a:stretch>
            <a:fillRect/>
          </a:stretch>
        </p:blipFill>
        <p:spPr>
          <a:xfrm>
            <a:off x="104250" y="2104413"/>
            <a:ext cx="3037500" cy="1127825"/>
          </a:xfrm>
          <a:prstGeom prst="rect">
            <a:avLst/>
          </a:prstGeom>
          <a:noFill/>
          <a:ln>
            <a:noFill/>
          </a:ln>
        </p:spPr>
      </p:pic>
      <p:pic>
        <p:nvPicPr>
          <p:cNvPr id="137" name="Google Shape;137;p20"/>
          <p:cNvPicPr preferRelativeResize="0"/>
          <p:nvPr/>
        </p:nvPicPr>
        <p:blipFill>
          <a:blip r:embed="rId5">
            <a:alphaModFix/>
          </a:blip>
          <a:stretch>
            <a:fillRect/>
          </a:stretch>
        </p:blipFill>
        <p:spPr>
          <a:xfrm>
            <a:off x="244350" y="3232250"/>
            <a:ext cx="2897400" cy="1835704"/>
          </a:xfrm>
          <a:prstGeom prst="rect">
            <a:avLst/>
          </a:prstGeom>
          <a:noFill/>
          <a:ln>
            <a:noFill/>
          </a:ln>
        </p:spPr>
      </p:pic>
      <p:pic>
        <p:nvPicPr>
          <p:cNvPr id="138" name="Google Shape;138;p20"/>
          <p:cNvPicPr preferRelativeResize="0"/>
          <p:nvPr/>
        </p:nvPicPr>
        <p:blipFill>
          <a:blip r:embed="rId6">
            <a:alphaModFix/>
          </a:blip>
          <a:stretch>
            <a:fillRect/>
          </a:stretch>
        </p:blipFill>
        <p:spPr>
          <a:xfrm>
            <a:off x="3417220" y="1095075"/>
            <a:ext cx="2613700" cy="795740"/>
          </a:xfrm>
          <a:prstGeom prst="rect">
            <a:avLst/>
          </a:prstGeom>
          <a:noFill/>
          <a:ln>
            <a:noFill/>
          </a:ln>
        </p:spPr>
      </p:pic>
      <p:pic>
        <p:nvPicPr>
          <p:cNvPr id="139" name="Google Shape;139;p20"/>
          <p:cNvPicPr preferRelativeResize="0"/>
          <p:nvPr/>
        </p:nvPicPr>
        <p:blipFill>
          <a:blip r:embed="rId7">
            <a:alphaModFix/>
          </a:blip>
          <a:stretch>
            <a:fillRect/>
          </a:stretch>
        </p:blipFill>
        <p:spPr>
          <a:xfrm>
            <a:off x="3263125" y="2001413"/>
            <a:ext cx="2767800" cy="1235271"/>
          </a:xfrm>
          <a:prstGeom prst="rect">
            <a:avLst/>
          </a:prstGeom>
          <a:noFill/>
          <a:ln>
            <a:noFill/>
          </a:ln>
        </p:spPr>
      </p:pic>
      <p:pic>
        <p:nvPicPr>
          <p:cNvPr id="140" name="Google Shape;140;p20"/>
          <p:cNvPicPr preferRelativeResize="0"/>
          <p:nvPr/>
        </p:nvPicPr>
        <p:blipFill>
          <a:blip r:embed="rId8">
            <a:alphaModFix/>
          </a:blip>
          <a:stretch>
            <a:fillRect/>
          </a:stretch>
        </p:blipFill>
        <p:spPr>
          <a:xfrm>
            <a:off x="3333223" y="3279850"/>
            <a:ext cx="2477550" cy="1651700"/>
          </a:xfrm>
          <a:prstGeom prst="rect">
            <a:avLst/>
          </a:prstGeom>
          <a:noFill/>
          <a:ln>
            <a:noFill/>
          </a:ln>
        </p:spPr>
      </p:pic>
      <p:pic>
        <p:nvPicPr>
          <p:cNvPr id="141" name="Google Shape;141;p20"/>
          <p:cNvPicPr preferRelativeResize="0"/>
          <p:nvPr/>
        </p:nvPicPr>
        <p:blipFill rotWithShape="1">
          <a:blip r:embed="rId9">
            <a:alphaModFix/>
          </a:blip>
          <a:srcRect b="-16769" l="-5069" r="-8851" t="2848"/>
          <a:stretch/>
        </p:blipFill>
        <p:spPr>
          <a:xfrm>
            <a:off x="5741625" y="1406563"/>
            <a:ext cx="3460474" cy="34709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727650" y="600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Error Analysis -HiS-Attention</a:t>
            </a:r>
            <a:endParaRPr/>
          </a:p>
        </p:txBody>
      </p:sp>
      <p:sp>
        <p:nvSpPr>
          <p:cNvPr id="147" name="Google Shape;147;p21"/>
          <p:cNvSpPr txBox="1"/>
          <p:nvPr>
            <p:ph idx="1" type="body"/>
          </p:nvPr>
        </p:nvSpPr>
        <p:spPr>
          <a:xfrm>
            <a:off x="729450" y="1336175"/>
            <a:ext cx="7688700" cy="30039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b="1" lang="en" sz="4100">
                <a:solidFill>
                  <a:srgbClr val="000000"/>
                </a:solidFill>
              </a:rPr>
              <a:t>Quantitative Analysis</a:t>
            </a:r>
            <a:endParaRPr b="1" sz="4100">
              <a:solidFill>
                <a:srgbClr val="000000"/>
              </a:solidFill>
            </a:endParaRPr>
          </a:p>
          <a:p>
            <a:pPr indent="-293687" lvl="0" marL="457200" rtl="0" algn="l">
              <a:spcBef>
                <a:spcPts val="1200"/>
              </a:spcBef>
              <a:spcAft>
                <a:spcPts val="0"/>
              </a:spcAft>
              <a:buClr>
                <a:srgbClr val="000000"/>
              </a:buClr>
              <a:buSzPct val="100000"/>
              <a:buFont typeface="Lato"/>
              <a:buChar char="●"/>
            </a:pPr>
            <a:r>
              <a:rPr lang="en" sz="4100">
                <a:solidFill>
                  <a:srgbClr val="000000"/>
                </a:solidFill>
              </a:rPr>
              <a:t>Best-performing architecture uses Transformer encoding with 10 prior messages and query-based attention</a:t>
            </a:r>
            <a:endParaRPr sz="4100">
              <a:solidFill>
                <a:srgbClr val="000000"/>
              </a:solidFill>
            </a:endParaRPr>
          </a:p>
          <a:p>
            <a:pPr indent="-293687" lvl="0" marL="457200" rtl="0" algn="l">
              <a:spcBef>
                <a:spcPts val="0"/>
              </a:spcBef>
              <a:spcAft>
                <a:spcPts val="0"/>
              </a:spcAft>
              <a:buClr>
                <a:srgbClr val="000000"/>
              </a:buClr>
              <a:buSzPct val="100000"/>
              <a:buFont typeface="Arial"/>
              <a:buChar char="●"/>
            </a:pPr>
            <a:r>
              <a:rPr lang="en" sz="4100">
                <a:solidFill>
                  <a:srgbClr val="000000"/>
                </a:solidFill>
              </a:rPr>
              <a:t>Achieved a </a:t>
            </a:r>
            <a:r>
              <a:rPr b="1" lang="en" sz="4100">
                <a:solidFill>
                  <a:srgbClr val="000000"/>
                </a:solidFill>
              </a:rPr>
              <a:t>Macro F1 score: 57.38</a:t>
            </a:r>
            <a:r>
              <a:rPr lang="en" sz="4100">
                <a:solidFill>
                  <a:srgbClr val="000000"/>
                </a:solidFill>
              </a:rPr>
              <a:t> and </a:t>
            </a:r>
            <a:r>
              <a:rPr b="1" lang="en" sz="4100">
                <a:solidFill>
                  <a:srgbClr val="000000"/>
                </a:solidFill>
              </a:rPr>
              <a:t>Lie-F1: 21.98</a:t>
            </a:r>
            <a:endParaRPr b="1" sz="4100">
              <a:solidFill>
                <a:srgbClr val="000000"/>
              </a:solidFill>
            </a:endParaRPr>
          </a:p>
          <a:p>
            <a:pPr indent="-293687" lvl="0" marL="457200" rtl="0" algn="l">
              <a:spcBef>
                <a:spcPts val="0"/>
              </a:spcBef>
              <a:spcAft>
                <a:spcPts val="0"/>
              </a:spcAft>
              <a:buClr>
                <a:srgbClr val="000000"/>
              </a:buClr>
              <a:buSzPct val="100000"/>
              <a:buFont typeface="Lato"/>
              <a:buChar char="●"/>
            </a:pPr>
            <a:r>
              <a:rPr lang="en" sz="4100">
                <a:solidFill>
                  <a:srgbClr val="000000"/>
                </a:solidFill>
              </a:rPr>
              <a:t>Outperformed all baseline models</a:t>
            </a:r>
            <a:endParaRPr sz="4100">
              <a:solidFill>
                <a:srgbClr val="000000"/>
              </a:solidFill>
            </a:endParaRPr>
          </a:p>
          <a:p>
            <a:pPr indent="-293687" lvl="0" marL="457200" rtl="0" algn="l">
              <a:spcBef>
                <a:spcPts val="0"/>
              </a:spcBef>
              <a:spcAft>
                <a:spcPts val="0"/>
              </a:spcAft>
              <a:buClr>
                <a:srgbClr val="000000"/>
              </a:buClr>
              <a:buSzPct val="100000"/>
              <a:buFont typeface="Lato"/>
              <a:buChar char="●"/>
            </a:pPr>
            <a:r>
              <a:rPr lang="en" sz="4100">
                <a:solidFill>
                  <a:srgbClr val="000000"/>
                </a:solidFill>
              </a:rPr>
              <a:t>Despite using a weighted loss function, the model still struggles with the minority (deceptive) class</a:t>
            </a:r>
            <a:endParaRPr sz="4100">
              <a:solidFill>
                <a:srgbClr val="000000"/>
              </a:solidFill>
            </a:endParaRPr>
          </a:p>
          <a:p>
            <a:pPr indent="0" lvl="0" marL="0" rtl="0" algn="l">
              <a:spcBef>
                <a:spcPts val="1200"/>
              </a:spcBef>
              <a:spcAft>
                <a:spcPts val="0"/>
              </a:spcAft>
              <a:buNone/>
            </a:pPr>
            <a:r>
              <a:rPr b="1" lang="en" sz="4100">
                <a:solidFill>
                  <a:srgbClr val="000000"/>
                </a:solidFill>
              </a:rPr>
              <a:t>Qualitative Analysis</a:t>
            </a:r>
            <a:endParaRPr b="1" sz="4100">
              <a:solidFill>
                <a:srgbClr val="000000"/>
              </a:solidFill>
            </a:endParaRPr>
          </a:p>
          <a:p>
            <a:pPr indent="-293687" lvl="0" marL="457200" rtl="0" algn="l">
              <a:spcBef>
                <a:spcPts val="1200"/>
              </a:spcBef>
              <a:spcAft>
                <a:spcPts val="0"/>
              </a:spcAft>
              <a:buClr>
                <a:srgbClr val="000000"/>
              </a:buClr>
              <a:buSzPct val="100000"/>
              <a:buFont typeface="Lato"/>
              <a:buChar char="●"/>
            </a:pPr>
            <a:r>
              <a:rPr b="1" lang="en" sz="4100">
                <a:solidFill>
                  <a:srgbClr val="000000"/>
                </a:solidFill>
              </a:rPr>
              <a:t>False Positives:</a:t>
            </a:r>
            <a:endParaRPr b="1" sz="4100">
              <a:solidFill>
                <a:srgbClr val="000000"/>
              </a:solidFill>
            </a:endParaRPr>
          </a:p>
          <a:p>
            <a:pPr indent="-293687" lvl="1" marL="914400" rtl="0" algn="l">
              <a:spcBef>
                <a:spcPts val="0"/>
              </a:spcBef>
              <a:spcAft>
                <a:spcPts val="0"/>
              </a:spcAft>
              <a:buClr>
                <a:srgbClr val="000000"/>
              </a:buClr>
              <a:buSzPct val="100000"/>
              <a:buFont typeface="Lato"/>
              <a:buChar char="○"/>
            </a:pPr>
            <a:r>
              <a:rPr lang="en" sz="4100">
                <a:solidFill>
                  <a:srgbClr val="000000"/>
                </a:solidFill>
              </a:rPr>
              <a:t>Diplomatic vagueness and cautious planning misinterpreted as lies</a:t>
            </a:r>
            <a:endParaRPr sz="4100">
              <a:solidFill>
                <a:srgbClr val="000000"/>
              </a:solidFill>
            </a:endParaRPr>
          </a:p>
          <a:p>
            <a:pPr indent="-293687" lvl="1" marL="914400" rtl="0" algn="l">
              <a:spcBef>
                <a:spcPts val="0"/>
              </a:spcBef>
              <a:spcAft>
                <a:spcPts val="0"/>
              </a:spcAft>
              <a:buClr>
                <a:srgbClr val="000000"/>
              </a:buClr>
              <a:buSzPct val="100000"/>
              <a:buFont typeface="Lato"/>
              <a:buChar char="○"/>
            </a:pPr>
            <a:r>
              <a:rPr lang="en" sz="4100">
                <a:solidFill>
                  <a:srgbClr val="000000"/>
                </a:solidFill>
              </a:rPr>
              <a:t>Many truthful, strategically worded messages flagged as deceptive</a:t>
            </a:r>
            <a:endParaRPr sz="4100">
              <a:solidFill>
                <a:srgbClr val="000000"/>
              </a:solidFill>
            </a:endParaRPr>
          </a:p>
          <a:p>
            <a:pPr indent="-293687" lvl="0" marL="457200" rtl="0" algn="l">
              <a:spcBef>
                <a:spcPts val="0"/>
              </a:spcBef>
              <a:spcAft>
                <a:spcPts val="0"/>
              </a:spcAft>
              <a:buClr>
                <a:srgbClr val="000000"/>
              </a:buClr>
              <a:buSzPct val="100000"/>
              <a:buFont typeface="Lato"/>
              <a:buChar char="●"/>
            </a:pPr>
            <a:r>
              <a:rPr b="1" lang="en" sz="4100">
                <a:solidFill>
                  <a:srgbClr val="000000"/>
                </a:solidFill>
              </a:rPr>
              <a:t>False Negatives:</a:t>
            </a:r>
            <a:endParaRPr b="1" sz="4100">
              <a:solidFill>
                <a:srgbClr val="000000"/>
              </a:solidFill>
            </a:endParaRPr>
          </a:p>
          <a:p>
            <a:pPr indent="-293687" lvl="1" marL="914400" rtl="0" algn="l">
              <a:spcBef>
                <a:spcPts val="0"/>
              </a:spcBef>
              <a:spcAft>
                <a:spcPts val="0"/>
              </a:spcAft>
              <a:buClr>
                <a:srgbClr val="000000"/>
              </a:buClr>
              <a:buSzPct val="100000"/>
              <a:buFont typeface="Lato"/>
              <a:buChar char="○"/>
            </a:pPr>
            <a:r>
              <a:rPr lang="en" sz="4100">
                <a:solidFill>
                  <a:srgbClr val="000000"/>
                </a:solidFill>
              </a:rPr>
              <a:t>Lies are mimicking cooperative or neutral tones often missed</a:t>
            </a:r>
            <a:endParaRPr sz="4100">
              <a:solidFill>
                <a:srgbClr val="000000"/>
              </a:solidFill>
            </a:endParaRPr>
          </a:p>
          <a:p>
            <a:pPr indent="-293687" lvl="0" marL="457200" rtl="0" algn="l">
              <a:spcBef>
                <a:spcPts val="0"/>
              </a:spcBef>
              <a:spcAft>
                <a:spcPts val="0"/>
              </a:spcAft>
              <a:buClr>
                <a:srgbClr val="000000"/>
              </a:buClr>
              <a:buSzPct val="100000"/>
              <a:buFont typeface="Lato"/>
              <a:buChar char="●"/>
            </a:pPr>
            <a:r>
              <a:rPr b="1" lang="en" sz="4100">
                <a:solidFill>
                  <a:srgbClr val="000000"/>
                </a:solidFill>
              </a:rPr>
              <a:t>Speaker-Level Observations:</a:t>
            </a:r>
            <a:endParaRPr b="1" sz="4100">
              <a:solidFill>
                <a:srgbClr val="000000"/>
              </a:solidFill>
            </a:endParaRPr>
          </a:p>
          <a:p>
            <a:pPr indent="-293687" lvl="1" marL="914400" rtl="0" algn="l">
              <a:spcBef>
                <a:spcPts val="0"/>
              </a:spcBef>
              <a:spcAft>
                <a:spcPts val="0"/>
              </a:spcAft>
              <a:buClr>
                <a:srgbClr val="000000"/>
              </a:buClr>
              <a:buSzPct val="100000"/>
              <a:buFont typeface="Lato"/>
              <a:buChar char="○"/>
            </a:pPr>
            <a:r>
              <a:rPr lang="en" sz="4100">
                <a:solidFill>
                  <a:srgbClr val="000000"/>
                </a:solidFill>
              </a:rPr>
              <a:t>Higher misclassification in nations like Germany (21.8%) and France (16.3%)</a:t>
            </a:r>
            <a:endParaRPr sz="4100">
              <a:solidFill>
                <a:srgbClr val="000000"/>
              </a:solidFill>
            </a:endParaRPr>
          </a:p>
          <a:p>
            <a:pPr indent="-293687" lvl="1" marL="914400" rtl="0" algn="l">
              <a:spcBef>
                <a:spcPts val="0"/>
              </a:spcBef>
              <a:spcAft>
                <a:spcPts val="0"/>
              </a:spcAft>
              <a:buClr>
                <a:srgbClr val="000000"/>
              </a:buClr>
              <a:buSzPct val="100000"/>
              <a:buFont typeface="Lato"/>
              <a:buChar char="○"/>
            </a:pPr>
            <a:r>
              <a:rPr lang="en" sz="4100">
                <a:solidFill>
                  <a:srgbClr val="000000"/>
                </a:solidFill>
              </a:rPr>
              <a:t>Lower error rates in Italy and Austria, likely due to clearer communication</a:t>
            </a:r>
            <a:endParaRPr sz="4100">
              <a:solidFill>
                <a:srgbClr val="000000"/>
              </a:solidFill>
            </a:endParaRPr>
          </a:p>
          <a:p>
            <a:pPr indent="-293687" lvl="0" marL="457200" rtl="0" algn="l">
              <a:spcBef>
                <a:spcPts val="0"/>
              </a:spcBef>
              <a:spcAft>
                <a:spcPts val="0"/>
              </a:spcAft>
              <a:buClr>
                <a:srgbClr val="000000"/>
              </a:buClr>
              <a:buSzPct val="100000"/>
              <a:buFont typeface="Lato"/>
              <a:buChar char="●"/>
            </a:pPr>
            <a:r>
              <a:rPr b="1" lang="en" sz="4100">
                <a:solidFill>
                  <a:srgbClr val="000000"/>
                </a:solidFill>
              </a:rPr>
              <a:t>Overall:</a:t>
            </a:r>
            <a:endParaRPr b="1" sz="4100">
              <a:solidFill>
                <a:srgbClr val="000000"/>
              </a:solidFill>
            </a:endParaRPr>
          </a:p>
          <a:p>
            <a:pPr indent="-293687" lvl="1" marL="914400" rtl="0" algn="l">
              <a:spcBef>
                <a:spcPts val="0"/>
              </a:spcBef>
              <a:spcAft>
                <a:spcPts val="0"/>
              </a:spcAft>
              <a:buClr>
                <a:srgbClr val="000000"/>
              </a:buClr>
              <a:buSzPct val="100000"/>
              <a:buFont typeface="Lato"/>
              <a:buChar char="○"/>
            </a:pPr>
            <a:r>
              <a:rPr lang="en" sz="4100">
                <a:solidFill>
                  <a:srgbClr val="000000"/>
                </a:solidFill>
              </a:rPr>
              <a:t>The model tends to overfit to dominant truthful patterns</a:t>
            </a:r>
            <a:endParaRPr sz="4100">
              <a:solidFill>
                <a:srgbClr val="000000"/>
              </a:solidFill>
            </a:endParaRPr>
          </a:p>
          <a:p>
            <a:pPr indent="-293687" lvl="1" marL="914400" rtl="0" algn="l">
              <a:spcBef>
                <a:spcPts val="0"/>
              </a:spcBef>
              <a:spcAft>
                <a:spcPts val="0"/>
              </a:spcAft>
              <a:buClr>
                <a:srgbClr val="000000"/>
              </a:buClr>
              <a:buSzPct val="100000"/>
              <a:buFont typeface="Lato"/>
              <a:buChar char="○"/>
            </a:pPr>
            <a:r>
              <a:rPr lang="en" sz="4100">
                <a:solidFill>
                  <a:srgbClr val="000000"/>
                </a:solidFill>
              </a:rPr>
              <a:t>Suggests a need for refined deception cue modeling, possibly with speaker-specific conditioning</a:t>
            </a:r>
            <a:br>
              <a:rPr lang="en" sz="4100">
                <a:solidFill>
                  <a:srgbClr val="000000"/>
                </a:solidFill>
              </a:rPr>
            </a:br>
            <a:endParaRPr sz="4100">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