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4" r:id="rId22"/>
    <p:sldId id="285" r:id="rId23"/>
    <p:sldId id="276" r:id="rId24"/>
    <p:sldId id="277" r:id="rId25"/>
    <p:sldId id="278" r:id="rId26"/>
    <p:sldId id="279" r:id="rId27"/>
    <p:sldId id="280" r:id="rId28"/>
    <p:sldId id="281" r:id="rId29"/>
    <p:sldId id="282" r:id="rId30"/>
    <p:sldId id="283"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8dd50349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8dd50349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8dd503496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8dd50349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8dd50349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8dd50349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8dd503496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8dd503496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f0734d0c2c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f0734d0c2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f0734d0c2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f0734d0c2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f0734d0c2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f0734d0c2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2266c77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f2266c77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f0734d0c2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f0734d0c2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f0734d0c2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f0734d0c2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0734d0c2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0734d0c2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0734d0c2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f0734d0c2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8dd50349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8dd50349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28dd50349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28dd50349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8dd503496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28dd50349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28dd503496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28dd50349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28dd503496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28dd503496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28dd503496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28dd503496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28dd503496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28dd503496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8dd503496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28dd50349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0734d0c2c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0734d0c2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0734d0c2c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0734d0c2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0734d0c2c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0734d0c2c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0734d0c2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0734d0c2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08dbb1978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08dbb197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8dbb1978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8dbb197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8d54b27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8d54b2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20200" y="386250"/>
            <a:ext cx="5017500" cy="218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CO-AUTHORSHIP NETWORK IN GOOGLE SCHOLAR</a:t>
            </a:r>
            <a:endParaRPr/>
          </a:p>
        </p:txBody>
      </p:sp>
      <p:sp>
        <p:nvSpPr>
          <p:cNvPr id="135" name="Google Shape;135;p13"/>
          <p:cNvSpPr txBox="1">
            <a:spLocks noGrp="1"/>
          </p:cNvSpPr>
          <p:nvPr>
            <p:ph type="subTitle" idx="1"/>
          </p:nvPr>
        </p:nvSpPr>
        <p:spPr>
          <a:xfrm>
            <a:off x="4979950" y="2782400"/>
            <a:ext cx="4023000" cy="2185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lang="en" sz="1200" dirty="0">
              <a:latin typeface="Arial"/>
              <a:ea typeface="Arial"/>
              <a:cs typeface="Arial"/>
              <a:sym typeface="Arial"/>
            </a:endParaRPr>
          </a:p>
          <a:p>
            <a:pPr marL="0" lvl="0" indent="0" algn="l" rtl="0">
              <a:lnSpc>
                <a:spcPct val="115000"/>
              </a:lnSpc>
              <a:spcBef>
                <a:spcPts val="1200"/>
              </a:spcBef>
              <a:spcAft>
                <a:spcPts val="0"/>
              </a:spcAft>
              <a:buNone/>
            </a:pPr>
            <a:endParaRPr lang="en" sz="1200" dirty="0">
              <a:latin typeface="Arial"/>
              <a:ea typeface="Arial"/>
              <a:cs typeface="Arial"/>
              <a:sym typeface="Arial"/>
            </a:endParaRPr>
          </a:p>
          <a:p>
            <a:pPr marL="0" lvl="0" indent="0" algn="l" rtl="0">
              <a:lnSpc>
                <a:spcPct val="115000"/>
              </a:lnSpc>
              <a:spcBef>
                <a:spcPts val="1200"/>
              </a:spcBef>
              <a:spcAft>
                <a:spcPts val="0"/>
              </a:spcAft>
              <a:buNone/>
            </a:pPr>
            <a:r>
              <a:rPr lang="en" sz="1200" dirty="0">
                <a:latin typeface="Arial"/>
                <a:ea typeface="Arial"/>
                <a:cs typeface="Arial"/>
                <a:sym typeface="Arial"/>
              </a:rPr>
              <a:t>                                                 Aviral Sharma</a:t>
            </a:r>
          </a:p>
          <a:p>
            <a:pPr marL="0" lvl="0" indent="0" algn="l" rtl="0">
              <a:lnSpc>
                <a:spcPct val="115000"/>
              </a:lnSpc>
              <a:spcBef>
                <a:spcPts val="1200"/>
              </a:spcBef>
              <a:spcAft>
                <a:spcPts val="0"/>
              </a:spcAft>
              <a:buNone/>
            </a:pPr>
            <a:r>
              <a:rPr lang="en" sz="1200" dirty="0">
                <a:latin typeface="Arial"/>
                <a:ea typeface="Arial"/>
                <a:cs typeface="Arial"/>
                <a:sym typeface="Arial"/>
              </a:rPr>
              <a:t>                                                  20BCE2918</a:t>
            </a:r>
            <a:endParaRPr sz="1200" dirty="0">
              <a:latin typeface="Arial"/>
              <a:ea typeface="Arial"/>
              <a:cs typeface="Arial"/>
              <a:sym typeface="Arial"/>
            </a:endParaRPr>
          </a:p>
          <a:p>
            <a:pPr marL="0" lvl="0" indent="0" algn="l" rtl="0">
              <a:lnSpc>
                <a:spcPct val="115000"/>
              </a:lnSpc>
              <a:spcBef>
                <a:spcPts val="1200"/>
              </a:spcBef>
              <a:spcAft>
                <a:spcPts val="0"/>
              </a:spcAft>
              <a:buNone/>
            </a:pPr>
            <a:endParaRPr sz="900" dirty="0">
              <a:highlight>
                <a:schemeClr val="dk1"/>
              </a:highlight>
              <a:latin typeface="Arial"/>
              <a:ea typeface="Arial"/>
              <a:cs typeface="Arial"/>
              <a:sym typeface="Arial"/>
            </a:endParaRPr>
          </a:p>
          <a:p>
            <a:pPr marL="0" lvl="0" indent="0" algn="l" rtl="0">
              <a:lnSpc>
                <a:spcPct val="80000"/>
              </a:lnSpc>
              <a:spcBef>
                <a:spcPts val="1200"/>
              </a:spcBef>
              <a:spcAft>
                <a:spcPts val="0"/>
              </a:spcAft>
              <a:buSzPts val="523"/>
              <a:buNone/>
            </a:pPr>
            <a:endParaRPr sz="91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1194025"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highlight>
                  <a:schemeClr val="dk1"/>
                </a:highlight>
                <a:latin typeface="Roboto"/>
                <a:ea typeface="Roboto"/>
                <a:cs typeface="Roboto"/>
                <a:sym typeface="Roboto"/>
              </a:rPr>
              <a:t>[7] Li, X., Wang, Q., Li, Y., Liang, X., &amp; Chen, X. (2020). Co-authorship analysis of highly cited publications in Library and Information Science: A case study of China. Scientometrics, 123(2), 841-856.</a:t>
            </a:r>
            <a:endParaRPr sz="2500">
              <a:highlight>
                <a:schemeClr val="dk1"/>
              </a:highlight>
            </a:endParaRPr>
          </a:p>
        </p:txBody>
      </p:sp>
      <p:sp>
        <p:nvSpPr>
          <p:cNvPr id="185" name="Google Shape;18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a:highlight>
                  <a:schemeClr val="dk1"/>
                </a:highlight>
                <a:latin typeface="Roboto"/>
                <a:ea typeface="Roboto"/>
                <a:cs typeface="Roboto"/>
                <a:sym typeface="Roboto"/>
              </a:rPr>
              <a:t>The study found that co-authorship is a common practice among Chinese researchers in LIS, and the size of research teams has been increasing over time. The authors also found that the most productive and influential researchers tend to collaborate more frequently and with a diverse range of partners. Furthermore, the study identified the most productive and influential institutions in LIS research in China, as well as the patterns of international collaboration in the field.</a:t>
            </a:r>
            <a:endParaRPr>
              <a:highlight>
                <a:schemeClr val="dk1"/>
              </a:highlight>
              <a:latin typeface="Roboto"/>
              <a:ea typeface="Roboto"/>
              <a:cs typeface="Roboto"/>
              <a:sym typeface="Roboto"/>
            </a:endParaRPr>
          </a:p>
          <a:p>
            <a:pPr marL="0" lvl="0" indent="0" algn="l" rtl="0">
              <a:spcBef>
                <a:spcPts val="1500"/>
              </a:spcBef>
              <a:spcAft>
                <a:spcPts val="0"/>
              </a:spcAft>
              <a:buNone/>
            </a:pPr>
            <a:r>
              <a:rPr lang="en">
                <a:highlight>
                  <a:schemeClr val="dk1"/>
                </a:highlight>
                <a:latin typeface="Roboto"/>
                <a:ea typeface="Roboto"/>
                <a:cs typeface="Roboto"/>
                <a:sym typeface="Roboto"/>
              </a:rPr>
              <a:t>Overall, this study provides important insights into the co-authorship patterns and collaboration practices in LIS research in China, and highlights the key players and institutions in the field. It also has implications for researchers, institutions, and policymakers who seek to improve the quality and impact of research in this field.</a:t>
            </a:r>
            <a:endParaRPr>
              <a:highlight>
                <a:schemeClr val="dk1"/>
              </a:highlight>
              <a:latin typeface="Roboto"/>
              <a:ea typeface="Roboto"/>
              <a:cs typeface="Roboto"/>
              <a:sym typeface="Roboto"/>
            </a:endParaRPr>
          </a:p>
          <a:p>
            <a:pPr marL="0" lvl="0" indent="0" algn="l" rtl="0">
              <a:spcBef>
                <a:spcPts val="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1162975" y="466225"/>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411">
                <a:highlight>
                  <a:schemeClr val="dk1"/>
                </a:highlight>
                <a:latin typeface="Roboto"/>
                <a:ea typeface="Roboto"/>
                <a:cs typeface="Roboto"/>
                <a:sym typeface="Roboto"/>
              </a:rPr>
              <a:t>[</a:t>
            </a:r>
            <a:r>
              <a:rPr lang="en" sz="1522">
                <a:highlight>
                  <a:schemeClr val="dk1"/>
                </a:highlight>
                <a:latin typeface="Roboto"/>
                <a:ea typeface="Roboto"/>
                <a:cs typeface="Roboto"/>
                <a:sym typeface="Roboto"/>
              </a:rPr>
              <a:t>8]Abramo, G., D’Angelo, C.A., &amp; Di Costa, F. (2018). Co-authorship and bibliographic coupling network effects on citations. Journal of Informetrics, 12(1), 117-131.</a:t>
            </a:r>
            <a:endParaRPr sz="1522">
              <a:highlight>
                <a:schemeClr val="dk1"/>
              </a:highlight>
              <a:latin typeface="Roboto"/>
              <a:ea typeface="Roboto"/>
              <a:cs typeface="Roboto"/>
              <a:sym typeface="Roboto"/>
            </a:endParaRPr>
          </a:p>
          <a:p>
            <a:pPr marL="0" lvl="0" indent="0" algn="l" rtl="0">
              <a:spcBef>
                <a:spcPts val="1500"/>
              </a:spcBef>
              <a:spcAft>
                <a:spcPts val="0"/>
              </a:spcAft>
              <a:buNone/>
            </a:pPr>
            <a:endParaRPr/>
          </a:p>
        </p:txBody>
      </p:sp>
      <p:sp>
        <p:nvSpPr>
          <p:cNvPr id="191" name="Google Shape;191;p23"/>
          <p:cNvSpPr txBox="1">
            <a:spLocks noGrp="1"/>
          </p:cNvSpPr>
          <p:nvPr>
            <p:ph type="body" idx="1"/>
          </p:nvPr>
        </p:nvSpPr>
        <p:spPr>
          <a:xfrm>
            <a:off x="1318200" y="13803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935"/>
              <a:buNone/>
            </a:pPr>
            <a:r>
              <a:rPr lang="en" sz="1311">
                <a:highlight>
                  <a:schemeClr val="dk1"/>
                </a:highlight>
                <a:latin typeface="Roboto"/>
                <a:ea typeface="Roboto"/>
                <a:cs typeface="Roboto"/>
                <a:sym typeface="Roboto"/>
              </a:rPr>
              <a:t>The study found that co-authorship and bibliographic coupling have a positive and significant impact on citation rates, indicating that collaboration and interdisciplinarity are important factors in scientific research impact. The authors also found that the effect of bibliographic coupling on citation rates is stronger than that of co-authorship, suggesting that citation links between papers are more important than authorship links.</a:t>
            </a:r>
            <a:endParaRPr sz="1311">
              <a:highlight>
                <a:schemeClr val="dk1"/>
              </a:highlight>
              <a:latin typeface="Roboto"/>
              <a:ea typeface="Roboto"/>
              <a:cs typeface="Roboto"/>
              <a:sym typeface="Roboto"/>
            </a:endParaRPr>
          </a:p>
          <a:p>
            <a:pPr marL="0" lvl="0" indent="0" algn="l" rtl="0">
              <a:lnSpc>
                <a:spcPct val="115000"/>
              </a:lnSpc>
              <a:spcBef>
                <a:spcPts val="1500"/>
              </a:spcBef>
              <a:spcAft>
                <a:spcPts val="0"/>
              </a:spcAft>
              <a:buSzPts val="935"/>
              <a:buNone/>
            </a:pPr>
            <a:r>
              <a:rPr lang="en" sz="1311">
                <a:highlight>
                  <a:schemeClr val="dk1"/>
                </a:highlight>
                <a:latin typeface="Roboto"/>
                <a:ea typeface="Roboto"/>
                <a:cs typeface="Roboto"/>
                <a:sym typeface="Roboto"/>
              </a:rPr>
              <a:t>Overall, this study provides important insights into the relationship between co-authorship, bibliographic coupling, and citation rates, and highlights the importance of collaboration and interdisciplinary research in scientific impact. It also has implications for researchers, institutions, and policymakers who seek to improve the quality and impact of research in various fields</a:t>
            </a:r>
            <a:r>
              <a:rPr lang="en" sz="1211">
                <a:highlight>
                  <a:schemeClr val="dk1"/>
                </a:highlight>
                <a:latin typeface="Roboto"/>
                <a:ea typeface="Roboto"/>
                <a:cs typeface="Roboto"/>
                <a:sym typeface="Roboto"/>
              </a:rPr>
              <a:t>.</a:t>
            </a:r>
            <a:endParaRPr sz="1211">
              <a:highlight>
                <a:schemeClr val="dk1"/>
              </a:highlight>
              <a:latin typeface="Roboto"/>
              <a:ea typeface="Roboto"/>
              <a:cs typeface="Roboto"/>
              <a:sym typeface="Roboto"/>
            </a:endParaRPr>
          </a:p>
          <a:p>
            <a:pPr marL="0" lvl="0" indent="0" algn="l" rtl="0">
              <a:lnSpc>
                <a:spcPct val="105000"/>
              </a:lnSpc>
              <a:spcBef>
                <a:spcPts val="0"/>
              </a:spcBef>
              <a:spcAft>
                <a:spcPts val="1200"/>
              </a:spcAft>
              <a:buSzPts val="935"/>
              <a:buNone/>
            </a:pPr>
            <a:endParaRPr sz="110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1390650" y="4765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500"/>
              </a:spcBef>
              <a:spcAft>
                <a:spcPts val="0"/>
              </a:spcAft>
              <a:buNone/>
            </a:pPr>
            <a:r>
              <a:rPr lang="en" sz="1422">
                <a:highlight>
                  <a:schemeClr val="dk1"/>
                </a:highlight>
                <a:latin typeface="Roboto"/>
                <a:ea typeface="Roboto"/>
                <a:cs typeface="Roboto"/>
                <a:sym typeface="Roboto"/>
              </a:rPr>
              <a:t>[9] Batista, P.D., Campiteli, M.G., &amp; Kinouchi, O. (2006). Is it possible to compare researchers with different scientific interests?. Scientometrics, 68(1), 179-189.</a:t>
            </a:r>
            <a:endParaRPr sz="1422">
              <a:highlight>
                <a:schemeClr val="dk1"/>
              </a:highlight>
              <a:latin typeface="Roboto"/>
              <a:ea typeface="Roboto"/>
              <a:cs typeface="Roboto"/>
              <a:sym typeface="Roboto"/>
            </a:endParaRPr>
          </a:p>
          <a:p>
            <a:pPr marL="0" lvl="0" indent="0" algn="l" rtl="0">
              <a:spcBef>
                <a:spcPts val="1500"/>
              </a:spcBef>
              <a:spcAft>
                <a:spcPts val="0"/>
              </a:spcAft>
              <a:buNone/>
            </a:pPr>
            <a:endParaRPr/>
          </a:p>
        </p:txBody>
      </p:sp>
      <p:sp>
        <p:nvSpPr>
          <p:cNvPr id="197" name="Google Shape;197;p24"/>
          <p:cNvSpPr txBox="1">
            <a:spLocks noGrp="1"/>
          </p:cNvSpPr>
          <p:nvPr>
            <p:ph type="body" idx="1"/>
          </p:nvPr>
        </p:nvSpPr>
        <p:spPr>
          <a:xfrm>
            <a:off x="1576925" y="1567550"/>
            <a:ext cx="7038900" cy="29112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a:highlight>
                  <a:schemeClr val="dk1"/>
                </a:highlight>
                <a:latin typeface="Roboto"/>
                <a:ea typeface="Roboto"/>
                <a:cs typeface="Roboto"/>
                <a:sym typeface="Roboto"/>
              </a:rPr>
              <a:t>The study used a sample of 1,000 researchers from different scientific fields and analyzed their co-authorship networks. The authors found that the CAS method is able to compare researchers from different fields and provide a more accurate evaluation of their scientific output and impact than traditional citation-based methods.</a:t>
            </a:r>
            <a:endParaRPr>
              <a:highlight>
                <a:schemeClr val="dk1"/>
              </a:highlight>
              <a:latin typeface="Roboto"/>
              <a:ea typeface="Roboto"/>
              <a:cs typeface="Roboto"/>
              <a:sym typeface="Roboto"/>
            </a:endParaRPr>
          </a:p>
          <a:p>
            <a:pPr marL="0" lvl="0" indent="0" algn="l" rtl="0">
              <a:spcBef>
                <a:spcPts val="1500"/>
              </a:spcBef>
              <a:spcAft>
                <a:spcPts val="0"/>
              </a:spcAft>
              <a:buNone/>
            </a:pPr>
            <a:r>
              <a:rPr lang="en">
                <a:highlight>
                  <a:schemeClr val="dk1"/>
                </a:highlight>
                <a:latin typeface="Roboto"/>
                <a:ea typeface="Roboto"/>
                <a:cs typeface="Roboto"/>
                <a:sym typeface="Roboto"/>
              </a:rPr>
              <a:t>Overall, this study provides an innovative approach to comparing researchers with different scientific interests based on their co-authorship patterns. It has important implications for researchers, institutions, and policymakers who seek to improve the accuracy and fairness of research evaluation and funding allocation.</a:t>
            </a:r>
            <a:endParaRPr>
              <a:highlight>
                <a:schemeClr val="dk1"/>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1380300" y="5179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422">
                <a:highlight>
                  <a:schemeClr val="dk1"/>
                </a:highlight>
                <a:latin typeface="Roboto"/>
                <a:ea typeface="Roboto"/>
                <a:cs typeface="Roboto"/>
                <a:sym typeface="Roboto"/>
              </a:rPr>
              <a:t>[10] Glänzel, W., &amp; Schubert, A. (2005). Analysing scientific networks through co-authorship. In Handbook of quantitative science and technology research (pp. 257-276). Springer Netherlands.</a:t>
            </a:r>
            <a:endParaRPr sz="1422">
              <a:highlight>
                <a:schemeClr val="dk1"/>
              </a:highlight>
              <a:latin typeface="Roboto"/>
              <a:ea typeface="Roboto"/>
              <a:cs typeface="Roboto"/>
              <a:sym typeface="Roboto"/>
            </a:endParaRPr>
          </a:p>
          <a:p>
            <a:pPr marL="0" lvl="0" indent="0" algn="l" rtl="0">
              <a:spcBef>
                <a:spcPts val="1500"/>
              </a:spcBef>
              <a:spcAft>
                <a:spcPts val="0"/>
              </a:spcAft>
              <a:buNone/>
            </a:pPr>
            <a:endParaRPr/>
          </a:p>
        </p:txBody>
      </p:sp>
      <p:sp>
        <p:nvSpPr>
          <p:cNvPr id="203" name="Google Shape;203;p25"/>
          <p:cNvSpPr txBox="1">
            <a:spLocks noGrp="1"/>
          </p:cNvSpPr>
          <p:nvPr>
            <p:ph type="body" idx="1"/>
          </p:nvPr>
        </p:nvSpPr>
        <p:spPr>
          <a:xfrm>
            <a:off x="1587250" y="1629650"/>
            <a:ext cx="7038900" cy="29112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a:highlight>
                  <a:schemeClr val="dk1"/>
                </a:highlight>
                <a:latin typeface="Roboto"/>
                <a:ea typeface="Roboto"/>
                <a:cs typeface="Roboto"/>
                <a:sym typeface="Roboto"/>
              </a:rPr>
              <a:t>The authors provide examples of co-authorship analysis in various scientific fields, including bibliometrics, social network analysis, and science policy. They also discuss the strengths and limitations of co-authorship analysis, as well as its potential applications in research evaluation, collaboration analysis, and knowledge mapping.</a:t>
            </a:r>
            <a:endParaRPr>
              <a:highlight>
                <a:schemeClr val="dk1"/>
              </a:highlight>
              <a:latin typeface="Roboto"/>
              <a:ea typeface="Roboto"/>
              <a:cs typeface="Roboto"/>
              <a:sym typeface="Roboto"/>
            </a:endParaRPr>
          </a:p>
          <a:p>
            <a:pPr marL="0" lvl="0" indent="0" algn="l" rtl="0">
              <a:spcBef>
                <a:spcPts val="1500"/>
              </a:spcBef>
              <a:spcAft>
                <a:spcPts val="0"/>
              </a:spcAft>
              <a:buNone/>
            </a:pPr>
            <a:r>
              <a:rPr lang="en">
                <a:highlight>
                  <a:schemeClr val="dk1"/>
                </a:highlight>
                <a:latin typeface="Roboto"/>
                <a:ea typeface="Roboto"/>
                <a:cs typeface="Roboto"/>
                <a:sym typeface="Roboto"/>
              </a:rPr>
              <a:t>Overall, this chapter provides a comprehensive and informative overview of co-authorship analysis as a tool for studying scientific networks. It is a valuable resource for researchers, students, and practitioners interested in bibliometrics, social network analysis, and science policy.</a:t>
            </a:r>
            <a:endParaRPr>
              <a:highlight>
                <a:schemeClr val="dk1"/>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Existing Models</a:t>
            </a:r>
            <a:endParaRPr/>
          </a:p>
        </p:txBody>
      </p:sp>
      <p:sp>
        <p:nvSpPr>
          <p:cNvPr id="209" name="Google Shape;209;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1. The proper study of the communities in co-authorship networks, the flow of information among various actors, evolution of the network and other important factors are inadequate.</a:t>
            </a:r>
            <a:endParaRPr dirty="0"/>
          </a:p>
          <a:p>
            <a:pPr marL="0" lvl="0" indent="0" algn="l" rtl="0">
              <a:spcBef>
                <a:spcPts val="1200"/>
              </a:spcBef>
              <a:spcAft>
                <a:spcPts val="0"/>
              </a:spcAft>
              <a:buNone/>
            </a:pPr>
            <a:r>
              <a:rPr lang="en" dirty="0"/>
              <a:t> 2. The papers are restricted to a specific field of study and are not common for all the researchers. </a:t>
            </a:r>
          </a:p>
          <a:p>
            <a:pPr marL="0" lvl="0" indent="0" algn="l" rtl="0">
              <a:spcBef>
                <a:spcPts val="1200"/>
              </a:spcBef>
              <a:spcAft>
                <a:spcPts val="0"/>
              </a:spcAft>
              <a:buNone/>
            </a:pPr>
            <a:r>
              <a:rPr lang="en" dirty="0"/>
              <a:t>3. The use of the information obtained from the network analysis is still undetermined. </a:t>
            </a:r>
            <a:endParaRPr dirty="0"/>
          </a:p>
          <a:p>
            <a:pPr marL="0" lvl="0" indent="0" algn="l" rtl="0">
              <a:spcBef>
                <a:spcPts val="1200"/>
              </a:spcBef>
              <a:spcAft>
                <a:spcPts val="1200"/>
              </a:spcAft>
              <a:buNone/>
            </a:pPr>
            <a:r>
              <a:rPr lang="en" dirty="0"/>
              <a:t>3. The studies are yet to be compared at scientific, regional, national and international levels of the network.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
        <p:nvSpPr>
          <p:cNvPr id="215" name="Google Shape;215;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Web Scraping: Instead of choosing an available dataset, the required data is obtained through scraping the Google Scholar website to get continuous actors in the network. It also allows the control of the number of actors in the group and size of the group. This can be done by recognizing the correct HTML tag attribute that contains the label of the author.</a:t>
            </a:r>
            <a:endParaRPr/>
          </a:p>
          <a:p>
            <a:pPr marL="457200" lvl="0" indent="-311150" algn="l" rtl="0">
              <a:spcBef>
                <a:spcPts val="0"/>
              </a:spcBef>
              <a:spcAft>
                <a:spcPts val="0"/>
              </a:spcAft>
              <a:buSzPts val="1300"/>
              <a:buAutoNum type="arabicPeriod"/>
            </a:pPr>
            <a:r>
              <a:rPr lang="en"/>
              <a:t>Creating Network and Subnetwork After data collection through web scraping:  The next step is to develop the network by finding the connections between the nodes using a network generator. Further, the data is pruned and the weak nodes are removed to generate a sub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a:p>
            <a:pPr marL="0" lvl="0" indent="0" algn="l" rtl="0">
              <a:spcBef>
                <a:spcPts val="0"/>
              </a:spcBef>
              <a:spcAft>
                <a:spcPts val="0"/>
              </a:spcAft>
              <a:buNone/>
            </a:pPr>
            <a:endParaRPr/>
          </a:p>
        </p:txBody>
      </p:sp>
      <p:sp>
        <p:nvSpPr>
          <p:cNvPr id="221" name="Google Shape;221;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3. Network Analysis:  The network analysis is performed by calculating various centrality measures that include degree centrality, betweenness centrality, closeness centrality and eigenvector centrality. PageRank is an example of eigenvector centrality. PageRank was one of the algorithms used by Google to rank its websites. PageRank calculations require a few passes called emphases. These measures are calculated for the network created for each of the node.</a:t>
            </a:r>
            <a:endParaRPr dirty="0"/>
          </a:p>
          <a:p>
            <a:pPr marL="0" lvl="0" indent="0" algn="l" rtl="0">
              <a:spcBef>
                <a:spcPts val="1200"/>
              </a:spcBef>
              <a:spcAft>
                <a:spcPts val="1200"/>
              </a:spcAft>
              <a:buNone/>
            </a:pPr>
            <a:r>
              <a:rPr lang="en" dirty="0"/>
              <a:t>4. Result Visualization :The final co-authorship network is visualized using NetworkX  module so that it becomes easy for us to observe patterns in the network.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p:nvPr/>
        </p:nvSpPr>
        <p:spPr>
          <a:xfrm>
            <a:off x="1262252" y="639825"/>
            <a:ext cx="1069254" cy="44728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168875" y="1642275"/>
            <a:ext cx="1167912" cy="57931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29"/>
          <p:cNvCxnSpPr/>
          <p:nvPr/>
        </p:nvCxnSpPr>
        <p:spPr>
          <a:xfrm rot="10800000" flipH="1">
            <a:off x="2320763" y="810846"/>
            <a:ext cx="387900" cy="69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29"/>
          <p:cNvCxnSpPr/>
          <p:nvPr/>
        </p:nvCxnSpPr>
        <p:spPr>
          <a:xfrm rot="10800000" flipH="1">
            <a:off x="2331516" y="1953926"/>
            <a:ext cx="391500" cy="9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9"/>
          <p:cNvCxnSpPr/>
          <p:nvPr/>
        </p:nvCxnSpPr>
        <p:spPr>
          <a:xfrm>
            <a:off x="2703649" y="808542"/>
            <a:ext cx="14100" cy="11445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29"/>
          <p:cNvCxnSpPr/>
          <p:nvPr/>
        </p:nvCxnSpPr>
        <p:spPr>
          <a:xfrm>
            <a:off x="2713425" y="1408500"/>
            <a:ext cx="489300" cy="600"/>
          </a:xfrm>
          <a:prstGeom prst="straightConnector1">
            <a:avLst/>
          </a:prstGeom>
          <a:noFill/>
          <a:ln w="9525" cap="flat" cmpd="sng">
            <a:solidFill>
              <a:schemeClr val="dk2"/>
            </a:solidFill>
            <a:prstDash val="solid"/>
            <a:round/>
            <a:headEnd type="none" w="med" len="med"/>
            <a:tailEnd type="triangle" w="med" len="med"/>
          </a:ln>
        </p:spPr>
      </p:cxnSp>
      <p:sp>
        <p:nvSpPr>
          <p:cNvPr id="232" name="Google Shape;232;p29"/>
          <p:cNvSpPr/>
          <p:nvPr/>
        </p:nvSpPr>
        <p:spPr>
          <a:xfrm>
            <a:off x="3190453" y="1109365"/>
            <a:ext cx="866100" cy="57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9"/>
          <p:cNvCxnSpPr>
            <a:stCxn id="232" idx="3"/>
          </p:cNvCxnSpPr>
          <p:nvPr/>
        </p:nvCxnSpPr>
        <p:spPr>
          <a:xfrm rot="10800000" flipH="1">
            <a:off x="4056553" y="1387915"/>
            <a:ext cx="608100" cy="11100"/>
          </a:xfrm>
          <a:prstGeom prst="straightConnector1">
            <a:avLst/>
          </a:prstGeom>
          <a:noFill/>
          <a:ln w="9525" cap="flat" cmpd="sng">
            <a:solidFill>
              <a:schemeClr val="dk2"/>
            </a:solidFill>
            <a:prstDash val="solid"/>
            <a:round/>
            <a:headEnd type="none" w="med" len="med"/>
            <a:tailEnd type="triangle" w="med" len="med"/>
          </a:ln>
        </p:spPr>
      </p:cxnSp>
      <p:sp>
        <p:nvSpPr>
          <p:cNvPr id="234" name="Google Shape;234;p29"/>
          <p:cNvSpPr/>
          <p:nvPr/>
        </p:nvSpPr>
        <p:spPr>
          <a:xfrm>
            <a:off x="4664741" y="1111223"/>
            <a:ext cx="866100" cy="57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9"/>
          <p:cNvCxnSpPr>
            <a:stCxn id="234" idx="2"/>
          </p:cNvCxnSpPr>
          <p:nvPr/>
        </p:nvCxnSpPr>
        <p:spPr>
          <a:xfrm flipH="1">
            <a:off x="5093891" y="1690523"/>
            <a:ext cx="3900" cy="362100"/>
          </a:xfrm>
          <a:prstGeom prst="straightConnector1">
            <a:avLst/>
          </a:prstGeom>
          <a:noFill/>
          <a:ln w="9525" cap="flat" cmpd="sng">
            <a:solidFill>
              <a:schemeClr val="dk2"/>
            </a:solidFill>
            <a:prstDash val="solid"/>
            <a:round/>
            <a:headEnd type="none" w="med" len="med"/>
            <a:tailEnd type="triangle" w="med" len="med"/>
          </a:ln>
        </p:spPr>
      </p:cxnSp>
      <p:sp>
        <p:nvSpPr>
          <p:cNvPr id="236" name="Google Shape;236;p29"/>
          <p:cNvSpPr/>
          <p:nvPr/>
        </p:nvSpPr>
        <p:spPr>
          <a:xfrm>
            <a:off x="4305171" y="2052909"/>
            <a:ext cx="1585500" cy="52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4629050" y="3028550"/>
            <a:ext cx="1330200" cy="84295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9"/>
          <p:cNvCxnSpPr/>
          <p:nvPr/>
        </p:nvCxnSpPr>
        <p:spPr>
          <a:xfrm flipH="1">
            <a:off x="5243651" y="2581165"/>
            <a:ext cx="1800" cy="44730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29"/>
          <p:cNvSpPr/>
          <p:nvPr/>
        </p:nvSpPr>
        <p:spPr>
          <a:xfrm>
            <a:off x="2930925" y="686450"/>
            <a:ext cx="5131200" cy="33219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chemeClr val="lt1"/>
              </a:highlight>
            </a:endParaRPr>
          </a:p>
        </p:txBody>
      </p:sp>
      <p:cxnSp>
        <p:nvCxnSpPr>
          <p:cNvPr id="240" name="Google Shape;240;p29"/>
          <p:cNvCxnSpPr/>
          <p:nvPr/>
        </p:nvCxnSpPr>
        <p:spPr>
          <a:xfrm rot="10800000">
            <a:off x="3915675" y="3450025"/>
            <a:ext cx="721200" cy="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9"/>
          <p:cNvCxnSpPr/>
          <p:nvPr/>
        </p:nvCxnSpPr>
        <p:spPr>
          <a:xfrm rot="10800000">
            <a:off x="3914775" y="1695325"/>
            <a:ext cx="5100" cy="1754700"/>
          </a:xfrm>
          <a:prstGeom prst="straightConnector1">
            <a:avLst/>
          </a:prstGeom>
          <a:noFill/>
          <a:ln w="9525" cap="flat" cmpd="sng">
            <a:solidFill>
              <a:schemeClr val="dk2"/>
            </a:solidFill>
            <a:prstDash val="solid"/>
            <a:round/>
            <a:headEnd type="none" w="med" len="med"/>
            <a:tailEnd type="triangle" w="med" len="med"/>
          </a:ln>
        </p:spPr>
      </p:cxnSp>
      <p:sp>
        <p:nvSpPr>
          <p:cNvPr id="242" name="Google Shape;242;p29"/>
          <p:cNvSpPr/>
          <p:nvPr/>
        </p:nvSpPr>
        <p:spPr>
          <a:xfrm>
            <a:off x="5021025" y="4484500"/>
            <a:ext cx="1167912" cy="40019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txBox="1"/>
          <p:nvPr/>
        </p:nvSpPr>
        <p:spPr>
          <a:xfrm>
            <a:off x="3340275" y="1246100"/>
            <a:ext cx="57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44" name="Google Shape;244;p29"/>
          <p:cNvSpPr/>
          <p:nvPr/>
        </p:nvSpPr>
        <p:spPr>
          <a:xfrm>
            <a:off x="555375" y="4475400"/>
            <a:ext cx="1330200" cy="4473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647949" y="4484500"/>
            <a:ext cx="1254000" cy="400200"/>
          </a:xfrm>
          <a:prstGeom prst="rect">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29"/>
          <p:cNvCxnSpPr/>
          <p:nvPr/>
        </p:nvCxnSpPr>
        <p:spPr>
          <a:xfrm flipH="1">
            <a:off x="5281650" y="3871488"/>
            <a:ext cx="14700" cy="4530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9"/>
          <p:cNvCxnSpPr/>
          <p:nvPr/>
        </p:nvCxnSpPr>
        <p:spPr>
          <a:xfrm>
            <a:off x="5281625" y="4324350"/>
            <a:ext cx="180000" cy="36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29"/>
          <p:cNvCxnSpPr/>
          <p:nvPr/>
        </p:nvCxnSpPr>
        <p:spPr>
          <a:xfrm flipH="1">
            <a:off x="5448300" y="4328775"/>
            <a:ext cx="5400" cy="155700"/>
          </a:xfrm>
          <a:prstGeom prst="straightConnector1">
            <a:avLst/>
          </a:prstGeom>
          <a:noFill/>
          <a:ln w="9525" cap="flat" cmpd="sng">
            <a:solidFill>
              <a:schemeClr val="dk2"/>
            </a:solidFill>
            <a:prstDash val="solid"/>
            <a:round/>
            <a:headEnd type="none" w="med" len="med"/>
            <a:tailEnd type="triangle" w="med" len="med"/>
          </a:ln>
        </p:spPr>
      </p:cxnSp>
      <p:cxnSp>
        <p:nvCxnSpPr>
          <p:cNvPr id="249" name="Google Shape;249;p29"/>
          <p:cNvCxnSpPr>
            <a:stCxn id="242" idx="1"/>
            <a:endCxn id="245" idx="3"/>
          </p:cNvCxnSpPr>
          <p:nvPr/>
        </p:nvCxnSpPr>
        <p:spPr>
          <a:xfrm rot="10800000">
            <a:off x="3902025" y="4684597"/>
            <a:ext cx="1119000" cy="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29"/>
          <p:cNvCxnSpPr>
            <a:stCxn id="245" idx="1"/>
            <a:endCxn id="244" idx="3"/>
          </p:cNvCxnSpPr>
          <p:nvPr/>
        </p:nvCxnSpPr>
        <p:spPr>
          <a:xfrm flipH="1">
            <a:off x="1885649" y="4684600"/>
            <a:ext cx="762300" cy="144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29"/>
          <p:cNvSpPr txBox="1">
            <a:spLocks noGrp="1"/>
          </p:cNvSpPr>
          <p:nvPr>
            <p:ph type="title"/>
          </p:nvPr>
        </p:nvSpPr>
        <p:spPr>
          <a:xfrm>
            <a:off x="446525" y="69000"/>
            <a:ext cx="8492400" cy="52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Scraping Engine and Network Analysis Architecture</a:t>
            </a:r>
            <a:endParaRPr/>
          </a:p>
        </p:txBody>
      </p:sp>
      <p:sp>
        <p:nvSpPr>
          <p:cNvPr id="252" name="Google Shape;252;p29"/>
          <p:cNvSpPr txBox="1"/>
          <p:nvPr/>
        </p:nvSpPr>
        <p:spPr>
          <a:xfrm>
            <a:off x="1265050" y="686450"/>
            <a:ext cx="125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Scholar’s URL</a:t>
            </a:r>
            <a:endParaRPr sz="1000" b="1">
              <a:solidFill>
                <a:schemeClr val="lt1"/>
              </a:solidFill>
              <a:latin typeface="Lato"/>
              <a:ea typeface="Lato"/>
              <a:cs typeface="Lato"/>
              <a:sym typeface="Lato"/>
            </a:endParaRPr>
          </a:p>
        </p:txBody>
      </p:sp>
      <p:sp>
        <p:nvSpPr>
          <p:cNvPr id="253" name="Google Shape;253;p29"/>
          <p:cNvSpPr txBox="1"/>
          <p:nvPr/>
        </p:nvSpPr>
        <p:spPr>
          <a:xfrm>
            <a:off x="1169875" y="1670325"/>
            <a:ext cx="125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Maximum</a:t>
            </a:r>
            <a:endParaRPr sz="1000" b="1">
              <a:solidFill>
                <a:schemeClr val="lt1"/>
              </a:solidFill>
              <a:latin typeface="Lato"/>
              <a:ea typeface="Lato"/>
              <a:cs typeface="Lato"/>
              <a:sym typeface="Lato"/>
            </a:endParaRPr>
          </a:p>
          <a:p>
            <a:pPr marL="0" lvl="0" indent="0" algn="l" rtl="0">
              <a:spcBef>
                <a:spcPts val="0"/>
              </a:spcBef>
              <a:spcAft>
                <a:spcPts val="0"/>
              </a:spcAft>
              <a:buNone/>
            </a:pPr>
            <a:r>
              <a:rPr lang="en" sz="1000" b="1">
                <a:solidFill>
                  <a:schemeClr val="lt1"/>
                </a:solidFill>
                <a:latin typeface="Lato"/>
                <a:ea typeface="Lato"/>
                <a:cs typeface="Lato"/>
                <a:sym typeface="Lato"/>
              </a:rPr>
              <a:t>number of nodes</a:t>
            </a:r>
            <a:endParaRPr sz="1000" b="1">
              <a:solidFill>
                <a:schemeClr val="lt1"/>
              </a:solidFill>
              <a:latin typeface="Lato"/>
              <a:ea typeface="Lato"/>
              <a:cs typeface="Lato"/>
              <a:sym typeface="Lato"/>
            </a:endParaRPr>
          </a:p>
        </p:txBody>
      </p:sp>
      <p:sp>
        <p:nvSpPr>
          <p:cNvPr id="254" name="Google Shape;254;p29"/>
          <p:cNvSpPr txBox="1"/>
          <p:nvPr/>
        </p:nvSpPr>
        <p:spPr>
          <a:xfrm>
            <a:off x="3133900" y="1154575"/>
            <a:ext cx="100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Extract  name and URL</a:t>
            </a:r>
            <a:endParaRPr sz="1000" b="1">
              <a:solidFill>
                <a:schemeClr val="lt1"/>
              </a:solidFill>
              <a:latin typeface="Lato"/>
              <a:ea typeface="Lato"/>
              <a:cs typeface="Lato"/>
              <a:sym typeface="Lato"/>
            </a:endParaRPr>
          </a:p>
        </p:txBody>
      </p:sp>
      <p:sp>
        <p:nvSpPr>
          <p:cNvPr id="255" name="Google Shape;255;p29"/>
          <p:cNvSpPr txBox="1"/>
          <p:nvPr/>
        </p:nvSpPr>
        <p:spPr>
          <a:xfrm>
            <a:off x="4664800" y="1131975"/>
            <a:ext cx="100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Store in</a:t>
            </a:r>
            <a:endParaRPr sz="1000" b="1">
              <a:solidFill>
                <a:schemeClr val="lt1"/>
              </a:solidFill>
              <a:latin typeface="Lato"/>
              <a:ea typeface="Lato"/>
              <a:cs typeface="Lato"/>
              <a:sym typeface="Lato"/>
            </a:endParaRPr>
          </a:p>
          <a:p>
            <a:pPr marL="0" lvl="0" indent="0" algn="l" rtl="0">
              <a:spcBef>
                <a:spcPts val="0"/>
              </a:spcBef>
              <a:spcAft>
                <a:spcPts val="0"/>
              </a:spcAft>
              <a:buNone/>
            </a:pPr>
            <a:r>
              <a:rPr lang="en" sz="1000" b="1">
                <a:solidFill>
                  <a:schemeClr val="lt1"/>
                </a:solidFill>
                <a:latin typeface="Lato"/>
                <a:ea typeface="Lato"/>
                <a:cs typeface="Lato"/>
                <a:sym typeface="Lato"/>
              </a:rPr>
              <a:t> a list</a:t>
            </a:r>
            <a:endParaRPr sz="1000" b="1">
              <a:solidFill>
                <a:schemeClr val="lt1"/>
              </a:solidFill>
              <a:latin typeface="Lato"/>
              <a:ea typeface="Lato"/>
              <a:cs typeface="Lato"/>
              <a:sym typeface="Lato"/>
            </a:endParaRPr>
          </a:p>
        </p:txBody>
      </p:sp>
      <p:sp>
        <p:nvSpPr>
          <p:cNvPr id="256" name="Google Shape;256;p29"/>
          <p:cNvSpPr txBox="1"/>
          <p:nvPr/>
        </p:nvSpPr>
        <p:spPr>
          <a:xfrm>
            <a:off x="4395975" y="2057900"/>
            <a:ext cx="139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Add corresponding edges in the graph</a:t>
            </a:r>
            <a:endParaRPr sz="1000" b="1">
              <a:solidFill>
                <a:schemeClr val="lt1"/>
              </a:solidFill>
              <a:latin typeface="Lato"/>
              <a:ea typeface="Lato"/>
              <a:cs typeface="Lato"/>
              <a:sym typeface="Lato"/>
            </a:endParaRPr>
          </a:p>
        </p:txBody>
      </p:sp>
      <p:sp>
        <p:nvSpPr>
          <p:cNvPr id="257" name="Google Shape;257;p29"/>
          <p:cNvSpPr txBox="1"/>
          <p:nvPr/>
        </p:nvSpPr>
        <p:spPr>
          <a:xfrm>
            <a:off x="4947450" y="3080538"/>
            <a:ext cx="1007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lt1"/>
                </a:solidFill>
                <a:latin typeface="Lato"/>
                <a:ea typeface="Lato"/>
                <a:cs typeface="Lato"/>
                <a:sym typeface="Lato"/>
              </a:rPr>
              <a:t>Maximum</a:t>
            </a:r>
            <a:endParaRPr sz="900" b="1">
              <a:solidFill>
                <a:schemeClr val="lt1"/>
              </a:solidFill>
              <a:latin typeface="Lato"/>
              <a:ea typeface="Lato"/>
              <a:cs typeface="Lato"/>
              <a:sym typeface="Lato"/>
            </a:endParaRPr>
          </a:p>
          <a:p>
            <a:pPr marL="0" lvl="0" indent="0" algn="l" rtl="0">
              <a:spcBef>
                <a:spcPts val="0"/>
              </a:spcBef>
              <a:spcAft>
                <a:spcPts val="0"/>
              </a:spcAft>
              <a:buNone/>
            </a:pPr>
            <a:r>
              <a:rPr lang="en" sz="900" b="1">
                <a:solidFill>
                  <a:schemeClr val="lt1"/>
                </a:solidFill>
                <a:latin typeface="Lato"/>
                <a:ea typeface="Lato"/>
                <a:cs typeface="Lato"/>
                <a:sym typeface="Lato"/>
              </a:rPr>
              <a:t>number of nodes </a:t>
            </a:r>
            <a:endParaRPr sz="900" b="1">
              <a:solidFill>
                <a:schemeClr val="lt1"/>
              </a:solidFill>
              <a:latin typeface="Lato"/>
              <a:ea typeface="Lato"/>
              <a:cs typeface="Lato"/>
              <a:sym typeface="Lato"/>
            </a:endParaRPr>
          </a:p>
          <a:p>
            <a:pPr marL="0" lvl="0" indent="0" algn="l" rtl="0">
              <a:spcBef>
                <a:spcPts val="0"/>
              </a:spcBef>
              <a:spcAft>
                <a:spcPts val="0"/>
              </a:spcAft>
              <a:buNone/>
            </a:pPr>
            <a:r>
              <a:rPr lang="en" sz="900" b="1">
                <a:solidFill>
                  <a:schemeClr val="lt1"/>
                </a:solidFill>
                <a:latin typeface="Lato"/>
                <a:ea typeface="Lato"/>
                <a:cs typeface="Lato"/>
                <a:sym typeface="Lato"/>
              </a:rPr>
              <a:t>exceeded ?</a:t>
            </a:r>
            <a:endParaRPr sz="900" b="1">
              <a:solidFill>
                <a:schemeClr val="lt1"/>
              </a:solidFill>
              <a:latin typeface="Lato"/>
              <a:ea typeface="Lato"/>
              <a:cs typeface="Lato"/>
              <a:sym typeface="Lato"/>
            </a:endParaRPr>
          </a:p>
        </p:txBody>
      </p:sp>
      <p:sp>
        <p:nvSpPr>
          <p:cNvPr id="258" name="Google Shape;258;p29"/>
          <p:cNvSpPr txBox="1"/>
          <p:nvPr/>
        </p:nvSpPr>
        <p:spPr>
          <a:xfrm>
            <a:off x="3959625" y="3110775"/>
            <a:ext cx="477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Lato"/>
                <a:ea typeface="Lato"/>
                <a:cs typeface="Lato"/>
                <a:sym typeface="Lato"/>
              </a:rPr>
              <a:t>No</a:t>
            </a:r>
            <a:endParaRPr sz="800" b="1">
              <a:solidFill>
                <a:schemeClr val="lt1"/>
              </a:solidFill>
              <a:latin typeface="Lato"/>
              <a:ea typeface="Lato"/>
              <a:cs typeface="Lato"/>
              <a:sym typeface="Lato"/>
            </a:endParaRPr>
          </a:p>
        </p:txBody>
      </p:sp>
      <p:sp>
        <p:nvSpPr>
          <p:cNvPr id="259" name="Google Shape;259;p29"/>
          <p:cNvSpPr txBox="1"/>
          <p:nvPr/>
        </p:nvSpPr>
        <p:spPr>
          <a:xfrm>
            <a:off x="5333675" y="4008213"/>
            <a:ext cx="477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Lato"/>
                <a:ea typeface="Lato"/>
                <a:cs typeface="Lato"/>
                <a:sym typeface="Lato"/>
              </a:rPr>
              <a:t>Yes</a:t>
            </a:r>
            <a:endParaRPr sz="800" b="1">
              <a:solidFill>
                <a:schemeClr val="lt1"/>
              </a:solidFill>
              <a:latin typeface="Lato"/>
              <a:ea typeface="Lato"/>
              <a:cs typeface="Lato"/>
              <a:sym typeface="Lato"/>
            </a:endParaRPr>
          </a:p>
        </p:txBody>
      </p:sp>
      <p:sp>
        <p:nvSpPr>
          <p:cNvPr id="260" name="Google Shape;260;p29"/>
          <p:cNvSpPr txBox="1"/>
          <p:nvPr/>
        </p:nvSpPr>
        <p:spPr>
          <a:xfrm>
            <a:off x="5086475" y="4452750"/>
            <a:ext cx="1330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Co-authorship Network</a:t>
            </a:r>
            <a:endParaRPr sz="1000" b="1">
              <a:solidFill>
                <a:schemeClr val="lt1"/>
              </a:solidFill>
              <a:latin typeface="Lato"/>
              <a:ea typeface="Lato"/>
              <a:cs typeface="Lato"/>
              <a:sym typeface="Lato"/>
            </a:endParaRPr>
          </a:p>
        </p:txBody>
      </p:sp>
      <p:sp>
        <p:nvSpPr>
          <p:cNvPr id="261" name="Google Shape;261;p29"/>
          <p:cNvSpPr txBox="1"/>
          <p:nvPr/>
        </p:nvSpPr>
        <p:spPr>
          <a:xfrm>
            <a:off x="2725113" y="4438300"/>
            <a:ext cx="123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Visualize the network</a:t>
            </a:r>
            <a:endParaRPr sz="1000" b="1">
              <a:solidFill>
                <a:schemeClr val="lt1"/>
              </a:solidFill>
              <a:latin typeface="Lato"/>
              <a:ea typeface="Lato"/>
              <a:cs typeface="Lato"/>
              <a:sym typeface="Lato"/>
            </a:endParaRPr>
          </a:p>
        </p:txBody>
      </p:sp>
      <p:sp>
        <p:nvSpPr>
          <p:cNvPr id="262" name="Google Shape;262;p29"/>
          <p:cNvSpPr txBox="1"/>
          <p:nvPr/>
        </p:nvSpPr>
        <p:spPr>
          <a:xfrm>
            <a:off x="555375" y="4468300"/>
            <a:ext cx="162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Lato"/>
                <a:ea typeface="Lato"/>
                <a:cs typeface="Lato"/>
                <a:sym typeface="Lato"/>
              </a:rPr>
              <a:t>Calculate</a:t>
            </a:r>
            <a:endParaRPr sz="1000" b="1">
              <a:solidFill>
                <a:schemeClr val="lt1"/>
              </a:solidFill>
              <a:latin typeface="Lato"/>
              <a:ea typeface="Lato"/>
              <a:cs typeface="Lato"/>
              <a:sym typeface="Lato"/>
            </a:endParaRPr>
          </a:p>
          <a:p>
            <a:pPr marL="0" lvl="0" indent="0" algn="l" rtl="0">
              <a:spcBef>
                <a:spcPts val="0"/>
              </a:spcBef>
              <a:spcAft>
                <a:spcPts val="0"/>
              </a:spcAft>
              <a:buNone/>
            </a:pPr>
            <a:r>
              <a:rPr lang="en" sz="1000" b="1">
                <a:solidFill>
                  <a:schemeClr val="lt1"/>
                </a:solidFill>
                <a:latin typeface="Lato"/>
                <a:ea typeface="Lato"/>
                <a:cs typeface="Lato"/>
                <a:sym typeface="Lato"/>
              </a:rPr>
              <a:t>Centrality measures</a:t>
            </a:r>
            <a:endParaRPr sz="1000" b="1">
              <a:solidFill>
                <a:schemeClr val="lt1"/>
              </a:solidFill>
              <a:latin typeface="Lato"/>
              <a:ea typeface="Lato"/>
              <a:cs typeface="Lato"/>
              <a:sym typeface="Lato"/>
            </a:endParaRPr>
          </a:p>
        </p:txBody>
      </p:sp>
      <p:sp>
        <p:nvSpPr>
          <p:cNvPr id="263" name="Google Shape;263;p29"/>
          <p:cNvSpPr txBox="1"/>
          <p:nvPr/>
        </p:nvSpPr>
        <p:spPr>
          <a:xfrm>
            <a:off x="5706250" y="806650"/>
            <a:ext cx="17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Lato"/>
                <a:ea typeface="Lato"/>
                <a:cs typeface="Lato"/>
                <a:sym typeface="Lato"/>
              </a:rPr>
              <a:t>Scraping Engine</a:t>
            </a:r>
            <a:endParaRPr b="1">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Centrality Measures</a:t>
            </a:r>
            <a:endParaRPr/>
          </a:p>
        </p:txBody>
      </p:sp>
      <p:sp>
        <p:nvSpPr>
          <p:cNvPr id="269" name="Google Shape;26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Degree Centrality 𝐶𝐷(𝐺) = ∑ [𝐶𝐷(𝑣 ∗) − 𝐶𝐷(𝑣𝑖)] /(|𝑉| 𝑖=1 |𝑉| 2 − 3|𝑉| + 2 )</a:t>
            </a:r>
            <a:endParaRPr/>
          </a:p>
          <a:p>
            <a:pPr marL="457200" lvl="0" indent="-311150" algn="l" rtl="0">
              <a:lnSpc>
                <a:spcPct val="200000"/>
              </a:lnSpc>
              <a:spcBef>
                <a:spcPts val="0"/>
              </a:spcBef>
              <a:spcAft>
                <a:spcPts val="0"/>
              </a:spcAft>
              <a:buSzPts val="1300"/>
              <a:buChar char="●"/>
            </a:pPr>
            <a:r>
              <a:rPr lang="en"/>
              <a:t>Closeness Centrality 𝐶(𝑢) = 1 /∑𝑦 𝑑(𝑢, 𝑦) </a:t>
            </a:r>
            <a:endParaRPr/>
          </a:p>
          <a:p>
            <a:pPr marL="457200" lvl="0" indent="-311150" algn="l" rtl="0">
              <a:lnSpc>
                <a:spcPct val="200000"/>
              </a:lnSpc>
              <a:spcBef>
                <a:spcPts val="0"/>
              </a:spcBef>
              <a:spcAft>
                <a:spcPts val="0"/>
              </a:spcAft>
              <a:buSzPts val="1300"/>
              <a:buChar char="●"/>
            </a:pPr>
            <a:r>
              <a:rPr lang="en"/>
              <a:t>Betweenness Centrality 𝐵(𝑢) = ∑ 𝜎𝑠𝑡(𝑣)/ 𝜎𝑠𝑡</a:t>
            </a:r>
            <a:endParaRPr/>
          </a:p>
          <a:p>
            <a:pPr marL="457200" lvl="0" indent="-311150" algn="l" rtl="0">
              <a:lnSpc>
                <a:spcPct val="200000"/>
              </a:lnSpc>
              <a:spcBef>
                <a:spcPts val="0"/>
              </a:spcBef>
              <a:spcAft>
                <a:spcPts val="0"/>
              </a:spcAft>
              <a:buSzPts val="1300"/>
              <a:buChar char="●"/>
            </a:pPr>
            <a:r>
              <a:rPr lang="en"/>
              <a:t>Page Rank 𝑃𝑅(𝑢) = (1 − 𝑑) + 𝑑 × ∑ 𝑃𝑅(𝑣) /𝑁(𝑣)</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1052550" y="729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p:txBody>
      </p:sp>
      <p:sp>
        <p:nvSpPr>
          <p:cNvPr id="275" name="Google Shape;275;p31"/>
          <p:cNvSpPr txBox="1">
            <a:spLocks noGrp="1"/>
          </p:cNvSpPr>
          <p:nvPr>
            <p:ph type="body" idx="1"/>
          </p:nvPr>
        </p:nvSpPr>
        <p:spPr>
          <a:xfrm>
            <a:off x="412175" y="739950"/>
            <a:ext cx="7924200" cy="4242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20" dirty="0">
                <a:highlight>
                  <a:schemeClr val="dk1"/>
                </a:highlight>
              </a:rPr>
              <a:t>The project was implemented on VS Code using Python. The details of the modules used are presented here. </a:t>
            </a:r>
            <a:endParaRPr sz="1220" dirty="0">
              <a:highlight>
                <a:schemeClr val="dk1"/>
              </a:highlight>
            </a:endParaRPr>
          </a:p>
          <a:p>
            <a:pPr marL="0" lvl="0" indent="0" algn="l" rtl="0">
              <a:lnSpc>
                <a:spcPct val="105000"/>
              </a:lnSpc>
              <a:spcBef>
                <a:spcPts val="1200"/>
              </a:spcBef>
              <a:spcAft>
                <a:spcPts val="0"/>
              </a:spcAft>
              <a:buSzPts val="440"/>
              <a:buNone/>
            </a:pPr>
            <a:r>
              <a:rPr lang="en" sz="1220" dirty="0"/>
              <a:t>• Programming Language: Python</a:t>
            </a:r>
            <a:endParaRPr sz="1220" dirty="0"/>
          </a:p>
          <a:p>
            <a:pPr marL="0" lvl="0" indent="0" algn="l" rtl="0">
              <a:lnSpc>
                <a:spcPct val="105000"/>
              </a:lnSpc>
              <a:spcBef>
                <a:spcPts val="1200"/>
              </a:spcBef>
              <a:spcAft>
                <a:spcPts val="0"/>
              </a:spcAft>
              <a:buSzPts val="440"/>
              <a:buNone/>
            </a:pPr>
            <a:r>
              <a:rPr lang="en" sz="1220" dirty="0"/>
              <a:t> • Platform: Vs code</a:t>
            </a:r>
            <a:endParaRPr sz="1220" dirty="0"/>
          </a:p>
          <a:p>
            <a:pPr marL="0" lvl="0" indent="0" algn="l" rtl="0">
              <a:lnSpc>
                <a:spcPct val="105000"/>
              </a:lnSpc>
              <a:spcBef>
                <a:spcPts val="1200"/>
              </a:spcBef>
              <a:spcAft>
                <a:spcPts val="0"/>
              </a:spcAft>
              <a:buSzPts val="440"/>
              <a:buNone/>
            </a:pPr>
            <a:r>
              <a:rPr lang="en" sz="1220" dirty="0"/>
              <a:t>• Modules used: </a:t>
            </a:r>
            <a:endParaRPr sz="1220" dirty="0"/>
          </a:p>
          <a:p>
            <a:pPr marL="0" lvl="0" indent="457200" algn="l" rtl="0">
              <a:lnSpc>
                <a:spcPct val="105000"/>
              </a:lnSpc>
              <a:spcBef>
                <a:spcPts val="1200"/>
              </a:spcBef>
              <a:spcAft>
                <a:spcPts val="0"/>
              </a:spcAft>
              <a:buSzPts val="440"/>
              <a:buNone/>
            </a:pPr>
            <a:r>
              <a:rPr lang="en" sz="1220" dirty="0"/>
              <a:t>o matplotlib </a:t>
            </a:r>
            <a:endParaRPr sz="1220" dirty="0"/>
          </a:p>
          <a:p>
            <a:pPr marL="0" lvl="0" indent="457200" algn="l" rtl="0">
              <a:lnSpc>
                <a:spcPct val="105000"/>
              </a:lnSpc>
              <a:spcBef>
                <a:spcPts val="1200"/>
              </a:spcBef>
              <a:spcAft>
                <a:spcPts val="0"/>
              </a:spcAft>
              <a:buSzPts val="440"/>
              <a:buNone/>
            </a:pPr>
            <a:r>
              <a:rPr lang="en" sz="1220" dirty="0"/>
              <a:t>o networkx </a:t>
            </a:r>
            <a:endParaRPr sz="1220" dirty="0"/>
          </a:p>
          <a:p>
            <a:pPr marL="0" lvl="0" indent="457200" algn="l" rtl="0">
              <a:lnSpc>
                <a:spcPct val="105000"/>
              </a:lnSpc>
              <a:spcBef>
                <a:spcPts val="1200"/>
              </a:spcBef>
              <a:spcAft>
                <a:spcPts val="0"/>
              </a:spcAft>
              <a:buSzPts val="440"/>
              <a:buNone/>
            </a:pPr>
            <a:r>
              <a:rPr lang="en" sz="1220" dirty="0"/>
              <a:t>o pandas </a:t>
            </a:r>
            <a:endParaRPr sz="1220" dirty="0"/>
          </a:p>
          <a:p>
            <a:pPr marL="0" lvl="0" indent="457200" algn="l" rtl="0">
              <a:lnSpc>
                <a:spcPct val="105000"/>
              </a:lnSpc>
              <a:spcBef>
                <a:spcPts val="1200"/>
              </a:spcBef>
              <a:spcAft>
                <a:spcPts val="0"/>
              </a:spcAft>
              <a:buSzPts val="440"/>
              <a:buNone/>
            </a:pPr>
            <a:r>
              <a:rPr lang="en" sz="1220" dirty="0"/>
              <a:t>o requests</a:t>
            </a:r>
            <a:endParaRPr sz="1220" dirty="0"/>
          </a:p>
          <a:p>
            <a:pPr marL="0" lvl="0" indent="457200" algn="l" rtl="0">
              <a:lnSpc>
                <a:spcPct val="105000"/>
              </a:lnSpc>
              <a:spcBef>
                <a:spcPts val="1200"/>
              </a:spcBef>
              <a:spcAft>
                <a:spcPts val="0"/>
              </a:spcAft>
              <a:buSzPts val="440"/>
              <a:buNone/>
            </a:pPr>
            <a:r>
              <a:rPr lang="en" sz="1220" dirty="0"/>
              <a:t>o BeautifulSoup</a:t>
            </a:r>
            <a:endParaRPr sz="1220" dirty="0"/>
          </a:p>
          <a:p>
            <a:pPr marL="0" lvl="0" indent="0" algn="l" rtl="0">
              <a:lnSpc>
                <a:spcPct val="105000"/>
              </a:lnSpc>
              <a:spcBef>
                <a:spcPts val="1200"/>
              </a:spcBef>
              <a:spcAft>
                <a:spcPts val="0"/>
              </a:spcAft>
              <a:buSzPts val="440"/>
              <a:buNone/>
            </a:pPr>
            <a:r>
              <a:rPr lang="en" sz="1220" dirty="0"/>
              <a:t>                       o seaborn</a:t>
            </a:r>
            <a:endParaRPr sz="1220" dirty="0"/>
          </a:p>
          <a:p>
            <a:pPr marL="0" lvl="0" indent="0" algn="l" rtl="0">
              <a:lnSpc>
                <a:spcPct val="105000"/>
              </a:lnSpc>
              <a:spcBef>
                <a:spcPts val="1200"/>
              </a:spcBef>
              <a:spcAft>
                <a:spcPts val="0"/>
              </a:spcAft>
              <a:buSzPts val="440"/>
              <a:buNone/>
            </a:pPr>
            <a:r>
              <a:rPr lang="en" sz="1220" dirty="0"/>
              <a:t> 	o defaultdict </a:t>
            </a:r>
            <a:endParaRPr sz="1220" dirty="0"/>
          </a:p>
          <a:p>
            <a:pPr marL="0" lvl="0" indent="457200" algn="l" rtl="0">
              <a:lnSpc>
                <a:spcPct val="105000"/>
              </a:lnSpc>
              <a:spcBef>
                <a:spcPts val="1200"/>
              </a:spcBef>
              <a:spcAft>
                <a:spcPts val="1200"/>
              </a:spcAft>
              <a:buSzPts val="440"/>
              <a:buNone/>
            </a:pPr>
            <a:r>
              <a:rPr lang="en" sz="1220" dirty="0"/>
              <a:t>o urllib3</a:t>
            </a:r>
            <a:endParaRPr sz="12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75050" y="97800"/>
            <a:ext cx="7038900" cy="44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307700" y="587825"/>
            <a:ext cx="7038900" cy="29112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SzPts val="852"/>
              <a:buNone/>
            </a:pPr>
            <a:r>
              <a:rPr lang="en" sz="1121">
                <a:latin typeface="Arial"/>
                <a:ea typeface="Arial"/>
                <a:cs typeface="Arial"/>
                <a:sym typeface="Arial"/>
              </a:rPr>
              <a:t>Scientific collaboration is one of the main reasons for the advancement of human beings in various frontiers of knowledge. When researchers work together, they create a network among themselves called co-authorship network. Thus, a co-authorship network is a network with researchers as nodes and the links tying them together is the co-authorship. Two researchers are connected if they have worked on same research paper. It is one of the most used methods to study scientific collaboration since the publication of scientific paper is very well documented through the history. Another method to study scientific collaboration is citation network where the nodes are the scientific papers and they are linked if one paper has cited the other one.</a:t>
            </a:r>
            <a:endParaRPr sz="1121">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 It is important to study these co-authorship networks for multiple reasons. It is extremely useful to determine the influence of a particular individual on a field of study. Many scenarios can arise; an organization might want to know which research candidate performs better in a particular field, a staff enrollment panel may want to rank the competitors based on their past records of teamwork and collaboration, a student might want to choose the best advisor and so on. These cases require proper metrics, other than citation metrics like h[1]index, g-index, number of citations, which can be evaluated using co-authorship network analysis. </a:t>
            </a:r>
            <a:endParaRPr sz="1121">
              <a:latin typeface="Arial"/>
              <a:ea typeface="Arial"/>
              <a:cs typeface="Arial"/>
              <a:sym typeface="Arial"/>
            </a:endParaRPr>
          </a:p>
          <a:p>
            <a:pPr marL="0" lvl="0" indent="0" algn="l" rtl="0">
              <a:lnSpc>
                <a:spcPct val="105000"/>
              </a:lnSpc>
              <a:spcBef>
                <a:spcPts val="1200"/>
              </a:spcBef>
              <a:spcAft>
                <a:spcPts val="0"/>
              </a:spcAft>
              <a:buSzPts val="852"/>
              <a:buNone/>
            </a:pPr>
            <a:r>
              <a:rPr lang="en" sz="1185">
                <a:latin typeface="Arial"/>
                <a:ea typeface="Arial"/>
                <a:cs typeface="Arial"/>
                <a:sym typeface="Arial"/>
              </a:rPr>
              <a:t>To analyze co-authorship network in this project, Google Scholar is used in this project. Google Scholar is a web search engine that indexes the full text or metadata of scholarly literature. Authors publish their academic papers along with their co-authors on Google Scholar, which allows the extraction of a co-authorship network. The detail of an author is stored as their Google Scholar author profile. Using web scraping, the co-authors of a particular author can be extracted, and a network can be built, which can then be used to perform various Social Network Analysis (SNA) techniques.</a:t>
            </a:r>
            <a:endParaRPr sz="1185">
              <a:latin typeface="Arial"/>
              <a:ea typeface="Arial"/>
              <a:cs typeface="Arial"/>
              <a:sym typeface="Arial"/>
            </a:endParaRPr>
          </a:p>
          <a:p>
            <a:pPr marL="0" lvl="0" indent="0" algn="l" rtl="0">
              <a:lnSpc>
                <a:spcPct val="105000"/>
              </a:lnSpc>
              <a:spcBef>
                <a:spcPts val="1200"/>
              </a:spcBef>
              <a:spcAft>
                <a:spcPts val="1200"/>
              </a:spcAft>
              <a:buSzPts val="852"/>
              <a:buNone/>
            </a:pPr>
            <a:endParaRPr sz="1007"/>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a:p>
            <a:pPr marL="0" lvl="0" indent="0" algn="l" rtl="0">
              <a:spcBef>
                <a:spcPts val="0"/>
              </a:spcBef>
              <a:spcAft>
                <a:spcPts val="0"/>
              </a:spcAft>
              <a:buNone/>
            </a:pPr>
            <a:endParaRPr/>
          </a:p>
        </p:txBody>
      </p:sp>
      <p:sp>
        <p:nvSpPr>
          <p:cNvPr id="281" name="Google Shape;281;p32"/>
          <p:cNvSpPr txBox="1">
            <a:spLocks noGrp="1"/>
          </p:cNvSpPr>
          <p:nvPr>
            <p:ph type="body" idx="1"/>
          </p:nvPr>
        </p:nvSpPr>
        <p:spPr>
          <a:xfrm>
            <a:off x="1297500" y="1412325"/>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The main libraries used in the project are </a:t>
            </a:r>
            <a:endParaRPr dirty="0"/>
          </a:p>
          <a:p>
            <a:pPr marL="457200" lvl="0" indent="-311150" algn="l" rtl="0">
              <a:spcBef>
                <a:spcPts val="1200"/>
              </a:spcBef>
              <a:spcAft>
                <a:spcPts val="0"/>
              </a:spcAft>
              <a:buSzPts val="1300"/>
              <a:buChar char="●"/>
            </a:pPr>
            <a:r>
              <a:rPr lang="en" dirty="0"/>
              <a:t>NetworkX is a python library used to create, analyze and manipulate networks. It is used to make networks in various formats and visualize them. It also has built-in methods to perform various calculations on a network.</a:t>
            </a:r>
            <a:endParaRPr dirty="0"/>
          </a:p>
          <a:p>
            <a:pPr marL="457200" lvl="0" indent="-311150" algn="l" rtl="0">
              <a:spcBef>
                <a:spcPts val="0"/>
              </a:spcBef>
              <a:spcAft>
                <a:spcPts val="0"/>
              </a:spcAft>
              <a:buSzPts val="1300"/>
              <a:buChar char="●"/>
            </a:pPr>
            <a:r>
              <a:rPr lang="en" dirty="0"/>
              <a:t> matplotlib is a python library to create various types of visualizations such as graphs and plots. </a:t>
            </a:r>
            <a:endParaRPr dirty="0"/>
          </a:p>
          <a:p>
            <a:pPr marL="457200" lvl="0" indent="-311150" algn="l" rtl="0">
              <a:spcBef>
                <a:spcPts val="0"/>
              </a:spcBef>
              <a:spcAft>
                <a:spcPts val="0"/>
              </a:spcAft>
              <a:buSzPts val="1300"/>
              <a:buChar char="●"/>
            </a:pPr>
            <a:r>
              <a:rPr lang="en" dirty="0"/>
              <a:t>seaborn is another python library to visualize data using various plots. It is based on matplotlib and contains many additional attractive formats. </a:t>
            </a:r>
            <a:endParaRPr dirty="0"/>
          </a:p>
          <a:p>
            <a:pPr marL="457200" lvl="0" indent="-311150" algn="l" rtl="0">
              <a:spcBef>
                <a:spcPts val="0"/>
              </a:spcBef>
              <a:spcAft>
                <a:spcPts val="0"/>
              </a:spcAft>
              <a:buSzPts val="1300"/>
              <a:buChar char="●"/>
            </a:pPr>
            <a:r>
              <a:rPr lang="en" dirty="0"/>
              <a:t>Beautiful Soup is used to parse the data out of HTML and XML files. It can be used to search the contents of tags in the files with ease. </a:t>
            </a:r>
            <a:endParaRPr dirty="0"/>
          </a:p>
          <a:p>
            <a:pPr marL="0" lvl="0" indent="0" algn="l" rtl="0">
              <a:spcBef>
                <a:spcPts val="1200"/>
              </a:spcBef>
              <a:spcAft>
                <a:spcPts val="1200"/>
              </a:spcAft>
              <a:buNone/>
            </a:pPr>
            <a:r>
              <a:rPr lang="en" dirty="0"/>
              <a:t>The variable scholar is assigned the url of the author and the number of nodes to be considered was set to 100</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C59E-9DCF-241E-9521-23551D475B20}"/>
              </a:ext>
            </a:extLst>
          </p:cNvPr>
          <p:cNvSpPr>
            <a:spLocks noGrp="1"/>
          </p:cNvSpPr>
          <p:nvPr>
            <p:ph type="title"/>
          </p:nvPr>
        </p:nvSpPr>
        <p:spPr/>
        <p:txBody>
          <a:bodyPr>
            <a:normAutofit fontScale="90000"/>
          </a:bodyPr>
          <a:lstStyle/>
          <a:p>
            <a:r>
              <a:rPr lang="en-US" sz="1800" dirty="0">
                <a:effectLst/>
                <a:latin typeface="Times New Roman" panose="02020603050405020304" pitchFamily="18" charset="0"/>
                <a:ea typeface="Times New Roman" panose="02020603050405020304" pitchFamily="18" charset="0"/>
              </a:rPr>
              <a:t>Web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Scrapper:</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author is situated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div tag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 “</a:t>
            </a:r>
            <a:r>
              <a:rPr lang="en-US" sz="1800" dirty="0" err="1">
                <a:effectLst/>
                <a:latin typeface="Times New Roman" panose="02020603050405020304" pitchFamily="18" charset="0"/>
                <a:ea typeface="Times New Roman" panose="02020603050405020304" pitchFamily="18" charset="0"/>
              </a:rPr>
              <a:t>gsc_prf_in</a:t>
            </a: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0A32D3BE-0948-F60A-8708-B5F881FA855C}"/>
              </a:ext>
            </a:extLst>
          </p:cNvPr>
          <p:cNvSpPr>
            <a:spLocks noGrp="1"/>
          </p:cNvSpPr>
          <p:nvPr>
            <p:ph type="body" idx="1"/>
          </p:nvPr>
        </p:nvSpPr>
        <p:spPr/>
        <p:txBody>
          <a:bodyPr/>
          <a:lstStyle/>
          <a:p>
            <a:pPr marL="146050" indent="0">
              <a:buNone/>
            </a:pPr>
            <a:endParaRPr lang="en-US" dirty="0"/>
          </a:p>
        </p:txBody>
      </p:sp>
      <p:pic>
        <p:nvPicPr>
          <p:cNvPr id="4" name="Picture 3">
            <a:extLst>
              <a:ext uri="{FF2B5EF4-FFF2-40B4-BE49-F238E27FC236}">
                <a16:creationId xmlns:a16="http://schemas.microsoft.com/office/drawing/2014/main" id="{3AB5706C-87F4-3B03-0C93-5EEC3FAD53C7}"/>
              </a:ext>
            </a:extLst>
          </p:cNvPr>
          <p:cNvPicPr>
            <a:picLocks noChangeAspect="1"/>
          </p:cNvPicPr>
          <p:nvPr/>
        </p:nvPicPr>
        <p:blipFill>
          <a:blip r:embed="rId2"/>
          <a:stretch>
            <a:fillRect/>
          </a:stretch>
        </p:blipFill>
        <p:spPr>
          <a:xfrm>
            <a:off x="1635125" y="2193925"/>
            <a:ext cx="5873750" cy="755650"/>
          </a:xfrm>
          <a:prstGeom prst="rect">
            <a:avLst/>
          </a:prstGeom>
        </p:spPr>
      </p:pic>
    </p:spTree>
    <p:extLst>
      <p:ext uri="{BB962C8B-B14F-4D97-AF65-F5344CB8AC3E}">
        <p14:creationId xmlns:p14="http://schemas.microsoft.com/office/powerpoint/2010/main" val="174468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01B3-1FC6-AB2A-B001-2DBFFD698D95}"/>
              </a:ext>
            </a:extLst>
          </p:cNvPr>
          <p:cNvSpPr>
            <a:spLocks noGrp="1"/>
          </p:cNvSpPr>
          <p:nvPr>
            <p:ph type="title"/>
          </p:nvPr>
        </p:nvSpPr>
        <p:spPr/>
        <p:txBody>
          <a:bodyPr>
            <a:normAutofit fontScale="90000"/>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 of the coauthors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stored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anchor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&lt;a&gt; with</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tabindex</a:t>
            </a:r>
            <a:r>
              <a:rPr lang="en-US" sz="1800" dirty="0">
                <a:effectLst/>
                <a:latin typeface="Times New Roman" panose="02020603050405020304" pitchFamily="18" charset="0"/>
                <a:ea typeface="Times New Roman" panose="02020603050405020304" pitchFamily="18" charset="0"/>
              </a:rPr>
              <a:t> 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3" name="Text Placeholder 2">
            <a:extLst>
              <a:ext uri="{FF2B5EF4-FFF2-40B4-BE49-F238E27FC236}">
                <a16:creationId xmlns:a16="http://schemas.microsoft.com/office/drawing/2014/main" id="{94D0C6A1-E1B8-EDEA-550C-016203AD582A}"/>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CF48E710-A319-3660-0588-7E74C3CE5152}"/>
              </a:ext>
            </a:extLst>
          </p:cNvPr>
          <p:cNvPicPr>
            <a:picLocks noChangeAspect="1"/>
          </p:cNvPicPr>
          <p:nvPr/>
        </p:nvPicPr>
        <p:blipFill>
          <a:blip r:embed="rId2"/>
          <a:stretch>
            <a:fillRect/>
          </a:stretch>
        </p:blipFill>
        <p:spPr>
          <a:xfrm>
            <a:off x="1880075" y="1687110"/>
            <a:ext cx="5873750" cy="2672080"/>
          </a:xfrm>
          <a:prstGeom prst="rect">
            <a:avLst/>
          </a:prstGeom>
        </p:spPr>
      </p:pic>
    </p:spTree>
    <p:extLst>
      <p:ext uri="{BB962C8B-B14F-4D97-AF65-F5344CB8AC3E}">
        <p14:creationId xmlns:p14="http://schemas.microsoft.com/office/powerpoint/2010/main" val="12104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655850" y="166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RESULTS AND DISCUSSION</a:t>
            </a:r>
            <a:endParaRPr sz="1600"/>
          </a:p>
        </p:txBody>
      </p:sp>
      <p:sp>
        <p:nvSpPr>
          <p:cNvPr id="287" name="Google Shape;287;p33"/>
          <p:cNvSpPr txBox="1">
            <a:spLocks noGrp="1"/>
          </p:cNvSpPr>
          <p:nvPr>
            <p:ph type="body" idx="1"/>
          </p:nvPr>
        </p:nvSpPr>
        <p:spPr>
          <a:xfrm>
            <a:off x="1152600" y="656825"/>
            <a:ext cx="7038900" cy="516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125" dirty="0"/>
              <a:t>Upon running the code, the network of 204 nodes was made with 100 nodes considered for the analysis. The network is visualized and presented in the figure below.</a:t>
            </a:r>
            <a:endParaRPr sz="1125" dirty="0"/>
          </a:p>
          <a:p>
            <a:pPr marL="0" lvl="0" indent="0" algn="l" rtl="0">
              <a:lnSpc>
                <a:spcPct val="95000"/>
              </a:lnSpc>
              <a:spcBef>
                <a:spcPts val="1200"/>
              </a:spcBef>
              <a:spcAft>
                <a:spcPts val="1200"/>
              </a:spcAft>
              <a:buSzPts val="275"/>
              <a:buNone/>
            </a:pPr>
            <a:endParaRPr sz="1125" dirty="0"/>
          </a:p>
        </p:txBody>
      </p:sp>
      <p:pic>
        <p:nvPicPr>
          <p:cNvPr id="5" name="Picture 4">
            <a:extLst>
              <a:ext uri="{FF2B5EF4-FFF2-40B4-BE49-F238E27FC236}">
                <a16:creationId xmlns:a16="http://schemas.microsoft.com/office/drawing/2014/main" id="{476993C5-EB5B-D2EC-6F10-377445C535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6925" y="1198676"/>
            <a:ext cx="3914775" cy="3778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821450" y="62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RESULTS AND DISCUSSION</a:t>
            </a:r>
            <a:endParaRPr/>
          </a:p>
        </p:txBody>
      </p:sp>
      <p:sp>
        <p:nvSpPr>
          <p:cNvPr id="294" name="Google Shape;294;p34"/>
          <p:cNvSpPr txBox="1">
            <a:spLocks noGrp="1"/>
          </p:cNvSpPr>
          <p:nvPr>
            <p:ph type="body" idx="1"/>
          </p:nvPr>
        </p:nvSpPr>
        <p:spPr>
          <a:xfrm>
            <a:off x="1162975" y="6050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degree distribution is presented in a histogram. Most of the modes have a degree of 1.The important subnetwork is also created by finding the nodes which are more prominent in the network. The resting subnetwork is also visualized .</a:t>
            </a:r>
            <a:endParaRPr dirty="0"/>
          </a:p>
          <a:p>
            <a:pPr marL="0" lvl="0" indent="0" algn="l" rtl="0">
              <a:spcBef>
                <a:spcPts val="1200"/>
              </a:spcBef>
              <a:spcAft>
                <a:spcPts val="12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a:off x="1162925" y="269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RESULTS AND DISCUSSION</a:t>
            </a:r>
            <a:endParaRPr/>
          </a:p>
        </p:txBody>
      </p:sp>
      <p:sp>
        <p:nvSpPr>
          <p:cNvPr id="301" name="Google Shape;301;p35"/>
          <p:cNvSpPr txBox="1">
            <a:spLocks noGrp="1"/>
          </p:cNvSpPr>
          <p:nvPr>
            <p:ph type="body" idx="1"/>
          </p:nvPr>
        </p:nvSpPr>
        <p:spPr>
          <a:xfrm>
            <a:off x="1411350" y="12260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Similarly, histograms were made for the degree centrality, closeness centrality and betweenness centrality. </a:t>
            </a:r>
            <a:endParaRPr dirty="0"/>
          </a:p>
          <a:p>
            <a:pPr marL="0" lvl="0" indent="0" algn="l" rtl="0">
              <a:spcBef>
                <a:spcPts val="1200"/>
              </a:spcBef>
              <a:spcAft>
                <a:spcPts val="0"/>
              </a:spcAft>
              <a:buNone/>
            </a:pPr>
            <a:r>
              <a:rPr lang="en" dirty="0"/>
              <a:t>The average values of the centrality measures are given here. </a:t>
            </a:r>
            <a:endParaRPr dirty="0"/>
          </a:p>
          <a:p>
            <a:pPr marL="0" lvl="0" indent="0" algn="l" rtl="0">
              <a:spcBef>
                <a:spcPts val="1200"/>
              </a:spcBef>
              <a:spcAft>
                <a:spcPts val="1200"/>
              </a:spcAft>
              <a:buNone/>
            </a:pPr>
            <a:r>
              <a:rPr lang="en-US" dirty="0"/>
              <a:t>Average Degree Centrality: 0.0155887230514095</a:t>
            </a:r>
          </a:p>
          <a:p>
            <a:pPr marL="0" lvl="0" indent="0" algn="l" rtl="0">
              <a:spcBef>
                <a:spcPts val="1200"/>
              </a:spcBef>
              <a:spcAft>
                <a:spcPts val="1200"/>
              </a:spcAft>
              <a:buNone/>
            </a:pPr>
            <a:r>
              <a:rPr lang="en-US" dirty="0"/>
              <a:t>Average Closeness: 0.017139364890078987</a:t>
            </a:r>
          </a:p>
          <a:p>
            <a:pPr marL="0" lvl="0" indent="0" algn="l" rtl="0">
              <a:spcBef>
                <a:spcPts val="1200"/>
              </a:spcBef>
              <a:spcAft>
                <a:spcPts val="1200"/>
              </a:spcAft>
              <a:buNone/>
            </a:pPr>
            <a:r>
              <a:rPr lang="en-US" dirty="0"/>
              <a:t>Average Betweenness:  0.0003893099607345318</a:t>
            </a:r>
          </a:p>
          <a:p>
            <a:pPr marL="0" lvl="0" indent="0" algn="l" rtl="0">
              <a:spcBef>
                <a:spcPts val="1200"/>
              </a:spcBef>
              <a:spcAft>
                <a:spcPts val="1200"/>
              </a:spcAft>
              <a:buNone/>
            </a:pPr>
            <a:endParaRPr lang="en-US" dirty="0"/>
          </a:p>
          <a:p>
            <a:pPr marL="0" lvl="0" indent="0" algn="l" rtl="0">
              <a:spcBef>
                <a:spcPts val="1200"/>
              </a:spcBef>
              <a:spcAft>
                <a:spcPts val="1200"/>
              </a:spcAft>
              <a:buNone/>
            </a:pPr>
            <a:endParaRPr lang="en-US" dirty="0"/>
          </a:p>
          <a:p>
            <a:pPr marL="0" lvl="0" indent="0" algn="l" rtl="0">
              <a:spcBef>
                <a:spcPts val="1200"/>
              </a:spcBef>
              <a:spcAft>
                <a:spcPts val="1200"/>
              </a:spcAf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2" name="image7.png">
            <a:extLst>
              <a:ext uri="{FF2B5EF4-FFF2-40B4-BE49-F238E27FC236}">
                <a16:creationId xmlns:a16="http://schemas.microsoft.com/office/drawing/2014/main" id="{CAAB665A-5005-CF0B-F3C1-556012941246}"/>
              </a:ext>
            </a:extLst>
          </p:cNvPr>
          <p:cNvPicPr>
            <a:picLocks noChangeAspect="1"/>
          </p:cNvPicPr>
          <p:nvPr/>
        </p:nvPicPr>
        <p:blipFill>
          <a:blip r:embed="rId3" cstate="print"/>
          <a:stretch>
            <a:fillRect/>
          </a:stretch>
        </p:blipFill>
        <p:spPr>
          <a:xfrm>
            <a:off x="1570037" y="727075"/>
            <a:ext cx="5394325" cy="3486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2" name="image8.png">
            <a:extLst>
              <a:ext uri="{FF2B5EF4-FFF2-40B4-BE49-F238E27FC236}">
                <a16:creationId xmlns:a16="http://schemas.microsoft.com/office/drawing/2014/main" id="{364E886D-BE9B-C325-C5BB-B472E008F479}"/>
              </a:ext>
            </a:extLst>
          </p:cNvPr>
          <p:cNvPicPr>
            <a:picLocks noChangeAspect="1"/>
          </p:cNvPicPr>
          <p:nvPr/>
        </p:nvPicPr>
        <p:blipFill>
          <a:blip r:embed="rId3" cstate="print"/>
          <a:stretch>
            <a:fillRect/>
          </a:stretch>
        </p:blipFill>
        <p:spPr>
          <a:xfrm>
            <a:off x="2237422" y="565785"/>
            <a:ext cx="4669155" cy="40119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2" name="image9.png">
            <a:extLst>
              <a:ext uri="{FF2B5EF4-FFF2-40B4-BE49-F238E27FC236}">
                <a16:creationId xmlns:a16="http://schemas.microsoft.com/office/drawing/2014/main" id="{AC61198E-10C0-8165-371B-9C17DC1E799A}"/>
              </a:ext>
            </a:extLst>
          </p:cNvPr>
          <p:cNvPicPr>
            <a:picLocks noChangeAspect="1"/>
          </p:cNvPicPr>
          <p:nvPr/>
        </p:nvPicPr>
        <p:blipFill>
          <a:blip r:embed="rId3" cstate="print"/>
          <a:stretch>
            <a:fillRect/>
          </a:stretch>
        </p:blipFill>
        <p:spPr>
          <a:xfrm>
            <a:off x="2121535" y="464502"/>
            <a:ext cx="4900930" cy="42144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2" name="image10.png">
            <a:extLst>
              <a:ext uri="{FF2B5EF4-FFF2-40B4-BE49-F238E27FC236}">
                <a16:creationId xmlns:a16="http://schemas.microsoft.com/office/drawing/2014/main" id="{8A322857-241B-A8D8-2C86-9D3FB91E5F42}"/>
              </a:ext>
            </a:extLst>
          </p:cNvPr>
          <p:cNvPicPr>
            <a:picLocks noChangeAspect="1"/>
          </p:cNvPicPr>
          <p:nvPr/>
        </p:nvPicPr>
        <p:blipFill>
          <a:blip r:embed="rId3" cstate="print"/>
          <a:stretch>
            <a:fillRect/>
          </a:stretch>
        </p:blipFill>
        <p:spPr>
          <a:xfrm>
            <a:off x="2040890" y="397193"/>
            <a:ext cx="5062220" cy="4349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469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used</a:t>
            </a:r>
            <a:endParaRPr/>
          </a:p>
        </p:txBody>
      </p:sp>
      <p:sp>
        <p:nvSpPr>
          <p:cNvPr id="147" name="Google Shape;147;p15"/>
          <p:cNvSpPr txBox="1">
            <a:spLocks noGrp="1"/>
          </p:cNvSpPr>
          <p:nvPr>
            <p:ph type="body" idx="1"/>
          </p:nvPr>
        </p:nvSpPr>
        <p:spPr>
          <a:xfrm>
            <a:off x="1142275" y="155720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To analyze co-authorship network in this project, Google Scholar is used in this project. Google Scholar is a web search engine that indexes the full text or metadata of scholarly literature</a:t>
            </a:r>
          </a:p>
          <a:p>
            <a:pPr marL="0" lvl="0" indent="0" algn="l" rtl="0">
              <a:spcBef>
                <a:spcPts val="0"/>
              </a:spcBef>
              <a:spcAft>
                <a:spcPts val="1200"/>
              </a:spcAft>
              <a:buNone/>
            </a:pPr>
            <a:r>
              <a:rPr lang="en-US" dirty="0"/>
              <a:t>Instead of choosing an available dataset, the required data is obtained through scraping the Google Scholar website to get continuous actors in the network.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27" name="Google Shape;327;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From this project, the network of co-authors was constructed and analyzed. The values of degree centrality, closeness centrality, betweenness centrality and pagerank was calculated for each of the nodes and a subnetwork of the most important actors was constructed. From this study, the uses of co-authorship network can be realized and the information obtained can be employed in various fields. </a:t>
            </a:r>
            <a:endParaRPr/>
          </a:p>
          <a:p>
            <a:pPr marL="0" lvl="0" indent="0" algn="l" rtl="0">
              <a:spcBef>
                <a:spcPts val="1200"/>
              </a:spcBef>
              <a:spcAft>
                <a:spcPts val="1200"/>
              </a:spcAft>
              <a:buNone/>
            </a:pPr>
            <a:r>
              <a:rPr lang="en"/>
              <a:t>The system made in this project can be improved in many ways. The current implementation only records the top twenty co-authors of a person. To get the list of all co-authors, other methods have to be devised or another scrapper must be used. The number of nodes can be increased to make the network bigger and analyze the communities that are formed in the network. The evolution of network over time is also not considered in this project and can be an interesting addition to this project, providing useful insights in the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Survey</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 A.L Barabási, H Jeong, Z Néda, E Ravasz, A Schubert, T Vicsek, Evolution of the social network of scientific collaborations, in Physica A: Statistical Mechanics and its Applications, Volume 311, Issues 3–4, 2002, Pages 590-614, ISSN 0378-4371, </a:t>
            </a:r>
            <a:endParaRPr/>
          </a:p>
          <a:p>
            <a:pPr marL="0" lvl="0" indent="0" algn="l" rtl="0">
              <a:spcBef>
                <a:spcPts val="1200"/>
              </a:spcBef>
              <a:spcAft>
                <a:spcPts val="0"/>
              </a:spcAft>
              <a:buNone/>
            </a:pPr>
            <a:r>
              <a:rPr lang="en"/>
              <a:t>https://doi.org/10.1016/S0378-4371(02)00736-7. </a:t>
            </a:r>
            <a:endParaRPr/>
          </a:p>
          <a:p>
            <a:pPr marL="0" lvl="0" indent="0" algn="l" rtl="0">
              <a:spcBef>
                <a:spcPts val="1200"/>
              </a:spcBef>
              <a:spcAft>
                <a:spcPts val="1200"/>
              </a:spcAft>
              <a:buNone/>
            </a:pPr>
            <a:r>
              <a:rPr lang="en"/>
              <a:t>This paper studies the collaboration network among scientists who published journals in mathematics and neuroscience over a period of eight years from 1991 to 1998 using two major approaches. First, it uses direct measurements to discover the method by which collaboration network evolves over time. Second, a model based on the parameters found through direct measurements is constructed that provides the predictions required to explain many results. The centrality used by them were only betweenness and closeness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[2] Yang Chen, Cong Ding, Jiyao Hu, Ruichuan Chen, Pan Hui, and Xiaoming Fu. 2017. Building and Analyzing a Global Co-Authorship Network Using Google Scholar Data. In Proceedings of the 26th International Conference on World Wide Web Companion (WWW '17 Companion). International World Wide Web Conferences Steering Committee, Republic and Canton of Geneva, CHE, 1219–1224. DOI: </a:t>
            </a:r>
            <a:endParaRPr/>
          </a:p>
          <a:p>
            <a:pPr marL="0" lvl="0" indent="0" algn="l" rtl="0">
              <a:spcBef>
                <a:spcPts val="1200"/>
              </a:spcBef>
              <a:spcAft>
                <a:spcPts val="0"/>
              </a:spcAft>
              <a:buNone/>
            </a:pPr>
            <a:r>
              <a:rPr lang="en"/>
              <a:t>https://doi.org/10.1145/3041021.3053056 </a:t>
            </a:r>
            <a:endParaRPr/>
          </a:p>
          <a:p>
            <a:pPr marL="0" lvl="0" indent="0" algn="l" rtl="0">
              <a:spcBef>
                <a:spcPts val="1200"/>
              </a:spcBef>
              <a:spcAft>
                <a:spcPts val="1200"/>
              </a:spcAft>
              <a:buNone/>
            </a:pPr>
            <a:r>
              <a:rPr lang="en"/>
              <a:t>In this paper, the authors have used Google Scholar as a platform to collect data of authors and built a global co-authorship network of about 402.39K authors. They applied various metrics of social network analysis such as degree, clustering coefficient and PageRank to study the co-authorship network. By building this global network, they were able to find many unique features of the network. They also found that there is a good correlation between position in the network and h-index.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[3] M. Fujita, H. Inoue and T. Terano, "Searching Promising Researchers through Network Centrality Measures of Co-author Networks of Technical Papers," 2017 IEEE 41st Annual Computer Software and Applications Conference (COMPSAC), Turin, Italy, 2017, pp. 615-618. doi: </a:t>
            </a:r>
            <a:endParaRPr/>
          </a:p>
          <a:p>
            <a:pPr marL="0" lvl="0" indent="0" algn="l" rtl="0">
              <a:spcBef>
                <a:spcPts val="1200"/>
              </a:spcBef>
              <a:spcAft>
                <a:spcPts val="0"/>
              </a:spcAft>
              <a:buNone/>
            </a:pPr>
            <a:r>
              <a:rPr lang="en"/>
              <a:t>10.1109/COMPSAC.2017.205 </a:t>
            </a:r>
            <a:endParaRPr/>
          </a:p>
          <a:p>
            <a:pPr marL="0" lvl="0" indent="0" algn="l" rtl="0">
              <a:spcBef>
                <a:spcPts val="1200"/>
              </a:spcBef>
              <a:spcAft>
                <a:spcPts val="1200"/>
              </a:spcAft>
              <a:buNone/>
            </a:pPr>
            <a:r>
              <a:rPr lang="en"/>
              <a:t>The authors in this paper propose that betweenness centrality can be used as an effective metric to search for promising young researchers. They assumed that better researchers possess higher betweenness centrality and that the betweenness centrality of promising scientists will grow over time. They used the data from Japan Science and Technology Agency (JST) to detect growing betweenness. They also showed that the Research Fellows from Japan Society for the Promotion of Sciences (JSPS) who had been evaluated as promising researchers had a growing betweenness centrality.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287300" y="1240975"/>
            <a:ext cx="7038900" cy="409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Perianes-Rodríguez, A., Olmeda-Gómez, C. &amp; Moya-Anegón, F. Detecting, identifying and visualizing research groups in co-authorship networks. Scientometrics 82, 307–319 (2010). </a:t>
            </a:r>
            <a:endParaRPr/>
          </a:p>
          <a:p>
            <a:pPr marL="0" lvl="0" indent="0" algn="l" rtl="0">
              <a:spcBef>
                <a:spcPts val="1200"/>
              </a:spcBef>
              <a:spcAft>
                <a:spcPts val="0"/>
              </a:spcAft>
              <a:buNone/>
            </a:pPr>
            <a:r>
              <a:rPr lang="en"/>
              <a:t>https://doi.org/10.1007/s11192-009-0040-z </a:t>
            </a:r>
            <a:endParaRPr/>
          </a:p>
          <a:p>
            <a:pPr marL="0" lvl="0" indent="0" algn="l" rtl="0">
              <a:spcBef>
                <a:spcPts val="1200"/>
              </a:spcBef>
              <a:spcAft>
                <a:spcPts val="1200"/>
              </a:spcAft>
              <a:buNone/>
            </a:pPr>
            <a:r>
              <a:rPr lang="en"/>
              <a:t>This paper suggests a method to detect, identify and visualize research groups in a coauthorship network. Research groups are scientists that collaborate on research and share resources and other materials, but not necessarily in the same organization. The groups are detected based on factorial analysis of raw data matrix and similarities in the choice of coauthors. These groups are then visualized using coloured diagrams. They referred to nine Carlos III University of Madrid developments for data and findings for the Communication Technologies Department for the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body" idx="1"/>
          </p:nvPr>
        </p:nvSpPr>
        <p:spPr>
          <a:xfrm>
            <a:off x="1532225" y="1220550"/>
            <a:ext cx="7038900" cy="39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Mark EJ Newman, Coauthorship networks and patterns of scientific collaboration in Proceedings of the national academy of sciences 101 (suppl 1), 5200-5205 </a:t>
            </a:r>
            <a:endParaRPr/>
          </a:p>
          <a:p>
            <a:pPr marL="0" lvl="0" indent="0" algn="l" rtl="0">
              <a:spcBef>
                <a:spcPts val="1200"/>
              </a:spcBef>
              <a:spcAft>
                <a:spcPts val="0"/>
              </a:spcAft>
              <a:buNone/>
            </a:pPr>
            <a:r>
              <a:rPr lang="en"/>
              <a:t>https://doi.org/10.1073/pnas.0307545100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Newman in his paper has collected data of authors from three areas- biology, physics and mathematics. He analysed the co-authorship network among the authors to answer a large number of questions including the number of papers an author writes, average number of coauthors, distance between collaborators and the temporal evolution of networks. He found out that biology contains the greatest number of authors and papers published, with higher number of collaborations as compared to physics and mathematics. He also evaluated the distance between authors, associativity, strength of collaboration, clustering coefficient, betweenness centrality and other metrics.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1297500" y="8321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highlight>
                  <a:schemeClr val="dk1"/>
                </a:highlight>
              </a:rPr>
              <a:t>[</a:t>
            </a:r>
            <a:r>
              <a:rPr lang="en" sz="1300">
                <a:highlight>
                  <a:schemeClr val="dk1"/>
                </a:highlight>
                <a:latin typeface="Lato"/>
                <a:ea typeface="Lato"/>
                <a:cs typeface="Lato"/>
                <a:sym typeface="Lato"/>
              </a:rPr>
              <a:t>6</a:t>
            </a:r>
            <a:r>
              <a:rPr lang="en" sz="1300">
                <a:highlight>
                  <a:schemeClr val="dk1"/>
                </a:highlight>
              </a:rPr>
              <a:t>] </a:t>
            </a:r>
            <a:r>
              <a:rPr lang="en" sz="1300">
                <a:highlight>
                  <a:schemeClr val="dk1"/>
                </a:highlight>
                <a:latin typeface="Lato"/>
                <a:ea typeface="Lato"/>
                <a:cs typeface="Lato"/>
                <a:sym typeface="Lato"/>
              </a:rPr>
              <a:t>Kalhor, Ghazal, Amin Asadi Sarijalou, Niloofar Sharifi Sadr, and Behnam Bahrak. "A new insight to the analysis of co-authorship in Google Scholar." Applied Network Science 7, no. 1 (2022): 21</a:t>
            </a:r>
            <a:endParaRPr sz="2700">
              <a:highlight>
                <a:schemeClr val="dk1"/>
              </a:highlight>
              <a:latin typeface="Lato"/>
              <a:ea typeface="Lato"/>
              <a:cs typeface="Lato"/>
              <a:sym typeface="Lato"/>
            </a:endParaRPr>
          </a:p>
        </p:txBody>
      </p:sp>
      <p:sp>
        <p:nvSpPr>
          <p:cNvPr id="179" name="Google Shape;179;p21"/>
          <p:cNvSpPr txBox="1">
            <a:spLocks noGrp="1"/>
          </p:cNvSpPr>
          <p:nvPr>
            <p:ph type="body" idx="1"/>
          </p:nvPr>
        </p:nvSpPr>
        <p:spPr>
          <a:xfrm>
            <a:off x="1297500" y="17462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highlight>
                  <a:schemeClr val="dk1"/>
                </a:highlight>
                <a:latin typeface="Roboto"/>
                <a:ea typeface="Roboto"/>
                <a:cs typeface="Roboto"/>
                <a:sym typeface="Roboto"/>
              </a:rPr>
              <a:t>The authors use social network analysis to analyze the co-authorship patterns and identify the most influential researchers and research groups. They find that co-authorship is a common practice among Iranian researchers, and the size of research groups is increasing over time. They also find that the number of co-authors has a positive correlation with citation rates, indicating that collaboration and teamwork can have a positive impact on research impact.</a:t>
            </a:r>
            <a:endParaRPr>
              <a:highlight>
                <a:schemeClr val="dk1"/>
              </a:highlight>
              <a:latin typeface="Roboto"/>
              <a:ea typeface="Roboto"/>
              <a:cs typeface="Roboto"/>
              <a:sym typeface="Roboto"/>
            </a:endParaRPr>
          </a:p>
          <a:p>
            <a:pPr marL="0" lvl="0" indent="0" algn="l" rtl="0">
              <a:spcBef>
                <a:spcPts val="1200"/>
              </a:spcBef>
              <a:spcAft>
                <a:spcPts val="1200"/>
              </a:spcAft>
              <a:buNone/>
            </a:pPr>
            <a:r>
              <a:rPr lang="en">
                <a:highlight>
                  <a:schemeClr val="dk1"/>
                </a:highlight>
                <a:latin typeface="Roboto"/>
                <a:ea typeface="Roboto"/>
                <a:cs typeface="Roboto"/>
                <a:sym typeface="Roboto"/>
              </a:rPr>
              <a:t>Overall, the study provides valuable insights into the co-authorship patterns in Google Scholar and the impact of collaboration on research outcomes. The findings have important implications for researchers, institutions, and policymakers who seek to improve the quality and impact of research.</a:t>
            </a:r>
            <a:endParaRPr>
              <a:highlight>
                <a:schemeClr val="dk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2955</Words>
  <Application>Microsoft Office PowerPoint</Application>
  <PresentationFormat>On-screen Show (16:9)</PresentationFormat>
  <Paragraphs>114</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Montserrat</vt:lpstr>
      <vt:lpstr>Lato</vt:lpstr>
      <vt:lpstr>Arial</vt:lpstr>
      <vt:lpstr>Roboto</vt:lpstr>
      <vt:lpstr>Times New Roman</vt:lpstr>
      <vt:lpstr>Focus</vt:lpstr>
      <vt:lpstr>ANALYSIS OF CO-AUTHORSHIP NETWORK IN GOOGLE SCHOLAR</vt:lpstr>
      <vt:lpstr>Introduction</vt:lpstr>
      <vt:lpstr>Dataset used</vt:lpstr>
      <vt:lpstr>Literature Survey</vt:lpstr>
      <vt:lpstr>PowerPoint Presentation</vt:lpstr>
      <vt:lpstr>PowerPoint Presentation</vt:lpstr>
      <vt:lpstr>PowerPoint Presentation</vt:lpstr>
      <vt:lpstr>PowerPoint Presentation</vt:lpstr>
      <vt:lpstr>[6] Kalhor, Ghazal, Amin Asadi Sarijalou, Niloofar Sharifi Sadr, and Behnam Bahrak. "A new insight to the analysis of co-authorship in Google Scholar." Applied Network Science 7, no. 1 (2022): 21</vt:lpstr>
      <vt:lpstr>[7] Li, X., Wang, Q., Li, Y., Liang, X., &amp; Chen, X. (2020). Co-authorship analysis of highly cited publications in Library and Information Science: A case study of China. Scientometrics, 123(2), 841-856.</vt:lpstr>
      <vt:lpstr>[8]Abramo, G., D’Angelo, C.A., &amp; Di Costa, F. (2018). Co-authorship and bibliographic coupling network effects on citations. Journal of Informetrics, 12(1), 117-131. </vt:lpstr>
      <vt:lpstr>[9] Batista, P.D., Campiteli, M.G., &amp; Kinouchi, O. (2006). Is it possible to compare researchers with different scientific interests?. Scientometrics, 68(1), 179-189. </vt:lpstr>
      <vt:lpstr>[10] Glänzel, W., &amp; Schubert, A. (2005). Analysing scientific networks through co-authorship. In Handbook of quantitative science and technology research (pp. 257-276). Springer Netherlands. </vt:lpstr>
      <vt:lpstr>Limitations of Existing Models</vt:lpstr>
      <vt:lpstr>Proposed System</vt:lpstr>
      <vt:lpstr>Proposed System </vt:lpstr>
      <vt:lpstr>Scraping Engine and Network Analysis Architecture</vt:lpstr>
      <vt:lpstr>Centrality Measures</vt:lpstr>
      <vt:lpstr>Implementation</vt:lpstr>
      <vt:lpstr>Implementation </vt:lpstr>
      <vt:lpstr>Web Scrapper:  The name of the author is situated in a div tag with id “gsc_prf_in”. </vt:lpstr>
      <vt:lpstr>The list of the coauthors is stored in an anchor tag &lt;a&gt; with tabindex value of -1.    </vt:lpstr>
      <vt:lpstr>RESULTS AND DISCUSSION</vt:lpstr>
      <vt:lpstr>RESULTS AND DISCUSSION</vt:lpstr>
      <vt:lpstr>RESULTS AND DISCUSSION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CO-AUTHORSHIP NETWORK IN GOOGLE SCHOLAR</dc:title>
  <dc:creator>Anshu Sharma</dc:creator>
  <cp:lastModifiedBy>Anshu Sharma</cp:lastModifiedBy>
  <cp:revision>1</cp:revision>
  <dcterms:modified xsi:type="dcterms:W3CDTF">2023-04-03T12:10:04Z</dcterms:modified>
</cp:coreProperties>
</file>