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Line"/>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itle Text"/>
          <p:cNvSpPr txBox="1"/>
          <p:nvPr>
            <p:ph type="title"/>
          </p:nvPr>
        </p:nvSpPr>
        <p:spPr>
          <a:xfrm>
            <a:off x="508000" y="3009900"/>
            <a:ext cx="11988800" cy="2032000"/>
          </a:xfrm>
          <a:prstGeom prst="rect">
            <a:avLst/>
          </a:prstGeom>
        </p:spPr>
        <p:txBody>
          <a:bodyPr anchor="b"/>
          <a:lstStyle/>
          <a:p>
            <a:pPr/>
            <a:r>
              <a:t>Title Text</a:t>
            </a:r>
          </a:p>
        </p:txBody>
      </p:sp>
      <p:sp>
        <p:nvSpPr>
          <p:cNvPr id="15" name="Body Level One…"/>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Type a quote here.”"/>
          <p:cNvSpPr txBox="1"/>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Image"/>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Title Text"/>
          <p:cNvSpPr txBox="1"/>
          <p:nvPr>
            <p:ph type="title"/>
          </p:nvPr>
        </p:nvSpPr>
        <p:spPr>
          <a:xfrm>
            <a:off x="508000" y="7099300"/>
            <a:ext cx="11988800" cy="1117600"/>
          </a:xfrm>
          <a:prstGeom prst="rect">
            <a:avLst/>
          </a:prstGeom>
        </p:spPr>
        <p:txBody>
          <a:bodyPr anchor="b"/>
          <a:lstStyle/>
          <a:p>
            <a:pPr/>
            <a:r>
              <a:t>Title Text</a:t>
            </a:r>
          </a:p>
        </p:txBody>
      </p:sp>
      <p:sp>
        <p:nvSpPr>
          <p:cNvPr id="25" name="Body Level One…"/>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08000" y="3860800"/>
            <a:ext cx="11988800" cy="2032000"/>
          </a:xfrm>
          <a:prstGeom prst="rect">
            <a:avLst/>
          </a:prstGeom>
        </p:spPr>
        <p:txBody>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Title Text"/>
          <p:cNvSpPr txBox="1"/>
          <p:nvPr>
            <p:ph type="title"/>
          </p:nvPr>
        </p:nvSpPr>
        <p:spPr>
          <a:xfrm>
            <a:off x="508000" y="2400300"/>
            <a:ext cx="5829300" cy="6070600"/>
          </a:xfrm>
          <a:prstGeom prst="rect">
            <a:avLst/>
          </a:prstGeom>
        </p:spPr>
        <p:txBody>
          <a:bodyPr anchor="t"/>
          <a:lstStyle/>
          <a:p>
            <a:pPr/>
            <a:r>
              <a:t>Title Text</a:t>
            </a:r>
          </a:p>
        </p:txBody>
      </p:sp>
      <p:sp>
        <p:nvSpPr>
          <p:cNvPr id="43" name="Body Level One…"/>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Line"/>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Image"/>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Image"/>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Image"/>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Image"/>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Body Level One…"/>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Title Text"/>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lide Number"/>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www.ncbi.nlm.nih.gov/pubmed/12759553"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eveloper.android.com/studio/index.html?gclid=CjwKCAjwjJjOBRBVEiwAfvnvBBTvEqB-eSSRh3pNJy1z8448WqHDlH-5L6qZlt3bnu9cbbRtWzotbxoCwQQQAvD_BwE%23win-bundle" TargetMode="External"/><Relationship Id="rId3" Type="http://schemas.openxmlformats.org/officeDocument/2006/relationships/hyperlink" Target="https://www.embarcadero.com/starthere/xe5/mobdevsetup/android/en/creating_an_android_emulator.html"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BRAMIGO Product-app…"/>
          <p:cNvSpPr txBox="1"/>
          <p:nvPr>
            <p:ph type="ctrTitle"/>
          </p:nvPr>
        </p:nvSpPr>
        <p:spPr>
          <a:prstGeom prst="rect">
            <a:avLst/>
          </a:prstGeom>
        </p:spPr>
        <p:txBody>
          <a:bodyPr/>
          <a:lstStyle/>
          <a:p>
            <a:pPr algn="ctr" defTabSz="368045">
              <a:defRPr b="1" sz="6048">
                <a:latin typeface="+mn-lt"/>
                <a:ea typeface="+mn-ea"/>
                <a:cs typeface="+mn-cs"/>
                <a:sym typeface="Gill Sans"/>
              </a:defRPr>
            </a:pPr>
            <a:r>
              <a:t>BRAMIGO Product-app</a:t>
            </a:r>
          </a:p>
          <a:p>
            <a:pPr algn="ctr" defTabSz="368045">
              <a:defRPr sz="4032"/>
            </a:pPr>
          </a:p>
          <a:p>
            <a:pPr algn="ctr" defTabSz="368045">
              <a:defRPr sz="4032"/>
            </a:pPr>
            <a:r>
              <a:t>A SMART ACCESSORIES’ APP</a:t>
            </a:r>
          </a:p>
        </p:txBody>
      </p:sp>
      <p:sp>
        <p:nvSpPr>
          <p:cNvPr id="132" name="Avisha Sati…"/>
          <p:cNvSpPr txBox="1"/>
          <p:nvPr>
            <p:ph type="subTitle" sz="quarter" idx="1"/>
          </p:nvPr>
        </p:nvSpPr>
        <p:spPr>
          <a:prstGeom prst="rect">
            <a:avLst/>
          </a:prstGeom>
        </p:spPr>
        <p:txBody>
          <a:bodyPr/>
          <a:lstStyle/>
          <a:p>
            <a:pPr algn="ctr" defTabSz="543305">
              <a:defRPr sz="2232"/>
            </a:pPr>
            <a:r>
              <a:t>Avisha Sati</a:t>
            </a:r>
          </a:p>
          <a:p>
            <a:pPr algn="ctr" defTabSz="543305">
              <a:defRPr sz="2232"/>
            </a:pPr>
            <a:r>
              <a:t>(Refer slides 4-7 for Bramigo Sample App Download)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ALGORITHM AND PARAMETERS"/>
          <p:cNvSpPr txBox="1"/>
          <p:nvPr>
            <p:ph type="title"/>
          </p:nvPr>
        </p:nvSpPr>
        <p:spPr>
          <a:prstGeom prst="rect">
            <a:avLst/>
          </a:prstGeom>
        </p:spPr>
        <p:txBody>
          <a:bodyPr/>
          <a:lstStyle/>
          <a:p>
            <a:pPr/>
            <a:r>
              <a:t>ALGORITHM AND PARAMETERS</a:t>
            </a:r>
          </a:p>
        </p:txBody>
      </p:sp>
      <p:sp>
        <p:nvSpPr>
          <p:cNvPr id="163" name="Mentally healthy/ill: 2 dimensional 1 hot column vector, ‘c’. c = [1, 0]T if healthy, c = [0, 1]T if ill. 10% ill.…"/>
          <p:cNvSpPr txBox="1"/>
          <p:nvPr>
            <p:ph type="body" idx="1"/>
          </p:nvPr>
        </p:nvSpPr>
        <p:spPr>
          <a:prstGeom prst="rect">
            <a:avLst/>
          </a:prstGeom>
        </p:spPr>
        <p:txBody>
          <a:bodyPr/>
          <a:lstStyle/>
          <a:p>
            <a:pPr marL="238886" indent="-238886" defTabSz="332993">
              <a:spcBef>
                <a:spcPts val="2300"/>
              </a:spcBef>
              <a:buBlip>
                <a:blip r:embed="rId2"/>
              </a:buBlip>
              <a:defRPr sz="1937">
                <a:latin typeface="Source Code Pro"/>
                <a:ea typeface="Source Code Pro"/>
                <a:cs typeface="Source Code Pro"/>
                <a:sym typeface="Source Code Pro"/>
              </a:defRPr>
            </a:pPr>
            <a:r>
              <a:t>Mentally healthy/ill: 2 dimensional 1 hot column vector, ‘c’. c = [1, 0]</a:t>
            </a:r>
            <a:r>
              <a:rPr baseline="31999"/>
              <a:t>T</a:t>
            </a:r>
            <a:r>
              <a:t> if healthy, c = [0, 1]</a:t>
            </a:r>
            <a:r>
              <a:rPr baseline="31999"/>
              <a:t>T</a:t>
            </a:r>
            <a:r>
              <a:t> if ill. 10% ill.</a:t>
            </a:r>
          </a:p>
          <a:p>
            <a:pPr marL="238886" indent="-238886" defTabSz="332993">
              <a:spcBef>
                <a:spcPts val="2300"/>
              </a:spcBef>
              <a:buBlip>
                <a:blip r:embed="rId2"/>
              </a:buBlip>
              <a:defRPr sz="1937">
                <a:latin typeface="Source Code Pro"/>
                <a:ea typeface="Source Code Pro"/>
                <a:cs typeface="Source Code Pro"/>
                <a:sym typeface="Source Code Pro"/>
              </a:defRPr>
            </a:pPr>
            <a:r>
              <a:t>Age: a ~ N(c𝝁</a:t>
            </a:r>
            <a:r>
              <a:rPr baseline="31999"/>
              <a:t>T</a:t>
            </a:r>
            <a:r>
              <a:t>,10), where 𝝁 = [22, 35]</a:t>
            </a:r>
            <a:r>
              <a:rPr baseline="31999"/>
              <a:t>T</a:t>
            </a:r>
            <a:r>
              <a:t>.</a:t>
            </a:r>
          </a:p>
          <a:p>
            <a:pPr marL="238886" indent="-238886" defTabSz="332993">
              <a:spcBef>
                <a:spcPts val="2300"/>
              </a:spcBef>
              <a:buBlip>
                <a:blip r:embed="rId2"/>
              </a:buBlip>
              <a:defRPr sz="1937">
                <a:latin typeface="Source Code Pro"/>
                <a:ea typeface="Source Code Pro"/>
                <a:cs typeface="Source Code Pro"/>
                <a:sym typeface="Source Code Pro"/>
              </a:defRPr>
            </a:pPr>
            <a:r>
              <a:t>BMI: b ~ N(c𝝁</a:t>
            </a:r>
            <a:r>
              <a:rPr baseline="31999"/>
              <a:t>T</a:t>
            </a:r>
            <a:r>
              <a:t>,3), where 𝝁 = [22, 27]</a:t>
            </a:r>
            <a:r>
              <a:rPr baseline="31999"/>
              <a:t>T</a:t>
            </a:r>
            <a:r>
              <a:t>.</a:t>
            </a:r>
          </a:p>
          <a:p>
            <a:pPr marL="238886" indent="-238886" defTabSz="332993">
              <a:spcBef>
                <a:spcPts val="2300"/>
              </a:spcBef>
              <a:buBlip>
                <a:blip r:embed="rId2"/>
              </a:buBlip>
              <a:defRPr sz="1937">
                <a:latin typeface="Source Code Pro"/>
                <a:ea typeface="Source Code Pro"/>
                <a:cs typeface="Source Code Pro"/>
                <a:sym typeface="Source Code Pro"/>
              </a:defRPr>
            </a:pPr>
            <a:r>
              <a:t>BP: bp1 ~ N(c𝝁</a:t>
            </a:r>
            <a:r>
              <a:rPr baseline="31999"/>
              <a:t>T</a:t>
            </a:r>
            <a:r>
              <a:t>,10), where 𝝁 = [120, 140]</a:t>
            </a:r>
            <a:r>
              <a:rPr baseline="31999"/>
              <a:t>T</a:t>
            </a:r>
            <a:r>
              <a:t>. bp2 ~ N(c𝝁</a:t>
            </a:r>
            <a:r>
              <a:rPr baseline="31999"/>
              <a:t>T</a:t>
            </a:r>
            <a:r>
              <a:t>,5), where 𝝁 = [80, 90]</a:t>
            </a:r>
            <a:r>
              <a:rPr baseline="31999"/>
              <a:t>T</a:t>
            </a:r>
          </a:p>
          <a:p>
            <a:pPr marL="238886" indent="-238886" defTabSz="332993">
              <a:spcBef>
                <a:spcPts val="2300"/>
              </a:spcBef>
              <a:buBlip>
                <a:blip r:embed="rId2"/>
              </a:buBlip>
              <a:defRPr sz="1937">
                <a:latin typeface="Source Code Pro"/>
                <a:ea typeface="Source Code Pro"/>
                <a:cs typeface="Source Code Pro"/>
                <a:sym typeface="Source Code Pro"/>
              </a:defRPr>
            </a:pPr>
            <a:r>
              <a:t>Heart rate: 3 classes. Inactive, normal, active. P(inactive|healthy)=0.2, P(inactive|ill)=0.4, P(normal|healthy)=0.6, P(normal|ill)=0.2.</a:t>
            </a:r>
          </a:p>
          <a:p>
            <a:pPr marL="238886" indent="-238886" defTabSz="332993">
              <a:spcBef>
                <a:spcPts val="2300"/>
              </a:spcBef>
              <a:buBlip>
                <a:blip r:embed="rId2"/>
              </a:buBlip>
              <a:defRPr sz="1937">
                <a:latin typeface="Source Code Pro"/>
                <a:ea typeface="Source Code Pro"/>
                <a:cs typeface="Source Code Pro"/>
                <a:sym typeface="Source Code Pro"/>
              </a:defRPr>
            </a:pPr>
            <a:r>
              <a:t>Body temperature: bt ~ N(c𝝁</a:t>
            </a:r>
            <a:r>
              <a:rPr baseline="31999"/>
              <a:t>T</a:t>
            </a:r>
            <a:r>
              <a:t>,0.6), where 𝝁 = [98.13, 98.38]</a:t>
            </a:r>
            <a:r>
              <a:rPr baseline="31999"/>
              <a:t>T</a:t>
            </a:r>
            <a:r>
              <a:t>. (Source = </a:t>
            </a:r>
            <a:r>
              <a:rPr u="sng">
                <a:hlinkClick r:id="rId3" invalidUrl="" action="" tgtFrame="" tooltip="" history="1" highlightClick="0" endSnd="0"/>
              </a:rPr>
              <a:t>https://www.ncbi.nlm.nih.gov/pubmed/12759553</a:t>
            </a:r>
            <a:r>
              <a:t>)</a:t>
            </a:r>
          </a:p>
          <a:p>
            <a:pPr marL="238886" indent="-238886" defTabSz="332993">
              <a:spcBef>
                <a:spcPts val="2300"/>
              </a:spcBef>
              <a:buBlip>
                <a:blip r:embed="rId2"/>
              </a:buBlip>
              <a:defRPr sz="1937">
                <a:latin typeface="Source Code Pro"/>
                <a:ea typeface="Source Code Pro"/>
                <a:cs typeface="Source Code Pro"/>
                <a:sym typeface="Source Code Pro"/>
              </a:defRPr>
            </a:pPr>
            <a:r>
              <a:t>Muscle activity: 3 classes. Hypoactive, normal, hyperactive. P(hypoactive|healthy)=0.2, P(hypoactive|ill)=0.4, P(normal|healthy)=0.6, P(normal|ill)=0.2.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A binary classification model is trained on synthetic data…"/>
          <p:cNvSpPr txBox="1"/>
          <p:nvPr>
            <p:ph type="body" idx="1"/>
          </p:nvPr>
        </p:nvSpPr>
        <p:spPr>
          <a:prstGeom prst="rect">
            <a:avLst/>
          </a:prstGeom>
        </p:spPr>
        <p:txBody>
          <a:bodyPr/>
          <a:lstStyle/>
          <a:p>
            <a:pPr>
              <a:buBlip>
                <a:blip r:embed="rId2"/>
              </a:buBlip>
            </a:pPr>
            <a:r>
              <a:t>A binary classification model is trained on synthetic data</a:t>
            </a:r>
          </a:p>
          <a:p>
            <a:pPr>
              <a:buBlip>
                <a:blip r:embed="rId2"/>
              </a:buBlip>
            </a:pPr>
            <a:r>
              <a:t>Two classes - mentally healthy or mentally ill</a:t>
            </a:r>
          </a:p>
          <a:p>
            <a:pPr>
              <a:buBlip>
                <a:blip r:embed="rId2"/>
              </a:buBlip>
            </a:pPr>
            <a:r>
              <a:t>Logistic regression is used for the binary classification</a:t>
            </a:r>
          </a:p>
          <a:p>
            <a:pPr>
              <a:buBlip>
                <a:blip r:embed="rId2"/>
              </a:buBlip>
            </a:pPr>
            <a:r>
              <a:t>On a sample data set of 1 million people, &gt; 98% accuracy is achieved</a:t>
            </a:r>
          </a:p>
        </p:txBody>
      </p:sp>
      <p:sp>
        <p:nvSpPr>
          <p:cNvPr id="166" name="Model"/>
          <p:cNvSpPr txBox="1"/>
          <p:nvPr>
            <p:ph type="title"/>
          </p:nvPr>
        </p:nvSpPr>
        <p:spPr>
          <a:prstGeom prst="rect">
            <a:avLst/>
          </a:prstGeom>
        </p:spPr>
        <p:txBody>
          <a:bodyPr/>
          <a:lstStyle/>
          <a:p>
            <a:pPr/>
            <a:r>
              <a:t>Model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WHY MENTAL HEALTHCARE?"/>
          <p:cNvSpPr txBox="1"/>
          <p:nvPr>
            <p:ph type="title"/>
          </p:nvPr>
        </p:nvSpPr>
        <p:spPr>
          <a:prstGeom prst="rect">
            <a:avLst/>
          </a:prstGeom>
        </p:spPr>
        <p:txBody>
          <a:bodyPr/>
          <a:lstStyle/>
          <a:p>
            <a:pPr/>
            <a:r>
              <a:t>WHY MENTAL HEALTHCARE?</a:t>
            </a:r>
          </a:p>
        </p:txBody>
      </p:sp>
      <p:sp>
        <p:nvSpPr>
          <p:cNvPr id="135" name="WHO Reports : 5 crore Indians suffer from Depression, 3 crore from Anxiety Disorders…"/>
          <p:cNvSpPr txBox="1"/>
          <p:nvPr>
            <p:ph type="body" idx="1"/>
          </p:nvPr>
        </p:nvSpPr>
        <p:spPr>
          <a:xfrm>
            <a:off x="826020" y="2307480"/>
            <a:ext cx="11352760" cy="6499970"/>
          </a:xfrm>
          <a:prstGeom prst="rect">
            <a:avLst/>
          </a:prstGeom>
        </p:spPr>
        <p:txBody>
          <a:bodyPr/>
          <a:lstStyle/>
          <a:p>
            <a:pPr marL="0" indent="0" defTabSz="297179">
              <a:lnSpc>
                <a:spcPts val="3000"/>
              </a:lnSpc>
              <a:spcBef>
                <a:spcPts val="0"/>
              </a:spcBef>
              <a:buSzTx/>
              <a:buNone/>
              <a:defRPr sz="1300">
                <a:solidFill>
                  <a:srgbClr val="000000"/>
                </a:solidFill>
                <a:latin typeface="Helvetica"/>
                <a:ea typeface="Helvetica"/>
                <a:cs typeface="Helvetica"/>
                <a:sym typeface="Helvetica"/>
              </a:defRPr>
            </a:pPr>
          </a:p>
          <a:p>
            <a:pPr marL="272414" indent="-272414" defTabSz="379729">
              <a:spcBef>
                <a:spcPts val="2700"/>
              </a:spcBef>
              <a:buBlip>
                <a:blip r:embed="rId2"/>
              </a:buBlip>
              <a:defRPr sz="2470"/>
            </a:pPr>
            <a:r>
              <a:t>WHO Reports : 5 crore Indians suffer from Depression, 3 crore from Anxiety Disorders </a:t>
            </a:r>
          </a:p>
          <a:p>
            <a:pPr marL="272414" indent="-272414" defTabSz="379729">
              <a:spcBef>
                <a:spcPts val="2700"/>
              </a:spcBef>
              <a:buBlip>
                <a:blip r:embed="rId2"/>
              </a:buBlip>
              <a:defRPr sz="2470"/>
            </a:pPr>
            <a:r>
              <a:t>The number is ever-growing with 7.5% experiencing the more serious mental disorders </a:t>
            </a:r>
          </a:p>
          <a:p>
            <a:pPr marL="272414" indent="-272414" defTabSz="379729">
              <a:spcBef>
                <a:spcPts val="2700"/>
              </a:spcBef>
              <a:buBlip>
                <a:blip r:embed="rId2"/>
              </a:buBlip>
              <a:defRPr sz="2470"/>
            </a:pPr>
            <a:r>
              <a:t>Motivation behind the product-app : </a:t>
            </a:r>
          </a:p>
          <a:p>
            <a:pPr lvl="2" marL="817244" indent="-272414" defTabSz="379729">
              <a:spcBef>
                <a:spcPts val="2700"/>
              </a:spcBef>
              <a:buBlip>
                <a:blip r:embed="rId2"/>
              </a:buBlip>
              <a:defRPr sz="2145"/>
            </a:pPr>
            <a:r>
              <a:t>Self-sufficiency in the detection of a mental abnormality. </a:t>
            </a:r>
          </a:p>
          <a:p>
            <a:pPr lvl="2" marL="817244" indent="-272414" defTabSz="379729">
              <a:spcBef>
                <a:spcPts val="2700"/>
              </a:spcBef>
              <a:buBlip>
                <a:blip r:embed="rId2"/>
              </a:buBlip>
              <a:defRPr sz="2145"/>
            </a:pPr>
            <a:r>
              <a:t>Instant/Near-Instant Psychological help provision (of varying degrees) based on the Mental Health Status assessed by our proposed product, Bramigo</a:t>
            </a:r>
          </a:p>
          <a:p>
            <a:pPr lvl="2" marL="817244" indent="-272414" defTabSz="379729">
              <a:spcBef>
                <a:spcPts val="2700"/>
              </a:spcBef>
              <a:buBlip>
                <a:blip r:embed="rId2"/>
              </a:buBlip>
              <a:defRPr sz="2145"/>
            </a:pPr>
            <a:r>
              <a:t>Personal Past Experiences </a:t>
            </a:r>
          </a:p>
          <a:p>
            <a:pPr lvl="2" marL="817244" indent="-272414" defTabSz="379729">
              <a:spcBef>
                <a:spcPts val="2700"/>
              </a:spcBef>
              <a:buBlip>
                <a:blip r:embed="rId2"/>
              </a:buBlip>
              <a:defRPr sz="2145"/>
            </a:pPr>
            <a:r>
              <a:t>An attempt at achieving the far goal of reducing the number and rate of suicides in India owing to anxiety and depression through tech [AI(ML)].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BRAMIGO : OVERALL SETUP"/>
          <p:cNvSpPr txBox="1"/>
          <p:nvPr>
            <p:ph type="title"/>
          </p:nvPr>
        </p:nvSpPr>
        <p:spPr>
          <a:prstGeom prst="rect">
            <a:avLst/>
          </a:prstGeom>
        </p:spPr>
        <p:txBody>
          <a:bodyPr/>
          <a:lstStyle/>
          <a:p>
            <a:pPr/>
            <a:r>
              <a:t>BRAMIGO : OVERALL SETUP</a:t>
            </a:r>
          </a:p>
        </p:txBody>
      </p:sp>
      <p:sp>
        <p:nvSpPr>
          <p:cNvPr id="138" name="Smart Jewellery/Accessories such as bracelets, necklaces, wrist bands, watches etc. enclosing or laterally accommodating touch, gesture and breathing/heart rate sensors, in an inconspicuous manner for aesthetic purposes.…"/>
          <p:cNvSpPr txBox="1"/>
          <p:nvPr>
            <p:ph type="body" idx="1"/>
          </p:nvPr>
        </p:nvSpPr>
        <p:spPr>
          <a:prstGeom prst="rect">
            <a:avLst/>
          </a:prstGeom>
        </p:spPr>
        <p:txBody>
          <a:bodyPr/>
          <a:lstStyle/>
          <a:p>
            <a:pPr marL="314325" indent="-314325" defTabSz="438150">
              <a:spcBef>
                <a:spcPts val="3100"/>
              </a:spcBef>
              <a:buBlip>
                <a:blip r:embed="rId2"/>
              </a:buBlip>
              <a:defRPr sz="2550"/>
            </a:pPr>
            <a:r>
              <a:t>Smart Jewellery/Accessories such as bracelets, necklaces, wrist bands, watches etc. enclosing or laterally accommodating touch, gesture and breathing/heart rate sensors, in an inconspicuous manner for aesthetic purposes.</a:t>
            </a:r>
          </a:p>
          <a:p>
            <a:pPr marL="314325" indent="-314325" defTabSz="438150">
              <a:spcBef>
                <a:spcPts val="3100"/>
              </a:spcBef>
              <a:buBlip>
                <a:blip r:embed="rId2"/>
              </a:buBlip>
              <a:defRPr sz="2550"/>
            </a:pPr>
            <a:r>
              <a:t>The sensors are connected to the Bramigo app and automatically transfer sensed data to the app via 3G/4G or Bluetooth, whichever locational connectivity permits. </a:t>
            </a:r>
          </a:p>
          <a:p>
            <a:pPr marL="314325" indent="-314325" defTabSz="438150">
              <a:spcBef>
                <a:spcPts val="3100"/>
              </a:spcBef>
              <a:buBlip>
                <a:blip r:embed="rId2"/>
              </a:buBlip>
              <a:defRPr sz="2550"/>
            </a:pPr>
            <a:r>
              <a:t>App performs graphical or mathematical analysis to produce results through a classification model (mentally healthy/mentally ill), assessing the individual and cumulative effects of parameters on the mental health of the user. Machine Learning algorithms have been employed.</a:t>
            </a:r>
          </a:p>
          <a:p>
            <a:pPr marL="314325" indent="-314325" defTabSz="438150">
              <a:spcBef>
                <a:spcPts val="3100"/>
              </a:spcBef>
              <a:buBlip>
                <a:blip r:embed="rId2"/>
              </a:buBlip>
              <a:defRPr sz="2550"/>
            </a:pPr>
            <a:r>
              <a:t>A “Mental Health Social Media” on the app to support the user each time he/she needs it through a chat interface, call option, other users with anxiety or depression, expert help (psychologists, psychiatrists, psychotherapists) and an emergency icon.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BRAMIGO : APP SETUP"/>
          <p:cNvSpPr txBox="1"/>
          <p:nvPr>
            <p:ph type="title"/>
          </p:nvPr>
        </p:nvSpPr>
        <p:spPr>
          <a:prstGeom prst="rect">
            <a:avLst/>
          </a:prstGeom>
        </p:spPr>
        <p:txBody>
          <a:bodyPr/>
          <a:lstStyle/>
          <a:p>
            <a:pPr/>
            <a:r>
              <a:t>BRAMIGO : APP SETUP </a:t>
            </a:r>
          </a:p>
        </p:txBody>
      </p:sp>
      <p:sp>
        <p:nvSpPr>
          <p:cNvPr id="141" name="The app contains the map of India with the placement of users in every region (North, South, West, East) indicated by markers. Markers together show the density of users (mentally ill/healthy) in each region.…"/>
          <p:cNvSpPr txBox="1"/>
          <p:nvPr>
            <p:ph type="body" idx="1"/>
          </p:nvPr>
        </p:nvSpPr>
        <p:spPr>
          <a:prstGeom prst="rect">
            <a:avLst/>
          </a:prstGeom>
        </p:spPr>
        <p:txBody>
          <a:bodyPr/>
          <a:lstStyle/>
          <a:p>
            <a:pPr marL="293370" indent="-293370" defTabSz="408940">
              <a:spcBef>
                <a:spcPts val="2900"/>
              </a:spcBef>
              <a:buBlip>
                <a:blip r:embed="rId2"/>
              </a:buBlip>
              <a:defRPr sz="2380"/>
            </a:pPr>
            <a:r>
              <a:t>The app contains the map of India with the placement of users in every region (North, South, West, East) indicated by markers. Markers together show the density of users (mentally ill/healthy) in each region. </a:t>
            </a:r>
          </a:p>
          <a:p>
            <a:pPr marL="293370" indent="-293370" defTabSz="408940">
              <a:spcBef>
                <a:spcPts val="2900"/>
              </a:spcBef>
              <a:buBlip>
                <a:blip r:embed="rId2"/>
              </a:buBlip>
              <a:defRPr sz="2380"/>
            </a:pPr>
            <a:r>
              <a:t>These markers are colour-changing (transitions between red-yellow-green) and indicate the user’s mental health. Red,  Yellow and Green denote emergency, poor but not extreme and decent mental health status, respectively.  A separate purple marker to indicate the presence of expert help in the region. </a:t>
            </a:r>
          </a:p>
          <a:p>
            <a:pPr marL="293370" indent="-293370" defTabSz="408940">
              <a:spcBef>
                <a:spcPts val="2900"/>
              </a:spcBef>
              <a:buBlip>
                <a:blip r:embed="rId2"/>
              </a:buBlip>
              <a:defRPr sz="2380"/>
            </a:pPr>
            <a:r>
              <a:t>Zooming into the map for every region gives the user access to the entire set of user profiles available to contact in that region. </a:t>
            </a:r>
          </a:p>
          <a:p>
            <a:pPr marL="293370" indent="-293370" defTabSz="408940">
              <a:spcBef>
                <a:spcPts val="2900"/>
              </a:spcBef>
              <a:buBlip>
                <a:blip r:embed="rId2"/>
              </a:buBlip>
              <a:defRPr sz="2380"/>
            </a:pPr>
            <a:r>
              <a:t>Every user profile consists of numerical values of the user's sensor-measured, entered parameters and past mental-health problems or shareable encounters regarding the same. Expert Profiles contain expertise, papers, treatments and additional skills required for problem treatment besides payment and contact/chat options to give confidence to the contacting user.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INSTRUCTIONS TO ACCESS THE BRAMIGO APP"/>
          <p:cNvSpPr txBox="1"/>
          <p:nvPr>
            <p:ph type="title"/>
          </p:nvPr>
        </p:nvSpPr>
        <p:spPr>
          <a:prstGeom prst="rect">
            <a:avLst/>
          </a:prstGeom>
        </p:spPr>
        <p:txBody>
          <a:bodyPr/>
          <a:lstStyle/>
          <a:p>
            <a:pPr/>
            <a:r>
              <a:t>INSTRUCTIONS TO ACCESS THE BRAMIGO APP</a:t>
            </a:r>
          </a:p>
        </p:txBody>
      </p:sp>
      <p:sp>
        <p:nvSpPr>
          <p:cNvPr id="144" name="Steps to install/compile Bramigo :…"/>
          <p:cNvSpPr txBox="1"/>
          <p:nvPr>
            <p:ph type="body" idx="1"/>
          </p:nvPr>
        </p:nvSpPr>
        <p:spPr>
          <a:xfrm>
            <a:off x="508000" y="2990850"/>
            <a:ext cx="11988800" cy="5727700"/>
          </a:xfrm>
          <a:prstGeom prst="rect">
            <a:avLst/>
          </a:prstGeom>
        </p:spPr>
        <p:txBody>
          <a:bodyPr lIns="76200" tIns="76200" rIns="76200" bIns="76200"/>
          <a:lstStyle/>
          <a:p>
            <a:pPr marL="0" indent="0" defTabSz="312927">
              <a:spcBef>
                <a:spcPts val="0"/>
              </a:spcBef>
              <a:buSzTx/>
              <a:buNone/>
              <a:defRPr sz="2992">
                <a:solidFill>
                  <a:srgbClr val="454545"/>
                </a:solidFill>
              </a:defRPr>
            </a:pPr>
            <a:r>
              <a:t>Steps to install/compile Bramigo :</a:t>
            </a:r>
            <a:br/>
          </a:p>
          <a:p>
            <a:pPr marL="0" indent="0" defTabSz="312927">
              <a:spcBef>
                <a:spcPts val="0"/>
              </a:spcBef>
              <a:buSzTx/>
              <a:buNone/>
              <a:defRPr sz="2992">
                <a:solidFill>
                  <a:srgbClr val="454545"/>
                </a:solidFill>
              </a:defRPr>
            </a:pPr>
            <a:r>
              <a:t>1) Extract the zip file named Bramigo_Avisha.zip .</a:t>
            </a:r>
          </a:p>
          <a:p>
            <a:pPr marL="0" indent="0" defTabSz="312927">
              <a:spcBef>
                <a:spcPts val="0"/>
              </a:spcBef>
              <a:buSzTx/>
              <a:buNone/>
              <a:defRPr sz="2992">
                <a:solidFill>
                  <a:srgbClr val="454545"/>
                </a:solidFill>
              </a:defRPr>
            </a:pPr>
            <a:r>
              <a:t>2) You need Android Studio to compile the source code.</a:t>
            </a:r>
          </a:p>
          <a:p>
            <a:pPr marL="0" indent="0" defTabSz="312927">
              <a:spcBef>
                <a:spcPts val="0"/>
              </a:spcBef>
              <a:buSzTx/>
              <a:buNone/>
              <a:defRPr sz="2992" u="sng">
                <a:solidFill>
                  <a:srgbClr val="E4AF0A"/>
                </a:solidFill>
                <a:uFill>
                  <a:solidFill>
                    <a:srgbClr val="E4AF0A"/>
                  </a:solidFill>
                </a:uFill>
              </a:defRPr>
            </a:pPr>
            <a:r>
              <a:rPr u="none">
                <a:solidFill>
                  <a:srgbClr val="454545"/>
                </a:solidFill>
              </a:rPr>
              <a:t>	2.1) Link to android studio </a:t>
            </a:r>
            <a:r>
              <a:rPr>
                <a:hlinkClick r:id="rId2" invalidUrl="" action="" tgtFrame="" tooltip="" history="1" highlightClick="0" endSnd="0"/>
              </a:rPr>
              <a:t>software</a:t>
            </a:r>
            <a:r>
              <a:rPr u="none">
                <a:solidFill>
                  <a:srgbClr val="454545"/>
                </a:solidFill>
              </a:rPr>
              <a:t>.</a:t>
            </a:r>
            <a:endParaRPr u="none">
              <a:solidFill>
                <a:srgbClr val="454545"/>
              </a:solidFill>
            </a:endParaRPr>
          </a:p>
          <a:p>
            <a:pPr marL="0" indent="0" defTabSz="312927">
              <a:spcBef>
                <a:spcPts val="0"/>
              </a:spcBef>
              <a:buSzTx/>
              <a:buNone/>
              <a:defRPr sz="2992">
                <a:solidFill>
                  <a:srgbClr val="454545"/>
                </a:solidFill>
              </a:defRPr>
            </a:pPr>
            <a:r>
              <a:t>3) Go to "Open an existing Android Studio Project" in Android Studio.</a:t>
            </a:r>
          </a:p>
          <a:p>
            <a:pPr marL="0" indent="0" defTabSz="312927">
              <a:spcBef>
                <a:spcPts val="0"/>
              </a:spcBef>
              <a:buSzTx/>
              <a:buNone/>
              <a:defRPr sz="2992">
                <a:solidFill>
                  <a:srgbClr val="454545"/>
                </a:solidFill>
              </a:defRPr>
            </a:pPr>
            <a:r>
              <a:t>4) Select the extracted folder.</a:t>
            </a:r>
          </a:p>
          <a:p>
            <a:pPr marL="0" indent="0" defTabSz="312927">
              <a:spcBef>
                <a:spcPts val="0"/>
              </a:spcBef>
              <a:buSzTx/>
              <a:buNone/>
              <a:defRPr sz="2992">
                <a:solidFill>
                  <a:srgbClr val="454545"/>
                </a:solidFill>
              </a:defRPr>
            </a:pPr>
            <a:r>
              <a:t>5) You need to create an android emulator a-priori or use your phone with developer mode enabled.</a:t>
            </a:r>
          </a:p>
          <a:p>
            <a:pPr marL="0" indent="0" defTabSz="312927">
              <a:spcBef>
                <a:spcPts val="0"/>
              </a:spcBef>
              <a:buSzTx/>
              <a:buNone/>
              <a:defRPr sz="2992" u="sng">
                <a:solidFill>
                  <a:srgbClr val="E4AF0A"/>
                </a:solidFill>
                <a:uFill>
                  <a:solidFill>
                    <a:srgbClr val="E4AF0A"/>
                  </a:solidFill>
                </a:uFill>
              </a:defRPr>
            </a:pPr>
            <a:r>
              <a:rPr u="none">
                <a:solidFill>
                  <a:srgbClr val="454545"/>
                </a:solidFill>
              </a:rPr>
              <a:t>	5.1) Link to installing an </a:t>
            </a:r>
            <a:r>
              <a:rPr>
                <a:hlinkClick r:id="rId3" invalidUrl="" action="" tgtFrame="" tooltip="" history="1" highlightClick="0" endSnd="0"/>
              </a:rPr>
              <a:t>emulator</a:t>
            </a:r>
            <a:r>
              <a:rPr u="none">
                <a:solidFill>
                  <a:srgbClr val="454545"/>
                </a:solidFill>
              </a:rPr>
              <a:t>.</a:t>
            </a:r>
            <a:endParaRPr u="none">
              <a:solidFill>
                <a:srgbClr val="454545"/>
              </a:solidFill>
            </a:endParaRPr>
          </a:p>
          <a:p>
            <a:pPr marL="0" indent="0" defTabSz="312927">
              <a:spcBef>
                <a:spcPts val="0"/>
              </a:spcBef>
              <a:buSzTx/>
              <a:buNone/>
              <a:defRPr sz="2992">
                <a:solidFill>
                  <a:srgbClr val="454545"/>
                </a:solidFill>
              </a:defRPr>
            </a:pPr>
            <a:r>
              <a:t>6) Once the emulator has finished downloading, click on Run and select the emulator to run it on the phone.</a:t>
            </a:r>
          </a:p>
          <a:p>
            <a:pPr marL="0" indent="0" defTabSz="312927">
              <a:spcBef>
                <a:spcPts val="0"/>
              </a:spcBef>
              <a:buSzTx/>
              <a:buNone/>
              <a:defRPr sz="1056">
                <a:solidFill>
                  <a:srgbClr val="45454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EXISTING APP FEATURES"/>
          <p:cNvSpPr txBox="1"/>
          <p:nvPr>
            <p:ph type="title"/>
          </p:nvPr>
        </p:nvSpPr>
        <p:spPr>
          <a:prstGeom prst="rect">
            <a:avLst/>
          </a:prstGeom>
        </p:spPr>
        <p:txBody>
          <a:bodyPr/>
          <a:lstStyle/>
          <a:p>
            <a:pPr/>
            <a:r>
              <a:t>EXISTING APP FEATURES</a:t>
            </a:r>
          </a:p>
        </p:txBody>
      </p:sp>
      <p:sp>
        <p:nvSpPr>
          <p:cNvPr id="147" name="We have created sample users on the current Bramigo app. Nolan (the doctor/psychologist), Isaac(the sickest patient, mentally), Avisha (the sicker patient (less sick than Isaac)) and Ellie (the least mentally sick patient).…"/>
          <p:cNvSpPr txBox="1"/>
          <p:nvPr>
            <p:ph type="body" idx="1"/>
          </p:nvPr>
        </p:nvSpPr>
        <p:spPr>
          <a:prstGeom prst="rect">
            <a:avLst/>
          </a:prstGeom>
        </p:spPr>
        <p:txBody>
          <a:bodyPr/>
          <a:lstStyle/>
          <a:p>
            <a:pPr marL="255651" indent="-255651" defTabSz="356362">
              <a:spcBef>
                <a:spcPts val="2500"/>
              </a:spcBef>
              <a:buBlip>
                <a:blip r:embed="rId2"/>
              </a:buBlip>
              <a:defRPr sz="2074"/>
            </a:pPr>
            <a:r>
              <a:t>We have created sample users on the current Bramigo app. Nolan (the doctor/psychologist), Isaac(the sickest patient, mentally), Avisha (the sicker patient (less sick than Isaac)) and Ellie (the least mentally sick patient). </a:t>
            </a:r>
          </a:p>
          <a:p>
            <a:pPr marL="255651" indent="-255651" defTabSz="356362">
              <a:spcBef>
                <a:spcPts val="2500"/>
              </a:spcBef>
              <a:buBlip>
                <a:blip r:embed="rId2"/>
              </a:buBlip>
              <a:defRPr sz="2074"/>
            </a:pPr>
            <a:r>
              <a:t>Each user has been given a certain rating (0-10), 0 denoting no illness and 10 denoting a serious mental case. </a:t>
            </a:r>
          </a:p>
          <a:p>
            <a:pPr marL="255651" indent="-255651" defTabSz="356362">
              <a:spcBef>
                <a:spcPts val="2500"/>
              </a:spcBef>
              <a:buBlip>
                <a:blip r:embed="rId2"/>
              </a:buBlip>
              <a:defRPr sz="2074"/>
            </a:pPr>
            <a:r>
              <a:t>Every user can be chatted with or called (options available when the marker associated with the user is clicked). The bottom right corner has these options. The green option is the link to his profile. Call and chat options are disabled for the user until he clicks on the marker of another user. </a:t>
            </a:r>
          </a:p>
          <a:p>
            <a:pPr marL="255651" indent="-255651" defTabSz="356362">
              <a:spcBef>
                <a:spcPts val="2500"/>
              </a:spcBef>
              <a:buBlip>
                <a:blip r:embed="rId2"/>
              </a:buBlip>
              <a:defRPr sz="2074"/>
            </a:pPr>
            <a:r>
              <a:t>Each marker is linked to a profile which describes the details of the user and his past illnesses. The colour of the marker associated with the user profile highlights how sick the patient is or identifies the expert.  The graph in each profile tracks parameter data. In the sample app we’ve shown the graph of one single parameter only (heart-rate). The colours are as follows : </a:t>
            </a:r>
            <a:br/>
            <a:br/>
            <a:r>
              <a:t>Red : Serious Problem</a:t>
            </a:r>
            <a:br/>
            <a:r>
              <a:t>Yellow : Serious but not extremely serious</a:t>
            </a:r>
            <a:br/>
            <a:r>
              <a:t>Green : Not serious at all</a:t>
            </a:r>
            <a:br/>
            <a:r>
              <a:t>Purple : Psychologist/Doctor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APP SCREENSHOTS"/>
          <p:cNvSpPr txBox="1"/>
          <p:nvPr>
            <p:ph type="title"/>
          </p:nvPr>
        </p:nvSpPr>
        <p:spPr>
          <a:prstGeom prst="rect">
            <a:avLst/>
          </a:prstGeom>
        </p:spPr>
        <p:txBody>
          <a:bodyPr/>
          <a:lstStyle/>
          <a:p>
            <a:pPr/>
            <a:r>
              <a:t>APP SCREENSHOTS</a:t>
            </a:r>
          </a:p>
        </p:txBody>
      </p:sp>
      <p:sp>
        <p:nvSpPr>
          <p:cNvPr id="150" name="Body"/>
          <p:cNvSpPr txBox="1"/>
          <p:nvPr>
            <p:ph type="body" idx="1"/>
          </p:nvPr>
        </p:nvSpPr>
        <p:spPr>
          <a:prstGeom prst="rect">
            <a:avLst/>
          </a:prstGeom>
        </p:spPr>
        <p:txBody>
          <a:bodyPr/>
          <a:lstStyle/>
          <a:p>
            <a:pPr>
              <a:buBlip>
                <a:blip r:embed="rId2"/>
              </a:buBlip>
            </a:pPr>
          </a:p>
        </p:txBody>
      </p:sp>
      <p:pic>
        <p:nvPicPr>
          <p:cNvPr id="151" name="Capture3_up.PNG" descr="Capture3_up.PNG"/>
          <p:cNvPicPr>
            <a:picLocks noChangeAspect="1"/>
          </p:cNvPicPr>
          <p:nvPr/>
        </p:nvPicPr>
        <p:blipFill>
          <a:blip r:embed="rId3">
            <a:extLst/>
          </a:blip>
          <a:stretch>
            <a:fillRect/>
          </a:stretch>
        </p:blipFill>
        <p:spPr>
          <a:xfrm>
            <a:off x="4547528" y="2601266"/>
            <a:ext cx="3909744" cy="6595768"/>
          </a:xfrm>
          <a:prstGeom prst="rect">
            <a:avLst/>
          </a:prstGeom>
          <a:ln w="12700">
            <a:miter lim="400000"/>
          </a:ln>
        </p:spPr>
      </p:pic>
      <p:pic>
        <p:nvPicPr>
          <p:cNvPr id="152" name="Capture2_doc.PNG" descr="Capture2_doc.PNG"/>
          <p:cNvPicPr>
            <a:picLocks noChangeAspect="1"/>
          </p:cNvPicPr>
          <p:nvPr/>
        </p:nvPicPr>
        <p:blipFill>
          <a:blip r:embed="rId4">
            <a:extLst/>
          </a:blip>
          <a:stretch>
            <a:fillRect/>
          </a:stretch>
        </p:blipFill>
        <p:spPr>
          <a:xfrm>
            <a:off x="281774" y="2578099"/>
            <a:ext cx="3966595" cy="6642101"/>
          </a:xfrm>
          <a:prstGeom prst="rect">
            <a:avLst/>
          </a:prstGeom>
          <a:ln w="12700">
            <a:miter lim="400000"/>
          </a:ln>
        </p:spPr>
      </p:pic>
      <p:pic>
        <p:nvPicPr>
          <p:cNvPr id="153" name="Capture1.PNG" descr="Capture1.PNG"/>
          <p:cNvPicPr>
            <a:picLocks noChangeAspect="1"/>
          </p:cNvPicPr>
          <p:nvPr/>
        </p:nvPicPr>
        <p:blipFill>
          <a:blip r:embed="rId5">
            <a:extLst/>
          </a:blip>
          <a:stretch>
            <a:fillRect/>
          </a:stretch>
        </p:blipFill>
        <p:spPr>
          <a:xfrm>
            <a:off x="8763001" y="2578100"/>
            <a:ext cx="3909744" cy="65909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Parameters"/>
          <p:cNvSpPr txBox="1"/>
          <p:nvPr>
            <p:ph type="title"/>
          </p:nvPr>
        </p:nvSpPr>
        <p:spPr>
          <a:prstGeom prst="rect">
            <a:avLst/>
          </a:prstGeom>
        </p:spPr>
        <p:txBody>
          <a:bodyPr/>
          <a:lstStyle/>
          <a:p>
            <a:pPr/>
            <a:r>
              <a:t>Parameters </a:t>
            </a:r>
          </a:p>
        </p:txBody>
      </p:sp>
      <p:sp>
        <p:nvSpPr>
          <p:cNvPr id="156" name="Age…"/>
          <p:cNvSpPr txBox="1"/>
          <p:nvPr>
            <p:ph type="body" idx="1"/>
          </p:nvPr>
        </p:nvSpPr>
        <p:spPr>
          <a:prstGeom prst="rect">
            <a:avLst/>
          </a:prstGeom>
        </p:spPr>
        <p:txBody>
          <a:bodyPr/>
          <a:lstStyle/>
          <a:p>
            <a:pPr marL="414909" indent="-414909" defTabSz="578358">
              <a:spcBef>
                <a:spcPts val="4100"/>
              </a:spcBef>
              <a:buBlip>
                <a:blip r:embed="rId2"/>
              </a:buBlip>
              <a:defRPr sz="3366"/>
            </a:pPr>
            <a:r>
              <a:t>Age</a:t>
            </a:r>
          </a:p>
          <a:p>
            <a:pPr marL="414909" indent="-414909" defTabSz="578358">
              <a:spcBef>
                <a:spcPts val="4100"/>
              </a:spcBef>
              <a:buBlip>
                <a:blip r:embed="rId2"/>
              </a:buBlip>
              <a:defRPr sz="3366"/>
            </a:pPr>
            <a:r>
              <a:t>Blood Pressure</a:t>
            </a:r>
          </a:p>
          <a:p>
            <a:pPr marL="414909" indent="-414909" defTabSz="578358">
              <a:spcBef>
                <a:spcPts val="4100"/>
              </a:spcBef>
              <a:buBlip>
                <a:blip r:embed="rId2"/>
              </a:buBlip>
              <a:defRPr sz="3366"/>
            </a:pPr>
            <a:r>
              <a:t>Body Temperature</a:t>
            </a:r>
          </a:p>
          <a:p>
            <a:pPr marL="414909" indent="-414909" defTabSz="578358">
              <a:spcBef>
                <a:spcPts val="4100"/>
              </a:spcBef>
              <a:buBlip>
                <a:blip r:embed="rId2"/>
              </a:buBlip>
              <a:defRPr sz="3366"/>
            </a:pPr>
            <a:r>
              <a:t>Body Mass Index</a:t>
            </a:r>
          </a:p>
          <a:p>
            <a:pPr marL="414909" indent="-414909" defTabSz="578358">
              <a:spcBef>
                <a:spcPts val="4100"/>
              </a:spcBef>
              <a:buBlip>
                <a:blip r:embed="rId2"/>
              </a:buBlip>
              <a:defRPr sz="3366"/>
            </a:pPr>
            <a:r>
              <a:t>Muscle Activity</a:t>
            </a:r>
          </a:p>
          <a:p>
            <a:pPr marL="414909" indent="-414909" defTabSz="578358">
              <a:spcBef>
                <a:spcPts val="4100"/>
              </a:spcBef>
              <a:buBlip>
                <a:blip r:embed="rId2"/>
              </a:buBlip>
              <a:defRPr sz="3366"/>
            </a:pPr>
            <a:r>
              <a:t>Heart-rate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Data"/>
          <p:cNvSpPr txBox="1"/>
          <p:nvPr>
            <p:ph type="title"/>
          </p:nvPr>
        </p:nvSpPr>
        <p:spPr>
          <a:prstGeom prst="rect">
            <a:avLst/>
          </a:prstGeom>
        </p:spPr>
        <p:txBody>
          <a:bodyPr/>
          <a:lstStyle/>
          <a:p>
            <a:pPr/>
            <a:r>
              <a:t>Data</a:t>
            </a:r>
          </a:p>
        </p:txBody>
      </p:sp>
      <p:sp>
        <p:nvSpPr>
          <p:cNvPr id="159" name="Synthetic data…"/>
          <p:cNvSpPr txBox="1"/>
          <p:nvPr>
            <p:ph type="body" sz="half" idx="1"/>
          </p:nvPr>
        </p:nvSpPr>
        <p:spPr>
          <a:xfrm>
            <a:off x="508000" y="3035300"/>
            <a:ext cx="11988800" cy="3926831"/>
          </a:xfrm>
          <a:prstGeom prst="rect">
            <a:avLst/>
          </a:prstGeom>
        </p:spPr>
        <p:txBody>
          <a:bodyPr/>
          <a:lstStyle/>
          <a:p>
            <a:pPr>
              <a:buBlip>
                <a:blip r:embed="rId2"/>
              </a:buBlip>
            </a:pPr>
            <a:r>
              <a:t>Synthetic data</a:t>
            </a:r>
          </a:p>
          <a:p>
            <a:pPr>
              <a:buBlip>
                <a:blip r:embed="rId2"/>
              </a:buBlip>
            </a:pPr>
            <a:r>
              <a:t>Hierarchical generative model to generate the data</a:t>
            </a:r>
          </a:p>
          <a:p>
            <a:pPr>
              <a:buBlip>
                <a:blip r:embed="rId2"/>
              </a:buBlip>
            </a:pPr>
            <a:r>
              <a:t>Parameters:</a:t>
            </a:r>
          </a:p>
        </p:txBody>
      </p:sp>
      <p:graphicFrame>
        <p:nvGraphicFramePr>
          <p:cNvPr id="160" name="Table"/>
          <p:cNvGraphicFramePr/>
          <p:nvPr/>
        </p:nvGraphicFramePr>
        <p:xfrm>
          <a:off x="3898900" y="5854698"/>
          <a:ext cx="4330700" cy="5727701"/>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619623"/>
                <a:gridCol w="2826940"/>
              </a:tblGrid>
              <a:tr h="762000">
                <a:tc>
                  <a:txBody>
                    <a:bodyPr/>
                    <a:lstStyle/>
                    <a:p>
                      <a:pPr defTabSz="914400">
                        <a:defRPr>
                          <a:solidFill>
                            <a:srgbClr val="000000"/>
                          </a:solidFill>
                        </a:defRPr>
                      </a:pPr>
                      <a:r>
                        <a:rPr spc="119" sz="3000">
                          <a:solidFill>
                            <a:srgbClr val="606060"/>
                          </a:solidFill>
                        </a:rPr>
                        <a:t>Age</a:t>
                      </a:r>
                    </a:p>
                  </a:txBody>
                  <a:tcPr marL="50800" marR="50800" marT="50800" marB="50800" anchor="ctr" anchorCtr="0" horzOverflow="overflow">
                    <a:lnL w="12700">
                      <a:solidFill>
                        <a:srgbClr val="A5A59F"/>
                      </a:solidFill>
                      <a:miter lim="400000"/>
                    </a:lnL>
                    <a:lnT w="12700">
                      <a:solidFill>
                        <a:srgbClr val="A5A59F"/>
                      </a:solidFill>
                      <a:miter lim="400000"/>
                    </a:lnT>
                  </a:tcPr>
                </a:tc>
                <a:tc>
                  <a:txBody>
                    <a:bodyPr/>
                    <a:lstStyle/>
                    <a:p>
                      <a:pPr defTabSz="914400">
                        <a:defRPr>
                          <a:solidFill>
                            <a:srgbClr val="000000"/>
                          </a:solidFill>
                        </a:defRPr>
                      </a:pPr>
                      <a:r>
                        <a:rPr spc="119" sz="3000">
                          <a:solidFill>
                            <a:srgbClr val="606060"/>
                          </a:solidFill>
                        </a:rPr>
                        <a:t>BMI</a:t>
                      </a:r>
                    </a:p>
                  </a:txBody>
                  <a:tcPr marL="50800" marR="50800" marT="50800" marB="50800" anchor="ctr" anchorCtr="0" horzOverflow="overflow">
                    <a:lnR w="12700">
                      <a:solidFill>
                        <a:srgbClr val="A5A59F"/>
                      </a:solidFill>
                      <a:miter lim="400000"/>
                    </a:lnR>
                    <a:lnT w="12700">
                      <a:solidFill>
                        <a:srgbClr val="A5A59F"/>
                      </a:solidFill>
                      <a:miter lim="400000"/>
                    </a:lnT>
                  </a:tcPr>
                </a:tc>
              </a:tr>
              <a:tr h="841275">
                <a:tc>
                  <a:txBody>
                    <a:bodyPr/>
                    <a:lstStyle/>
                    <a:p>
                      <a:pPr defTabSz="914400">
                        <a:defRPr>
                          <a:solidFill>
                            <a:srgbClr val="000000"/>
                          </a:solidFill>
                        </a:defRPr>
                      </a:pPr>
                      <a:r>
                        <a:rPr spc="119" sz="3000">
                          <a:solidFill>
                            <a:srgbClr val="606060"/>
                          </a:solidFill>
                        </a:rPr>
                        <a:t>BP</a:t>
                      </a:r>
                    </a:p>
                  </a:txBody>
                  <a:tcPr marL="50800" marR="50800" marT="50800" marB="50800" anchor="ctr" anchorCtr="0" horzOverflow="overflow">
                    <a:lnL w="12700">
                      <a:solidFill>
                        <a:srgbClr val="A5A59F"/>
                      </a:solidFill>
                      <a:miter lim="400000"/>
                    </a:lnL>
                  </a:tcPr>
                </a:tc>
                <a:tc>
                  <a:txBody>
                    <a:bodyPr/>
                    <a:lstStyle/>
                    <a:p>
                      <a:pPr defTabSz="914400">
                        <a:defRPr>
                          <a:solidFill>
                            <a:srgbClr val="000000"/>
                          </a:solidFill>
                        </a:defRPr>
                      </a:pPr>
                      <a:r>
                        <a:rPr spc="119" sz="3000">
                          <a:solidFill>
                            <a:srgbClr val="606060"/>
                          </a:solidFill>
                        </a:rPr>
                        <a:t>Heart rate</a:t>
                      </a:r>
                    </a:p>
                  </a:txBody>
                  <a:tcPr marL="50800" marR="50800" marT="50800" marB="50800" anchor="ctr" anchorCtr="0" horzOverflow="overflow">
                    <a:lnR w="12700">
                      <a:solidFill>
                        <a:srgbClr val="A5A59F"/>
                      </a:solidFill>
                      <a:miter lim="400000"/>
                    </a:lnR>
                  </a:tcPr>
                </a:tc>
              </a:tr>
              <a:tr h="996950">
                <a:tc>
                  <a:txBody>
                    <a:bodyPr/>
                    <a:lstStyle/>
                    <a:p>
                      <a:pPr defTabSz="914400">
                        <a:defRPr>
                          <a:solidFill>
                            <a:srgbClr val="000000"/>
                          </a:solidFill>
                        </a:defRPr>
                      </a:pPr>
                      <a:r>
                        <a:rPr spc="119" sz="3000">
                          <a:solidFill>
                            <a:srgbClr val="606060"/>
                          </a:solidFill>
                        </a:rPr>
                        <a:t>Body temperature</a:t>
                      </a:r>
                    </a:p>
                  </a:txBody>
                  <a:tcPr marL="50800" marR="50800" marT="50800" marB="50800" anchor="ctr" anchorCtr="0" horzOverflow="overflow">
                    <a:lnL w="12700">
                      <a:solidFill>
                        <a:srgbClr val="A5A59F"/>
                      </a:solidFill>
                      <a:miter lim="400000"/>
                    </a:lnL>
                    <a:lnB w="12700">
                      <a:solidFill>
                        <a:srgbClr val="A5A59F"/>
                      </a:solidFill>
                      <a:miter lim="400000"/>
                    </a:lnB>
                  </a:tcPr>
                </a:tc>
                <a:tc>
                  <a:txBody>
                    <a:bodyPr/>
                    <a:lstStyle/>
                    <a:p>
                      <a:pPr defTabSz="914400">
                        <a:defRPr>
                          <a:solidFill>
                            <a:srgbClr val="000000"/>
                          </a:solidFill>
                        </a:defRPr>
                      </a:pPr>
                      <a:r>
                        <a:rPr spc="119" sz="3000">
                          <a:solidFill>
                            <a:srgbClr val="606060"/>
                          </a:solidFill>
                        </a:rPr>
                        <a:t>Muscle activity</a:t>
                      </a:r>
                    </a:p>
                  </a:txBody>
                  <a:tcPr marL="50800" marR="50800" marT="50800" marB="50800" anchor="ctr" anchorCtr="0" horzOverflow="overflow">
                    <a:lnR w="12700">
                      <a:solidFill>
                        <a:srgbClr val="A5A59F"/>
                      </a:solidFill>
                      <a:miter lim="400000"/>
                    </a:lnR>
                    <a:lnB w="12700">
                      <a:solidFill>
                        <a:srgbClr val="A5A59F"/>
                      </a:solidFill>
                      <a:miter lim="400000"/>
                    </a:lnB>
                  </a:tcPr>
                </a:tc>
              </a:tr>
            </a:tbl>
          </a:graphicData>
        </a:graphic>
      </p:graphicFrame>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