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Oxygen" panose="02000503000000000000" pitchFamily="2" charset="77"/>
      <p:regular r:id="rId20"/>
      <p:bold r:id="rId21"/>
    </p:embeddedFont>
    <p:embeddedFont>
      <p:font typeface="Oxygen Light" panose="02000503000000000000" pitchFamily="2" charset="77"/>
      <p:regular r:id="rId22"/>
      <p:bold r:id="rId23"/>
    </p:embeddedFont>
    <p:embeddedFont>
      <p:font typeface="Roboto" pitchFamily="2" charset="0"/>
      <p:regular r:id="rId24"/>
      <p:bold r:id="rId25"/>
      <p:italic r:id="rId26"/>
      <p:boldItalic r:id="rId27"/>
    </p:embeddedFont>
    <p:embeddedFont>
      <p:font typeface="Roboto Thin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2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8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6c44896cdf_1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g6c44896cd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cf36778d2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cf36778d2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cf36778d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114" name="Google Shape;114;g9cf36778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cf36778d2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cf36778d2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cf36778d2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endParaRPr dirty="0"/>
          </a:p>
        </p:txBody>
      </p:sp>
      <p:sp>
        <p:nvSpPr>
          <p:cNvPr id="131" name="Google Shape;131;g9cf36778d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cf36778d2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cf36778d2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cf36778d2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48" name="Google Shape;148;g9cf36778d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e6026768a_0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g9e6026768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d94e2fead_0_1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3d94e2fea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9e6026768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9e6026768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e6026768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e6026768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9e6026768a_0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9e602676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1a6366552_2_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ga1a6366552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e6026768a_0_1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g9e6026768a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e6026768a_0_1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9e6026768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cf36778d2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cf36778d2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e6026768a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endParaRPr dirty="0"/>
          </a:p>
        </p:txBody>
      </p:sp>
      <p:sp>
        <p:nvSpPr>
          <p:cNvPr id="97" name="Google Shape;97;g9e6026768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nyk Theme 2019">
  <p:cSld name="Title &amp; Bullets Dark">
    <p:bg>
      <p:bgPr>
        <a:gradFill>
          <a:gsLst>
            <a:gs pos="0">
              <a:srgbClr val="70389F"/>
            </a:gs>
            <a:gs pos="100000">
              <a:srgbClr val="392FA0"/>
            </a:gs>
          </a:gsLst>
          <a:lin ang="2700006" scaled="0"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/>
        </p:nvSpPr>
        <p:spPr>
          <a:xfrm>
            <a:off x="795575" y="-154975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6575" y="4839774"/>
            <a:ext cx="409650" cy="2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95657" y="80903"/>
            <a:ext cx="9234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800" i="1">
                <a:solidFill>
                  <a:srgbClr val="FFFFFF"/>
                </a:solidFill>
                <a:latin typeface="Oxygen Light"/>
                <a:ea typeface="Oxygen Light"/>
                <a:cs typeface="Oxygen Light"/>
                <a:sym typeface="Oxygen Light"/>
              </a:rPr>
              <a:t>confidential</a:t>
            </a:r>
            <a:r>
              <a:rPr lang="en" sz="80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endParaRPr sz="8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71857" y="4835715"/>
            <a:ext cx="9234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0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Snyk.io</a:t>
            </a:r>
            <a:endParaRPr sz="1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70389F"/>
            </a:gs>
            <a:gs pos="100000">
              <a:srgbClr val="392FA0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Google Shape;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6575" y="4839774"/>
            <a:ext cx="409650" cy="2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95657" y="80903"/>
            <a:ext cx="9234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800" i="1">
                <a:solidFill>
                  <a:srgbClr val="FFFFFF"/>
                </a:solidFill>
                <a:latin typeface="Oxygen Light"/>
                <a:ea typeface="Oxygen Light"/>
                <a:cs typeface="Oxygen Light"/>
                <a:sym typeface="Oxygen Light"/>
              </a:rPr>
              <a:t>confidential</a:t>
            </a:r>
            <a:r>
              <a:rPr lang="en" sz="80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endParaRPr sz="8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171857" y="4835715"/>
            <a:ext cx="9234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0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Snyk.io</a:t>
            </a:r>
            <a:endParaRPr sz="1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/>
        </p:nvSpPr>
        <p:spPr>
          <a:xfrm>
            <a:off x="1000850" y="4021800"/>
            <a:ext cx="72288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Mastering Application Security at a Security Company</a:t>
            </a:r>
            <a:endParaRPr sz="3600"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575" y="1030225"/>
            <a:ext cx="1112300" cy="17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/>
          <p:nvPr/>
        </p:nvSpPr>
        <p:spPr>
          <a:xfrm>
            <a:off x="95657" y="80903"/>
            <a:ext cx="9234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800" i="1">
                <a:solidFill>
                  <a:srgbClr val="FFFFFF"/>
                </a:solidFill>
                <a:latin typeface="Oxygen Light"/>
                <a:ea typeface="Oxygen Light"/>
                <a:cs typeface="Oxygen Light"/>
                <a:sym typeface="Oxygen Light"/>
              </a:rPr>
              <a:t>confidential</a:t>
            </a:r>
            <a:r>
              <a:rPr lang="en" sz="80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endParaRPr sz="8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3900" y="1030225"/>
            <a:ext cx="2397325" cy="16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11" name="Google Shape;111;p12"/>
          <p:cNvSpPr txBox="1"/>
          <p:nvPr/>
        </p:nvSpPr>
        <p:spPr>
          <a:xfrm>
            <a:off x="2522800" y="2110350"/>
            <a:ext cx="42570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Poll Question #2!</a:t>
            </a:r>
            <a:endParaRPr sz="3700"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/>
          <p:nvPr/>
        </p:nvSpPr>
        <p:spPr>
          <a:xfrm>
            <a:off x="95657" y="80903"/>
            <a:ext cx="9234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800" i="1">
                <a:solidFill>
                  <a:srgbClr val="FFFFFF"/>
                </a:solidFill>
                <a:latin typeface="Oxygen Light"/>
                <a:ea typeface="Oxygen Light"/>
                <a:cs typeface="Oxygen Light"/>
                <a:sym typeface="Oxygen Light"/>
              </a:rPr>
              <a:t>confidential</a:t>
            </a:r>
            <a:r>
              <a:rPr lang="en" sz="80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endParaRPr sz="8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117" name="Google Shape;11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4300" y="4902101"/>
            <a:ext cx="291925" cy="1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3"/>
          <p:cNvSpPr/>
          <p:nvPr/>
        </p:nvSpPr>
        <p:spPr>
          <a:xfrm>
            <a:off x="3815875" y="0"/>
            <a:ext cx="5326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 txBox="1"/>
          <p:nvPr/>
        </p:nvSpPr>
        <p:spPr>
          <a:xfrm>
            <a:off x="375496" y="901950"/>
            <a:ext cx="3062700" cy="20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DFDFD"/>
                </a:solidFill>
                <a:latin typeface="Oxygen"/>
                <a:ea typeface="Oxygen"/>
                <a:cs typeface="Oxygen"/>
                <a:sym typeface="Oxygen"/>
              </a:rPr>
              <a:t>Existing Tools Hinder Development</a:t>
            </a:r>
            <a:endParaRPr sz="3200">
              <a:solidFill>
                <a:srgbClr val="FDFDF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cxnSp>
        <p:nvCxnSpPr>
          <p:cNvPr id="120" name="Google Shape;120;p13"/>
          <p:cNvCxnSpPr/>
          <p:nvPr/>
        </p:nvCxnSpPr>
        <p:spPr>
          <a:xfrm>
            <a:off x="3815870" y="1008"/>
            <a:ext cx="0" cy="5151300"/>
          </a:xfrm>
          <a:prstGeom prst="straightConnector1">
            <a:avLst/>
          </a:prstGeom>
          <a:noFill/>
          <a:ln w="19050" cap="flat" cmpd="sng">
            <a:solidFill>
              <a:srgbClr val="FBB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13"/>
          <p:cNvSpPr txBox="1"/>
          <p:nvPr/>
        </p:nvSpPr>
        <p:spPr>
          <a:xfrm>
            <a:off x="3815775" y="561025"/>
            <a:ext cx="5326200" cy="3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rgbClr val="423C9D"/>
                </a:solidFill>
                <a:latin typeface="Oxygen"/>
                <a:ea typeface="Oxygen"/>
                <a:cs typeface="Oxygen"/>
                <a:sym typeface="Oxygen"/>
              </a:rPr>
              <a:t>26% </a:t>
            </a:r>
            <a:endParaRPr sz="9000">
              <a:solidFill>
                <a:srgbClr val="423C9D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i="1">
                <a:solidFill>
                  <a:srgbClr val="423C9D"/>
                </a:solidFill>
                <a:latin typeface="Oxygen"/>
                <a:ea typeface="Oxygen"/>
                <a:cs typeface="Oxygen"/>
                <a:sym typeface="Oxygen"/>
              </a:rPr>
              <a:t>of Developers use security tools that slow down </a:t>
            </a:r>
            <a:endParaRPr sz="3600" i="1">
              <a:solidFill>
                <a:srgbClr val="423C9D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i="1">
                <a:solidFill>
                  <a:srgbClr val="423C9D"/>
                </a:solidFill>
                <a:latin typeface="Oxygen"/>
                <a:ea typeface="Oxygen"/>
                <a:cs typeface="Oxygen"/>
                <a:sym typeface="Oxygen"/>
              </a:rPr>
              <a:t>development cycles</a:t>
            </a:r>
            <a:endParaRPr sz="3600" i="1">
              <a:solidFill>
                <a:srgbClr val="423C9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122" name="Google Shape;122;p13"/>
          <p:cNvPicPr preferRelativeResize="0"/>
          <p:nvPr/>
        </p:nvPicPr>
        <p:blipFill rotWithShape="1">
          <a:blip r:embed="rId4">
            <a:alphaModFix/>
          </a:blip>
          <a:srcRect l="2006" r="2006"/>
          <a:stretch/>
        </p:blipFill>
        <p:spPr>
          <a:xfrm>
            <a:off x="1399475" y="3146100"/>
            <a:ext cx="858500" cy="8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28" name="Google Shape;128;p14"/>
          <p:cNvSpPr txBox="1"/>
          <p:nvPr/>
        </p:nvSpPr>
        <p:spPr>
          <a:xfrm>
            <a:off x="2522800" y="2110350"/>
            <a:ext cx="42570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Poll Question #3!</a:t>
            </a:r>
            <a:endParaRPr sz="3700"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95657" y="80903"/>
            <a:ext cx="9234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800" i="1">
                <a:solidFill>
                  <a:srgbClr val="FFFFFF"/>
                </a:solidFill>
                <a:latin typeface="Oxygen Light"/>
                <a:ea typeface="Oxygen Light"/>
                <a:cs typeface="Oxygen Light"/>
                <a:sym typeface="Oxygen Light"/>
              </a:rPr>
              <a:t>confidential</a:t>
            </a:r>
            <a:r>
              <a:rPr lang="en" sz="80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endParaRPr sz="8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4300" y="4902101"/>
            <a:ext cx="291925" cy="1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/>
          <p:nvPr/>
        </p:nvSpPr>
        <p:spPr>
          <a:xfrm>
            <a:off x="3815875" y="0"/>
            <a:ext cx="5326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375496" y="901950"/>
            <a:ext cx="3062700" cy="20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DFDFD"/>
                </a:solidFill>
                <a:latin typeface="Oxygen"/>
                <a:ea typeface="Oxygen"/>
                <a:cs typeface="Oxygen"/>
                <a:sym typeface="Oxygen"/>
              </a:rPr>
              <a:t>Poor Adoption of Existing Tools by Developers</a:t>
            </a:r>
            <a:endParaRPr sz="3200">
              <a:solidFill>
                <a:srgbClr val="FDFDF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cxnSp>
        <p:nvCxnSpPr>
          <p:cNvPr id="137" name="Google Shape;137;p15"/>
          <p:cNvCxnSpPr/>
          <p:nvPr/>
        </p:nvCxnSpPr>
        <p:spPr>
          <a:xfrm>
            <a:off x="3815870" y="1008"/>
            <a:ext cx="0" cy="5151300"/>
          </a:xfrm>
          <a:prstGeom prst="straightConnector1">
            <a:avLst/>
          </a:prstGeom>
          <a:noFill/>
          <a:ln w="19050" cap="flat" cmpd="sng">
            <a:solidFill>
              <a:srgbClr val="FBB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15"/>
          <p:cNvSpPr txBox="1"/>
          <p:nvPr/>
        </p:nvSpPr>
        <p:spPr>
          <a:xfrm>
            <a:off x="3815775" y="561025"/>
            <a:ext cx="5326200" cy="3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rgbClr val="423C9D"/>
                </a:solidFill>
                <a:latin typeface="Oxygen"/>
                <a:ea typeface="Oxygen"/>
                <a:cs typeface="Oxygen"/>
                <a:sym typeface="Oxygen"/>
              </a:rPr>
              <a:t>24% </a:t>
            </a:r>
            <a:endParaRPr sz="9000">
              <a:solidFill>
                <a:srgbClr val="423C9D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i="1">
                <a:solidFill>
                  <a:srgbClr val="423C9D"/>
                </a:solidFill>
                <a:latin typeface="Oxygen"/>
                <a:ea typeface="Oxygen"/>
                <a:cs typeface="Oxygen"/>
                <a:sym typeface="Oxygen"/>
              </a:rPr>
              <a:t>of Developers are not utilizing their current testing tools</a:t>
            </a:r>
            <a:endParaRPr sz="3600" i="1">
              <a:solidFill>
                <a:srgbClr val="423C9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139" name="Google Shape;13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120" y="3414491"/>
            <a:ext cx="763925" cy="6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2522800" y="2110350"/>
            <a:ext cx="42570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Poll Question #4!</a:t>
            </a:r>
            <a:endParaRPr sz="3700"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/>
          <p:nvPr/>
        </p:nvSpPr>
        <p:spPr>
          <a:xfrm>
            <a:off x="95657" y="80903"/>
            <a:ext cx="9234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800" i="1">
                <a:solidFill>
                  <a:srgbClr val="FFFFFF"/>
                </a:solidFill>
                <a:latin typeface="Oxygen Light"/>
                <a:ea typeface="Oxygen Light"/>
                <a:cs typeface="Oxygen Light"/>
                <a:sym typeface="Oxygen Light"/>
              </a:rPr>
              <a:t>confidential</a:t>
            </a:r>
            <a:r>
              <a:rPr lang="en" sz="80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endParaRPr sz="8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4300" y="4902101"/>
            <a:ext cx="291925" cy="1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/>
          <p:nvPr/>
        </p:nvSpPr>
        <p:spPr>
          <a:xfrm>
            <a:off x="3815875" y="0"/>
            <a:ext cx="5326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505996" y="1316400"/>
            <a:ext cx="3062700" cy="20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DFDFD"/>
                </a:solidFill>
                <a:latin typeface="Oxygen"/>
                <a:ea typeface="Oxygen"/>
                <a:cs typeface="Oxygen"/>
                <a:sym typeface="Oxygen"/>
              </a:rPr>
              <a:t>Lack of Integrations</a:t>
            </a:r>
            <a:endParaRPr sz="3200">
              <a:solidFill>
                <a:srgbClr val="FDFDF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cxnSp>
        <p:nvCxnSpPr>
          <p:cNvPr id="154" name="Google Shape;154;p17"/>
          <p:cNvCxnSpPr/>
          <p:nvPr/>
        </p:nvCxnSpPr>
        <p:spPr>
          <a:xfrm>
            <a:off x="3815870" y="1008"/>
            <a:ext cx="0" cy="5151300"/>
          </a:xfrm>
          <a:prstGeom prst="straightConnector1">
            <a:avLst/>
          </a:prstGeom>
          <a:noFill/>
          <a:ln w="19050" cap="flat" cmpd="sng">
            <a:solidFill>
              <a:srgbClr val="FBB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17"/>
          <p:cNvSpPr txBox="1"/>
          <p:nvPr/>
        </p:nvSpPr>
        <p:spPr>
          <a:xfrm>
            <a:off x="3815775" y="561025"/>
            <a:ext cx="5326200" cy="3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rgbClr val="423C9D"/>
                </a:solidFill>
                <a:latin typeface="Oxygen"/>
                <a:ea typeface="Oxygen"/>
                <a:cs typeface="Oxygen"/>
                <a:sym typeface="Oxygen"/>
              </a:rPr>
              <a:t>23% </a:t>
            </a:r>
            <a:endParaRPr sz="9000">
              <a:solidFill>
                <a:srgbClr val="423C9D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i="1">
                <a:solidFill>
                  <a:srgbClr val="423C9D"/>
                </a:solidFill>
                <a:latin typeface="Oxygen"/>
                <a:ea typeface="Oxygen"/>
                <a:cs typeface="Oxygen"/>
                <a:sym typeface="Oxygen"/>
              </a:rPr>
              <a:t>of Developers lack tools that integrate into the SDLC</a:t>
            </a:r>
            <a:endParaRPr sz="3600" i="1">
              <a:solidFill>
                <a:srgbClr val="423C9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4">
            <a:alphaModFix/>
          </a:blip>
          <a:srcRect l="2005" r="2015"/>
          <a:stretch/>
        </p:blipFill>
        <p:spPr>
          <a:xfrm>
            <a:off x="1391899" y="3111750"/>
            <a:ext cx="724850" cy="7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95657" y="80903"/>
            <a:ext cx="9234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800" i="1">
                <a:solidFill>
                  <a:srgbClr val="FFFFFF"/>
                </a:solidFill>
                <a:latin typeface="Oxygen Light"/>
                <a:ea typeface="Oxygen Light"/>
                <a:cs typeface="Oxygen Light"/>
                <a:sym typeface="Oxygen Light"/>
              </a:rPr>
              <a:t>confidential</a:t>
            </a:r>
            <a:r>
              <a:rPr lang="en" sz="80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endParaRPr sz="8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409733" y="411300"/>
            <a:ext cx="86742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Key Takeaways</a:t>
            </a:r>
            <a:endParaRPr sz="3200"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379500" y="1099600"/>
            <a:ext cx="8385000" cy="46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xygen Light"/>
              <a:buChar char="●"/>
            </a:pPr>
            <a:r>
              <a:rPr lang="en" sz="1700">
                <a:solidFill>
                  <a:srgbClr val="FFFFFF"/>
                </a:solidFill>
                <a:latin typeface="Oxygen Light"/>
                <a:ea typeface="Oxygen Light"/>
                <a:cs typeface="Oxygen Light"/>
                <a:sym typeface="Oxygen Light"/>
              </a:rPr>
              <a:t>Most think their application security programs are solid, though many still push vulnerable code.</a:t>
            </a:r>
            <a:endParaRPr sz="1700">
              <a:solidFill>
                <a:srgbClr val="FFFFFF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xygen Light"/>
              <a:buChar char="●"/>
            </a:pPr>
            <a:r>
              <a:rPr lang="en" sz="1700">
                <a:solidFill>
                  <a:srgbClr val="FFFFFF"/>
                </a:solidFill>
                <a:latin typeface="Oxygen Light"/>
                <a:ea typeface="Oxygen Light"/>
                <a:cs typeface="Oxygen Light"/>
                <a:sym typeface="Oxygen Light"/>
              </a:rPr>
              <a:t>Multiple security testing tools are needed to secure the potpourri of application development and deployment models in use today. </a:t>
            </a:r>
            <a:endParaRPr sz="1700">
              <a:solidFill>
                <a:srgbClr val="FFFFFF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xygen Light"/>
              <a:buChar char="●"/>
            </a:pPr>
            <a:r>
              <a:rPr lang="en" sz="1700">
                <a:solidFill>
                  <a:srgbClr val="FFFFFF"/>
                </a:solidFill>
                <a:latin typeface="Oxygen Light"/>
                <a:ea typeface="Oxygen Light"/>
                <a:cs typeface="Oxygen Light"/>
                <a:sym typeface="Oxygen Light"/>
              </a:rPr>
              <a:t>The proliferation of AppSec testing tools is an issue for many, with more than a third focusing investments on consolidation. </a:t>
            </a:r>
            <a:endParaRPr sz="1700">
              <a:solidFill>
                <a:srgbClr val="FFFFFF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xygen Light"/>
              <a:buChar char="●"/>
            </a:pPr>
            <a:r>
              <a:rPr lang="en" sz="1700">
                <a:solidFill>
                  <a:srgbClr val="FFFFFF"/>
                </a:solidFill>
                <a:latin typeface="Oxygen Light"/>
                <a:ea typeface="Oxygen Light"/>
                <a:cs typeface="Oxygen Light"/>
                <a:sym typeface="Oxygen Light"/>
              </a:rPr>
              <a:t>Developer security training is spotty, and programs to improve developer security skills are lacking. </a:t>
            </a:r>
            <a:endParaRPr sz="1700">
              <a:solidFill>
                <a:srgbClr val="FFFFFF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xygen Light"/>
              <a:buChar char="●"/>
            </a:pPr>
            <a:r>
              <a:rPr lang="en" sz="1700">
                <a:solidFill>
                  <a:srgbClr val="FFFFFF"/>
                </a:solidFill>
                <a:latin typeface="Oxygen Light"/>
                <a:ea typeface="Oxygen Light"/>
                <a:cs typeface="Oxygen Light"/>
                <a:sym typeface="Oxygen Light"/>
              </a:rPr>
              <a:t>Organizations are investing, with more than half planning to significantly increase spending on application security over the prior year.</a:t>
            </a:r>
            <a:endParaRPr sz="1700">
              <a:solidFill>
                <a:srgbClr val="FFFFFF"/>
              </a:solidFill>
              <a:latin typeface="Oxygen Light"/>
              <a:ea typeface="Oxygen Light"/>
              <a:cs typeface="Oxygen Light"/>
              <a:sym typeface="Oxygen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0" y="1834596"/>
            <a:ext cx="91440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DFDFD"/>
                </a:solidFill>
                <a:latin typeface="Oxygen"/>
                <a:ea typeface="Oxygen"/>
                <a:cs typeface="Oxygen"/>
                <a:sym typeface="Oxygen"/>
              </a:rPr>
              <a:t>Questions?</a:t>
            </a:r>
            <a:endParaRPr sz="3600">
              <a:solidFill>
                <a:srgbClr val="FDFDF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95657" y="80903"/>
            <a:ext cx="9234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800" i="1">
                <a:solidFill>
                  <a:srgbClr val="FFFFFF"/>
                </a:solidFill>
                <a:latin typeface="Oxygen Light"/>
                <a:ea typeface="Oxygen Light"/>
                <a:cs typeface="Oxygen Light"/>
                <a:sym typeface="Oxygen Light"/>
              </a:rPr>
              <a:t>confidential</a:t>
            </a:r>
            <a:r>
              <a:rPr lang="en" sz="80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endParaRPr sz="8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0" y="2626296"/>
            <a:ext cx="91440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BBC06"/>
                </a:solidFill>
                <a:latin typeface="Oxygen"/>
                <a:ea typeface="Oxygen"/>
                <a:cs typeface="Oxygen"/>
                <a:sym typeface="Oxygen"/>
              </a:rPr>
              <a:t>Download the Full ESG Report:</a:t>
            </a:r>
            <a:endParaRPr sz="2800">
              <a:solidFill>
                <a:srgbClr val="FBBC06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BBC06"/>
                </a:solidFill>
                <a:latin typeface="Oxygen"/>
                <a:ea typeface="Oxygen"/>
                <a:cs typeface="Oxygen"/>
                <a:sym typeface="Oxygen"/>
              </a:rPr>
              <a:t>https://info.snyk.io/esg-application-development-security</a:t>
            </a:r>
            <a:endParaRPr sz="1800">
              <a:solidFill>
                <a:srgbClr val="FBBC06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2001288" y="1554938"/>
            <a:ext cx="1788300" cy="1796700"/>
            <a:chOff x="1772688" y="1631138"/>
            <a:chExt cx="1788300" cy="1796700"/>
          </a:xfrm>
        </p:grpSpPr>
        <p:sp>
          <p:nvSpPr>
            <p:cNvPr id="30" name="Google Shape;30;p4"/>
            <p:cNvSpPr/>
            <p:nvPr/>
          </p:nvSpPr>
          <p:spPr>
            <a:xfrm>
              <a:off x="1772688" y="1631138"/>
              <a:ext cx="1788300" cy="1796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1" name="Google Shape;31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10100" y="1672750"/>
              <a:ext cx="1713475" cy="171771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" name="Google Shape;32;p4"/>
          <p:cNvGrpSpPr/>
          <p:nvPr/>
        </p:nvGrpSpPr>
        <p:grpSpPr>
          <a:xfrm>
            <a:off x="5386575" y="1542975"/>
            <a:ext cx="1788300" cy="1796700"/>
            <a:chOff x="5386575" y="1619175"/>
            <a:chExt cx="1788300" cy="1796700"/>
          </a:xfrm>
        </p:grpSpPr>
        <p:sp>
          <p:nvSpPr>
            <p:cNvPr id="33" name="Google Shape;33;p4"/>
            <p:cNvSpPr/>
            <p:nvPr/>
          </p:nvSpPr>
          <p:spPr>
            <a:xfrm>
              <a:off x="5386575" y="1619175"/>
              <a:ext cx="1788300" cy="1796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4" name="Google Shape;34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28625" y="1672750"/>
              <a:ext cx="1713476" cy="17134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Google Shape;35;p4"/>
          <p:cNvSpPr txBox="1"/>
          <p:nvPr/>
        </p:nvSpPr>
        <p:spPr>
          <a:xfrm>
            <a:off x="125" y="244325"/>
            <a:ext cx="91440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Today’s Speakers</a:t>
            </a:r>
            <a:endParaRPr sz="2800"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36" name="Google Shape;36;p4"/>
          <p:cNvSpPr txBox="1"/>
          <p:nvPr/>
        </p:nvSpPr>
        <p:spPr>
          <a:xfrm>
            <a:off x="1948850" y="3531113"/>
            <a:ext cx="1713600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Avishay Bar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Security Architect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5191656" y="3418225"/>
            <a:ext cx="2497500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Simon Maple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VP, Developer Relations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8651" y="3932725"/>
            <a:ext cx="1499900" cy="8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0725" y="4193525"/>
            <a:ext cx="1649450" cy="3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5" name="Google Shape;45;p5"/>
          <p:cNvSpPr txBox="1"/>
          <p:nvPr/>
        </p:nvSpPr>
        <p:spPr>
          <a:xfrm>
            <a:off x="125" y="244325"/>
            <a:ext cx="91440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Today’s Agenda</a:t>
            </a:r>
            <a:endParaRPr sz="2800"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1071100" y="1383500"/>
            <a:ext cx="6705600" cy="27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xygen"/>
              <a:buChar char="❖"/>
            </a:pPr>
            <a:r>
              <a:rPr lang="en" sz="17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What does “shift left” mean?</a:t>
            </a:r>
            <a:endParaRPr sz="17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xygen"/>
              <a:buChar char="❖"/>
            </a:pPr>
            <a:r>
              <a:rPr lang="en" sz="17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Shifting left at CyberArk</a:t>
            </a:r>
            <a:endParaRPr sz="17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xygen"/>
              <a:buChar char="❖"/>
            </a:pPr>
            <a:r>
              <a:rPr lang="en" sz="17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ESG’s 2020 Modern Application Development Security Report</a:t>
            </a:r>
            <a:endParaRPr sz="17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xygen"/>
              <a:buChar char="❖"/>
            </a:pPr>
            <a:r>
              <a:rPr lang="en" sz="17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Top Developer security challenges</a:t>
            </a:r>
            <a:endParaRPr sz="17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xygen"/>
              <a:buChar char="❖"/>
            </a:pPr>
            <a:r>
              <a:rPr lang="en" sz="17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How CyberArk develops a dev-first security approach </a:t>
            </a:r>
            <a:endParaRPr sz="17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-2650" y="1314525"/>
            <a:ext cx="9144000" cy="382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" name="Google Shape;52;p6"/>
          <p:cNvCxnSpPr/>
          <p:nvPr/>
        </p:nvCxnSpPr>
        <p:spPr>
          <a:xfrm rot="10800000">
            <a:off x="-2575" y="1314531"/>
            <a:ext cx="9154500" cy="0"/>
          </a:xfrm>
          <a:prstGeom prst="straightConnector1">
            <a:avLst/>
          </a:prstGeom>
          <a:noFill/>
          <a:ln w="19050" cap="flat" cmpd="sng">
            <a:solidFill>
              <a:srgbClr val="FBB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6"/>
          <p:cNvSpPr/>
          <p:nvPr/>
        </p:nvSpPr>
        <p:spPr>
          <a:xfrm>
            <a:off x="95657" y="80903"/>
            <a:ext cx="9234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800" i="1">
                <a:solidFill>
                  <a:srgbClr val="FFFFFF"/>
                </a:solidFill>
                <a:latin typeface="Oxygen Light"/>
                <a:ea typeface="Oxygen Light"/>
                <a:cs typeface="Oxygen Light"/>
                <a:sym typeface="Oxygen Light"/>
              </a:rPr>
              <a:t>confidential</a:t>
            </a:r>
            <a:r>
              <a:rPr lang="en" sz="80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endParaRPr sz="8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54" name="Google Shape;54;p6"/>
          <p:cNvSpPr txBox="1"/>
          <p:nvPr/>
        </p:nvSpPr>
        <p:spPr>
          <a:xfrm>
            <a:off x="425977" y="393385"/>
            <a:ext cx="91440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What does “Shift Left” mean?</a:t>
            </a:r>
            <a:endParaRPr sz="3200"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55" name="Google Shape;5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9490" y="145415"/>
            <a:ext cx="475725" cy="3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725" y="1817838"/>
            <a:ext cx="6058800" cy="28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-2650" y="1314525"/>
            <a:ext cx="9144000" cy="382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7"/>
          <p:cNvCxnSpPr/>
          <p:nvPr/>
        </p:nvCxnSpPr>
        <p:spPr>
          <a:xfrm rot="10800000">
            <a:off x="-2575" y="1314531"/>
            <a:ext cx="9154500" cy="0"/>
          </a:xfrm>
          <a:prstGeom prst="straightConnector1">
            <a:avLst/>
          </a:prstGeom>
          <a:noFill/>
          <a:ln w="19050" cap="flat" cmpd="sng">
            <a:solidFill>
              <a:srgbClr val="FBB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7"/>
          <p:cNvSpPr/>
          <p:nvPr/>
        </p:nvSpPr>
        <p:spPr>
          <a:xfrm>
            <a:off x="95657" y="80903"/>
            <a:ext cx="9234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800" i="1">
                <a:solidFill>
                  <a:srgbClr val="FFFFFF"/>
                </a:solidFill>
                <a:latin typeface="Oxygen Light"/>
                <a:ea typeface="Oxygen Light"/>
                <a:cs typeface="Oxygen Light"/>
                <a:sym typeface="Oxygen Light"/>
              </a:rPr>
              <a:t>confidential</a:t>
            </a:r>
            <a:r>
              <a:rPr lang="en" sz="80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endParaRPr sz="8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425977" y="393385"/>
            <a:ext cx="91440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What does “Shift Left” mean?</a:t>
            </a:r>
            <a:endParaRPr sz="3200"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65" name="Google Shape;6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9490" y="145415"/>
            <a:ext cx="475725" cy="3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725" y="1817838"/>
            <a:ext cx="6058800" cy="28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0740" y="2259881"/>
            <a:ext cx="4930770" cy="1938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/>
          <p:nvPr/>
        </p:nvSpPr>
        <p:spPr>
          <a:xfrm>
            <a:off x="-2650" y="1314525"/>
            <a:ext cx="9144000" cy="382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8"/>
          <p:cNvCxnSpPr/>
          <p:nvPr/>
        </p:nvCxnSpPr>
        <p:spPr>
          <a:xfrm rot="10800000">
            <a:off x="-2575" y="1314531"/>
            <a:ext cx="9154500" cy="0"/>
          </a:xfrm>
          <a:prstGeom prst="straightConnector1">
            <a:avLst/>
          </a:prstGeom>
          <a:noFill/>
          <a:ln w="19050" cap="flat" cmpd="sng">
            <a:solidFill>
              <a:srgbClr val="FBB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8"/>
          <p:cNvSpPr/>
          <p:nvPr/>
        </p:nvSpPr>
        <p:spPr>
          <a:xfrm>
            <a:off x="95657" y="80903"/>
            <a:ext cx="9234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800" i="1">
                <a:solidFill>
                  <a:srgbClr val="FFFFFF"/>
                </a:solidFill>
                <a:latin typeface="Oxygen Light"/>
                <a:ea typeface="Oxygen Light"/>
                <a:cs typeface="Oxygen Light"/>
                <a:sym typeface="Oxygen Light"/>
              </a:rPr>
              <a:t>confidential</a:t>
            </a:r>
            <a:r>
              <a:rPr lang="en" sz="80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endParaRPr sz="8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75" name="Google Shape;75;p8"/>
          <p:cNvSpPr txBox="1"/>
          <p:nvPr/>
        </p:nvSpPr>
        <p:spPr>
          <a:xfrm>
            <a:off x="425977" y="393385"/>
            <a:ext cx="91440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What “Shift Left” means at CyberArk</a:t>
            </a:r>
            <a:endParaRPr sz="3200"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290274" y="1510850"/>
            <a:ext cx="8360100" cy="30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3C9D"/>
              </a:buClr>
              <a:buSzPts val="1400"/>
              <a:buFont typeface="Oxygen"/>
              <a:buChar char="●"/>
            </a:pPr>
            <a:r>
              <a:rPr lang="en" b="1">
                <a:solidFill>
                  <a:srgbClr val="423C9D"/>
                </a:solidFill>
                <a:latin typeface="Oxygen"/>
                <a:ea typeface="Oxygen"/>
                <a:cs typeface="Oxygen"/>
                <a:sym typeface="Oxygen"/>
              </a:rPr>
              <a:t>“Security is everyone’s responsibility”</a:t>
            </a:r>
            <a:endParaRPr b="1">
              <a:solidFill>
                <a:srgbClr val="423C9D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3C9D"/>
              </a:buClr>
              <a:buSzPts val="1400"/>
              <a:buFont typeface="Oxygen"/>
              <a:buChar char="●"/>
            </a:pPr>
            <a:r>
              <a:rPr lang="en" b="1">
                <a:solidFill>
                  <a:srgbClr val="423C9D"/>
                </a:solidFill>
                <a:latin typeface="Oxygen"/>
                <a:ea typeface="Oxygen"/>
                <a:cs typeface="Oxygen"/>
                <a:sym typeface="Oxygen"/>
              </a:rPr>
              <a:t>Security requirements are “down to earth”, developers understand them</a:t>
            </a:r>
            <a:endParaRPr b="1">
              <a:solidFill>
                <a:srgbClr val="423C9D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3C9D"/>
              </a:buClr>
              <a:buSzPts val="1400"/>
              <a:buFont typeface="Oxygen"/>
              <a:buChar char="●"/>
            </a:pPr>
            <a:r>
              <a:rPr lang="en" b="1">
                <a:solidFill>
                  <a:srgbClr val="423C9D"/>
                </a:solidFill>
                <a:latin typeface="Oxygen"/>
                <a:ea typeface="Oxygen"/>
                <a:cs typeface="Oxygen"/>
                <a:sym typeface="Oxygen"/>
              </a:rPr>
              <a:t>Security standards is being handled as part of our SDLC</a:t>
            </a:r>
            <a:endParaRPr b="1">
              <a:solidFill>
                <a:srgbClr val="423C9D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3C9D"/>
              </a:buClr>
              <a:buSzPts val="1400"/>
              <a:buFont typeface="Oxygen"/>
              <a:buChar char="●"/>
            </a:pPr>
            <a:r>
              <a:rPr lang="en" b="1">
                <a:solidFill>
                  <a:srgbClr val="423C9D"/>
                </a:solidFill>
                <a:latin typeface="Oxygen"/>
                <a:ea typeface="Oxygen"/>
                <a:cs typeface="Oxygen"/>
                <a:sym typeface="Oxygen"/>
              </a:rPr>
              <a:t>We’re using tools and software that are IDE and pipeline friendly</a:t>
            </a:r>
            <a:endParaRPr b="1">
              <a:solidFill>
                <a:srgbClr val="423C9D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3C9D"/>
              </a:buClr>
              <a:buSzPts val="1400"/>
              <a:buFont typeface="Oxygen"/>
              <a:buChar char="●"/>
            </a:pPr>
            <a:r>
              <a:rPr lang="en" b="1">
                <a:solidFill>
                  <a:srgbClr val="423C9D"/>
                </a:solidFill>
                <a:latin typeface="Oxygen"/>
                <a:ea typeface="Oxygen"/>
                <a:cs typeface="Oxygen"/>
                <a:sym typeface="Oxygen"/>
              </a:rPr>
              <a:t>Developers are taking active part in designing and developing internal security tools</a:t>
            </a:r>
            <a:endParaRPr b="1">
              <a:solidFill>
                <a:srgbClr val="423C9D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3C9D"/>
              </a:buClr>
              <a:buSzPts val="1400"/>
              <a:buFont typeface="Oxygen"/>
              <a:buChar char="●"/>
            </a:pPr>
            <a:r>
              <a:rPr lang="en" b="1">
                <a:solidFill>
                  <a:srgbClr val="423C9D"/>
                </a:solidFill>
                <a:latin typeface="Oxygen"/>
                <a:ea typeface="Oxygen"/>
                <a:cs typeface="Oxygen"/>
                <a:sym typeface="Oxygen"/>
              </a:rPr>
              <a:t>Security training activities are distributed among development groups</a:t>
            </a:r>
            <a:endParaRPr b="1">
              <a:solidFill>
                <a:srgbClr val="423C9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77" name="Google Shape;7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9490" y="145415"/>
            <a:ext cx="475725" cy="3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-2650" y="1314525"/>
            <a:ext cx="9144000" cy="382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9"/>
          <p:cNvCxnSpPr/>
          <p:nvPr/>
        </p:nvCxnSpPr>
        <p:spPr>
          <a:xfrm rot="10800000">
            <a:off x="-2575" y="1314531"/>
            <a:ext cx="9154500" cy="0"/>
          </a:xfrm>
          <a:prstGeom prst="straightConnector1">
            <a:avLst/>
          </a:prstGeom>
          <a:noFill/>
          <a:ln w="19050" cap="flat" cmpd="sng">
            <a:solidFill>
              <a:srgbClr val="FBB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9"/>
          <p:cNvSpPr/>
          <p:nvPr/>
        </p:nvSpPr>
        <p:spPr>
          <a:xfrm>
            <a:off x="95657" y="80903"/>
            <a:ext cx="9234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800" i="1">
                <a:solidFill>
                  <a:srgbClr val="FFFFFF"/>
                </a:solidFill>
                <a:latin typeface="Oxygen Light"/>
                <a:ea typeface="Oxygen Light"/>
                <a:cs typeface="Oxygen Light"/>
                <a:sym typeface="Oxygen Light"/>
              </a:rPr>
              <a:t>confidential</a:t>
            </a:r>
            <a:r>
              <a:rPr lang="en" sz="80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endParaRPr sz="8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425977" y="393385"/>
            <a:ext cx="91440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ESG’s Latest Report: Modern Application Development security</a:t>
            </a:r>
            <a:endParaRPr sz="2100"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86" name="Google Shape;8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9490" y="145415"/>
            <a:ext cx="475725" cy="3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178" y="1679900"/>
            <a:ext cx="3661746" cy="283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375" y="1827711"/>
            <a:ext cx="4678925" cy="264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4" name="Google Shape;94;p10"/>
          <p:cNvSpPr txBox="1"/>
          <p:nvPr/>
        </p:nvSpPr>
        <p:spPr>
          <a:xfrm>
            <a:off x="2522800" y="2110350"/>
            <a:ext cx="42570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Poll Question #1!</a:t>
            </a:r>
            <a:endParaRPr sz="3700"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/>
          <p:nvPr/>
        </p:nvSpPr>
        <p:spPr>
          <a:xfrm>
            <a:off x="95657" y="80903"/>
            <a:ext cx="923400" cy="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800" i="1">
                <a:solidFill>
                  <a:srgbClr val="FFFFFF"/>
                </a:solidFill>
                <a:latin typeface="Oxygen Light"/>
                <a:ea typeface="Oxygen Light"/>
                <a:cs typeface="Oxygen Light"/>
                <a:sym typeface="Oxygen Light"/>
              </a:rPr>
              <a:t>confidential</a:t>
            </a:r>
            <a:r>
              <a:rPr lang="en" sz="80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endParaRPr sz="8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100" name="Google Shape;10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4300" y="4902101"/>
            <a:ext cx="291925" cy="1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1"/>
          <p:cNvSpPr/>
          <p:nvPr/>
        </p:nvSpPr>
        <p:spPr>
          <a:xfrm>
            <a:off x="3815875" y="0"/>
            <a:ext cx="5326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 txBox="1"/>
          <p:nvPr/>
        </p:nvSpPr>
        <p:spPr>
          <a:xfrm>
            <a:off x="375496" y="901950"/>
            <a:ext cx="3062700" cy="20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DFDFD"/>
                </a:solidFill>
                <a:latin typeface="Oxygen"/>
                <a:ea typeface="Oxygen"/>
                <a:cs typeface="Oxygen"/>
                <a:sym typeface="Oxygen"/>
              </a:rPr>
              <a:t>Developers Struggle to Mitigate Issues.</a:t>
            </a:r>
            <a:endParaRPr sz="3200">
              <a:solidFill>
                <a:srgbClr val="FDFDF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cxnSp>
        <p:nvCxnSpPr>
          <p:cNvPr id="103" name="Google Shape;103;p11"/>
          <p:cNvCxnSpPr/>
          <p:nvPr/>
        </p:nvCxnSpPr>
        <p:spPr>
          <a:xfrm>
            <a:off x="3815870" y="1008"/>
            <a:ext cx="0" cy="5151300"/>
          </a:xfrm>
          <a:prstGeom prst="straightConnector1">
            <a:avLst/>
          </a:prstGeom>
          <a:noFill/>
          <a:ln w="19050" cap="flat" cmpd="sng">
            <a:solidFill>
              <a:srgbClr val="FBBC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1"/>
          <p:cNvSpPr txBox="1"/>
          <p:nvPr/>
        </p:nvSpPr>
        <p:spPr>
          <a:xfrm>
            <a:off x="3815775" y="561025"/>
            <a:ext cx="5326200" cy="3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rgbClr val="423C9D"/>
                </a:solidFill>
                <a:latin typeface="Oxygen"/>
                <a:ea typeface="Oxygen"/>
                <a:cs typeface="Oxygen"/>
                <a:sym typeface="Oxygen"/>
              </a:rPr>
              <a:t>29% </a:t>
            </a:r>
            <a:endParaRPr sz="9000">
              <a:solidFill>
                <a:srgbClr val="423C9D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i="1">
                <a:solidFill>
                  <a:srgbClr val="423C9D"/>
                </a:solidFill>
                <a:latin typeface="Oxygen"/>
                <a:ea typeface="Oxygen"/>
                <a:cs typeface="Oxygen"/>
                <a:sym typeface="Oxygen"/>
              </a:rPr>
              <a:t>of Developers lack the knowledge to mitigate risk</a:t>
            </a:r>
            <a:endParaRPr sz="3600" i="1">
              <a:solidFill>
                <a:srgbClr val="423C9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105" name="Google Shape;10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0523" y="2985751"/>
            <a:ext cx="1137550" cy="11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nyk Theme 2019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Macintosh PowerPoint</Application>
  <PresentationFormat>On-screen Show (16:9)</PresentationFormat>
  <Paragraphs>69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Roboto</vt:lpstr>
      <vt:lpstr>Oxygen Light</vt:lpstr>
      <vt:lpstr>Helvetica Neue</vt:lpstr>
      <vt:lpstr>Roboto Thin</vt:lpstr>
      <vt:lpstr>Arial</vt:lpstr>
      <vt:lpstr>Oxygen</vt:lpstr>
      <vt:lpstr>Snyk Theme 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Avishay Bar</cp:lastModifiedBy>
  <cp:revision>1</cp:revision>
  <dcterms:modified xsi:type="dcterms:W3CDTF">2020-12-28T08:20:49Z</dcterms:modified>
</cp:coreProperties>
</file>